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7" r:id="rId2"/>
    <p:sldId id="258" r:id="rId3"/>
    <p:sldId id="259" r:id="rId4"/>
    <p:sldId id="260" r:id="rId5"/>
    <p:sldId id="261" r:id="rId6"/>
    <p:sldId id="267" r:id="rId7"/>
    <p:sldId id="268" r:id="rId8"/>
    <p:sldId id="269" r:id="rId9"/>
    <p:sldId id="270" r:id="rId10"/>
    <p:sldId id="271" r:id="rId11"/>
    <p:sldId id="272" r:id="rId12"/>
    <p:sldId id="264" r:id="rId13"/>
    <p:sldId id="265" r:id="rId14"/>
    <p:sldId id="263" r:id="rId15"/>
    <p:sldId id="262"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p:scale>
          <a:sx n="68" d="100"/>
          <a:sy n="68" d="100"/>
        </p:scale>
        <p:origin x="63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1E4776D-8D1D-4F40-AC5D-8ECED6CB96E8}" type="datetimeFigureOut">
              <a:rPr lang="en-US" smtClean="0"/>
              <a:t>10/15/2017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8D457E6-9C87-4396-9185-8F23E16B377A}"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6485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4776D-8D1D-4F40-AC5D-8ECED6CB96E8}"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457E6-9C87-4396-9185-8F23E16B377A}" type="slidenum">
              <a:rPr lang="en-US" smtClean="0"/>
              <a:t>‹#›</a:t>
            </a:fld>
            <a:endParaRPr lang="en-US"/>
          </a:p>
        </p:txBody>
      </p:sp>
    </p:spTree>
    <p:extLst>
      <p:ext uri="{BB962C8B-B14F-4D97-AF65-F5344CB8AC3E}">
        <p14:creationId xmlns:p14="http://schemas.microsoft.com/office/powerpoint/2010/main" val="185558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4776D-8D1D-4F40-AC5D-8ECED6CB96E8}"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457E6-9C87-4396-9185-8F23E16B377A}" type="slidenum">
              <a:rPr lang="en-US" smtClean="0"/>
              <a:t>‹#›</a:t>
            </a:fld>
            <a:endParaRPr lang="en-US"/>
          </a:p>
        </p:txBody>
      </p:sp>
    </p:spTree>
    <p:extLst>
      <p:ext uri="{BB962C8B-B14F-4D97-AF65-F5344CB8AC3E}">
        <p14:creationId xmlns:p14="http://schemas.microsoft.com/office/powerpoint/2010/main" val="13525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4776D-8D1D-4F40-AC5D-8ECED6CB96E8}"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457E6-9C87-4396-9185-8F23E16B377A}" type="slidenum">
              <a:rPr lang="en-US" smtClean="0"/>
              <a:t>‹#›</a:t>
            </a:fld>
            <a:endParaRPr lang="en-US"/>
          </a:p>
        </p:txBody>
      </p:sp>
    </p:spTree>
    <p:extLst>
      <p:ext uri="{BB962C8B-B14F-4D97-AF65-F5344CB8AC3E}">
        <p14:creationId xmlns:p14="http://schemas.microsoft.com/office/powerpoint/2010/main" val="146019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1E4776D-8D1D-4F40-AC5D-8ECED6CB96E8}" type="datetimeFigureOut">
              <a:rPr lang="en-US" smtClean="0"/>
              <a:t>10/15/2017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8D457E6-9C87-4396-9185-8F23E16B377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8127087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E4776D-8D1D-4F40-AC5D-8ECED6CB96E8}" type="datetimeFigureOut">
              <a:rPr lang="en-US" smtClean="0"/>
              <a:t>10/15/2017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457E6-9C87-4396-9185-8F23E16B377A}" type="slidenum">
              <a:rPr lang="en-US" smtClean="0"/>
              <a:t>‹#›</a:t>
            </a:fld>
            <a:endParaRPr lang="en-US"/>
          </a:p>
        </p:txBody>
      </p:sp>
    </p:spTree>
    <p:extLst>
      <p:ext uri="{BB962C8B-B14F-4D97-AF65-F5344CB8AC3E}">
        <p14:creationId xmlns:p14="http://schemas.microsoft.com/office/powerpoint/2010/main" val="264767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E4776D-8D1D-4F40-AC5D-8ECED6CB96E8}" type="datetimeFigureOut">
              <a:rPr lang="en-US" smtClean="0"/>
              <a:t>10/15/2017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D457E6-9C87-4396-9185-8F23E16B377A}" type="slidenum">
              <a:rPr lang="en-US" smtClean="0"/>
              <a:t>‹#›</a:t>
            </a:fld>
            <a:endParaRPr lang="en-US"/>
          </a:p>
        </p:txBody>
      </p:sp>
    </p:spTree>
    <p:extLst>
      <p:ext uri="{BB962C8B-B14F-4D97-AF65-F5344CB8AC3E}">
        <p14:creationId xmlns:p14="http://schemas.microsoft.com/office/powerpoint/2010/main" val="84964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E4776D-8D1D-4F40-AC5D-8ECED6CB96E8}" type="datetimeFigureOut">
              <a:rPr lang="en-US" smtClean="0"/>
              <a:t>10/15/2017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D457E6-9C87-4396-9185-8F23E16B377A}" type="slidenum">
              <a:rPr lang="en-US" smtClean="0"/>
              <a:t>‹#›</a:t>
            </a:fld>
            <a:endParaRPr lang="en-US"/>
          </a:p>
        </p:txBody>
      </p:sp>
    </p:spTree>
    <p:extLst>
      <p:ext uri="{BB962C8B-B14F-4D97-AF65-F5344CB8AC3E}">
        <p14:creationId xmlns:p14="http://schemas.microsoft.com/office/powerpoint/2010/main" val="100994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4776D-8D1D-4F40-AC5D-8ECED6CB96E8}" type="datetimeFigureOut">
              <a:rPr lang="en-US" smtClean="0"/>
              <a:t>10/15/2017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D457E6-9C87-4396-9185-8F23E16B377A}" type="slidenum">
              <a:rPr lang="en-US" smtClean="0"/>
              <a:t>‹#›</a:t>
            </a:fld>
            <a:endParaRPr lang="en-US"/>
          </a:p>
        </p:txBody>
      </p:sp>
    </p:spTree>
    <p:extLst>
      <p:ext uri="{BB962C8B-B14F-4D97-AF65-F5344CB8AC3E}">
        <p14:creationId xmlns:p14="http://schemas.microsoft.com/office/powerpoint/2010/main" val="1103627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E4776D-8D1D-4F40-AC5D-8ECED6CB96E8}" type="datetimeFigureOut">
              <a:rPr lang="en-US" smtClean="0"/>
              <a:t>10/15/2017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8D457E6-9C87-4396-9185-8F23E16B377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177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E4776D-8D1D-4F40-AC5D-8ECED6CB96E8}" type="datetimeFigureOut">
              <a:rPr lang="en-US" smtClean="0"/>
              <a:t>10/15/2017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8D457E6-9C87-4396-9185-8F23E16B377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580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1E4776D-8D1D-4F40-AC5D-8ECED6CB96E8}" type="datetimeFigureOut">
              <a:rPr lang="en-US" smtClean="0"/>
              <a:t>10/15/2017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8D457E6-9C87-4396-9185-8F23E16B377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015174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google.com/url?sa=i&amp;rct=j&amp;q=&amp;esrc=s&amp;source=images&amp;cd=&amp;ved=0ahUKEwifraTgsPTWAhVLOCYKHUqtBzsQjRwIBw&amp;url=https%3A%2F%2Fdatafloq.com%2Fmeet%2Fbig-data-analytics-for-insurance%2F313&amp;psig=AOvVaw2q4yDxBylGFuq387YB6P5-&amp;ust=1508203192497628"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t.com/content/3273a7d4-00d2-11e6-99cb-83242733f75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ww-935.ibm.com/services/uk/en/attachments/pdf/IBM_BAO_Big_Data_Insurance_WEB.pdf" TargetMode="External"/><Relationship Id="rId3" Type="http://schemas.openxmlformats.org/officeDocument/2006/relationships/hyperlink" Target="https://www.forbes.com/sites/bernardmarr/2015/12/16/how-big-data-is-changing-the-insurance-industry-forever/#c879990289bd" TargetMode="External"/><Relationship Id="rId7" Type="http://schemas.openxmlformats.org/officeDocument/2006/relationships/hyperlink" Target="https://www.soa.org/files/pdf/research-pred-mod-life-batty.pdf" TargetMode="External"/><Relationship Id="rId2" Type="http://schemas.openxmlformats.org/officeDocument/2006/relationships/hyperlink" Target="https://www.simplilearn.com/big-data-applications-in-industries-article" TargetMode="External"/><Relationship Id="rId1" Type="http://schemas.openxmlformats.org/officeDocument/2006/relationships/slideLayout" Target="../slideLayouts/slideLayout2.xml"/><Relationship Id="rId6" Type="http://schemas.openxmlformats.org/officeDocument/2006/relationships/hyperlink" Target="https://blogs.sap.com/2017/08/08/predictive-analytics-impact-on-the-insurance-industry/" TargetMode="External"/><Relationship Id="rId11" Type="http://schemas.openxmlformats.org/officeDocument/2006/relationships/hyperlink" Target="https://www.slideshare.net/shaliniajay/insuralytics-high-fidelity-prototype" TargetMode="External"/><Relationship Id="rId5" Type="http://schemas.openxmlformats.org/officeDocument/2006/relationships/hyperlink" Target="https://www.exastax.com/big-data/top-7-big-data-use-cases-in-insurance-industry/" TargetMode="External"/><Relationship Id="rId10" Type="http://schemas.openxmlformats.org/officeDocument/2006/relationships/hyperlink" Target="https://www.slideshare.net/stuartdrose/sas-customer-analytics-for-insurance-16262864" TargetMode="External"/><Relationship Id="rId4" Type="http://schemas.openxmlformats.org/officeDocument/2006/relationships/hyperlink" Target="https://www.ft.com/content/3273a7d4-00d2-11e6-99cb-83242733f755" TargetMode="External"/><Relationship Id="rId9" Type="http://schemas.openxmlformats.org/officeDocument/2006/relationships/hyperlink" Target="https://www.slideshare.net/EuroITGroup/insurance-big-data-slidesh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slideshare.net/shaliniajay/insuralytics-high-fidelity-prototyp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1D23-3584-4D27-A7DB-1D33C90BD093}"/>
              </a:ext>
            </a:extLst>
          </p:cNvPr>
          <p:cNvSpPr>
            <a:spLocks noGrp="1"/>
          </p:cNvSpPr>
          <p:nvPr>
            <p:ph type="title"/>
          </p:nvPr>
        </p:nvSpPr>
        <p:spPr/>
        <p:txBody>
          <a:bodyPr/>
          <a:lstStyle/>
          <a:p>
            <a:endParaRPr lang="en-US"/>
          </a:p>
        </p:txBody>
      </p:sp>
      <p:pic>
        <p:nvPicPr>
          <p:cNvPr id="5" name="Content Placeholder 4">
            <a:hlinkClick r:id="rId2"/>
            <a:extLst>
              <a:ext uri="{FF2B5EF4-FFF2-40B4-BE49-F238E27FC236}">
                <a16:creationId xmlns:a16="http://schemas.microsoft.com/office/drawing/2014/main" id="{F12C4528-185A-465B-8E16-D90C7F7E04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625C055A-E24C-41C6-B653-546D66478F2E}"/>
              </a:ext>
            </a:extLst>
          </p:cNvPr>
          <p:cNvSpPr txBox="1"/>
          <p:nvPr/>
        </p:nvSpPr>
        <p:spPr>
          <a:xfrm>
            <a:off x="2498103" y="6027003"/>
            <a:ext cx="3469064" cy="830997"/>
          </a:xfrm>
          <a:prstGeom prst="rect">
            <a:avLst/>
          </a:prstGeom>
          <a:noFill/>
        </p:spPr>
        <p:txBody>
          <a:bodyPr wrap="square" rtlCol="0">
            <a:spAutoFit/>
          </a:bodyPr>
          <a:lstStyle/>
          <a:p>
            <a:r>
              <a:rPr lang="en-US" sz="2400" b="1" dirty="0"/>
              <a:t>                BY</a:t>
            </a:r>
          </a:p>
          <a:p>
            <a:r>
              <a:rPr lang="en-US" sz="2400" b="1" dirty="0"/>
              <a:t>PAVANI JAGARLAMUDI</a:t>
            </a:r>
          </a:p>
        </p:txBody>
      </p:sp>
    </p:spTree>
    <p:extLst>
      <p:ext uri="{BB962C8B-B14F-4D97-AF65-F5344CB8AC3E}">
        <p14:creationId xmlns:p14="http://schemas.microsoft.com/office/powerpoint/2010/main" val="272504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B9D8-F19A-473F-94C4-34EDD50A8A70}"/>
              </a:ext>
            </a:extLst>
          </p:cNvPr>
          <p:cNvSpPr>
            <a:spLocks noGrp="1"/>
          </p:cNvSpPr>
          <p:nvPr>
            <p:ph type="title"/>
          </p:nvPr>
        </p:nvSpPr>
        <p:spPr/>
        <p:txBody>
          <a:bodyPr>
            <a:normAutofit/>
          </a:bodyPr>
          <a:lstStyle/>
          <a:p>
            <a:r>
              <a:rPr lang="en-US" sz="3500" b="1" dirty="0"/>
              <a:t>USES OF BIGDATA IN INSURANCE INDUSTRY</a:t>
            </a:r>
            <a:br>
              <a:rPr lang="en-US" sz="3500" b="1" dirty="0"/>
            </a:br>
            <a:endParaRPr lang="en-US" sz="3500" dirty="0"/>
          </a:p>
        </p:txBody>
      </p:sp>
      <p:sp>
        <p:nvSpPr>
          <p:cNvPr id="3" name="Content Placeholder 2">
            <a:extLst>
              <a:ext uri="{FF2B5EF4-FFF2-40B4-BE49-F238E27FC236}">
                <a16:creationId xmlns:a16="http://schemas.microsoft.com/office/drawing/2014/main" id="{DA1A09D7-BCF6-40E7-83D3-C908AFE6385C}"/>
              </a:ext>
            </a:extLst>
          </p:cNvPr>
          <p:cNvSpPr>
            <a:spLocks noGrp="1"/>
          </p:cNvSpPr>
          <p:nvPr>
            <p:ph idx="1"/>
          </p:nvPr>
        </p:nvSpPr>
        <p:spPr>
          <a:xfrm>
            <a:off x="1371600" y="1583703"/>
            <a:ext cx="9601200" cy="4939645"/>
          </a:xfrm>
        </p:spPr>
        <p:txBody>
          <a:bodyPr>
            <a:normAutofit/>
          </a:bodyPr>
          <a:lstStyle/>
          <a:p>
            <a:pPr marL="0" indent="0">
              <a:buNone/>
            </a:pPr>
            <a:r>
              <a:rPr lang="en-US" sz="2400" b="1" dirty="0"/>
              <a:t>6. AUTOMATION</a:t>
            </a:r>
          </a:p>
          <a:p>
            <a:pPr algn="just"/>
            <a:r>
              <a:rPr lang="en-US" sz="2200" dirty="0">
                <a:latin typeface="Times New Roman" panose="02020603050405020304" pitchFamily="18" charset="0"/>
                <a:cs typeface="Times New Roman" panose="02020603050405020304" pitchFamily="18" charset="0"/>
              </a:rPr>
              <a:t>Insurers used to automate simple processes such as compliance checks, data entry, or repetitive tasks that require less-initiative taking skills. </a:t>
            </a:r>
          </a:p>
          <a:p>
            <a:pPr algn="just"/>
            <a:r>
              <a:rPr lang="en-US" sz="2200" dirty="0">
                <a:latin typeface="Times New Roman" panose="02020603050405020304" pitchFamily="18" charset="0"/>
                <a:cs typeface="Times New Roman" panose="02020603050405020304" pitchFamily="18" charset="0"/>
              </a:rPr>
              <a:t>With a move towards more intelligent automation, insurers can save a vast amount of time and money with the help of machine learning which trains data to improve algorithms and of course predictive analysis.</a:t>
            </a:r>
          </a:p>
        </p:txBody>
      </p:sp>
    </p:spTree>
    <p:extLst>
      <p:ext uri="{BB962C8B-B14F-4D97-AF65-F5344CB8AC3E}">
        <p14:creationId xmlns:p14="http://schemas.microsoft.com/office/powerpoint/2010/main" val="3267164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5421-0A21-423B-A751-C749DDC17865}"/>
              </a:ext>
            </a:extLst>
          </p:cNvPr>
          <p:cNvSpPr>
            <a:spLocks noGrp="1"/>
          </p:cNvSpPr>
          <p:nvPr>
            <p:ph type="title"/>
          </p:nvPr>
        </p:nvSpPr>
        <p:spPr/>
        <p:txBody>
          <a:bodyPr>
            <a:normAutofit/>
          </a:bodyPr>
          <a:lstStyle/>
          <a:p>
            <a:r>
              <a:rPr lang="en-US" sz="3500" b="1" dirty="0"/>
              <a:t>USES OF BIGDATA IN INSURANCE INDUSTRY</a:t>
            </a:r>
            <a:br>
              <a:rPr lang="en-US" sz="3500" b="1" dirty="0"/>
            </a:br>
            <a:endParaRPr lang="en-US" sz="3500" dirty="0"/>
          </a:p>
        </p:txBody>
      </p:sp>
      <p:sp>
        <p:nvSpPr>
          <p:cNvPr id="3" name="Content Placeholder 2">
            <a:extLst>
              <a:ext uri="{FF2B5EF4-FFF2-40B4-BE49-F238E27FC236}">
                <a16:creationId xmlns:a16="http://schemas.microsoft.com/office/drawing/2014/main" id="{E9FBB744-0CE5-4E9E-9525-D75F1F7103FF}"/>
              </a:ext>
            </a:extLst>
          </p:cNvPr>
          <p:cNvSpPr>
            <a:spLocks noGrp="1"/>
          </p:cNvSpPr>
          <p:nvPr>
            <p:ph idx="1"/>
          </p:nvPr>
        </p:nvSpPr>
        <p:spPr>
          <a:xfrm>
            <a:off x="1371600" y="1517715"/>
            <a:ext cx="9601200" cy="4920792"/>
          </a:xfrm>
        </p:spPr>
        <p:txBody>
          <a:bodyPr>
            <a:normAutofit/>
          </a:bodyPr>
          <a:lstStyle/>
          <a:p>
            <a:pPr marL="0" indent="0">
              <a:buNone/>
            </a:pPr>
            <a:r>
              <a:rPr lang="en-US" sz="2400" b="1" dirty="0"/>
              <a:t>7. SMART LABOR &amp; FINANCE</a:t>
            </a:r>
          </a:p>
          <a:p>
            <a:pPr fontAlgn="base"/>
            <a:r>
              <a:rPr lang="en-US" sz="2200" dirty="0">
                <a:latin typeface="Times New Roman" panose="02020603050405020304" pitchFamily="18" charset="0"/>
                <a:cs typeface="Times New Roman" panose="02020603050405020304" pitchFamily="18" charset="0"/>
              </a:rPr>
              <a:t>With the help of real-time analysis, insurers now can make daily adjustments to premium rates, premium strategies and underwriting limits by combining internal data (policy, regulations) with external data (social media, press, analyst comments) in order to optimize their finances and instant payouts.</a:t>
            </a:r>
          </a:p>
          <a:p>
            <a:pPr fontAlgn="base"/>
            <a:r>
              <a:rPr lang="en-US" sz="2200" dirty="0">
                <a:latin typeface="Times New Roman" panose="02020603050405020304" pitchFamily="18" charset="0"/>
                <a:cs typeface="Times New Roman" panose="02020603050405020304" pitchFamily="18" charset="0"/>
              </a:rPr>
              <a:t>Data mining techniques are also used to cluster and score claims in order to prioritize and assign them to the most appropriate employee based on their experience on claim complexity. </a:t>
            </a:r>
          </a:p>
          <a:p>
            <a:pPr fontAlgn="base"/>
            <a:r>
              <a:rPr lang="en-US" sz="2200" dirty="0">
                <a:latin typeface="Times New Roman" panose="02020603050405020304" pitchFamily="18" charset="0"/>
                <a:cs typeface="Times New Roman" panose="02020603050405020304" pitchFamily="18" charset="0"/>
              </a:rPr>
              <a:t>This saves insurers a significant amount of labor-time and prevents them from high settlement amounts.</a:t>
            </a:r>
          </a:p>
          <a:p>
            <a:endParaRPr lang="en-US" sz="2200" dirty="0"/>
          </a:p>
        </p:txBody>
      </p:sp>
    </p:spTree>
    <p:extLst>
      <p:ext uri="{BB962C8B-B14F-4D97-AF65-F5344CB8AC3E}">
        <p14:creationId xmlns:p14="http://schemas.microsoft.com/office/powerpoint/2010/main" val="54279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65BB-F868-42A2-A888-9223EAE96E58}"/>
              </a:ext>
            </a:extLst>
          </p:cNvPr>
          <p:cNvSpPr>
            <a:spLocks noGrp="1"/>
          </p:cNvSpPr>
          <p:nvPr>
            <p:ph type="title"/>
          </p:nvPr>
        </p:nvSpPr>
        <p:spPr>
          <a:xfrm>
            <a:off x="777712" y="188535"/>
            <a:ext cx="9601200" cy="1027522"/>
          </a:xfrm>
        </p:spPr>
        <p:txBody>
          <a:bodyPr>
            <a:normAutofit/>
          </a:bodyPr>
          <a:lstStyle/>
          <a:p>
            <a:r>
              <a:rPr lang="en-US" sz="3500" b="1" dirty="0"/>
              <a:t>HOW WILL INSURERS USE BIGDATA </a:t>
            </a:r>
          </a:p>
        </p:txBody>
      </p:sp>
      <p:pic>
        <p:nvPicPr>
          <p:cNvPr id="5" name="Content Placeholder 4">
            <a:hlinkClick r:id="rId2"/>
            <a:extLst>
              <a:ext uri="{FF2B5EF4-FFF2-40B4-BE49-F238E27FC236}">
                <a16:creationId xmlns:a16="http://schemas.microsoft.com/office/drawing/2014/main" id="{F1BA2586-BCBE-42CF-850E-5D57826405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820132"/>
            <a:ext cx="12192000" cy="6037868"/>
          </a:xfrm>
        </p:spPr>
      </p:pic>
    </p:spTree>
    <p:extLst>
      <p:ext uri="{BB962C8B-B14F-4D97-AF65-F5344CB8AC3E}">
        <p14:creationId xmlns:p14="http://schemas.microsoft.com/office/powerpoint/2010/main" val="356919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22EC-DA25-45FE-B8B3-BE5889CD9366}"/>
              </a:ext>
            </a:extLst>
          </p:cNvPr>
          <p:cNvSpPr>
            <a:spLocks noGrp="1"/>
          </p:cNvSpPr>
          <p:nvPr>
            <p:ph type="title"/>
          </p:nvPr>
        </p:nvSpPr>
        <p:spPr>
          <a:xfrm>
            <a:off x="985101" y="828379"/>
            <a:ext cx="9601200" cy="945037"/>
          </a:xfrm>
        </p:spPr>
        <p:txBody>
          <a:bodyPr>
            <a:normAutofit/>
          </a:bodyPr>
          <a:lstStyle/>
          <a:p>
            <a:r>
              <a:rPr lang="en-US" sz="3500" b="1" dirty="0"/>
              <a:t>INSURANCE STARTUPS</a:t>
            </a:r>
          </a:p>
        </p:txBody>
      </p:sp>
      <p:sp>
        <p:nvSpPr>
          <p:cNvPr id="3" name="Content Placeholder 2">
            <a:extLst>
              <a:ext uri="{FF2B5EF4-FFF2-40B4-BE49-F238E27FC236}">
                <a16:creationId xmlns:a16="http://schemas.microsoft.com/office/drawing/2014/main" id="{AF3B51B8-1C89-4CE2-9632-7A6519866828}"/>
              </a:ext>
            </a:extLst>
          </p:cNvPr>
          <p:cNvSpPr>
            <a:spLocks noGrp="1"/>
          </p:cNvSpPr>
          <p:nvPr>
            <p:ph idx="1"/>
          </p:nvPr>
        </p:nvSpPr>
        <p:spPr>
          <a:xfrm>
            <a:off x="985101" y="1574276"/>
            <a:ext cx="9987699" cy="476996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Oscar Health Insurance</a:t>
            </a:r>
            <a:r>
              <a:rPr lang="en-US" sz="2200" dirty="0">
                <a:latin typeface="Times New Roman" panose="02020603050405020304" pitchFamily="18" charset="0"/>
                <a:cs typeface="Times New Roman" panose="02020603050405020304" pitchFamily="18" charset="0"/>
              </a:rPr>
              <a:t>, currently available only in New York.</a:t>
            </a:r>
          </a:p>
          <a:p>
            <a:pPr algn="just"/>
            <a:r>
              <a:rPr lang="en-US" sz="2200" dirty="0">
                <a:latin typeface="Times New Roman" panose="02020603050405020304" pitchFamily="18" charset="0"/>
                <a:cs typeface="Times New Roman" panose="02020603050405020304" pitchFamily="18" charset="0"/>
              </a:rPr>
              <a:t>It uses bigdata, modern apps and web interfaces, enabling customers to get real-time information on which doctors and medicines are available to them in their area and to have a 360 view on each customer.</a:t>
            </a:r>
          </a:p>
          <a:p>
            <a:pPr marL="0" indent="0">
              <a:buNone/>
            </a:pPr>
            <a:r>
              <a:rPr lang="en-US" sz="2200" b="1" dirty="0">
                <a:latin typeface="Times New Roman" panose="02020603050405020304" pitchFamily="18" charset="0"/>
                <a:cs typeface="Times New Roman" panose="02020603050405020304" pitchFamily="18" charset="0"/>
              </a:rPr>
              <a:t>MetroMile</a:t>
            </a:r>
            <a:r>
              <a:rPr lang="en-US" sz="2200" dirty="0">
                <a:latin typeface="Times New Roman" panose="02020603050405020304" pitchFamily="18" charset="0"/>
                <a:cs typeface="Times New Roman" panose="02020603050405020304" pitchFamily="18" charset="0"/>
              </a:rPr>
              <a:t> offers “pay as you go” car insurance, drivers pay by mile.</a:t>
            </a:r>
          </a:p>
          <a:p>
            <a:r>
              <a:rPr lang="en-US" sz="2200" dirty="0">
                <a:latin typeface="Times New Roman" panose="02020603050405020304" pitchFamily="18" charset="0"/>
                <a:cs typeface="Times New Roman" panose="02020603050405020304" pitchFamily="18" charset="0"/>
              </a:rPr>
              <a:t>A device tracks mileage and customers are billed monthly according to how far they have driven.</a:t>
            </a:r>
          </a:p>
          <a:p>
            <a:r>
              <a:rPr lang="en-US" sz="2200" dirty="0">
                <a:latin typeface="Times New Roman" panose="02020603050405020304" pitchFamily="18" charset="0"/>
                <a:cs typeface="Times New Roman" panose="02020603050405020304" pitchFamily="18" charset="0"/>
              </a:rPr>
              <a:t>The company claims that this saves low-mileage drivers an average of $500 a year.  </a:t>
            </a:r>
          </a:p>
          <a:p>
            <a:pPr marL="0" indent="0">
              <a:buNone/>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774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3CD3-40DC-412F-BE15-FDB31E30141E}"/>
              </a:ext>
            </a:extLst>
          </p:cNvPr>
          <p:cNvSpPr>
            <a:spLocks noGrp="1"/>
          </p:cNvSpPr>
          <p:nvPr>
            <p:ph type="title"/>
          </p:nvPr>
        </p:nvSpPr>
        <p:spPr/>
        <p:txBody>
          <a:bodyPr>
            <a:normAutofit/>
          </a:bodyPr>
          <a:lstStyle/>
          <a:p>
            <a:r>
              <a:rPr lang="en-US" sz="3500" b="1" dirty="0"/>
              <a:t>CONCLUSION</a:t>
            </a:r>
          </a:p>
        </p:txBody>
      </p:sp>
      <p:sp>
        <p:nvSpPr>
          <p:cNvPr id="3" name="Content Placeholder 2">
            <a:extLst>
              <a:ext uri="{FF2B5EF4-FFF2-40B4-BE49-F238E27FC236}">
                <a16:creationId xmlns:a16="http://schemas.microsoft.com/office/drawing/2014/main" id="{A91C0084-82E6-458E-A9E0-2E5AEED2503D}"/>
              </a:ext>
            </a:extLst>
          </p:cNvPr>
          <p:cNvSpPr>
            <a:spLocks noGrp="1"/>
          </p:cNvSpPr>
          <p:nvPr>
            <p:ph idx="1"/>
          </p:nvPr>
        </p:nvSpPr>
        <p:spPr>
          <a:xfrm>
            <a:off x="1371600" y="2248294"/>
            <a:ext cx="9601200" cy="2361414"/>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Thus Big data is undoubtedly a tool that brings positive outcomes such as enhanced customer experience, innovative products and better risk management leading the insurance industry to make better strategic decisions.</a:t>
            </a:r>
          </a:p>
        </p:txBody>
      </p:sp>
    </p:spTree>
    <p:extLst>
      <p:ext uri="{BB962C8B-B14F-4D97-AF65-F5344CB8AC3E}">
        <p14:creationId xmlns:p14="http://schemas.microsoft.com/office/powerpoint/2010/main" val="1932298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1BAC-8129-4EEF-9048-77314D46B446}"/>
              </a:ext>
            </a:extLst>
          </p:cNvPr>
          <p:cNvSpPr>
            <a:spLocks noGrp="1"/>
          </p:cNvSpPr>
          <p:nvPr>
            <p:ph type="title"/>
          </p:nvPr>
        </p:nvSpPr>
        <p:spPr/>
        <p:txBody>
          <a:bodyPr>
            <a:normAutofit/>
          </a:bodyPr>
          <a:lstStyle/>
          <a:p>
            <a:r>
              <a:rPr lang="en-US" sz="3500" b="1" dirty="0"/>
              <a:t>FUTURE WORK</a:t>
            </a:r>
          </a:p>
        </p:txBody>
      </p:sp>
      <p:sp>
        <p:nvSpPr>
          <p:cNvPr id="3" name="Content Placeholder 2">
            <a:extLst>
              <a:ext uri="{FF2B5EF4-FFF2-40B4-BE49-F238E27FC236}">
                <a16:creationId xmlns:a16="http://schemas.microsoft.com/office/drawing/2014/main" id="{DB84DE3E-C153-40CA-84D9-E9AF83ED3409}"/>
              </a:ext>
            </a:extLst>
          </p:cNvPr>
          <p:cNvSpPr>
            <a:spLocks noGrp="1"/>
          </p:cNvSpPr>
          <p:nvPr>
            <p:ph idx="1"/>
          </p:nvPr>
        </p:nvSpPr>
        <p:spPr>
          <a:xfrm>
            <a:off x="1371600" y="1611984"/>
            <a:ext cx="9601200" cy="4911364"/>
          </a:xfrm>
        </p:spPr>
        <p:txBody>
          <a:bodyPr>
            <a:normAutofit/>
          </a:bodyPr>
          <a:lstStyle/>
          <a:p>
            <a:r>
              <a:rPr lang="en-US" sz="2200" dirty="0">
                <a:latin typeface="Times New Roman" panose="02020603050405020304" pitchFamily="18" charset="0"/>
                <a:cs typeface="Times New Roman" panose="02020603050405020304" pitchFamily="18" charset="0"/>
              </a:rPr>
              <a:t>Ability to adjust their business model fast to new trends.</a:t>
            </a:r>
          </a:p>
          <a:p>
            <a:r>
              <a:rPr lang="en-US" sz="2200" dirty="0">
                <a:latin typeface="Times New Roman" panose="02020603050405020304" pitchFamily="18" charset="0"/>
                <a:cs typeface="Times New Roman" panose="02020603050405020304" pitchFamily="18" charset="0"/>
              </a:rPr>
              <a:t>Improved financial reporting and control systems.</a:t>
            </a:r>
          </a:p>
          <a:p>
            <a:r>
              <a:rPr lang="en-US" sz="2200" dirty="0">
                <a:latin typeface="Times New Roman" panose="02020603050405020304" pitchFamily="18" charset="0"/>
                <a:cs typeface="Times New Roman" panose="02020603050405020304" pitchFamily="18" charset="0"/>
              </a:rPr>
              <a:t>Enhanced data security systems and tools.</a:t>
            </a:r>
          </a:p>
          <a:p>
            <a:r>
              <a:rPr lang="en-US" sz="2200" dirty="0">
                <a:latin typeface="Times New Roman" panose="02020603050405020304" pitchFamily="18" charset="0"/>
                <a:cs typeface="Times New Roman" panose="02020603050405020304" pitchFamily="18" charset="0"/>
              </a:rPr>
              <a:t>Predictive analytics and modelling methods tools to manage, synthesize, analyze and leverage massive data volumes.</a:t>
            </a:r>
          </a:p>
          <a:p>
            <a:r>
              <a:rPr lang="en-US" sz="2200" dirty="0">
                <a:latin typeface="Times New Roman" panose="02020603050405020304" pitchFamily="18" charset="0"/>
                <a:cs typeface="Times New Roman" panose="02020603050405020304" pitchFamily="18" charset="0"/>
              </a:rPr>
              <a:t>Stronger digital capabilities complemented by new skills, refined metrics, upgraded tools and an innovation culture. </a:t>
            </a:r>
          </a:p>
        </p:txBody>
      </p:sp>
    </p:spTree>
    <p:extLst>
      <p:ext uri="{BB962C8B-B14F-4D97-AF65-F5344CB8AC3E}">
        <p14:creationId xmlns:p14="http://schemas.microsoft.com/office/powerpoint/2010/main" val="1633192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C4B1-EF63-4287-AB77-5106FAE89285}"/>
              </a:ext>
            </a:extLst>
          </p:cNvPr>
          <p:cNvSpPr>
            <a:spLocks noGrp="1"/>
          </p:cNvSpPr>
          <p:nvPr>
            <p:ph type="title"/>
          </p:nvPr>
        </p:nvSpPr>
        <p:spPr/>
        <p:txBody>
          <a:bodyPr>
            <a:normAutofit/>
          </a:bodyPr>
          <a:lstStyle/>
          <a:p>
            <a:r>
              <a:rPr lang="en-US" sz="3500" b="1" dirty="0"/>
              <a:t>REFERENCES</a:t>
            </a:r>
          </a:p>
        </p:txBody>
      </p:sp>
      <p:sp>
        <p:nvSpPr>
          <p:cNvPr id="3" name="Content Placeholder 2">
            <a:extLst>
              <a:ext uri="{FF2B5EF4-FFF2-40B4-BE49-F238E27FC236}">
                <a16:creationId xmlns:a16="http://schemas.microsoft.com/office/drawing/2014/main" id="{DD9EE375-3453-47F6-8138-3F427C802C9A}"/>
              </a:ext>
            </a:extLst>
          </p:cNvPr>
          <p:cNvSpPr>
            <a:spLocks noGrp="1"/>
          </p:cNvSpPr>
          <p:nvPr>
            <p:ph idx="1"/>
          </p:nvPr>
        </p:nvSpPr>
        <p:spPr>
          <a:xfrm>
            <a:off x="1150070" y="1338605"/>
            <a:ext cx="11434714" cy="5608949"/>
          </a:xfrm>
        </p:spPr>
        <p:txBody>
          <a:bodyPr/>
          <a:lstStyle/>
          <a:p>
            <a:r>
              <a:rPr lang="en-US" dirty="0">
                <a:hlinkClick r:id="rId2"/>
              </a:rPr>
              <a:t>https://www.simplilearn.com/big-data-applications-in-industries-article</a:t>
            </a:r>
            <a:endParaRPr lang="en-US" dirty="0"/>
          </a:p>
          <a:p>
            <a:r>
              <a:rPr lang="en-US" dirty="0">
                <a:hlinkClick r:id="rId3"/>
              </a:rPr>
              <a:t>https://www.forbes.com/sites/bernardmarr/2015/12/16/how-big-data-is-changing-the-insurance-industry-forever/#c879990289bd</a:t>
            </a:r>
            <a:endParaRPr lang="en-US" dirty="0"/>
          </a:p>
          <a:p>
            <a:r>
              <a:rPr lang="en-US" dirty="0"/>
              <a:t> </a:t>
            </a:r>
            <a:r>
              <a:rPr lang="en-US" dirty="0">
                <a:hlinkClick r:id="rId4"/>
              </a:rPr>
              <a:t>https://www.ft.com/content/3273a7d4-00d2-11e6-99cb-83242733f755</a:t>
            </a:r>
            <a:endParaRPr lang="en-US" dirty="0"/>
          </a:p>
          <a:p>
            <a:r>
              <a:rPr lang="en-US" dirty="0">
                <a:hlinkClick r:id="rId5"/>
              </a:rPr>
              <a:t>https://www.exastax.com/big-data/top-7-big-data-use-cases-in-insurance-industry/</a:t>
            </a:r>
            <a:endParaRPr lang="en-US" dirty="0"/>
          </a:p>
          <a:p>
            <a:r>
              <a:rPr lang="en-US" dirty="0">
                <a:hlinkClick r:id="rId6"/>
              </a:rPr>
              <a:t>https://blogs.sap.com/2017/08/08/predictive-analytics-impact-on-the-insurance-industry/</a:t>
            </a:r>
            <a:endParaRPr lang="en-US" dirty="0"/>
          </a:p>
          <a:p>
            <a:r>
              <a:rPr lang="en-US" dirty="0">
                <a:hlinkClick r:id="rId7"/>
              </a:rPr>
              <a:t>https://www.soa.org/files/pdf/research-pred-mod-life-batty.pdf</a:t>
            </a:r>
            <a:endParaRPr lang="en-US" dirty="0"/>
          </a:p>
          <a:p>
            <a:r>
              <a:rPr lang="en-US" dirty="0">
                <a:hlinkClick r:id="rId8"/>
              </a:rPr>
              <a:t>http://www-935.ibm.com/services/uk/en/attachments/pdf/IBM_BAO_Big_Data_Insurance_WEB.pdf</a:t>
            </a:r>
            <a:endParaRPr lang="en-US" dirty="0"/>
          </a:p>
          <a:p>
            <a:r>
              <a:rPr lang="en-US" dirty="0">
                <a:hlinkClick r:id="rId9"/>
              </a:rPr>
              <a:t>https://www.slideshare.net/EuroITGroup/insurance-big-data-slideshare</a:t>
            </a:r>
            <a:endParaRPr lang="en-US" dirty="0"/>
          </a:p>
          <a:p>
            <a:r>
              <a:rPr lang="en-US" dirty="0">
                <a:hlinkClick r:id="rId10"/>
              </a:rPr>
              <a:t>https://www.slideshare.net/stuartdrose/sas-customer-analytics-for-insurance-16262864</a:t>
            </a:r>
            <a:endParaRPr lang="en-US" dirty="0"/>
          </a:p>
          <a:p>
            <a:r>
              <a:rPr lang="en-US" dirty="0">
                <a:hlinkClick r:id="rId11"/>
              </a:rPr>
              <a:t>https://www.slideshare.net/shaliniajay/insuralytics-high-fidelity-prototype</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9588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21C-AAFC-4E1E-A4F5-CDEC30472059}"/>
              </a:ext>
            </a:extLst>
          </p:cNvPr>
          <p:cNvSpPr>
            <a:spLocks noGrp="1"/>
          </p:cNvSpPr>
          <p:nvPr>
            <p:ph type="title"/>
          </p:nvPr>
        </p:nvSpPr>
        <p:spPr/>
        <p:txBody>
          <a:bodyPr>
            <a:normAutofit/>
          </a:bodyPr>
          <a:lstStyle/>
          <a:p>
            <a:r>
              <a:rPr lang="en-US" sz="3500" b="1" dirty="0"/>
              <a:t>CONTENTS</a:t>
            </a:r>
          </a:p>
        </p:txBody>
      </p:sp>
      <p:sp>
        <p:nvSpPr>
          <p:cNvPr id="3" name="Content Placeholder 2">
            <a:extLst>
              <a:ext uri="{FF2B5EF4-FFF2-40B4-BE49-F238E27FC236}">
                <a16:creationId xmlns:a16="http://schemas.microsoft.com/office/drawing/2014/main" id="{C10B0B3D-A98E-45D6-AB52-F9008337813E}"/>
              </a:ext>
            </a:extLst>
          </p:cNvPr>
          <p:cNvSpPr>
            <a:spLocks noGrp="1"/>
          </p:cNvSpPr>
          <p:nvPr>
            <p:ph idx="1"/>
          </p:nvPr>
        </p:nvSpPr>
        <p:spPr>
          <a:xfrm>
            <a:off x="1371600" y="1649691"/>
            <a:ext cx="9601200" cy="4453379"/>
          </a:xfrm>
        </p:spPr>
        <p:txBody>
          <a:bodyPr/>
          <a:lstStyle/>
          <a:p>
            <a:pPr>
              <a:buFont typeface="Wingdings" panose="05000000000000000000" pitchFamily="2" charset="2"/>
              <a:buChar char="q"/>
            </a:pPr>
            <a:r>
              <a:rPr lang="en-US" dirty="0"/>
              <a:t>CHALLENGES IN INSURANCE</a:t>
            </a:r>
          </a:p>
          <a:p>
            <a:pPr>
              <a:buFont typeface="Wingdings" panose="05000000000000000000" pitchFamily="2" charset="2"/>
              <a:buChar char="q"/>
            </a:pPr>
            <a:r>
              <a:rPr lang="en-US" dirty="0"/>
              <a:t>WHY BIGDATA FOR INSURANCE</a:t>
            </a:r>
          </a:p>
          <a:p>
            <a:pPr>
              <a:buFont typeface="Wingdings" panose="05000000000000000000" pitchFamily="2" charset="2"/>
              <a:buChar char="q"/>
            </a:pPr>
            <a:r>
              <a:rPr lang="en-US" dirty="0"/>
              <a:t>USES OF BIGDATA IN INSURANCE</a:t>
            </a:r>
          </a:p>
          <a:p>
            <a:pPr>
              <a:buFont typeface="Wingdings" panose="05000000000000000000" pitchFamily="2" charset="2"/>
              <a:buChar char="q"/>
            </a:pPr>
            <a:r>
              <a:rPr lang="en-US" dirty="0"/>
              <a:t>HOW WILL INSURERS USE BIGDATA </a:t>
            </a:r>
          </a:p>
          <a:p>
            <a:pPr>
              <a:buFont typeface="Wingdings" panose="05000000000000000000" pitchFamily="2" charset="2"/>
              <a:buChar char="q"/>
            </a:pPr>
            <a:r>
              <a:rPr lang="en-US" dirty="0"/>
              <a:t>INSURANCE  STARTUPS </a:t>
            </a:r>
          </a:p>
          <a:p>
            <a:pPr>
              <a:buFont typeface="Wingdings" panose="05000000000000000000" pitchFamily="2" charset="2"/>
              <a:buChar char="q"/>
            </a:pPr>
            <a:r>
              <a:rPr lang="en-US" dirty="0"/>
              <a:t>FUTURE WORK</a:t>
            </a:r>
          </a:p>
          <a:p>
            <a:pPr>
              <a:buFont typeface="Wingdings" panose="05000000000000000000" pitchFamily="2" charset="2"/>
              <a:buChar char="q"/>
            </a:pPr>
            <a:r>
              <a:rPr lang="en-US" dirty="0"/>
              <a:t>CONCLUSION</a:t>
            </a:r>
          </a:p>
          <a:p>
            <a:pPr>
              <a:buFont typeface="Wingdings" panose="05000000000000000000" pitchFamily="2" charset="2"/>
              <a:buChar char="q"/>
            </a:pPr>
            <a:r>
              <a:rPr lang="en-US" dirty="0"/>
              <a:t>REFERENCES</a:t>
            </a:r>
          </a:p>
        </p:txBody>
      </p:sp>
    </p:spTree>
    <p:extLst>
      <p:ext uri="{BB962C8B-B14F-4D97-AF65-F5344CB8AC3E}">
        <p14:creationId xmlns:p14="http://schemas.microsoft.com/office/powerpoint/2010/main" val="497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3818-914C-4CD9-8C8B-52F2D51DF487}"/>
              </a:ext>
            </a:extLst>
          </p:cNvPr>
          <p:cNvSpPr>
            <a:spLocks noGrp="1"/>
          </p:cNvSpPr>
          <p:nvPr>
            <p:ph type="title"/>
          </p:nvPr>
        </p:nvSpPr>
        <p:spPr/>
        <p:txBody>
          <a:bodyPr/>
          <a:lstStyle/>
          <a:p>
            <a:endParaRPr lang="en-US"/>
          </a:p>
        </p:txBody>
      </p:sp>
      <p:pic>
        <p:nvPicPr>
          <p:cNvPr id="5" name="Content Placeholder 4">
            <a:hlinkClick r:id="rId2"/>
            <a:extLst>
              <a:ext uri="{FF2B5EF4-FFF2-40B4-BE49-F238E27FC236}">
                <a16:creationId xmlns:a16="http://schemas.microsoft.com/office/drawing/2014/main" id="{574AD595-A412-4898-9284-19BE5E7882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88386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B68C-3D59-4B27-B8BD-E929AE962DB3}"/>
              </a:ext>
            </a:extLst>
          </p:cNvPr>
          <p:cNvSpPr>
            <a:spLocks noGrp="1"/>
          </p:cNvSpPr>
          <p:nvPr>
            <p:ph type="title"/>
          </p:nvPr>
        </p:nvSpPr>
        <p:spPr/>
        <p:txBody>
          <a:bodyPr>
            <a:normAutofit/>
          </a:bodyPr>
          <a:lstStyle/>
          <a:p>
            <a:r>
              <a:rPr lang="en-US" sz="3500" b="1" dirty="0"/>
              <a:t>WHY BIGDATA FOR INSURANCE</a:t>
            </a:r>
          </a:p>
        </p:txBody>
      </p:sp>
      <p:sp>
        <p:nvSpPr>
          <p:cNvPr id="3" name="Content Placeholder 2">
            <a:extLst>
              <a:ext uri="{FF2B5EF4-FFF2-40B4-BE49-F238E27FC236}">
                <a16:creationId xmlns:a16="http://schemas.microsoft.com/office/drawing/2014/main" id="{31977155-4946-4E0F-870A-FB14B2271A9A}"/>
              </a:ext>
            </a:extLst>
          </p:cNvPr>
          <p:cNvSpPr>
            <a:spLocks noGrp="1"/>
          </p:cNvSpPr>
          <p:nvPr>
            <p:ph idx="1"/>
          </p:nvPr>
        </p:nvSpPr>
        <p:spPr>
          <a:xfrm>
            <a:off x="1371600" y="1630837"/>
            <a:ext cx="9601200" cy="4236563"/>
          </a:xfrm>
        </p:spPr>
        <p:txBody>
          <a:bodyPr>
            <a:normAutofit/>
          </a:bodyPr>
          <a:lstStyle/>
          <a:p>
            <a:pPr algn="just"/>
            <a:r>
              <a:rPr lang="en-US" sz="2200" dirty="0">
                <a:latin typeface="Times New Roman" panose="02020603050405020304" pitchFamily="18" charset="0"/>
                <a:cs typeface="Times New Roman" panose="02020603050405020304" pitchFamily="18" charset="0"/>
              </a:rPr>
              <a:t>The insurance industry is founded on estimating future events and measuring the risk or value of these events.</a:t>
            </a:r>
          </a:p>
          <a:p>
            <a:pPr algn="just"/>
            <a:r>
              <a:rPr lang="en-US" sz="2200" dirty="0">
                <a:latin typeface="Times New Roman" panose="02020603050405020304" pitchFamily="18" charset="0"/>
                <a:cs typeface="Times New Roman" panose="02020603050405020304" pitchFamily="18" charset="0"/>
              </a:rPr>
              <a:t>Big Data technologies are used comprehensively to determine risk, claims and enhance customer experience, allowing insurance companies to achieve higher predictive accuracy.</a:t>
            </a:r>
          </a:p>
          <a:p>
            <a:pPr algn="just"/>
            <a:r>
              <a:rPr lang="en-US" sz="2200" dirty="0">
                <a:latin typeface="Times New Roman" panose="02020603050405020304" pitchFamily="18" charset="0"/>
                <a:cs typeface="Times New Roman" panose="02020603050405020304" pitchFamily="18" charset="0"/>
              </a:rPr>
              <a:t>With new data sources such as telematics, sensors, government, customer interactions and social media, the opportunity to utilize big data is more appealing across new areas of this industry nowadays.</a:t>
            </a:r>
          </a:p>
        </p:txBody>
      </p:sp>
    </p:spTree>
    <p:extLst>
      <p:ext uri="{BB962C8B-B14F-4D97-AF65-F5344CB8AC3E}">
        <p14:creationId xmlns:p14="http://schemas.microsoft.com/office/powerpoint/2010/main" val="84278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0A716-6C6C-4286-8927-2A77700C2518}"/>
              </a:ext>
            </a:extLst>
          </p:cNvPr>
          <p:cNvSpPr>
            <a:spLocks noGrp="1"/>
          </p:cNvSpPr>
          <p:nvPr>
            <p:ph type="title"/>
          </p:nvPr>
        </p:nvSpPr>
        <p:spPr/>
        <p:txBody>
          <a:bodyPr>
            <a:normAutofit/>
          </a:bodyPr>
          <a:lstStyle/>
          <a:p>
            <a:r>
              <a:rPr lang="en-US" sz="3500" b="1" dirty="0"/>
              <a:t>USES OF BIGDATA IN INSURANCE INDUSTRY</a:t>
            </a:r>
          </a:p>
        </p:txBody>
      </p:sp>
      <p:sp>
        <p:nvSpPr>
          <p:cNvPr id="3" name="Content Placeholder 2">
            <a:extLst>
              <a:ext uri="{FF2B5EF4-FFF2-40B4-BE49-F238E27FC236}">
                <a16:creationId xmlns:a16="http://schemas.microsoft.com/office/drawing/2014/main" id="{1568F263-5192-4B6C-AB1B-51EF78744ADB}"/>
              </a:ext>
            </a:extLst>
          </p:cNvPr>
          <p:cNvSpPr>
            <a:spLocks noGrp="1"/>
          </p:cNvSpPr>
          <p:nvPr>
            <p:ph idx="1"/>
          </p:nvPr>
        </p:nvSpPr>
        <p:spPr>
          <a:xfrm>
            <a:off x="1371600" y="1668544"/>
            <a:ext cx="9601200" cy="4949072"/>
          </a:xfrm>
        </p:spPr>
        <p:txBody>
          <a:bodyPr/>
          <a:lstStyle/>
          <a:p>
            <a:pPr marL="457200" indent="-457200">
              <a:buAutoNum type="arabicPeriod"/>
            </a:pPr>
            <a:r>
              <a:rPr lang="en-US" sz="2400" b="1" dirty="0"/>
              <a:t>RISK ASSESSMENT</a:t>
            </a:r>
          </a:p>
          <a:p>
            <a:r>
              <a:rPr lang="en-US" sz="2200" dirty="0">
                <a:latin typeface="Times New Roman" panose="02020603050405020304" pitchFamily="18" charset="0"/>
                <a:cs typeface="Times New Roman" panose="02020603050405020304" pitchFamily="18" charset="0"/>
              </a:rPr>
              <a:t>Many insurers benefit from telematics, IoT devices and wearables to track their customers in order to predict and calculate risks</a:t>
            </a:r>
            <a:r>
              <a:rPr lang="en-US" dirty="0"/>
              <a:t>.</a:t>
            </a:r>
          </a:p>
          <a:p>
            <a:r>
              <a:rPr lang="en-US" sz="2200" dirty="0">
                <a:latin typeface="Times New Roman" panose="02020603050405020304" pitchFamily="18" charset="0"/>
                <a:cs typeface="Times New Roman" panose="02020603050405020304" pitchFamily="18" charset="0"/>
              </a:rPr>
              <a:t>By using predictive modeling, the insurers can identify whether the drivers are likely to be involved in an accident, or have their car stolen, by combining their behavioral data with the factors such as road conditions or safe neighborhoods.</a:t>
            </a:r>
          </a:p>
          <a:p>
            <a:endParaRPr lang="en-US" dirty="0"/>
          </a:p>
        </p:txBody>
      </p:sp>
    </p:spTree>
    <p:extLst>
      <p:ext uri="{BB962C8B-B14F-4D97-AF65-F5344CB8AC3E}">
        <p14:creationId xmlns:p14="http://schemas.microsoft.com/office/powerpoint/2010/main" val="121182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5CCB-B99B-4D5F-80BD-282474D8D36B}"/>
              </a:ext>
            </a:extLst>
          </p:cNvPr>
          <p:cNvSpPr>
            <a:spLocks noGrp="1"/>
          </p:cNvSpPr>
          <p:nvPr>
            <p:ph type="title"/>
          </p:nvPr>
        </p:nvSpPr>
        <p:spPr/>
        <p:txBody>
          <a:bodyPr>
            <a:normAutofit/>
          </a:bodyPr>
          <a:lstStyle/>
          <a:p>
            <a:r>
              <a:rPr lang="en-US" sz="3500" b="1" dirty="0"/>
              <a:t>USES OF BIGDATA IN INSURANCE INDUSTRY</a:t>
            </a:r>
            <a:br>
              <a:rPr lang="en-US" sz="3500" b="1" dirty="0"/>
            </a:br>
            <a:endParaRPr lang="en-US" sz="3500" dirty="0"/>
          </a:p>
        </p:txBody>
      </p:sp>
      <p:sp>
        <p:nvSpPr>
          <p:cNvPr id="3" name="Content Placeholder 2">
            <a:extLst>
              <a:ext uri="{FF2B5EF4-FFF2-40B4-BE49-F238E27FC236}">
                <a16:creationId xmlns:a16="http://schemas.microsoft.com/office/drawing/2014/main" id="{51A0F44F-E5EA-4051-83D2-30FE80B4F9C7}"/>
              </a:ext>
            </a:extLst>
          </p:cNvPr>
          <p:cNvSpPr>
            <a:spLocks noGrp="1"/>
          </p:cNvSpPr>
          <p:nvPr>
            <p:ph idx="1"/>
          </p:nvPr>
        </p:nvSpPr>
        <p:spPr>
          <a:xfrm>
            <a:off x="1371600" y="1687398"/>
            <a:ext cx="9601200" cy="4741682"/>
          </a:xfrm>
        </p:spPr>
        <p:txBody>
          <a:bodyPr/>
          <a:lstStyle/>
          <a:p>
            <a:pPr marL="0" indent="0">
              <a:buNone/>
            </a:pPr>
            <a:r>
              <a:rPr lang="en-US" sz="2400" b="1" dirty="0"/>
              <a:t>2. FRAUD DETECTION</a:t>
            </a:r>
          </a:p>
          <a:p>
            <a:pPr algn="just"/>
            <a:r>
              <a:rPr lang="en-US" sz="2200" dirty="0">
                <a:latin typeface="Times New Roman" panose="02020603050405020304" pitchFamily="18" charset="0"/>
                <a:cs typeface="Times New Roman" panose="02020603050405020304" pitchFamily="18" charset="0"/>
              </a:rPr>
              <a:t>Insurers use Big Data to improve fraud detection and criminal activity through data management and predictive modeling.</a:t>
            </a:r>
          </a:p>
          <a:p>
            <a:pPr algn="just"/>
            <a:r>
              <a:rPr lang="en-US" sz="2200" dirty="0">
                <a:latin typeface="Times New Roman" panose="02020603050405020304" pitchFamily="18" charset="0"/>
                <a:cs typeface="Times New Roman" panose="02020603050405020304" pitchFamily="18" charset="0"/>
              </a:rPr>
              <a:t>These matches could also involve the behavior of the person making a claim, the network of people that associate with (social media, credit reference agencies etc.) and partner agencies involved in the claim (e.g. vehicle repair shops).</a:t>
            </a:r>
            <a:endParaRPr lang="en-US" sz="2200" b="1"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1859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3A4F-BDAD-471C-8E7E-56F38317FD93}"/>
              </a:ext>
            </a:extLst>
          </p:cNvPr>
          <p:cNvSpPr>
            <a:spLocks noGrp="1"/>
          </p:cNvSpPr>
          <p:nvPr>
            <p:ph type="title"/>
          </p:nvPr>
        </p:nvSpPr>
        <p:spPr/>
        <p:txBody>
          <a:bodyPr>
            <a:normAutofit/>
          </a:bodyPr>
          <a:lstStyle/>
          <a:p>
            <a:r>
              <a:rPr lang="en-US" sz="3500" b="1" dirty="0"/>
              <a:t>USES OF BIGDATA IN INSURANCE INDUSTRY</a:t>
            </a:r>
            <a:br>
              <a:rPr lang="en-US" sz="3500" b="1" dirty="0"/>
            </a:br>
            <a:endParaRPr lang="en-US" sz="3500" dirty="0"/>
          </a:p>
        </p:txBody>
      </p:sp>
      <p:sp>
        <p:nvSpPr>
          <p:cNvPr id="3" name="Content Placeholder 2">
            <a:extLst>
              <a:ext uri="{FF2B5EF4-FFF2-40B4-BE49-F238E27FC236}">
                <a16:creationId xmlns:a16="http://schemas.microsoft.com/office/drawing/2014/main" id="{2A4D7A47-3CBE-409B-B26C-73EA4C170D09}"/>
              </a:ext>
            </a:extLst>
          </p:cNvPr>
          <p:cNvSpPr>
            <a:spLocks noGrp="1"/>
          </p:cNvSpPr>
          <p:nvPr>
            <p:ph idx="1"/>
          </p:nvPr>
        </p:nvSpPr>
        <p:spPr>
          <a:xfrm>
            <a:off x="1371600" y="1414021"/>
            <a:ext cx="9601200" cy="4883084"/>
          </a:xfrm>
        </p:spPr>
        <p:txBody>
          <a:bodyPr>
            <a:normAutofit/>
          </a:bodyPr>
          <a:lstStyle/>
          <a:p>
            <a:pPr marL="0" indent="0">
              <a:buNone/>
            </a:pPr>
            <a:r>
              <a:rPr lang="en-US" sz="2400" b="1" dirty="0"/>
              <a:t>3. CUSTOMER INSIGHTS</a:t>
            </a:r>
          </a:p>
          <a:p>
            <a:pPr algn="just" fontAlgn="base"/>
            <a:r>
              <a:rPr lang="en-US" sz="2200" dirty="0">
                <a:latin typeface="Times New Roman" panose="02020603050405020304" pitchFamily="18" charset="0"/>
                <a:cs typeface="Times New Roman" panose="02020603050405020304" pitchFamily="18" charset="0"/>
              </a:rPr>
              <a:t>Information gained from call center data, customer e-mails, social media, user forums and user behavior while logged into the insurers sites enable insurers to build unique customer profile.  </a:t>
            </a:r>
          </a:p>
          <a:p>
            <a:pPr algn="just" fontAlgn="base"/>
            <a:r>
              <a:rPr lang="en-US" sz="2200" dirty="0">
                <a:latin typeface="Times New Roman" panose="02020603050405020304" pitchFamily="18" charset="0"/>
                <a:cs typeface="Times New Roman" panose="02020603050405020304" pitchFamily="18" charset="0"/>
              </a:rPr>
              <a:t>Gaining customer insight with big data analytics not only provides predictions about when a customer is likely to leave, or shapes a customer’s policy.</a:t>
            </a:r>
          </a:p>
          <a:p>
            <a:pPr algn="just" fontAlgn="base"/>
            <a:r>
              <a:rPr lang="en-US" sz="2200" dirty="0">
                <a:latin typeface="Times New Roman" panose="02020603050405020304" pitchFamily="18" charset="0"/>
                <a:cs typeface="Times New Roman" panose="02020603050405020304" pitchFamily="18" charset="0"/>
              </a:rPr>
              <a:t> It can also help insurers to develop trusted relationships and engage customers in the right way with the accurate information. </a:t>
            </a:r>
          </a:p>
          <a:p>
            <a:pPr algn="just" fontAlgn="base"/>
            <a:r>
              <a:rPr lang="en-US" sz="2200" dirty="0">
                <a:latin typeface="Times New Roman" panose="02020603050405020304" pitchFamily="18" charset="0"/>
                <a:cs typeface="Times New Roman" panose="02020603050405020304" pitchFamily="18" charset="0"/>
              </a:rPr>
              <a:t>As a result of this strategic learning, insurers achieve positive outcomes such as solving customer problems real-time with the right approach.</a:t>
            </a:r>
          </a:p>
          <a:p>
            <a:endParaRPr lang="en-US" sz="2200" b="1" dirty="0"/>
          </a:p>
        </p:txBody>
      </p:sp>
    </p:spTree>
    <p:extLst>
      <p:ext uri="{BB962C8B-B14F-4D97-AF65-F5344CB8AC3E}">
        <p14:creationId xmlns:p14="http://schemas.microsoft.com/office/powerpoint/2010/main" val="336177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5843-C039-4704-B33E-55E9EB8AC4FA}"/>
              </a:ext>
            </a:extLst>
          </p:cNvPr>
          <p:cNvSpPr>
            <a:spLocks noGrp="1"/>
          </p:cNvSpPr>
          <p:nvPr>
            <p:ph type="title"/>
          </p:nvPr>
        </p:nvSpPr>
        <p:spPr/>
        <p:txBody>
          <a:bodyPr>
            <a:normAutofit/>
          </a:bodyPr>
          <a:lstStyle/>
          <a:p>
            <a:r>
              <a:rPr lang="en-US" sz="3500" b="1" dirty="0"/>
              <a:t>USES OF BIGDATA IN INSURANCE INDUSTRY</a:t>
            </a:r>
            <a:br>
              <a:rPr lang="en-US" sz="3500" b="1" dirty="0"/>
            </a:br>
            <a:endParaRPr lang="en-US" sz="3500" dirty="0"/>
          </a:p>
        </p:txBody>
      </p:sp>
      <p:sp>
        <p:nvSpPr>
          <p:cNvPr id="3" name="Content Placeholder 2">
            <a:extLst>
              <a:ext uri="{FF2B5EF4-FFF2-40B4-BE49-F238E27FC236}">
                <a16:creationId xmlns:a16="http://schemas.microsoft.com/office/drawing/2014/main" id="{CC42FBB5-1C71-4F98-B6BA-531DB9F23A65}"/>
              </a:ext>
            </a:extLst>
          </p:cNvPr>
          <p:cNvSpPr>
            <a:spLocks noGrp="1"/>
          </p:cNvSpPr>
          <p:nvPr>
            <p:ph idx="1"/>
          </p:nvPr>
        </p:nvSpPr>
        <p:spPr>
          <a:xfrm>
            <a:off x="1371600" y="1687398"/>
            <a:ext cx="9601200" cy="4180002"/>
          </a:xfrm>
        </p:spPr>
        <p:txBody>
          <a:bodyPr>
            <a:normAutofit/>
          </a:bodyPr>
          <a:lstStyle/>
          <a:p>
            <a:pPr marL="0" indent="0">
              <a:buNone/>
            </a:pPr>
            <a:r>
              <a:rPr lang="en-US" sz="2400" b="1" dirty="0"/>
              <a:t>4. MARKETING</a:t>
            </a:r>
          </a:p>
          <a:p>
            <a:pPr algn="just"/>
            <a:r>
              <a:rPr lang="en-US" sz="2200" dirty="0">
                <a:latin typeface="Times New Roman" panose="02020603050405020304" pitchFamily="18" charset="0"/>
                <a:cs typeface="Times New Roman" panose="02020603050405020304" pitchFamily="18" charset="0"/>
              </a:rPr>
              <a:t>After gaining a full understanding of customer behavior, insurance companies became more efficient in offering targeted products and services.  </a:t>
            </a:r>
          </a:p>
          <a:p>
            <a:pPr algn="just"/>
            <a:r>
              <a:rPr lang="en-US" sz="2200" dirty="0">
                <a:latin typeface="Times New Roman" panose="02020603050405020304" pitchFamily="18" charset="0"/>
                <a:cs typeface="Times New Roman" panose="02020603050405020304" pitchFamily="18" charset="0"/>
              </a:rPr>
              <a:t>This is done by offering personalized services and products such as lower priced premiums, contacting the customer for special offers when they are likely to leave or even offering a family package when a family is likely to have a baby.</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42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0787-025A-4DC1-95C0-60C285BD7FC7}"/>
              </a:ext>
            </a:extLst>
          </p:cNvPr>
          <p:cNvSpPr>
            <a:spLocks noGrp="1"/>
          </p:cNvSpPr>
          <p:nvPr>
            <p:ph type="title"/>
          </p:nvPr>
        </p:nvSpPr>
        <p:spPr/>
        <p:txBody>
          <a:bodyPr>
            <a:normAutofit/>
          </a:bodyPr>
          <a:lstStyle/>
          <a:p>
            <a:r>
              <a:rPr lang="en-US" sz="3500" b="1" dirty="0"/>
              <a:t>USES OF BIGDATA IN INSURANCE INDUSTRY</a:t>
            </a:r>
            <a:br>
              <a:rPr lang="en-US" sz="3500" b="1" dirty="0"/>
            </a:br>
            <a:endParaRPr lang="en-US" sz="3500" dirty="0"/>
          </a:p>
        </p:txBody>
      </p:sp>
      <p:sp>
        <p:nvSpPr>
          <p:cNvPr id="3" name="Content Placeholder 2">
            <a:extLst>
              <a:ext uri="{FF2B5EF4-FFF2-40B4-BE49-F238E27FC236}">
                <a16:creationId xmlns:a16="http://schemas.microsoft.com/office/drawing/2014/main" id="{EB591337-67D0-4317-863A-C1B4414CED8F}"/>
              </a:ext>
            </a:extLst>
          </p:cNvPr>
          <p:cNvSpPr>
            <a:spLocks noGrp="1"/>
          </p:cNvSpPr>
          <p:nvPr>
            <p:ph idx="1"/>
          </p:nvPr>
        </p:nvSpPr>
        <p:spPr>
          <a:xfrm>
            <a:off x="1371600" y="1706251"/>
            <a:ext cx="9949992" cy="4826523"/>
          </a:xfrm>
        </p:spPr>
        <p:txBody>
          <a:bodyPr>
            <a:normAutofit/>
          </a:bodyPr>
          <a:lstStyle/>
          <a:p>
            <a:pPr marL="0" indent="0">
              <a:buNone/>
            </a:pPr>
            <a:r>
              <a:rPr lang="en-US" sz="2400" b="1" dirty="0"/>
              <a:t>5. CUSTOMER EXPERIENCE </a:t>
            </a:r>
          </a:p>
          <a:p>
            <a:pPr algn="just" fontAlgn="base"/>
            <a:r>
              <a:rPr lang="en-US" sz="2200" dirty="0">
                <a:latin typeface="Times New Roman" panose="02020603050405020304" pitchFamily="18" charset="0"/>
                <a:cs typeface="Times New Roman" panose="02020603050405020304" pitchFamily="18" charset="0"/>
              </a:rPr>
              <a:t>Insurers now build personalized offers to their customers based on their preferences and behavioral data as well as offering them innovative services that streamline the purchase process.</a:t>
            </a:r>
          </a:p>
          <a:p>
            <a:pPr algn="just" fontAlgn="base"/>
            <a:r>
              <a:rPr lang="en-US" sz="2200" dirty="0">
                <a:latin typeface="Times New Roman" panose="02020603050405020304" pitchFamily="18" charset="0"/>
                <a:cs typeface="Times New Roman" panose="02020603050405020304" pitchFamily="18" charset="0"/>
              </a:rPr>
              <a:t>Especially health insurance companies utilize apps and wearables data enabling them to proactively track their customers, while helping the customers to manage their health conditions/ chronic diseases.</a:t>
            </a:r>
          </a:p>
          <a:p>
            <a:pPr algn="just" fontAlgn="base"/>
            <a:r>
              <a:rPr lang="en-US" sz="2200" dirty="0">
                <a:latin typeface="Times New Roman" panose="02020603050405020304" pitchFamily="18" charset="0"/>
                <a:cs typeface="Times New Roman" panose="02020603050405020304" pitchFamily="18" charset="0"/>
              </a:rPr>
              <a:t>P&amp;C insurers also enhance their customer experience by assisting them to improve safety. Driver Feedback app, evaluates customers driving behaviors and shares tips to improve their driving habits.</a:t>
            </a:r>
          </a:p>
          <a:p>
            <a:endParaRPr lang="en-US" sz="2200" dirty="0"/>
          </a:p>
        </p:txBody>
      </p:sp>
    </p:spTree>
    <p:extLst>
      <p:ext uri="{BB962C8B-B14F-4D97-AF65-F5344CB8AC3E}">
        <p14:creationId xmlns:p14="http://schemas.microsoft.com/office/powerpoint/2010/main" val="36986073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32A30"/>
      </a:dk2>
      <a:lt2>
        <a:srgbClr val="F2F2F0"/>
      </a:lt2>
      <a:accent1>
        <a:srgbClr val="836C9F"/>
      </a:accent1>
      <a:accent2>
        <a:srgbClr val="BDAB56"/>
      </a:accent2>
      <a:accent3>
        <a:srgbClr val="B0565D"/>
      </a:accent3>
      <a:accent4>
        <a:srgbClr val="55B1BC"/>
      </a:accent4>
      <a:accent5>
        <a:srgbClr val="4D925F"/>
      </a:accent5>
      <a:accent6>
        <a:srgbClr val="E08C4A"/>
      </a:accent6>
      <a:hlink>
        <a:srgbClr val="55B1BC"/>
      </a:hlink>
      <a:folHlink>
        <a:srgbClr val="836C9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docProps/app.xml><?xml version="1.0" encoding="utf-8"?>
<Properties xmlns="http://schemas.openxmlformats.org/officeDocument/2006/extended-properties" xmlns:vt="http://schemas.openxmlformats.org/officeDocument/2006/docPropsVTypes">
  <Template>TM10001105[[fn=Crop]]</Template>
  <TotalTime>1212</TotalTime>
  <Words>919</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Franklin Gothic Book</vt:lpstr>
      <vt:lpstr>Times New Roman</vt:lpstr>
      <vt:lpstr>Wingdings</vt:lpstr>
      <vt:lpstr>Crop</vt:lpstr>
      <vt:lpstr>PowerPoint Presentation</vt:lpstr>
      <vt:lpstr>CONTENTS</vt:lpstr>
      <vt:lpstr>PowerPoint Presentation</vt:lpstr>
      <vt:lpstr>WHY BIGDATA FOR INSURANCE</vt:lpstr>
      <vt:lpstr>USES OF BIGDATA IN INSURANCE INDUSTRY</vt:lpstr>
      <vt:lpstr>USES OF BIGDATA IN INSURANCE INDUSTRY </vt:lpstr>
      <vt:lpstr>USES OF BIGDATA IN INSURANCE INDUSTRY </vt:lpstr>
      <vt:lpstr>USES OF BIGDATA IN INSURANCE INDUSTRY </vt:lpstr>
      <vt:lpstr>USES OF BIGDATA IN INSURANCE INDUSTRY </vt:lpstr>
      <vt:lpstr>USES OF BIGDATA IN INSURANCE INDUSTRY </vt:lpstr>
      <vt:lpstr>USES OF BIGDATA IN INSURANCE INDUSTRY </vt:lpstr>
      <vt:lpstr>HOW WILL INSURERS USE BIGDATA </vt:lpstr>
      <vt:lpstr>INSURANCE STARTUPS</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dc:creator>
  <cp:lastModifiedBy>Pavani</cp:lastModifiedBy>
  <cp:revision>36</cp:revision>
  <dcterms:created xsi:type="dcterms:W3CDTF">2017-10-16T00:42:02Z</dcterms:created>
  <dcterms:modified xsi:type="dcterms:W3CDTF">2017-10-16T20:54:24Z</dcterms:modified>
</cp:coreProperties>
</file>