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57" r:id="rId3"/>
    <p:sldId id="280" r:id="rId4"/>
    <p:sldId id="305" r:id="rId5"/>
    <p:sldId id="258" r:id="rId6"/>
    <p:sldId id="281" r:id="rId7"/>
    <p:sldId id="282" r:id="rId8"/>
    <p:sldId id="290" r:id="rId9"/>
    <p:sldId id="306" r:id="rId10"/>
    <p:sldId id="287" r:id="rId11"/>
    <p:sldId id="288" r:id="rId12"/>
    <p:sldId id="291" r:id="rId13"/>
    <p:sldId id="292" r:id="rId14"/>
    <p:sldId id="293" r:id="rId15"/>
    <p:sldId id="294" r:id="rId16"/>
    <p:sldId id="304" r:id="rId17"/>
    <p:sldId id="295" r:id="rId18"/>
    <p:sldId id="307" r:id="rId19"/>
    <p:sldId id="296" r:id="rId20"/>
    <p:sldId id="297" r:id="rId21"/>
    <p:sldId id="299" r:id="rId22"/>
    <p:sldId id="300" r:id="rId23"/>
    <p:sldId id="286"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p:scale>
          <a:sx n="75" d="100"/>
          <a:sy n="75" d="100"/>
        </p:scale>
        <p:origin x="-534" y="-24"/>
      </p:cViewPr>
      <p:guideLst>
        <p:guide orient="horz" pos="2160"/>
        <p:guide pos="3840"/>
      </p:guideLst>
    </p:cSldViewPr>
  </p:slideViewPr>
  <p:notesTextViewPr>
    <p:cViewPr>
      <p:scale>
        <a:sx n="1" d="1"/>
        <a:sy n="1" d="1"/>
      </p:scale>
      <p:origin x="0" y="0"/>
    </p:cViewPr>
  </p:notesTextViewPr>
  <p:sorterViewPr>
    <p:cViewPr>
      <p:scale>
        <a:sx n="66" d="100"/>
        <a:sy n="66" d="100"/>
      </p:scale>
      <p:origin x="0" y="133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917207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984330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050530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935073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247518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751032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75271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25029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64053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132449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635379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303141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077541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4143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156121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165381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6/23/2021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92380423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909893-1EC3-4F1E-A966-AEF64B9974F6}"/>
              </a:ext>
            </a:extLst>
          </p:cNvPr>
          <p:cNvSpPr>
            <a:spLocks noGrp="1"/>
          </p:cNvSpPr>
          <p:nvPr>
            <p:ph type="ctrTitle"/>
          </p:nvPr>
        </p:nvSpPr>
        <p:spPr>
          <a:xfrm>
            <a:off x="467360" y="431074"/>
            <a:ext cx="11037252" cy="2937691"/>
          </a:xfrm>
        </p:spPr>
        <p:txBody>
          <a:bodyPr>
            <a:normAutofit fontScale="90000"/>
          </a:bodyPr>
          <a:lstStyle/>
          <a:p>
            <a:pPr algn="ct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
            </a:r>
            <a:br>
              <a:rPr lang="en-US" sz="3400" dirty="0" smtClean="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G </a:t>
            </a:r>
            <a:r>
              <a:rPr lang="en-US" sz="3400" dirty="0">
                <a:latin typeface="Candara" panose="020E0502030303020204" pitchFamily="34" charset="0"/>
                <a:cs typeface="Aldhabi" panose="020B0604020202020204" pitchFamily="2" charset="-78"/>
              </a:rPr>
              <a:t>PULLA REDDY ENGINEERING COLLEGE(AUTONOMOUS)</a:t>
            </a:r>
            <a:br>
              <a:rPr lang="en-US" sz="3400" dirty="0">
                <a:latin typeface="Candara" panose="020E0502030303020204" pitchFamily="34" charset="0"/>
                <a:cs typeface="Aldhabi" panose="020B0604020202020204" pitchFamily="2" charset="-78"/>
              </a:rPr>
            </a:br>
            <a:r>
              <a:rPr lang="en-US" sz="3400" dirty="0">
                <a:latin typeface="Candara" panose="020E0502030303020204" pitchFamily="34" charset="0"/>
                <a:cs typeface="Aldhabi" panose="020B0604020202020204" pitchFamily="2" charset="-78"/>
              </a:rPr>
              <a:t/>
            </a:r>
            <a:br>
              <a:rPr lang="en-US" sz="3400" dirty="0">
                <a:latin typeface="Candara" panose="020E0502030303020204" pitchFamily="34" charset="0"/>
                <a:cs typeface="Aldhabi" panose="020B0604020202020204" pitchFamily="2" charset="-78"/>
              </a:rPr>
            </a:br>
            <a:r>
              <a:rPr lang="en-US" sz="3400" dirty="0" smtClean="0">
                <a:latin typeface="Candara" panose="020E0502030303020204" pitchFamily="34" charset="0"/>
                <a:cs typeface="Aldhabi" panose="020B0604020202020204" pitchFamily="2" charset="-78"/>
              </a:rPr>
              <a:t>MAJOR PROJECT</a:t>
            </a:r>
            <a:r>
              <a:rPr lang="en-US" sz="3400" dirty="0">
                <a:latin typeface="Candara" panose="020E0502030303020204" pitchFamily="34" charset="0"/>
                <a:cs typeface="Aldhabi" panose="020B0604020202020204" pitchFamily="2" charset="-78"/>
              </a:rPr>
              <a:t/>
            </a:r>
            <a:br>
              <a:rPr lang="en-US" sz="3400" dirty="0">
                <a:latin typeface="Candara" panose="020E0502030303020204" pitchFamily="34" charset="0"/>
                <a:cs typeface="Aldhabi" panose="020B0604020202020204" pitchFamily="2" charset="-78"/>
              </a:rPr>
            </a:br>
            <a:r>
              <a:rPr lang="en-US" sz="3400" dirty="0">
                <a:latin typeface="Candara" panose="020E0502030303020204" pitchFamily="34" charset="0"/>
                <a:cs typeface="Aldhabi" panose="020B0604020202020204" pitchFamily="2" charset="-78"/>
              </a:rPr>
              <a:t/>
            </a:r>
            <a:br>
              <a:rPr lang="en-US" sz="3400" dirty="0">
                <a:latin typeface="Candara" panose="020E0502030303020204" pitchFamily="34" charset="0"/>
                <a:cs typeface="Aldhabi" panose="020B0604020202020204" pitchFamily="2" charset="-78"/>
              </a:rPr>
            </a:br>
            <a:r>
              <a:rPr lang="en-IN" sz="3400" b="1" u="sng" dirty="0" smtClean="0">
                <a:latin typeface="Candara" pitchFamily="34" charset="0"/>
              </a:rPr>
              <a:t>FLOWER DETECTION</a:t>
            </a:r>
            <a:r>
              <a:rPr lang="en-US" sz="3600" dirty="0" smtClean="0"/>
              <a:t/>
            </a:r>
            <a:br>
              <a:rPr lang="en-US" sz="3600" dirty="0" smtClean="0"/>
            </a:br>
            <a:endParaRPr lang="en-US" sz="3400" b="1" u="sng" dirty="0">
              <a:latin typeface="Candara" panose="020E0502030303020204" pitchFamily="34" charset="0"/>
              <a:cs typeface="Aldhabi" panose="020B0604020202020204" pitchFamily="2" charset="-78"/>
            </a:endParaRPr>
          </a:p>
        </p:txBody>
      </p:sp>
      <p:sp>
        <p:nvSpPr>
          <p:cNvPr id="3" name="Subtitle 2">
            <a:extLst>
              <a:ext uri="{FF2B5EF4-FFF2-40B4-BE49-F238E27FC236}">
                <a16:creationId xmlns:a16="http://schemas.microsoft.com/office/drawing/2014/main" xmlns="" id="{786979C5-6F89-4815-9B79-DA2583836045}"/>
              </a:ext>
            </a:extLst>
          </p:cNvPr>
          <p:cNvSpPr>
            <a:spLocks noGrp="1"/>
          </p:cNvSpPr>
          <p:nvPr>
            <p:ph type="subTitle" idx="1"/>
          </p:nvPr>
        </p:nvSpPr>
        <p:spPr>
          <a:xfrm>
            <a:off x="1127759" y="3429001"/>
            <a:ext cx="11064241" cy="2474662"/>
          </a:xfrm>
        </p:spPr>
        <p:txBody>
          <a:bodyPr>
            <a:normAutofit/>
          </a:bodyPr>
          <a:lstStyle/>
          <a:p>
            <a:endParaRPr lang="en-US" sz="2000" b="1" i="1" u="sng" dirty="0">
              <a:solidFill>
                <a:schemeClr val="tx1">
                  <a:lumMod val="85000"/>
                  <a:lumOff val="15000"/>
                </a:schemeClr>
              </a:solidFill>
              <a:latin typeface="Baskerville Old Face" panose="02020602080505020303" pitchFamily="18" charset="0"/>
            </a:endParaRPr>
          </a:p>
          <a:p>
            <a:r>
              <a:rPr lang="en-US" sz="2000" b="1" i="1" u="sng" dirty="0">
                <a:solidFill>
                  <a:schemeClr val="tx1">
                    <a:lumMod val="85000"/>
                    <a:lumOff val="15000"/>
                  </a:schemeClr>
                </a:solidFill>
                <a:latin typeface="Baskerville Old Face" panose="02020602080505020303" pitchFamily="18" charset="0"/>
              </a:rPr>
              <a:t>TEAM MEMBERS:</a:t>
            </a:r>
            <a:r>
              <a:rPr lang="en-US" sz="2000" i="1" dirty="0">
                <a:solidFill>
                  <a:schemeClr val="tx1">
                    <a:lumMod val="85000"/>
                    <a:lumOff val="15000"/>
                  </a:schemeClr>
                </a:solidFill>
                <a:latin typeface="Baskerville Old Face" panose="02020602080505020303" pitchFamily="18" charset="0"/>
              </a:rPr>
              <a:t>											</a:t>
            </a:r>
            <a:r>
              <a:rPr lang="en-US" sz="2000" b="1" i="1" dirty="0">
                <a:solidFill>
                  <a:schemeClr val="tx1">
                    <a:lumMod val="85000"/>
                    <a:lumOff val="15000"/>
                  </a:schemeClr>
                </a:solidFill>
                <a:latin typeface="Baskerville Old Face" panose="02020602080505020303" pitchFamily="18" charset="0"/>
              </a:rPr>
              <a:t>              </a:t>
            </a:r>
            <a:r>
              <a:rPr lang="en-US" sz="2000" b="1" i="1" dirty="0" smtClean="0">
                <a:solidFill>
                  <a:schemeClr val="tx1">
                    <a:lumMod val="85000"/>
                    <a:lumOff val="15000"/>
                  </a:schemeClr>
                </a:solidFill>
                <a:latin typeface="Baskerville Old Face" panose="02020602080505020303" pitchFamily="18" charset="0"/>
              </a:rPr>
              <a:t> </a:t>
            </a:r>
            <a:r>
              <a:rPr lang="en-US" sz="2000" b="1" i="1" u="sng" dirty="0" smtClean="0">
                <a:solidFill>
                  <a:schemeClr val="tx1">
                    <a:lumMod val="85000"/>
                    <a:lumOff val="15000"/>
                  </a:schemeClr>
                </a:solidFill>
                <a:latin typeface="Baskerville Old Face" panose="02020602080505020303" pitchFamily="18" charset="0"/>
              </a:rPr>
              <a:t>GUIDE</a:t>
            </a:r>
            <a:r>
              <a:rPr lang="en-US" sz="2000" b="1" i="1" u="sng" dirty="0">
                <a:solidFill>
                  <a:schemeClr val="tx1">
                    <a:lumMod val="85000"/>
                    <a:lumOff val="15000"/>
                  </a:schemeClr>
                </a:solidFill>
                <a:latin typeface="Baskerville Old Face" panose="02020602080505020303" pitchFamily="18" charset="0"/>
              </a:rPr>
              <a:t>:</a:t>
            </a:r>
          </a:p>
          <a:p>
            <a:r>
              <a:rPr lang="en-US" sz="2000" i="1" dirty="0">
                <a:solidFill>
                  <a:schemeClr val="tx1">
                    <a:lumMod val="85000"/>
                    <a:lumOff val="15000"/>
                  </a:schemeClr>
                </a:solidFill>
                <a:latin typeface="Baskerville Old Face" panose="02020602080505020303" pitchFamily="18" charset="0"/>
              </a:rPr>
              <a:t>	</a:t>
            </a:r>
            <a:r>
              <a:rPr lang="en-US" sz="2000" dirty="0">
                <a:solidFill>
                  <a:schemeClr val="tx1">
                    <a:lumMod val="95000"/>
                    <a:lumOff val="5000"/>
                  </a:schemeClr>
                </a:solidFill>
                <a:latin typeface="Baskerville Old Face" pitchFamily="18" charset="0"/>
              </a:rPr>
              <a:t>P.PAVANI </a:t>
            </a:r>
            <a:r>
              <a:rPr lang="en-US" sz="2000" dirty="0" smtClean="0">
                <a:solidFill>
                  <a:schemeClr val="tx1">
                    <a:lumMod val="95000"/>
                    <a:lumOff val="5000"/>
                  </a:schemeClr>
                </a:solidFill>
                <a:latin typeface="Baskerville Old Face" pitchFamily="18" charset="0"/>
              </a:rPr>
              <a:t>REDDY (</a:t>
            </a:r>
            <a:r>
              <a:rPr lang="en-US" sz="2000" dirty="0">
                <a:solidFill>
                  <a:schemeClr val="tx1">
                    <a:lumMod val="95000"/>
                    <a:lumOff val="5000"/>
                  </a:schemeClr>
                </a:solidFill>
                <a:latin typeface="Baskerville Old Face" pitchFamily="18" charset="0"/>
              </a:rPr>
              <a:t>179X1A05C7</a:t>
            </a:r>
            <a:r>
              <a:rPr lang="en-US" sz="2000" dirty="0" smtClean="0">
                <a:solidFill>
                  <a:schemeClr val="tx1">
                    <a:lumMod val="95000"/>
                    <a:lumOff val="5000"/>
                  </a:schemeClr>
                </a:solidFill>
                <a:latin typeface="Baskerville Old Face" pitchFamily="18" charset="0"/>
              </a:rPr>
              <a:t>)								 </a:t>
            </a:r>
            <a:r>
              <a:rPr lang="en-IN" sz="2000" dirty="0" smtClean="0">
                <a:solidFill>
                  <a:schemeClr val="tx1">
                    <a:lumMod val="95000"/>
                    <a:lumOff val="5000"/>
                  </a:schemeClr>
                </a:solidFill>
                <a:latin typeface="Baskerville Old Face" pitchFamily="18" charset="0"/>
              </a:rPr>
              <a:t>Smt. T. SWATHI</a:t>
            </a:r>
            <a:endParaRPr lang="en-US" sz="2000" dirty="0">
              <a:solidFill>
                <a:schemeClr val="tx1">
                  <a:lumMod val="95000"/>
                  <a:lumOff val="5000"/>
                </a:schemeClr>
              </a:solidFill>
              <a:latin typeface="Baskerville Old Face" pitchFamily="18" charset="0"/>
            </a:endParaRPr>
          </a:p>
          <a:p>
            <a:r>
              <a:rPr lang="en-US" sz="2000" dirty="0">
                <a:solidFill>
                  <a:schemeClr val="tx1">
                    <a:lumMod val="95000"/>
                    <a:lumOff val="5000"/>
                  </a:schemeClr>
                </a:solidFill>
                <a:latin typeface="Baskerville Old Face" pitchFamily="18" charset="0"/>
              </a:rPr>
              <a:t>	</a:t>
            </a:r>
            <a:r>
              <a:rPr lang="en-IN" sz="2000" dirty="0" smtClean="0">
                <a:solidFill>
                  <a:schemeClr val="tx1">
                    <a:lumMod val="95000"/>
                    <a:lumOff val="5000"/>
                  </a:schemeClr>
                </a:solidFill>
                <a:latin typeface="Baskerville Old Face" pitchFamily="18" charset="0"/>
              </a:rPr>
              <a:t>G.NAVEEN KUMAR</a:t>
            </a:r>
            <a:r>
              <a:rPr lang="en-US" sz="2000" dirty="0" smtClean="0">
                <a:solidFill>
                  <a:schemeClr val="tx1">
                    <a:lumMod val="95000"/>
                    <a:lumOff val="5000"/>
                  </a:schemeClr>
                </a:solidFill>
                <a:latin typeface="Baskerville Old Face" pitchFamily="18" charset="0"/>
              </a:rPr>
              <a:t> (</a:t>
            </a:r>
            <a:r>
              <a:rPr lang="en-IN" sz="2000" dirty="0" smtClean="0">
                <a:solidFill>
                  <a:schemeClr val="tx1">
                    <a:lumMod val="95000"/>
                    <a:lumOff val="5000"/>
                  </a:schemeClr>
                </a:solidFill>
                <a:latin typeface="Baskerville Old Face" pitchFamily="18" charset="0"/>
              </a:rPr>
              <a:t>189X5A05J3</a:t>
            </a:r>
            <a:r>
              <a:rPr lang="en-US" sz="2000" dirty="0" smtClean="0">
                <a:solidFill>
                  <a:schemeClr val="tx1">
                    <a:lumMod val="95000"/>
                    <a:lumOff val="5000"/>
                  </a:schemeClr>
                </a:solidFill>
                <a:latin typeface="Baskerville Old Face" pitchFamily="18" charset="0"/>
              </a:rPr>
              <a:t>)</a:t>
            </a:r>
            <a:r>
              <a:rPr lang="en-IN" sz="2000" dirty="0" smtClean="0">
                <a:solidFill>
                  <a:schemeClr val="tx1">
                    <a:lumMod val="95000"/>
                    <a:lumOff val="5000"/>
                  </a:schemeClr>
                </a:solidFill>
                <a:latin typeface="Baskerville Old Face" pitchFamily="18" charset="0"/>
              </a:rPr>
              <a:t> 								Assistant Professor, CSE</a:t>
            </a:r>
            <a:endParaRPr lang="en-US" sz="2000" dirty="0">
              <a:solidFill>
                <a:schemeClr val="tx1">
                  <a:lumMod val="95000"/>
                  <a:lumOff val="5000"/>
                </a:schemeClr>
              </a:solidFill>
              <a:latin typeface="Baskerville Old Face" pitchFamily="18" charset="0"/>
            </a:endParaRPr>
          </a:p>
          <a:p>
            <a:r>
              <a:rPr lang="en-US" sz="2000" dirty="0">
                <a:solidFill>
                  <a:schemeClr val="tx1">
                    <a:lumMod val="95000"/>
                    <a:lumOff val="5000"/>
                  </a:schemeClr>
                </a:solidFill>
                <a:latin typeface="Baskerville Old Face" pitchFamily="18" charset="0"/>
              </a:rPr>
              <a:t>	</a:t>
            </a:r>
            <a:r>
              <a:rPr lang="en-IN" sz="2000" dirty="0" smtClean="0">
                <a:solidFill>
                  <a:schemeClr val="tx1">
                    <a:lumMod val="95000"/>
                    <a:lumOff val="5000"/>
                  </a:schemeClr>
                </a:solidFill>
                <a:latin typeface="Baskerville Old Face" pitchFamily="18" charset="0"/>
              </a:rPr>
              <a:t>L.VENKATA SAI KOUSHIK </a:t>
            </a:r>
            <a:r>
              <a:rPr lang="en-US" sz="2000" dirty="0" smtClean="0">
                <a:solidFill>
                  <a:schemeClr val="tx1">
                    <a:lumMod val="95000"/>
                    <a:lumOff val="5000"/>
                  </a:schemeClr>
                </a:solidFill>
                <a:latin typeface="Baskerville Old Face" pitchFamily="18" charset="0"/>
              </a:rPr>
              <a:t>(</a:t>
            </a:r>
            <a:r>
              <a:rPr lang="en-IN" sz="2000" dirty="0" smtClean="0">
                <a:solidFill>
                  <a:schemeClr val="tx1">
                    <a:lumMod val="95000"/>
                    <a:lumOff val="5000"/>
                  </a:schemeClr>
                </a:solidFill>
                <a:latin typeface="Baskerville Old Face" pitchFamily="18" charset="0"/>
              </a:rPr>
              <a:t>179X1A0592</a:t>
            </a:r>
            <a:r>
              <a:rPr lang="en-US" sz="2000" dirty="0" smtClean="0">
                <a:solidFill>
                  <a:schemeClr val="tx1">
                    <a:lumMod val="95000"/>
                    <a:lumOff val="5000"/>
                  </a:schemeClr>
                </a:solidFill>
                <a:latin typeface="Baskerville Old Face" pitchFamily="18" charset="0"/>
              </a:rPr>
              <a:t>)</a:t>
            </a:r>
            <a:endParaRPr lang="en-US" dirty="0">
              <a:solidFill>
                <a:schemeClr val="tx1">
                  <a:lumMod val="95000"/>
                  <a:lumOff val="5000"/>
                </a:schemeClr>
              </a:solidFill>
              <a:latin typeface="Baskerville Old Face" pitchFamily="18" charset="0"/>
            </a:endParaRPr>
          </a:p>
          <a:p>
            <a:endParaRPr lang="en-US" sz="2000" dirty="0">
              <a:solidFill>
                <a:schemeClr val="tx1">
                  <a:lumMod val="85000"/>
                  <a:lumOff val="15000"/>
                </a:schemeClr>
              </a:solidFill>
              <a:latin typeface="Baskerville Old Face" panose="02020602080505020303" pitchFamily="18" charset="0"/>
            </a:endParaRPr>
          </a:p>
        </p:txBody>
      </p:sp>
    </p:spTree>
    <p:extLst>
      <p:ext uri="{BB962C8B-B14F-4D97-AF65-F5344CB8AC3E}">
        <p14:creationId xmlns:p14="http://schemas.microsoft.com/office/powerpoint/2010/main" xmlns="" val="757718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3112" y="711200"/>
            <a:ext cx="9501188" cy="5702300"/>
          </a:xfrm>
        </p:spPr>
        <p:txBody>
          <a:bodyPr>
            <a:normAutofit lnSpcReduction="10000"/>
          </a:bodyPr>
          <a:lstStyle/>
          <a:p>
            <a:r>
              <a:rPr lang="en-US" dirty="0" smtClean="0"/>
              <a:t>The most important layer in CNN is convolution layer which takes most of the time within the network.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Network performance also depends on the number of levels within the network. But in the other hand as the number of levels increases the time required to train and test the network. </a:t>
            </a:r>
          </a:p>
          <a:p>
            <a:r>
              <a:rPr lang="en-US" dirty="0" smtClean="0"/>
              <a:t>Today the CNN consider as power full tool within machine learning for a lot of application such as face detection and image , video recognitions and voice recognition. </a:t>
            </a:r>
          </a:p>
          <a:p>
            <a:endParaRPr lang="en-US" dirty="0"/>
          </a:p>
        </p:txBody>
      </p:sp>
      <p:pic>
        <p:nvPicPr>
          <p:cNvPr id="2050" name="Picture 2" descr="C:\Users\DELL\Desktop\75_blog_image_1.png"/>
          <p:cNvPicPr>
            <a:picLocks noChangeAspect="1" noChangeArrowheads="1"/>
          </p:cNvPicPr>
          <p:nvPr/>
        </p:nvPicPr>
        <p:blipFill>
          <a:blip r:embed="rId2"/>
          <a:srcRect/>
          <a:stretch>
            <a:fillRect/>
          </a:stretch>
        </p:blipFill>
        <p:spPr bwMode="auto">
          <a:xfrm>
            <a:off x="3290888" y="1573213"/>
            <a:ext cx="6538912" cy="287178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425" y="611410"/>
            <a:ext cx="8911687" cy="1280890"/>
          </a:xfrm>
        </p:spPr>
        <p:txBody>
          <a:bodyPr/>
          <a:lstStyle/>
          <a:p>
            <a:r>
              <a:rPr lang="en-US" dirty="0" smtClean="0"/>
              <a:t>DATA SET</a:t>
            </a:r>
            <a:endParaRPr lang="en-US" dirty="0"/>
          </a:p>
        </p:txBody>
      </p:sp>
      <p:sp>
        <p:nvSpPr>
          <p:cNvPr id="3" name="Content Placeholder 2"/>
          <p:cNvSpPr>
            <a:spLocks noGrp="1"/>
          </p:cNvSpPr>
          <p:nvPr>
            <p:ph idx="1"/>
          </p:nvPr>
        </p:nvSpPr>
        <p:spPr>
          <a:xfrm>
            <a:off x="1814512" y="1524000"/>
            <a:ext cx="8915400" cy="3777622"/>
          </a:xfrm>
        </p:spPr>
        <p:txBody>
          <a:bodyPr/>
          <a:lstStyle/>
          <a:p>
            <a:r>
              <a:rPr lang="en-US" dirty="0" smtClean="0"/>
              <a:t>We have used the open-source Flowers Recognition dataset from </a:t>
            </a:r>
            <a:r>
              <a:rPr lang="en-US" dirty="0" err="1" smtClean="0"/>
              <a:t>Kaggle</a:t>
            </a:r>
            <a:r>
              <a:rPr lang="en-US" dirty="0" smtClean="0"/>
              <a:t>. </a:t>
            </a:r>
          </a:p>
          <a:p>
            <a:r>
              <a:rPr lang="en-US" dirty="0" smtClean="0"/>
              <a:t>This dataset contains 4242 images of flowers.</a:t>
            </a:r>
          </a:p>
          <a:p>
            <a:r>
              <a:rPr lang="en-US" dirty="0" smtClean="0"/>
              <a:t>The pictures are divided into five classes: daisy, tulip, rose, sunflower, dandelion.</a:t>
            </a:r>
          </a:p>
          <a:p>
            <a:r>
              <a:rPr lang="en-US" dirty="0" smtClean="0"/>
              <a:t>For each class there are about 800 photos. Photo resolution is about 320x240 pixels.</a:t>
            </a:r>
            <a:endParaRPr lang="en-US" dirty="0"/>
          </a:p>
        </p:txBody>
      </p:sp>
      <p:pic>
        <p:nvPicPr>
          <p:cNvPr id="1026" name="Picture 2" descr="https://miro.medium.com/max/4080/1*7hjycdplbjldV_MXDtnVGA.png"/>
          <p:cNvPicPr>
            <a:picLocks noChangeAspect="1" noChangeArrowheads="1"/>
          </p:cNvPicPr>
          <p:nvPr/>
        </p:nvPicPr>
        <p:blipFill>
          <a:blip r:embed="rId2"/>
          <a:srcRect/>
          <a:stretch>
            <a:fillRect/>
          </a:stretch>
        </p:blipFill>
        <p:spPr bwMode="auto">
          <a:xfrm>
            <a:off x="6108700" y="3695700"/>
            <a:ext cx="5791200" cy="2959604"/>
          </a:xfrm>
          <a:prstGeom prst="rect">
            <a:avLst/>
          </a:prstGeom>
          <a:ln>
            <a:noFill/>
          </a:ln>
          <a:effectLst>
            <a:outerShdw blurRad="292100" dist="139700" dir="2700000" algn="tl" rotWithShape="0">
              <a:srgbClr val="333333">
                <a:alpha val="65000"/>
              </a:srgbClr>
            </a:outerShdw>
          </a:effectLst>
        </p:spPr>
      </p:pic>
      <p:pic>
        <p:nvPicPr>
          <p:cNvPr id="4" name="Picture 2"/>
          <p:cNvPicPr>
            <a:picLocks noChangeAspect="1" noChangeArrowheads="1"/>
          </p:cNvPicPr>
          <p:nvPr/>
        </p:nvPicPr>
        <p:blipFill>
          <a:blip r:embed="rId3"/>
          <a:srcRect/>
          <a:stretch>
            <a:fillRect/>
          </a:stretch>
        </p:blipFill>
        <p:spPr bwMode="auto">
          <a:xfrm>
            <a:off x="1041400" y="4597400"/>
            <a:ext cx="4686299" cy="1270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F9C75E1-A960-4C88-A489-5615DB241B4D}"/>
              </a:ext>
            </a:extLst>
          </p:cNvPr>
          <p:cNvSpPr>
            <a:spLocks noGrp="1"/>
          </p:cNvSpPr>
          <p:nvPr>
            <p:ph type="title"/>
          </p:nvPr>
        </p:nvSpPr>
        <p:spPr/>
        <p:txBody>
          <a:bodyPr>
            <a:normAutofit/>
          </a:bodyPr>
          <a:lstStyle/>
          <a:p>
            <a:r>
              <a:rPr lang="en-US" sz="4500" dirty="0"/>
              <a:t> Packages  imported</a:t>
            </a:r>
          </a:p>
        </p:txBody>
      </p:sp>
      <p:sp>
        <p:nvSpPr>
          <p:cNvPr id="4" name="Content Placeholder 3">
            <a:extLst>
              <a:ext uri="{FF2B5EF4-FFF2-40B4-BE49-F238E27FC236}">
                <a16:creationId xmlns="" xmlns:a16="http://schemas.microsoft.com/office/drawing/2014/main" id="{D53EF536-CE00-442B-BA31-18365F816604}"/>
              </a:ext>
            </a:extLst>
          </p:cNvPr>
          <p:cNvSpPr>
            <a:spLocks noGrp="1"/>
          </p:cNvSpPr>
          <p:nvPr>
            <p:ph sz="half" idx="1"/>
          </p:nvPr>
        </p:nvSpPr>
        <p:spPr/>
        <p:txBody>
          <a:bodyPr>
            <a:noAutofit/>
          </a:bodyPr>
          <a:lstStyle/>
          <a:p>
            <a:r>
              <a:rPr lang="en-US" dirty="0" smtClean="0"/>
              <a:t>cv2</a:t>
            </a:r>
          </a:p>
          <a:p>
            <a:r>
              <a:rPr lang="en-US" dirty="0" err="1" smtClean="0"/>
              <a:t>numpy</a:t>
            </a:r>
            <a:endParaRPr lang="en-US" dirty="0" smtClean="0"/>
          </a:p>
          <a:p>
            <a:r>
              <a:rPr lang="en-US" dirty="0" err="1" smtClean="0"/>
              <a:t>tqdm</a:t>
            </a:r>
            <a:endParaRPr lang="en-US" dirty="0" smtClean="0"/>
          </a:p>
          <a:p>
            <a:r>
              <a:rPr lang="en-US" dirty="0" err="1" smtClean="0"/>
              <a:t>matplotlib.pyplot</a:t>
            </a:r>
            <a:endParaRPr lang="en-US" dirty="0" smtClean="0"/>
          </a:p>
          <a:p>
            <a:r>
              <a:rPr lang="en-US" dirty="0" err="1" smtClean="0"/>
              <a:t>LabelEncoder</a:t>
            </a:r>
            <a:endParaRPr lang="en-US" dirty="0" smtClean="0"/>
          </a:p>
          <a:p>
            <a:r>
              <a:rPr lang="en-US" dirty="0" err="1" smtClean="0"/>
              <a:t>to_categorical</a:t>
            </a:r>
            <a:endParaRPr lang="en-US" dirty="0" smtClean="0"/>
          </a:p>
          <a:p>
            <a:r>
              <a:rPr lang="en-US" dirty="0" err="1" smtClean="0"/>
              <a:t>train_test_split</a:t>
            </a:r>
            <a:endParaRPr lang="en-US" dirty="0" smtClean="0"/>
          </a:p>
          <a:p>
            <a:pPr>
              <a:buNone/>
            </a:pPr>
            <a:endParaRPr lang="en-US" dirty="0" smtClean="0"/>
          </a:p>
        </p:txBody>
      </p:sp>
      <p:sp>
        <p:nvSpPr>
          <p:cNvPr id="6" name="Content Placeholder 5"/>
          <p:cNvSpPr>
            <a:spLocks noGrp="1"/>
          </p:cNvSpPr>
          <p:nvPr>
            <p:ph sz="half" idx="2"/>
          </p:nvPr>
        </p:nvSpPr>
        <p:spPr/>
        <p:txBody>
          <a:bodyPr/>
          <a:lstStyle/>
          <a:p>
            <a:r>
              <a:rPr lang="en-US" dirty="0" smtClean="0"/>
              <a:t>Sequential</a:t>
            </a:r>
          </a:p>
          <a:p>
            <a:r>
              <a:rPr lang="en-US" dirty="0" smtClean="0"/>
              <a:t>Conv2D, MaxPooling2D, </a:t>
            </a:r>
          </a:p>
          <a:p>
            <a:r>
              <a:rPr lang="en-US" dirty="0" smtClean="0"/>
              <a:t>Flatten, Activation, Dense</a:t>
            </a:r>
          </a:p>
          <a:p>
            <a:r>
              <a:rPr lang="en-US" dirty="0" err="1" smtClean="0"/>
              <a:t>ImageDataGenerator</a:t>
            </a:r>
            <a:endParaRPr lang="en-US" dirty="0" smtClean="0"/>
          </a:p>
          <a:p>
            <a:r>
              <a:rPr lang="en-US" dirty="0" err="1" smtClean="0"/>
              <a:t>model_from_json</a:t>
            </a:r>
            <a:endParaRPr lang="en-US" dirty="0" smtClean="0"/>
          </a:p>
          <a:p>
            <a:r>
              <a:rPr lang="en-US" dirty="0" smtClean="0"/>
              <a:t>image</a:t>
            </a:r>
          </a:p>
          <a:p>
            <a:r>
              <a:rPr lang="en-US" dirty="0" err="1" smtClean="0"/>
              <a:t>confusion_matrix</a:t>
            </a:r>
            <a:endParaRPr lang="en-US" dirty="0"/>
          </a:p>
        </p:txBody>
      </p:sp>
    </p:spTree>
    <p:extLst>
      <p:ext uri="{BB962C8B-B14F-4D97-AF65-F5344CB8AC3E}">
        <p14:creationId xmlns="" xmlns:p14="http://schemas.microsoft.com/office/powerpoint/2010/main" val="435383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16625" y="522510"/>
            <a:ext cx="8911687" cy="1280890"/>
          </a:xfrm>
        </p:spPr>
        <p:txBody>
          <a:bodyPr>
            <a:normAutofit/>
          </a:bodyPr>
          <a:lstStyle/>
          <a:p>
            <a:r>
              <a:rPr lang="en-US" sz="4000" dirty="0" smtClean="0"/>
              <a:t>Data Preprocessing</a:t>
            </a:r>
            <a:endParaRPr lang="en-US" sz="4000" dirty="0"/>
          </a:p>
        </p:txBody>
      </p:sp>
      <p:sp>
        <p:nvSpPr>
          <p:cNvPr id="6" name="Content Placeholder 5"/>
          <p:cNvSpPr>
            <a:spLocks noGrp="1"/>
          </p:cNvSpPr>
          <p:nvPr>
            <p:ph idx="1"/>
          </p:nvPr>
        </p:nvSpPr>
        <p:spPr>
          <a:xfrm>
            <a:off x="1993900" y="1625600"/>
            <a:ext cx="9320212" cy="3777622"/>
          </a:xfrm>
        </p:spPr>
        <p:txBody>
          <a:bodyPr>
            <a:normAutofit lnSpcReduction="10000"/>
          </a:bodyPr>
          <a:lstStyle/>
          <a:p>
            <a:r>
              <a:rPr lang="en-US" dirty="0" smtClean="0"/>
              <a:t>Iterating over each image in a </a:t>
            </a:r>
            <a:r>
              <a:rPr lang="en-US" dirty="0" smtClean="0"/>
              <a:t>folder and resizing the image to 150X150</a:t>
            </a:r>
          </a:p>
          <a:p>
            <a:r>
              <a:rPr lang="en-US" dirty="0" smtClean="0"/>
              <a:t>Storing image in the form of array in X. </a:t>
            </a:r>
          </a:p>
          <a:p>
            <a:r>
              <a:rPr lang="en-US" dirty="0" smtClean="0"/>
              <a:t>Storing the corresponding type of flower in Z.</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Repeating this for every flower type.</a:t>
            </a:r>
          </a:p>
        </p:txBody>
      </p:sp>
      <p:pic>
        <p:nvPicPr>
          <p:cNvPr id="1026" name="Picture 2"/>
          <p:cNvPicPr>
            <a:picLocks noChangeAspect="1" noChangeArrowheads="1"/>
          </p:cNvPicPr>
          <p:nvPr/>
        </p:nvPicPr>
        <p:blipFill>
          <a:blip r:embed="rId2"/>
          <a:srcRect/>
          <a:stretch>
            <a:fillRect/>
          </a:stretch>
        </p:blipFill>
        <p:spPr bwMode="auto">
          <a:xfrm>
            <a:off x="1790700" y="3027363"/>
            <a:ext cx="8585200" cy="18192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768475" y="5494338"/>
            <a:ext cx="10106025" cy="10763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6912" y="876300"/>
            <a:ext cx="8915400" cy="3777622"/>
          </a:xfrm>
        </p:spPr>
        <p:txBody>
          <a:bodyPr/>
          <a:lstStyle/>
          <a:p>
            <a:r>
              <a:rPr lang="en-US" dirty="0" err="1" smtClean="0"/>
              <a:t>LabelEncoder</a:t>
            </a:r>
            <a:r>
              <a:rPr lang="en-US" dirty="0" smtClean="0"/>
              <a:t> from </a:t>
            </a:r>
            <a:r>
              <a:rPr lang="en-US" dirty="0" err="1" smtClean="0"/>
              <a:t>sklearn.preprocessing</a:t>
            </a:r>
            <a:r>
              <a:rPr lang="en-US" dirty="0" smtClean="0"/>
              <a:t> is used to encode </a:t>
            </a:r>
            <a:r>
              <a:rPr lang="en-US" dirty="0" smtClean="0"/>
              <a:t>target labels with value between 0 and n_classes-1</a:t>
            </a:r>
            <a:r>
              <a:rPr lang="en-US" dirty="0" smtClean="0"/>
              <a:t>. Here from 0 to 4.</a:t>
            </a:r>
          </a:p>
          <a:p>
            <a:r>
              <a:rPr lang="en-US" dirty="0" err="1" smtClean="0"/>
              <a:t>Fit_transform</a:t>
            </a:r>
            <a:r>
              <a:rPr lang="en-US" dirty="0" smtClean="0"/>
              <a:t>(y) will fit </a:t>
            </a:r>
            <a:r>
              <a:rPr lang="en-US" dirty="0" smtClean="0"/>
              <a:t>label encoder and return encoded labels</a:t>
            </a:r>
            <a:r>
              <a:rPr lang="en-US" dirty="0" smtClean="0"/>
              <a:t>.</a:t>
            </a:r>
          </a:p>
          <a:p>
            <a:endParaRPr lang="en-US" dirty="0" smtClean="0"/>
          </a:p>
          <a:p>
            <a:endParaRPr lang="en-US" dirty="0" smtClean="0"/>
          </a:p>
          <a:p>
            <a:endParaRPr lang="en-US" dirty="0" smtClean="0"/>
          </a:p>
          <a:p>
            <a:endParaRPr lang="en-US" dirty="0" smtClean="0"/>
          </a:p>
          <a:p>
            <a:endParaRPr lang="en-US" dirty="0" smtClean="0"/>
          </a:p>
          <a:p>
            <a:r>
              <a:rPr lang="en-US" dirty="0" err="1" smtClean="0"/>
              <a:t>Normalise</a:t>
            </a:r>
            <a:r>
              <a:rPr lang="en-US" dirty="0" smtClean="0"/>
              <a:t> the values of X</a:t>
            </a:r>
          </a:p>
          <a:p>
            <a:endParaRPr lang="en-US" dirty="0" smtClean="0"/>
          </a:p>
          <a:p>
            <a:pPr>
              <a:buNone/>
            </a:pPr>
            <a:endParaRPr lang="en-US" dirty="0" smtClean="0"/>
          </a:p>
          <a:p>
            <a:endParaRPr lang="en-US" dirty="0"/>
          </a:p>
        </p:txBody>
      </p:sp>
      <p:pic>
        <p:nvPicPr>
          <p:cNvPr id="2053" name="Picture 5"/>
          <p:cNvPicPr>
            <a:picLocks noChangeAspect="1" noChangeArrowheads="1"/>
          </p:cNvPicPr>
          <p:nvPr/>
        </p:nvPicPr>
        <p:blipFill>
          <a:blip r:embed="rId2"/>
          <a:srcRect/>
          <a:stretch>
            <a:fillRect/>
          </a:stretch>
        </p:blipFill>
        <p:spPr bwMode="auto">
          <a:xfrm>
            <a:off x="3449638" y="2300288"/>
            <a:ext cx="4449762" cy="1077912"/>
          </a:xfrm>
          <a:prstGeom prst="rect">
            <a:avLst/>
          </a:prstGeom>
          <a:ln>
            <a:noFill/>
          </a:ln>
          <a:effectLst>
            <a:outerShdw blurRad="292100" dist="139700" dir="2700000" algn="tl" rotWithShape="0">
              <a:srgbClr val="333333">
                <a:alpha val="65000"/>
              </a:srgbClr>
            </a:outerShdw>
          </a:effectLst>
        </p:spPr>
      </p:pic>
      <p:pic>
        <p:nvPicPr>
          <p:cNvPr id="2055" name="Picture 7"/>
          <p:cNvPicPr>
            <a:picLocks noChangeAspect="1" noChangeArrowheads="1"/>
          </p:cNvPicPr>
          <p:nvPr/>
        </p:nvPicPr>
        <p:blipFill>
          <a:blip r:embed="rId3"/>
          <a:srcRect/>
          <a:stretch>
            <a:fillRect/>
          </a:stretch>
        </p:blipFill>
        <p:spPr bwMode="auto">
          <a:xfrm>
            <a:off x="3414418" y="4651375"/>
            <a:ext cx="4497682" cy="11779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594" y="611047"/>
            <a:ext cx="8911687" cy="1280890"/>
          </a:xfrm>
        </p:spPr>
        <p:txBody>
          <a:bodyPr>
            <a:normAutofit/>
          </a:bodyPr>
          <a:lstStyle/>
          <a:p>
            <a:r>
              <a:rPr lang="en-US" sz="4000" dirty="0" smtClean="0"/>
              <a:t>Split the </a:t>
            </a:r>
            <a:r>
              <a:rPr lang="en-US" sz="4000" dirty="0" smtClean="0"/>
              <a:t>data</a:t>
            </a:r>
            <a:endParaRPr lang="en-US" sz="4000" dirty="0"/>
          </a:p>
        </p:txBody>
      </p:sp>
      <p:sp>
        <p:nvSpPr>
          <p:cNvPr id="3" name="Content Placeholder 2"/>
          <p:cNvSpPr>
            <a:spLocks noGrp="1"/>
          </p:cNvSpPr>
          <p:nvPr>
            <p:ph idx="1"/>
          </p:nvPr>
        </p:nvSpPr>
        <p:spPr>
          <a:xfrm>
            <a:off x="1818502" y="1611086"/>
            <a:ext cx="10147075" cy="3777622"/>
          </a:xfrm>
        </p:spPr>
        <p:txBody>
          <a:bodyPr>
            <a:normAutofit/>
          </a:bodyPr>
          <a:lstStyle/>
          <a:p>
            <a:r>
              <a:rPr lang="en-US" sz="2400" dirty="0" smtClean="0"/>
              <a:t>‘</a:t>
            </a:r>
            <a:r>
              <a:rPr lang="en-US" sz="2400" dirty="0" err="1" smtClean="0"/>
              <a:t>train_test_split</a:t>
            </a:r>
            <a:r>
              <a:rPr lang="en-US" sz="2400" dirty="0" smtClean="0"/>
              <a:t>’ of </a:t>
            </a:r>
            <a:r>
              <a:rPr lang="en-US" sz="2400" dirty="0" err="1" smtClean="0"/>
              <a:t>sklearn</a:t>
            </a:r>
            <a:r>
              <a:rPr lang="en-US" sz="2400" dirty="0" smtClean="0"/>
              <a:t> is used to split the data as Train data and Test data</a:t>
            </a:r>
          </a:p>
          <a:p>
            <a:r>
              <a:rPr lang="en-US" sz="2400" dirty="0" smtClean="0"/>
              <a:t>The training set is used to train, or fit, your model.</a:t>
            </a:r>
          </a:p>
          <a:p>
            <a:r>
              <a:rPr lang="en-US" sz="2400" dirty="0" smtClean="0"/>
              <a:t>The test set is needed for an unbiased evaluation of the final model.</a:t>
            </a:r>
          </a:p>
          <a:p>
            <a:endParaRPr lang="en-US" sz="2000" dirty="0"/>
          </a:p>
        </p:txBody>
      </p:sp>
      <p:pic>
        <p:nvPicPr>
          <p:cNvPr id="3074" name="Picture 2"/>
          <p:cNvPicPr>
            <a:picLocks noChangeAspect="1" noChangeArrowheads="1"/>
          </p:cNvPicPr>
          <p:nvPr/>
        </p:nvPicPr>
        <p:blipFill>
          <a:blip r:embed="rId2"/>
          <a:srcRect/>
          <a:stretch>
            <a:fillRect/>
          </a:stretch>
        </p:blipFill>
        <p:spPr bwMode="auto">
          <a:xfrm>
            <a:off x="2327275" y="4283074"/>
            <a:ext cx="8823325" cy="10890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1800" y="1295400"/>
            <a:ext cx="10490200" cy="5562600"/>
          </a:xfrm>
        </p:spPr>
        <p:txBody>
          <a:bodyPr>
            <a:normAutofit/>
          </a:bodyPr>
          <a:lstStyle/>
          <a:p>
            <a:r>
              <a:rPr lang="en-US" b="1" dirty="0" smtClean="0"/>
              <a:t>Sequential model</a:t>
            </a:r>
            <a:r>
              <a:rPr lang="en-US" dirty="0" smtClean="0"/>
              <a:t>: It </a:t>
            </a:r>
            <a:r>
              <a:rPr lang="en-US" dirty="0" smtClean="0"/>
              <a:t>allows you to build a model layer by </a:t>
            </a:r>
            <a:r>
              <a:rPr lang="en-US" dirty="0" smtClean="0"/>
              <a:t>layer. We </a:t>
            </a:r>
            <a:r>
              <a:rPr lang="en-US" dirty="0" smtClean="0"/>
              <a:t>use the ‘add()’ function to add layers to our model.</a:t>
            </a:r>
          </a:p>
          <a:p>
            <a:r>
              <a:rPr lang="en-US" b="1" dirty="0" smtClean="0"/>
              <a:t>Conv2D layer</a:t>
            </a:r>
            <a:r>
              <a:rPr lang="en-US" dirty="0" smtClean="0"/>
              <a:t>: This is a convolution layer </a:t>
            </a:r>
            <a:r>
              <a:rPr lang="en-US" dirty="0" smtClean="0"/>
              <a:t>that will deal with our input images, which are seen as 2-dimensional matrices</a:t>
            </a:r>
            <a:r>
              <a:rPr lang="en-US" dirty="0" smtClean="0"/>
              <a:t>.</a:t>
            </a:r>
          </a:p>
          <a:p>
            <a:r>
              <a:rPr lang="en-US" b="1" dirty="0" smtClean="0"/>
              <a:t>Max pooling </a:t>
            </a:r>
            <a:r>
              <a:rPr lang="en-US" b="1" dirty="0" smtClean="0"/>
              <a:t>layer</a:t>
            </a:r>
            <a:r>
              <a:rPr lang="en-US" dirty="0" smtClean="0"/>
              <a:t>: It is </a:t>
            </a:r>
            <a:r>
              <a:rPr lang="en-US" dirty="0" smtClean="0"/>
              <a:t>a pooling operation that selects the maximum element from the region of the feature map covered by the filter. </a:t>
            </a:r>
            <a:r>
              <a:rPr lang="en-US" dirty="0" smtClean="0"/>
              <a:t>The output</a:t>
            </a:r>
            <a:r>
              <a:rPr lang="en-US" dirty="0" smtClean="0"/>
              <a:t> would be a feature map containing the most prominent features of the previous feature map</a:t>
            </a:r>
            <a:r>
              <a:rPr lang="en-US" dirty="0" smtClean="0"/>
              <a:t>.</a:t>
            </a:r>
          </a:p>
          <a:p>
            <a:endParaRPr lang="en-US" dirty="0" smtClean="0"/>
          </a:p>
          <a:p>
            <a:endParaRPr lang="en-US" dirty="0" smtClean="0"/>
          </a:p>
          <a:p>
            <a:endParaRPr lang="en-US" dirty="0" smtClean="0"/>
          </a:p>
          <a:p>
            <a:endParaRPr lang="en-US" dirty="0" smtClean="0"/>
          </a:p>
          <a:p>
            <a:endParaRPr lang="en-US" dirty="0" smtClean="0"/>
          </a:p>
          <a:p>
            <a:r>
              <a:rPr lang="en-US" b="1" dirty="0" smtClean="0"/>
              <a:t>Flatten layer</a:t>
            </a:r>
            <a:r>
              <a:rPr lang="en-US" dirty="0" smtClean="0"/>
              <a:t>: Serves </a:t>
            </a:r>
            <a:r>
              <a:rPr lang="en-US" dirty="0" smtClean="0"/>
              <a:t>as a connection between the convolution and dense layers.</a:t>
            </a:r>
          </a:p>
          <a:p>
            <a:r>
              <a:rPr lang="en-US" b="1" dirty="0" smtClean="0"/>
              <a:t>Dense layer</a:t>
            </a:r>
            <a:r>
              <a:rPr lang="en-US" dirty="0" smtClean="0"/>
              <a:t>: Dense </a:t>
            </a:r>
            <a:r>
              <a:rPr lang="en-US" dirty="0" smtClean="0"/>
              <a:t>is a standard output layer</a:t>
            </a:r>
            <a:r>
              <a:rPr lang="en-US" dirty="0" smtClean="0"/>
              <a:t> </a:t>
            </a:r>
            <a:r>
              <a:rPr lang="en-US" dirty="0" smtClean="0"/>
              <a:t>type that is </a:t>
            </a:r>
            <a:r>
              <a:rPr lang="en-US" dirty="0" smtClean="0"/>
              <a:t>most commonly used in </a:t>
            </a:r>
            <a:r>
              <a:rPr lang="en-US" dirty="0" smtClean="0"/>
              <a:t>many cases for neural networks</a:t>
            </a:r>
            <a:r>
              <a:rPr lang="en-US" dirty="0" smtClean="0"/>
              <a:t>.</a:t>
            </a:r>
            <a:endParaRPr lang="en-US" dirty="0" smtClean="0"/>
          </a:p>
        </p:txBody>
      </p:sp>
      <p:pic>
        <p:nvPicPr>
          <p:cNvPr id="10243" name="Picture 3" descr="C:\Users\DELL\Desktop\Screenshot-2019-07-21-at-2.57.13-AM.png"/>
          <p:cNvPicPr>
            <a:picLocks noChangeAspect="1" noChangeArrowheads="1"/>
          </p:cNvPicPr>
          <p:nvPr/>
        </p:nvPicPr>
        <p:blipFill>
          <a:blip r:embed="rId2"/>
          <a:srcRect/>
          <a:stretch>
            <a:fillRect/>
          </a:stretch>
        </p:blipFill>
        <p:spPr bwMode="auto">
          <a:xfrm>
            <a:off x="3448051" y="3644900"/>
            <a:ext cx="4667250" cy="1665436"/>
          </a:xfrm>
          <a:prstGeom prst="rect">
            <a:avLst/>
          </a:prstGeom>
          <a:noFill/>
        </p:spPr>
      </p:pic>
      <p:sp>
        <p:nvSpPr>
          <p:cNvPr id="6" name="Title 1"/>
          <p:cNvSpPr>
            <a:spLocks noGrp="1"/>
          </p:cNvSpPr>
          <p:nvPr>
            <p:ph type="title"/>
          </p:nvPr>
        </p:nvSpPr>
        <p:spPr>
          <a:xfrm>
            <a:off x="1703925" y="457200"/>
            <a:ext cx="8911687" cy="1280890"/>
          </a:xfrm>
        </p:spPr>
        <p:txBody>
          <a:bodyPr>
            <a:normAutofit/>
          </a:bodyPr>
          <a:lstStyle/>
          <a:p>
            <a:r>
              <a:rPr lang="en-US" sz="4000" dirty="0" smtClean="0"/>
              <a:t>Layers</a:t>
            </a:r>
            <a:endParaRPr lang="en-US" sz="4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6325" y="586010"/>
            <a:ext cx="8911687" cy="1280890"/>
          </a:xfrm>
        </p:spPr>
        <p:txBody>
          <a:bodyPr>
            <a:normAutofit/>
          </a:bodyPr>
          <a:lstStyle/>
          <a:p>
            <a:r>
              <a:rPr lang="en-US" sz="4000" dirty="0" smtClean="0"/>
              <a:t>Adding layers to the model</a:t>
            </a:r>
            <a:endParaRPr lang="en-US" sz="4000" dirty="0"/>
          </a:p>
        </p:txBody>
      </p:sp>
      <p:pic>
        <p:nvPicPr>
          <p:cNvPr id="4098" name="Picture 2"/>
          <p:cNvPicPr>
            <a:picLocks noGrp="1" noChangeAspect="1" noChangeArrowheads="1"/>
          </p:cNvPicPr>
          <p:nvPr>
            <p:ph idx="1"/>
          </p:nvPr>
        </p:nvPicPr>
        <p:blipFill>
          <a:blip r:embed="rId2"/>
          <a:srcRect/>
          <a:stretch>
            <a:fillRect/>
          </a:stretch>
        </p:blipFill>
        <p:spPr bwMode="auto">
          <a:xfrm>
            <a:off x="1344612" y="2010886"/>
            <a:ext cx="10440988" cy="3945414"/>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9612" y="1676400"/>
            <a:ext cx="9526588" cy="4241800"/>
          </a:xfrm>
        </p:spPr>
        <p:txBody>
          <a:bodyPr>
            <a:noAutofit/>
          </a:bodyPr>
          <a:lstStyle/>
          <a:p>
            <a:r>
              <a:rPr lang="en-US" sz="2000" dirty="0" smtClean="0"/>
              <a:t>Kernel size is the size of the filter matrix for our convolution. So a kernel size of </a:t>
            </a:r>
            <a:r>
              <a:rPr lang="en-US" sz="2000" dirty="0" smtClean="0"/>
              <a:t>5,5 </a:t>
            </a:r>
            <a:r>
              <a:rPr lang="en-US" sz="2000" dirty="0" smtClean="0"/>
              <a:t>means we will have a </a:t>
            </a:r>
            <a:r>
              <a:rPr lang="en-US" sz="2000" dirty="0" smtClean="0"/>
              <a:t>5x5 </a:t>
            </a:r>
            <a:r>
              <a:rPr lang="en-US" sz="2000" dirty="0" smtClean="0"/>
              <a:t>filter matrix. </a:t>
            </a:r>
          </a:p>
          <a:p>
            <a:r>
              <a:rPr lang="en-US" sz="2000" dirty="0" smtClean="0"/>
              <a:t>Activation is the activation function for the layer. The activation function we </a:t>
            </a:r>
            <a:r>
              <a:rPr lang="en-US" sz="2000" dirty="0" smtClean="0"/>
              <a:t>have used is </a:t>
            </a:r>
            <a:r>
              <a:rPr lang="en-US" sz="2000" dirty="0" smtClean="0"/>
              <a:t>the </a:t>
            </a:r>
            <a:r>
              <a:rPr lang="en-US" sz="2000" dirty="0" err="1" smtClean="0"/>
              <a:t>ReLU</a:t>
            </a:r>
            <a:r>
              <a:rPr lang="en-US" sz="2000" dirty="0" smtClean="0"/>
              <a:t>, or Rectified Linear Activation. </a:t>
            </a:r>
          </a:p>
          <a:p>
            <a:r>
              <a:rPr lang="en-US" sz="2000" dirty="0" smtClean="0"/>
              <a:t>Our first layer also takes in an input shape. This is the shape of each input image, </a:t>
            </a:r>
            <a:r>
              <a:rPr lang="en-US" sz="2000" dirty="0" smtClean="0"/>
              <a:t>150,150,3 , with the 3 </a:t>
            </a:r>
            <a:r>
              <a:rPr lang="en-US" sz="2000" dirty="0" smtClean="0"/>
              <a:t>signifying that the images are </a:t>
            </a:r>
            <a:r>
              <a:rPr lang="en-US" sz="2000" dirty="0" smtClean="0"/>
              <a:t>of type RGB.</a:t>
            </a:r>
            <a:endParaRPr lang="en-US" sz="2000" dirty="0" smtClean="0"/>
          </a:p>
          <a:p>
            <a:r>
              <a:rPr lang="en-US" sz="2000" dirty="0" smtClean="0"/>
              <a:t>In the dense layer we </a:t>
            </a:r>
            <a:r>
              <a:rPr lang="en-US" sz="2000" dirty="0" smtClean="0"/>
              <a:t>will have 5</a:t>
            </a:r>
            <a:r>
              <a:rPr lang="en-US" sz="2000" dirty="0" smtClean="0"/>
              <a:t> </a:t>
            </a:r>
            <a:r>
              <a:rPr lang="en-US" sz="2000" dirty="0" smtClean="0"/>
              <a:t>nodes </a:t>
            </a:r>
            <a:r>
              <a:rPr lang="en-US" sz="2000" dirty="0" smtClean="0"/>
              <a:t>which is </a:t>
            </a:r>
            <a:r>
              <a:rPr lang="en-US" sz="2000" dirty="0" smtClean="0"/>
              <a:t>our output layer, one for each possible outcome (</a:t>
            </a:r>
            <a:r>
              <a:rPr lang="en-US" sz="2000" dirty="0" smtClean="0"/>
              <a:t>0–4).</a:t>
            </a:r>
            <a:endParaRPr lang="en-US" sz="2000" dirty="0" smtClean="0"/>
          </a:p>
          <a:p>
            <a:r>
              <a:rPr lang="en-US" sz="2000" dirty="0" smtClean="0"/>
              <a:t>The activation is ‘</a:t>
            </a:r>
            <a:r>
              <a:rPr lang="en-US" sz="2000" dirty="0" err="1" smtClean="0"/>
              <a:t>softmax</a:t>
            </a:r>
            <a:r>
              <a:rPr lang="en-US" sz="2000" dirty="0" smtClean="0"/>
              <a:t>’. </a:t>
            </a:r>
            <a:r>
              <a:rPr lang="en-US" sz="2000" dirty="0" err="1" smtClean="0"/>
              <a:t>Softmax</a:t>
            </a:r>
            <a:r>
              <a:rPr lang="en-US" sz="2000" dirty="0" smtClean="0"/>
              <a:t> makes the output sum up to 1 so the output can be interpreted as probabilities. The model will then make its prediction based on which option has the highest probability.</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9325" y="598710"/>
            <a:ext cx="8911687" cy="1280890"/>
          </a:xfrm>
        </p:spPr>
        <p:txBody>
          <a:bodyPr>
            <a:normAutofit/>
          </a:bodyPr>
          <a:lstStyle/>
          <a:p>
            <a:r>
              <a:rPr lang="en-US" sz="4000" dirty="0" smtClean="0"/>
              <a:t>Image Augmentation</a:t>
            </a:r>
            <a:endParaRPr lang="en-US" sz="4000" dirty="0"/>
          </a:p>
        </p:txBody>
      </p:sp>
      <p:pic>
        <p:nvPicPr>
          <p:cNvPr id="5122" name="Picture 2"/>
          <p:cNvPicPr>
            <a:picLocks noGrp="1" noChangeAspect="1" noChangeArrowheads="1"/>
          </p:cNvPicPr>
          <p:nvPr>
            <p:ph idx="1"/>
          </p:nvPr>
        </p:nvPicPr>
        <p:blipFill>
          <a:blip r:embed="rId2"/>
          <a:srcRect/>
          <a:stretch>
            <a:fillRect/>
          </a:stretch>
        </p:blipFill>
        <p:spPr bwMode="auto">
          <a:xfrm>
            <a:off x="2603500" y="3828034"/>
            <a:ext cx="8077200" cy="2877566"/>
          </a:xfrm>
          <a:prstGeom prst="rect">
            <a:avLst/>
          </a:prstGeom>
          <a:noFill/>
          <a:ln w="9525">
            <a:noFill/>
            <a:miter lim="800000"/>
            <a:headEnd/>
            <a:tailEnd/>
          </a:ln>
          <a:effectLst/>
        </p:spPr>
      </p:pic>
      <p:sp>
        <p:nvSpPr>
          <p:cNvPr id="6" name="Content Placeholder 2"/>
          <p:cNvSpPr txBox="1">
            <a:spLocks/>
          </p:cNvSpPr>
          <p:nvPr/>
        </p:nvSpPr>
        <p:spPr>
          <a:xfrm>
            <a:off x="1714500" y="1638300"/>
            <a:ext cx="9969500" cy="4699000"/>
          </a:xfrm>
          <a:prstGeom prst="rect">
            <a:avLst/>
          </a:prstGeom>
        </p:spPr>
        <p:txBody>
          <a:bodyPr vert="horz" lIns="91440" tIns="45720" rIns="91440" bIns="45720" rtlCol="0">
            <a:normAutofit/>
          </a:bodyPr>
          <a:lstStyle/>
          <a:p>
            <a:pPr marL="342900" lvl="0" indent="-342900">
              <a:spcBef>
                <a:spcPts val="1000"/>
              </a:spcBef>
              <a:buClr>
                <a:schemeClr val="accent1"/>
              </a:buClr>
              <a:buFont typeface="Wingdings 3" charset="2"/>
              <a:buChar char=""/>
            </a:pPr>
            <a:r>
              <a:rPr lang="en-US" dirty="0" smtClean="0"/>
              <a:t>The image augmentation technique is a great way to expand the size of your dataset. You can come up with new transformed images from your original dataset. </a:t>
            </a:r>
            <a:endParaRPr lang="en-US" dirty="0" smtClean="0"/>
          </a:p>
          <a:p>
            <a:pPr marL="342900" lvl="0" indent="-342900">
              <a:spcBef>
                <a:spcPts val="1000"/>
              </a:spcBef>
              <a:buClr>
                <a:schemeClr val="accent1"/>
              </a:buClr>
              <a:buFont typeface="Wingdings 3" charset="2"/>
              <a:buChar char=""/>
            </a:pPr>
            <a:r>
              <a:rPr lang="en-US" dirty="0" err="1" smtClean="0"/>
              <a:t>Keras</a:t>
            </a:r>
            <a:r>
              <a:rPr lang="en-US" dirty="0" smtClean="0"/>
              <a:t> </a:t>
            </a:r>
            <a:r>
              <a:rPr lang="en-US" i="1" dirty="0" err="1" smtClean="0"/>
              <a:t>ImageDataGenerator</a:t>
            </a:r>
            <a:r>
              <a:rPr lang="en-US" dirty="0" smtClean="0"/>
              <a:t> </a:t>
            </a:r>
            <a:r>
              <a:rPr lang="en-US" dirty="0" smtClean="0"/>
              <a:t>allows to augment images </a:t>
            </a:r>
            <a:r>
              <a:rPr lang="en-US" dirty="0" smtClean="0"/>
              <a:t>in </a:t>
            </a:r>
            <a:r>
              <a:rPr lang="en-US" dirty="0" smtClean="0"/>
              <a:t>real-time while model is getting trained. </a:t>
            </a:r>
            <a:r>
              <a:rPr lang="en-US" dirty="0" smtClean="0"/>
              <a:t>R</a:t>
            </a:r>
            <a:r>
              <a:rPr lang="en-US" dirty="0" smtClean="0"/>
              <a:t>andom </a:t>
            </a:r>
            <a:r>
              <a:rPr lang="en-US" dirty="0" smtClean="0"/>
              <a:t>transformations </a:t>
            </a:r>
            <a:r>
              <a:rPr lang="en-US" dirty="0" smtClean="0"/>
              <a:t>can be applied on </a:t>
            </a:r>
            <a:r>
              <a:rPr lang="en-US" dirty="0" smtClean="0"/>
              <a:t>each training image as it is passed to the model. This will not only make your model robust but will also save up on the overhead memory</a:t>
            </a:r>
            <a:endParaRPr kumimoji="0" lang="en-US"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929A88-0CE7-4C4C-B72C-E7FC259F8F79}"/>
              </a:ext>
            </a:extLst>
          </p:cNvPr>
          <p:cNvSpPr>
            <a:spLocks noGrp="1"/>
          </p:cNvSpPr>
          <p:nvPr>
            <p:ph type="title"/>
          </p:nvPr>
        </p:nvSpPr>
        <p:spPr>
          <a:xfrm>
            <a:off x="1849120" y="573033"/>
            <a:ext cx="9655492" cy="747490"/>
          </a:xfrm>
        </p:spPr>
        <p:txBody>
          <a:bodyPr/>
          <a:lstStyle/>
          <a:p>
            <a:r>
              <a:rPr lang="en-US" dirty="0" smtClean="0"/>
              <a:t>ABSTRACT</a:t>
            </a:r>
            <a:endParaRPr lang="en-US" dirty="0"/>
          </a:p>
        </p:txBody>
      </p:sp>
      <p:sp>
        <p:nvSpPr>
          <p:cNvPr id="3" name="Content Placeholder 2">
            <a:extLst>
              <a:ext uri="{FF2B5EF4-FFF2-40B4-BE49-F238E27FC236}">
                <a16:creationId xmlns:a16="http://schemas.microsoft.com/office/drawing/2014/main" xmlns="" id="{89B28C76-B43C-4BC9-B49B-10D55A723AF3}"/>
              </a:ext>
            </a:extLst>
          </p:cNvPr>
          <p:cNvSpPr>
            <a:spLocks noGrp="1"/>
          </p:cNvSpPr>
          <p:nvPr>
            <p:ph idx="1"/>
          </p:nvPr>
        </p:nvSpPr>
        <p:spPr>
          <a:xfrm>
            <a:off x="2050869" y="1143000"/>
            <a:ext cx="9453743" cy="4927600"/>
          </a:xfrm>
        </p:spPr>
        <p:txBody>
          <a:bodyPr>
            <a:normAutofit/>
          </a:bodyPr>
          <a:lstStyle/>
          <a:p>
            <a:pPr marL="0" indent="0">
              <a:buNone/>
            </a:pPr>
            <a:r>
              <a:rPr lang="en-IN" sz="2000" dirty="0"/>
              <a:t>	</a:t>
            </a:r>
            <a:endParaRPr lang="en-IN" sz="2000" dirty="0" smtClean="0"/>
          </a:p>
          <a:p>
            <a:pPr>
              <a:buNone/>
            </a:pPr>
            <a:r>
              <a:rPr lang="en-IN" sz="2000" dirty="0" smtClean="0"/>
              <a:t>			</a:t>
            </a:r>
            <a:r>
              <a:rPr lang="en-US" sz="2000" dirty="0" smtClean="0"/>
              <a:t> Natural flower classification is a challenging task due to the non-rigid deformation, diversity of flower species and inter-class similarity. It is very hard to classify them as they can be very similar to each other. Deep CNN techniques have become the latest technology for such problems.</a:t>
            </a:r>
          </a:p>
          <a:p>
            <a:pPr>
              <a:buNone/>
            </a:pPr>
            <a:r>
              <a:rPr lang="en-US" sz="2000" dirty="0" smtClean="0"/>
              <a:t>			Our project aims to develop an flower classification model using Deep </a:t>
            </a:r>
            <a:r>
              <a:rPr lang="en-US" sz="2000" dirty="0" err="1" smtClean="0"/>
              <a:t>Convolutional</a:t>
            </a:r>
            <a:r>
              <a:rPr lang="en-US" sz="2000" dirty="0" smtClean="0"/>
              <a:t> Neural Network (CNN) with the support of </a:t>
            </a:r>
            <a:r>
              <a:rPr lang="en-US" sz="2000" dirty="0" err="1" smtClean="0"/>
              <a:t>Keras</a:t>
            </a:r>
            <a:r>
              <a:rPr lang="en-US" sz="2000" dirty="0" smtClean="0"/>
              <a:t> and Tensor Flow libraries for extracting the features. Sequential model from </a:t>
            </a:r>
            <a:r>
              <a:rPr lang="en-US" sz="2000" dirty="0" err="1" smtClean="0"/>
              <a:t>Keras</a:t>
            </a:r>
            <a:r>
              <a:rPr lang="en-US" sz="2000" dirty="0" smtClean="0"/>
              <a:t> is used to build the flower classifier. This method for classification of flowers can be implemented in real-time applications and can be used to help botanists for their research as well as camping enthusiasts. Moreover, the system is capable of automatically recognize the flower name with a good accuracy.</a:t>
            </a:r>
          </a:p>
          <a:p>
            <a:endParaRPr lang="en-US" sz="2000" dirty="0"/>
          </a:p>
        </p:txBody>
      </p:sp>
    </p:spTree>
    <p:extLst>
      <p:ext uri="{BB962C8B-B14F-4D97-AF65-F5344CB8AC3E}">
        <p14:creationId xmlns:p14="http://schemas.microsoft.com/office/powerpoint/2010/main" xmlns="" val="33954285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1443373" y="2133600"/>
            <a:ext cx="9897727" cy="37782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1447801" y="1644650"/>
            <a:ext cx="9817100" cy="361950"/>
          </a:xfrm>
          <a:prstGeom prst="rect">
            <a:avLst/>
          </a:prstGeom>
          <a:noFill/>
          <a:ln w="9525">
            <a:noFill/>
            <a:miter lim="800000"/>
            <a:headEnd/>
            <a:tailEnd/>
          </a:ln>
          <a:effectLst/>
        </p:spPr>
      </p:pic>
      <p:sp>
        <p:nvSpPr>
          <p:cNvPr id="6" name="Title 1"/>
          <p:cNvSpPr>
            <a:spLocks noGrp="1"/>
          </p:cNvSpPr>
          <p:nvPr>
            <p:ph type="title"/>
          </p:nvPr>
        </p:nvSpPr>
        <p:spPr>
          <a:xfrm>
            <a:off x="1653125" y="344710"/>
            <a:ext cx="8911687" cy="1280890"/>
          </a:xfrm>
        </p:spPr>
        <p:txBody>
          <a:bodyPr>
            <a:normAutofit/>
          </a:bodyPr>
          <a:lstStyle/>
          <a:p>
            <a:r>
              <a:rPr lang="en-US" sz="4000" dirty="0" smtClean="0"/>
              <a:t>Compiling and Training</a:t>
            </a:r>
            <a:endParaRPr lang="en-US" sz="4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Predictions</a:t>
            </a:r>
            <a:endParaRPr lang="en-US" sz="4000" dirty="0"/>
          </a:p>
        </p:txBody>
      </p:sp>
      <p:pic>
        <p:nvPicPr>
          <p:cNvPr id="8194" name="Picture 2"/>
          <p:cNvPicPr>
            <a:picLocks noGrp="1" noChangeAspect="1" noChangeArrowheads="1"/>
          </p:cNvPicPr>
          <p:nvPr>
            <p:ph idx="1"/>
          </p:nvPr>
        </p:nvPicPr>
        <p:blipFill>
          <a:blip r:embed="rId2"/>
          <a:stretch>
            <a:fillRect/>
          </a:stretch>
        </p:blipFill>
        <p:spPr bwMode="auto">
          <a:xfrm>
            <a:off x="3479614" y="2176424"/>
            <a:ext cx="3619686" cy="543001"/>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3268663" y="3441699"/>
            <a:ext cx="6662737" cy="2923787"/>
          </a:xfrm>
          <a:prstGeom prst="rect">
            <a:avLst/>
          </a:prstGeom>
          <a:noFill/>
          <a:ln w="9525">
            <a:noFill/>
            <a:miter lim="800000"/>
            <a:headEnd/>
            <a:tailEnd/>
          </a:ln>
          <a:effectLst/>
        </p:spPr>
      </p:pic>
      <p:sp>
        <p:nvSpPr>
          <p:cNvPr id="6" name="Content Placeholder 2"/>
          <p:cNvSpPr txBox="1">
            <a:spLocks/>
          </p:cNvSpPr>
          <p:nvPr/>
        </p:nvSpPr>
        <p:spPr>
          <a:xfrm>
            <a:off x="1308100" y="1625600"/>
            <a:ext cx="8928100" cy="3937000"/>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Predictions</a:t>
            </a:r>
            <a:r>
              <a:rPr lang="en-US" dirty="0" smtClean="0">
                <a:solidFill>
                  <a:schemeClr val="tx1">
                    <a:lumMod val="75000"/>
                    <a:lumOff val="25000"/>
                  </a:schemeClr>
                </a:solidFill>
              </a:rPr>
              <a:t> </a:t>
            </a:r>
            <a:r>
              <a:rPr lang="en-US" dirty="0" smtClean="0">
                <a:solidFill>
                  <a:schemeClr val="tx1">
                    <a:lumMod val="75000"/>
                    <a:lumOff val="25000"/>
                  </a:schemeClr>
                </a:solidFill>
              </a:rPr>
              <a:t>on test data</a:t>
            </a: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lang="en-US" dirty="0" smtClean="0">
              <a:solidFill>
                <a:schemeClr val="tx1">
                  <a:lumMod val="75000"/>
                  <a:lumOff val="25000"/>
                </a:schemeClr>
              </a:solidFill>
            </a:endParaRPr>
          </a:p>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n-US"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Prediction on new image</a:t>
            </a:r>
            <a:endParaRPr kumimoji="0" lang="en-US"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425" y="611410"/>
            <a:ext cx="8911687" cy="1280890"/>
          </a:xfrm>
        </p:spPr>
        <p:txBody>
          <a:bodyPr/>
          <a:lstStyle/>
          <a:p>
            <a:r>
              <a:rPr lang="en-US" dirty="0" smtClean="0"/>
              <a:t>Performance measure</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1269654" y="1841500"/>
            <a:ext cx="4597746" cy="4655578"/>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6167437" y="4906963"/>
            <a:ext cx="6024563" cy="1176337"/>
          </a:xfrm>
          <a:prstGeom prst="rect">
            <a:avLst/>
          </a:prstGeom>
          <a:noFill/>
          <a:ln w="9525">
            <a:noFill/>
            <a:miter lim="800000"/>
            <a:headEnd/>
            <a:tailEnd/>
          </a:ln>
          <a:effectLst/>
        </p:spPr>
      </p:pic>
      <p:sp>
        <p:nvSpPr>
          <p:cNvPr id="6" name="Rectangle 5"/>
          <p:cNvSpPr/>
          <p:nvPr/>
        </p:nvSpPr>
        <p:spPr>
          <a:xfrm>
            <a:off x="6324600" y="2028736"/>
            <a:ext cx="5499100" cy="2862322"/>
          </a:xfrm>
          <a:prstGeom prst="rect">
            <a:avLst/>
          </a:prstGeom>
        </p:spPr>
        <p:txBody>
          <a:bodyPr wrap="square">
            <a:spAutoFit/>
          </a:bodyPr>
          <a:lstStyle/>
          <a:p>
            <a:r>
              <a:rPr lang="en-US" dirty="0" smtClean="0"/>
              <a:t>A </a:t>
            </a:r>
            <a:r>
              <a:rPr lang="en-US" b="1" dirty="0" smtClean="0"/>
              <a:t>confusion matrix</a:t>
            </a:r>
            <a:r>
              <a:rPr lang="en-US" dirty="0" smtClean="0"/>
              <a:t> is a table that is often used to describe the performance of a classification model (or "classifier") on a set of test data for which the true values are </a:t>
            </a:r>
            <a:r>
              <a:rPr lang="en-US" dirty="0" smtClean="0"/>
              <a:t>known.</a:t>
            </a:r>
          </a:p>
          <a:p>
            <a:endParaRPr lang="en-US" dirty="0" smtClean="0"/>
          </a:p>
          <a:p>
            <a:r>
              <a:rPr lang="en-US" b="1" dirty="0" smtClean="0"/>
              <a:t>Accuracy</a:t>
            </a:r>
            <a:r>
              <a:rPr lang="en-US" dirty="0" smtClean="0"/>
              <a:t> is the fraction of predictions our model got right</a:t>
            </a:r>
            <a:r>
              <a:rPr lang="en-US" dirty="0" smtClean="0"/>
              <a:t>.</a:t>
            </a:r>
          </a:p>
          <a:p>
            <a:endParaRPr lang="en-US" dirty="0" smtClean="0"/>
          </a:p>
          <a:p>
            <a:r>
              <a:rPr lang="en-US" dirty="0" smtClean="0"/>
              <a:t>The accuracy of the model is 80%</a:t>
            </a:r>
            <a:endParaRPr lang="en-US" dirty="0" smtClean="0"/>
          </a:p>
          <a:p>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8225" y="624110"/>
            <a:ext cx="8911687" cy="1280890"/>
          </a:xfrm>
        </p:spPr>
        <p:txBody>
          <a:bodyPr>
            <a:normAutofit/>
          </a:bodyPr>
          <a:lstStyle/>
          <a:p>
            <a:r>
              <a:rPr lang="en-US" sz="4000" dirty="0" smtClean="0"/>
              <a:t>CONCLUSION</a:t>
            </a:r>
            <a:endParaRPr lang="en-US" sz="4000" dirty="0"/>
          </a:p>
        </p:txBody>
      </p:sp>
      <p:sp>
        <p:nvSpPr>
          <p:cNvPr id="3" name="Content Placeholder 2"/>
          <p:cNvSpPr>
            <a:spLocks noGrp="1"/>
          </p:cNvSpPr>
          <p:nvPr>
            <p:ph idx="1"/>
          </p:nvPr>
        </p:nvSpPr>
        <p:spPr>
          <a:xfrm>
            <a:off x="2540000" y="1905000"/>
            <a:ext cx="8928100" cy="3937000"/>
          </a:xfrm>
        </p:spPr>
        <p:txBody>
          <a:bodyPr>
            <a:normAutofit fontScale="92500" lnSpcReduction="10000"/>
          </a:bodyPr>
          <a:lstStyle/>
          <a:p>
            <a:r>
              <a:rPr lang="en-US" sz="2400" dirty="0" smtClean="0"/>
              <a:t>A model that predicts the type of the flower with 80% accuracy is built.</a:t>
            </a:r>
          </a:p>
          <a:p>
            <a:endParaRPr lang="en-US" sz="2400" dirty="0" smtClean="0"/>
          </a:p>
          <a:p>
            <a:r>
              <a:rPr lang="en-US" sz="2400" dirty="0" smtClean="0"/>
              <a:t>This method for classification of flowers can be implemented in real-time applications and can also be used to help botanists for their research for immediately identifying the properties of a flower. </a:t>
            </a:r>
          </a:p>
          <a:p>
            <a:endParaRPr lang="en-US" sz="2400" dirty="0" smtClean="0"/>
          </a:p>
          <a:p>
            <a:r>
              <a:rPr lang="en-US" sz="2400" dirty="0" smtClean="0"/>
              <a:t>Recognition of plant species will be advantageous in the fields such as the pharmaceutical industry, botany, agricultural, and trade activities.</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1942F2-276D-4761-BBC3-B7A98D6BC28B}"/>
              </a:ext>
            </a:extLst>
          </p:cNvPr>
          <p:cNvSpPr>
            <a:spLocks noGrp="1"/>
          </p:cNvSpPr>
          <p:nvPr>
            <p:ph type="title"/>
          </p:nvPr>
        </p:nvSpPr>
        <p:spPr>
          <a:xfrm>
            <a:off x="3036272" y="2462147"/>
            <a:ext cx="6292456" cy="1280890"/>
          </a:xfrm>
        </p:spPr>
        <p:txBody>
          <a:bodyPr>
            <a:normAutofit/>
          </a:bodyPr>
          <a:lstStyle/>
          <a:p>
            <a:r>
              <a:rPr lang="en-US" sz="7000" dirty="0">
                <a:latin typeface="Comic Sans MS" panose="030F0702030302020204" pitchFamily="66" charset="0"/>
              </a:rPr>
              <a:t>THANK YOU</a:t>
            </a:r>
          </a:p>
        </p:txBody>
      </p:sp>
    </p:spTree>
    <p:extLst>
      <p:ext uri="{BB962C8B-B14F-4D97-AF65-F5344CB8AC3E}">
        <p14:creationId xmlns:p14="http://schemas.microsoft.com/office/powerpoint/2010/main" xmlns="" val="726688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925" y="674910"/>
            <a:ext cx="8911687" cy="1280890"/>
          </a:xfrm>
        </p:spPr>
        <p:txBody>
          <a:bodyPr/>
          <a:lstStyle/>
          <a:p>
            <a:r>
              <a:rPr lang="en-US" dirty="0" smtClean="0"/>
              <a:t>INTRODUCTION</a:t>
            </a:r>
            <a:endParaRPr lang="en-US" dirty="0"/>
          </a:p>
        </p:txBody>
      </p:sp>
      <p:sp>
        <p:nvSpPr>
          <p:cNvPr id="3" name="Content Placeholder 2"/>
          <p:cNvSpPr>
            <a:spLocks noGrp="1"/>
          </p:cNvSpPr>
          <p:nvPr>
            <p:ph idx="1"/>
          </p:nvPr>
        </p:nvSpPr>
        <p:spPr>
          <a:xfrm>
            <a:off x="1649412" y="1943100"/>
            <a:ext cx="8915400" cy="3777622"/>
          </a:xfrm>
        </p:spPr>
        <p:txBody>
          <a:bodyPr>
            <a:normAutofit/>
          </a:bodyPr>
          <a:lstStyle/>
          <a:p>
            <a:r>
              <a:rPr lang="en-US" sz="2000" dirty="0" smtClean="0"/>
              <a:t>Unlike simple object classification such as distinguishing cats from dogs, flower recognition and classification is a challenging task due to the wide range of flower classes that share similar features.</a:t>
            </a:r>
          </a:p>
          <a:p>
            <a:r>
              <a:rPr lang="en-US" sz="2000" dirty="0" smtClean="0"/>
              <a:t>Deep learning techniques, especially </a:t>
            </a:r>
            <a:r>
              <a:rPr lang="en-US" sz="2000" dirty="0" err="1" smtClean="0"/>
              <a:t>convolutional</a:t>
            </a:r>
            <a:r>
              <a:rPr lang="en-US" sz="2000" dirty="0" smtClean="0"/>
              <a:t> neural networks (CNNs), can be chosen as the best option for the training process because it produced a high percentage of accuracy.</a:t>
            </a:r>
          </a:p>
          <a:p>
            <a:r>
              <a:rPr lang="en-US" sz="2000" dirty="0" smtClean="0"/>
              <a:t>The input data used, mainly focuses on categorizing flowers of five types (Daisy, Sunflower, Rose, Tulip, Dandelion).</a:t>
            </a:r>
          </a:p>
          <a:p>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611410"/>
            <a:ext cx="8911687" cy="1280890"/>
          </a:xfrm>
        </p:spPr>
        <p:txBody>
          <a:bodyPr/>
          <a:lstStyle/>
          <a:p>
            <a:r>
              <a:rPr lang="en-US" dirty="0" smtClean="0"/>
              <a:t>What is CNN</a:t>
            </a:r>
            <a:r>
              <a:rPr lang="en-US" b="1" dirty="0" smtClean="0"/>
              <a:t/>
            </a:r>
            <a:br>
              <a:rPr lang="en-US" b="1" dirty="0" smtClean="0"/>
            </a:br>
            <a:endParaRPr lang="en-US" dirty="0"/>
          </a:p>
        </p:txBody>
      </p:sp>
      <p:sp>
        <p:nvSpPr>
          <p:cNvPr id="3" name="Content Placeholder 2"/>
          <p:cNvSpPr>
            <a:spLocks noGrp="1"/>
          </p:cNvSpPr>
          <p:nvPr>
            <p:ph idx="1"/>
          </p:nvPr>
        </p:nvSpPr>
        <p:spPr>
          <a:xfrm>
            <a:off x="2055812" y="1981200"/>
            <a:ext cx="8915400" cy="3777622"/>
          </a:xfrm>
        </p:spPr>
        <p:txBody>
          <a:bodyPr/>
          <a:lstStyle/>
          <a:p>
            <a:r>
              <a:rPr lang="en-US" dirty="0" smtClean="0"/>
              <a:t>CNN is a type of deep learning model for processing data that has a grid pattern, such as images.</a:t>
            </a:r>
          </a:p>
          <a:p>
            <a:r>
              <a:rPr lang="en-US" dirty="0" smtClean="0"/>
              <a:t>The CNN includes convolution layers, pooling layers, and fully connected layers. A typical architecture consists of repetitions of a stack of several convolution layers and a pooling layer, followed by one or more fully connected layers.</a:t>
            </a:r>
          </a:p>
          <a:p>
            <a:r>
              <a:rPr lang="en-US" dirty="0" smtClean="0"/>
              <a:t>A convolution layer is a fundamental component that performs feature extraction.</a:t>
            </a:r>
          </a:p>
          <a:p>
            <a:r>
              <a:rPr lang="en-US" dirty="0" smtClean="0"/>
              <a:t>A pooling layer provides down sampling operation which reduces the in-plane dimensionality of the feature maps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537A94-3CA1-4F71-8410-BBFA2DE53AA6}"/>
              </a:ext>
            </a:extLst>
          </p:cNvPr>
          <p:cNvSpPr>
            <a:spLocks noGrp="1"/>
          </p:cNvSpPr>
          <p:nvPr>
            <p:ph type="title"/>
          </p:nvPr>
        </p:nvSpPr>
        <p:spPr>
          <a:xfrm>
            <a:off x="2592925" y="624110"/>
            <a:ext cx="7876291" cy="1280890"/>
          </a:xfrm>
        </p:spPr>
        <p:txBody>
          <a:bodyPr>
            <a:normAutofit/>
          </a:bodyPr>
          <a:lstStyle/>
          <a:p>
            <a:r>
              <a:rPr lang="en-US" b="1" dirty="0" smtClean="0">
                <a:latin typeface="Times New Roman" pitchFamily="18" charset="0"/>
                <a:cs typeface="Times New Roman" pitchFamily="18" charset="0"/>
              </a:rPr>
              <a:t>S/W and H/W </a:t>
            </a:r>
            <a:r>
              <a:rPr lang="en-US" b="1" dirty="0">
                <a:latin typeface="Times New Roman" pitchFamily="18" charset="0"/>
                <a:cs typeface="Times New Roman" pitchFamily="18" charset="0"/>
              </a:rPr>
              <a:t>REQUIREMENTS</a:t>
            </a:r>
          </a:p>
        </p:txBody>
      </p:sp>
      <p:sp>
        <p:nvSpPr>
          <p:cNvPr id="3" name="Content Placeholder 2">
            <a:extLst>
              <a:ext uri="{FF2B5EF4-FFF2-40B4-BE49-F238E27FC236}">
                <a16:creationId xmlns:a16="http://schemas.microsoft.com/office/drawing/2014/main" xmlns="" id="{590DF868-395D-4E12-9EED-FFC0822FF879}"/>
              </a:ext>
            </a:extLst>
          </p:cNvPr>
          <p:cNvSpPr>
            <a:spLocks noGrp="1"/>
          </p:cNvSpPr>
          <p:nvPr>
            <p:ph idx="1"/>
          </p:nvPr>
        </p:nvSpPr>
        <p:spPr>
          <a:xfrm>
            <a:off x="1104900" y="1879600"/>
            <a:ext cx="6121400" cy="3870755"/>
          </a:xfrm>
        </p:spPr>
        <p:txBody>
          <a:bodyPr>
            <a:normAutofit lnSpcReduction="10000"/>
          </a:bodyPr>
          <a:lstStyle/>
          <a:p>
            <a:r>
              <a:rPr lang="en-GB" sz="2400" b="1" dirty="0" smtClean="0">
                <a:latin typeface="Times New Roman" pitchFamily="18" charset="0"/>
                <a:cs typeface="Times New Roman" pitchFamily="18" charset="0"/>
              </a:rPr>
              <a:t>S/W Requirements</a:t>
            </a:r>
          </a:p>
          <a:p>
            <a:pPr>
              <a:buNone/>
            </a:pPr>
            <a:r>
              <a:rPr lang="en-GB" sz="2400" dirty="0" smtClean="0">
                <a:latin typeface="Times New Roman" pitchFamily="18" charset="0"/>
                <a:cs typeface="Times New Roman" pitchFamily="18" charset="0"/>
              </a:rPr>
              <a:t>		1. Latest Version of Python </a:t>
            </a:r>
          </a:p>
          <a:p>
            <a:pPr>
              <a:buNone/>
            </a:pPr>
            <a:r>
              <a:rPr lang="en-GB" sz="2400" dirty="0" smtClean="0">
                <a:latin typeface="Times New Roman" pitchFamily="18" charset="0"/>
                <a:cs typeface="Times New Roman" pitchFamily="18" charset="0"/>
              </a:rPr>
              <a:t>		2. Libraries like </a:t>
            </a:r>
            <a:r>
              <a:rPr lang="en-GB" sz="2400" dirty="0" err="1" smtClean="0">
                <a:latin typeface="Times New Roman" pitchFamily="18" charset="0"/>
                <a:cs typeface="Times New Roman" pitchFamily="18" charset="0"/>
              </a:rPr>
              <a:t>TensorFlow</a:t>
            </a: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Keras</a:t>
            </a:r>
            <a:endParaRPr lang="en-GB" sz="2400" dirty="0" smtClean="0">
              <a:latin typeface="Times New Roman" pitchFamily="18" charset="0"/>
              <a:cs typeface="Times New Roman" pitchFamily="18" charset="0"/>
            </a:endParaRPr>
          </a:p>
          <a:p>
            <a:pPr>
              <a:buNone/>
            </a:pPr>
            <a:r>
              <a:rPr lang="en-GB" sz="2400" dirty="0" smtClean="0">
                <a:latin typeface="Times New Roman" pitchFamily="18" charset="0"/>
                <a:cs typeface="Times New Roman" pitchFamily="18" charset="0"/>
              </a:rPr>
              <a:t>		3. </a:t>
            </a:r>
            <a:r>
              <a:rPr lang="en-GB" sz="2400" dirty="0" err="1" smtClean="0">
                <a:latin typeface="Times New Roman" pitchFamily="18" charset="0"/>
                <a:cs typeface="Times New Roman" pitchFamily="18" charset="0"/>
              </a:rPr>
              <a:t>Jupyter</a:t>
            </a:r>
            <a:r>
              <a:rPr lang="en-GB" sz="2400" dirty="0" smtClean="0">
                <a:latin typeface="Times New Roman" pitchFamily="18" charset="0"/>
                <a:cs typeface="Times New Roman" pitchFamily="18" charset="0"/>
              </a:rPr>
              <a:t> Notebook </a:t>
            </a:r>
          </a:p>
          <a:p>
            <a:pPr>
              <a:buNone/>
            </a:pPr>
            <a:endParaRPr lang="en-GB" sz="2400" dirty="0" smtClean="0">
              <a:latin typeface="Times New Roman" pitchFamily="18" charset="0"/>
              <a:cs typeface="Times New Roman" pitchFamily="18" charset="0"/>
            </a:endParaRPr>
          </a:p>
          <a:p>
            <a:r>
              <a:rPr lang="en-GB" sz="2400" b="1" dirty="0" smtClean="0">
                <a:latin typeface="Times New Roman" pitchFamily="18" charset="0"/>
                <a:cs typeface="Times New Roman" pitchFamily="18" charset="0"/>
              </a:rPr>
              <a:t>H/W Requirements</a:t>
            </a:r>
          </a:p>
          <a:p>
            <a:pPr>
              <a:buNone/>
            </a:pPr>
            <a:r>
              <a:rPr lang="en-GB" sz="2400" dirty="0" smtClean="0">
                <a:latin typeface="Times New Roman" pitchFamily="18" charset="0"/>
                <a:cs typeface="Times New Roman" pitchFamily="18" charset="0"/>
              </a:rPr>
              <a:t>		1. 64-bit Processor </a:t>
            </a:r>
          </a:p>
          <a:p>
            <a:pPr>
              <a:buNone/>
            </a:pPr>
            <a:r>
              <a:rPr lang="en-GB" sz="2400" dirty="0" smtClean="0">
                <a:latin typeface="Times New Roman" pitchFamily="18" charset="0"/>
                <a:cs typeface="Times New Roman" pitchFamily="18" charset="0"/>
              </a:rPr>
              <a:t>		2. 4GB or more than 4GB RAM is required</a:t>
            </a:r>
          </a:p>
          <a:p>
            <a:endParaRPr lang="en-US" sz="2400" dirty="0">
              <a:latin typeface="Times New Roman" pitchFamily="18" charset="0"/>
              <a:cs typeface="Times New Roman" pitchFamily="18" charset="0"/>
            </a:endParaRPr>
          </a:p>
        </p:txBody>
      </p:sp>
      <p:pic>
        <p:nvPicPr>
          <p:cNvPr id="1026" name="Picture 2" descr="C:\Users\DELL\Desktop\Lozingle_10032014-1280x720.jpg"/>
          <p:cNvPicPr>
            <a:picLocks noChangeAspect="1" noChangeArrowheads="1"/>
          </p:cNvPicPr>
          <p:nvPr/>
        </p:nvPicPr>
        <p:blipFill>
          <a:blip r:embed="rId2"/>
          <a:srcRect/>
          <a:stretch>
            <a:fillRect/>
          </a:stretch>
        </p:blipFill>
        <p:spPr bwMode="auto">
          <a:xfrm>
            <a:off x="7354388" y="1719398"/>
            <a:ext cx="4537165" cy="2552155"/>
          </a:xfrm>
          <a:prstGeom prst="rect">
            <a:avLst/>
          </a:prstGeom>
          <a:noFill/>
        </p:spPr>
      </p:pic>
      <p:pic>
        <p:nvPicPr>
          <p:cNvPr id="1027" name="Picture 3"/>
          <p:cNvPicPr>
            <a:picLocks noChangeAspect="1" noChangeArrowheads="1"/>
          </p:cNvPicPr>
          <p:nvPr/>
        </p:nvPicPr>
        <p:blipFill>
          <a:blip r:embed="rId3"/>
          <a:srcRect/>
          <a:stretch>
            <a:fillRect/>
          </a:stretch>
        </p:blipFill>
        <p:spPr bwMode="auto">
          <a:xfrm>
            <a:off x="8094253" y="4836510"/>
            <a:ext cx="3213463" cy="1720665"/>
          </a:xfrm>
          <a:prstGeom prst="rect">
            <a:avLst/>
          </a:prstGeom>
          <a:noFill/>
          <a:ln w="9525">
            <a:noFill/>
            <a:miter lim="800000"/>
            <a:headEnd/>
            <a:tailEnd/>
          </a:ln>
          <a:effectLst/>
        </p:spPr>
      </p:pic>
    </p:spTree>
    <p:extLst>
      <p:ext uri="{BB962C8B-B14F-4D97-AF65-F5344CB8AC3E}">
        <p14:creationId xmlns:p14="http://schemas.microsoft.com/office/powerpoint/2010/main" xmlns="" val="4206415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9025" y="624110"/>
            <a:ext cx="8911687" cy="1280890"/>
          </a:xfrm>
        </p:spPr>
        <p:txBody>
          <a:bodyPr/>
          <a:lstStyle/>
          <a:p>
            <a:r>
              <a:rPr lang="en-US" dirty="0" smtClean="0"/>
              <a:t>Papers Referred </a:t>
            </a:r>
            <a:endParaRPr lang="en-US" dirty="0"/>
          </a:p>
        </p:txBody>
      </p:sp>
      <p:sp>
        <p:nvSpPr>
          <p:cNvPr id="3" name="Content Placeholder 2"/>
          <p:cNvSpPr>
            <a:spLocks noGrp="1"/>
          </p:cNvSpPr>
          <p:nvPr>
            <p:ph idx="1"/>
          </p:nvPr>
        </p:nvSpPr>
        <p:spPr>
          <a:xfrm>
            <a:off x="2119312" y="1612900"/>
            <a:ext cx="8764588" cy="3777622"/>
          </a:xfrm>
        </p:spPr>
        <p:txBody>
          <a:bodyPr>
            <a:noAutofit/>
          </a:bodyPr>
          <a:lstStyle/>
          <a:p>
            <a:r>
              <a:rPr lang="en-US" sz="2000" dirty="0" smtClean="0"/>
              <a:t>[1] </a:t>
            </a:r>
            <a:r>
              <a:rPr lang="en-US" sz="2000" dirty="0" err="1" smtClean="0"/>
              <a:t>Mohd</a:t>
            </a:r>
            <a:r>
              <a:rPr lang="en-US" sz="2000" dirty="0" smtClean="0"/>
              <a:t> </a:t>
            </a:r>
            <a:r>
              <a:rPr lang="en-US" sz="2000" dirty="0" err="1" smtClean="0"/>
              <a:t>Azlan</a:t>
            </a:r>
            <a:r>
              <a:rPr lang="en-US" sz="2000" dirty="0" smtClean="0"/>
              <a:t> Abu1 , </a:t>
            </a:r>
            <a:r>
              <a:rPr lang="en-US" sz="2000" dirty="0" err="1" smtClean="0"/>
              <a:t>Nurul</a:t>
            </a:r>
            <a:r>
              <a:rPr lang="en-US" sz="2000" dirty="0" smtClean="0"/>
              <a:t> </a:t>
            </a:r>
            <a:r>
              <a:rPr lang="en-US" sz="2000" dirty="0" err="1" smtClean="0"/>
              <a:t>Hazirah</a:t>
            </a:r>
            <a:r>
              <a:rPr lang="en-US" sz="2000" dirty="0" smtClean="0"/>
              <a:t> </a:t>
            </a:r>
            <a:r>
              <a:rPr lang="en-US" sz="2000" dirty="0" err="1" smtClean="0"/>
              <a:t>Indral</a:t>
            </a:r>
            <a:r>
              <a:rPr lang="en-US" sz="2000" dirty="0" smtClean="0"/>
              <a:t>,  </a:t>
            </a:r>
            <a:r>
              <a:rPr lang="en-US" sz="2000" dirty="0" err="1" smtClean="0"/>
              <a:t>Izanoordina</a:t>
            </a:r>
            <a:r>
              <a:rPr lang="en-US" sz="2000" dirty="0" smtClean="0"/>
              <a:t> Ahmad: “</a:t>
            </a:r>
            <a:r>
              <a:rPr lang="en-US" sz="2000" b="1" dirty="0" smtClean="0"/>
              <a:t>A study on Image Classification based on Deep Learning and </a:t>
            </a:r>
            <a:r>
              <a:rPr lang="en-US" sz="2000" b="1" dirty="0" err="1" smtClean="0"/>
              <a:t>Tensorflow</a:t>
            </a:r>
            <a:r>
              <a:rPr lang="en-US" sz="2000" dirty="0" smtClean="0"/>
              <a:t>”, International Journal of Engineering Research and Technology. ISSN 0974-3154, Volume 12, pp. 563-569</a:t>
            </a:r>
          </a:p>
          <a:p>
            <a:endParaRPr lang="en-US" sz="2000" dirty="0" smtClean="0"/>
          </a:p>
          <a:p>
            <a:r>
              <a:rPr lang="en-US" sz="2000" dirty="0" smtClean="0"/>
              <a:t>[2] </a:t>
            </a:r>
            <a:r>
              <a:rPr lang="en-US" sz="2000" dirty="0" err="1" smtClean="0"/>
              <a:t>Saad</a:t>
            </a:r>
            <a:r>
              <a:rPr lang="en-US" sz="2000" dirty="0" smtClean="0"/>
              <a:t> </a:t>
            </a:r>
            <a:r>
              <a:rPr lang="en-US" sz="2000" dirty="0" err="1" smtClean="0"/>
              <a:t>Albawi</a:t>
            </a:r>
            <a:r>
              <a:rPr lang="en-US" sz="2000" dirty="0" smtClean="0"/>
              <a:t>, </a:t>
            </a:r>
            <a:r>
              <a:rPr lang="en-US" sz="2000" dirty="0" err="1" smtClean="0"/>
              <a:t>Tareq</a:t>
            </a:r>
            <a:r>
              <a:rPr lang="en-US" sz="2000" dirty="0" smtClean="0"/>
              <a:t> Abed Mohammed: “</a:t>
            </a:r>
            <a:r>
              <a:rPr lang="en-US" sz="2000" b="1" dirty="0" smtClean="0"/>
              <a:t>Understanding of a </a:t>
            </a:r>
            <a:r>
              <a:rPr lang="en-US" sz="2000" b="1" dirty="0" err="1" smtClean="0"/>
              <a:t>Convolutional</a:t>
            </a:r>
            <a:r>
              <a:rPr lang="en-US" sz="2000" b="1" dirty="0" smtClean="0"/>
              <a:t> Neural Network</a:t>
            </a:r>
            <a:r>
              <a:rPr lang="en-US" sz="2000" dirty="0" smtClean="0"/>
              <a:t>”, The International Conference on Engineering and Technology 2017, At: Antalya, Turkey</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301" y="433610"/>
            <a:ext cx="9739312" cy="1280890"/>
          </a:xfrm>
        </p:spPr>
        <p:txBody>
          <a:bodyPr>
            <a:normAutofit fontScale="90000"/>
          </a:bodyPr>
          <a:lstStyle/>
          <a:p>
            <a:r>
              <a:rPr lang="en-US" dirty="0" smtClean="0"/>
              <a:t>Key findings of “A study on Image Classification based on Deep Learning and </a:t>
            </a:r>
            <a:r>
              <a:rPr lang="en-US" dirty="0" err="1" smtClean="0"/>
              <a:t>Tensorflow</a:t>
            </a:r>
            <a:r>
              <a:rPr lang="en-US" dirty="0" smtClean="0"/>
              <a:t>”</a:t>
            </a:r>
            <a:endParaRPr lang="en-US" dirty="0"/>
          </a:p>
        </p:txBody>
      </p:sp>
      <p:sp>
        <p:nvSpPr>
          <p:cNvPr id="3" name="Content Placeholder 2"/>
          <p:cNvSpPr>
            <a:spLocks noGrp="1"/>
          </p:cNvSpPr>
          <p:nvPr>
            <p:ph idx="1"/>
          </p:nvPr>
        </p:nvSpPr>
        <p:spPr>
          <a:xfrm>
            <a:off x="1435100" y="2120900"/>
            <a:ext cx="4584700" cy="3777622"/>
          </a:xfrm>
        </p:spPr>
        <p:txBody>
          <a:bodyPr>
            <a:normAutofit/>
          </a:bodyPr>
          <a:lstStyle/>
          <a:p>
            <a:r>
              <a:rPr lang="en-US" dirty="0" smtClean="0"/>
              <a:t>Several flowers from different types share similar </a:t>
            </a:r>
            <a:r>
              <a:rPr lang="en-US" dirty="0" err="1" smtClean="0"/>
              <a:t>colour</a:t>
            </a:r>
            <a:r>
              <a:rPr lang="en-US" dirty="0" smtClean="0"/>
              <a:t>, shape and appearance. Furthermore, images of different flowers usually contain similar surrounding objects.</a:t>
            </a:r>
          </a:p>
          <a:p>
            <a:r>
              <a:rPr lang="en-US" dirty="0" smtClean="0"/>
              <a:t>Deep learning techniques, especially </a:t>
            </a:r>
            <a:r>
              <a:rPr lang="en-US" dirty="0" err="1" smtClean="0"/>
              <a:t>Convolutional</a:t>
            </a:r>
            <a:r>
              <a:rPr lang="en-US" dirty="0" smtClean="0"/>
              <a:t> Neural Networks (CNNs),gives good accuracy, especially in image classification technology.</a:t>
            </a:r>
          </a:p>
          <a:p>
            <a:pPr>
              <a:buNone/>
            </a:pPr>
            <a:endParaRPr lang="en-US" dirty="0"/>
          </a:p>
        </p:txBody>
      </p:sp>
      <p:pic>
        <p:nvPicPr>
          <p:cNvPr id="7170" name="Picture 2"/>
          <p:cNvPicPr>
            <a:picLocks noChangeAspect="1" noChangeArrowheads="1"/>
          </p:cNvPicPr>
          <p:nvPr/>
        </p:nvPicPr>
        <p:blipFill>
          <a:blip r:embed="rId2"/>
          <a:srcRect/>
          <a:stretch>
            <a:fillRect/>
          </a:stretch>
        </p:blipFill>
        <p:spPr bwMode="auto">
          <a:xfrm>
            <a:off x="6011863" y="2095500"/>
            <a:ext cx="6180137" cy="378301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0912" y="1536700"/>
            <a:ext cx="9628188" cy="4445000"/>
          </a:xfrm>
        </p:spPr>
        <p:txBody>
          <a:bodyPr>
            <a:normAutofit/>
          </a:bodyPr>
          <a:lstStyle/>
          <a:p>
            <a:r>
              <a:rPr lang="en-US" sz="2200" dirty="0" smtClean="0"/>
              <a:t>The roles of epochs in CNN is able to control accuracy and also prevent any problems such as over fitting. </a:t>
            </a:r>
          </a:p>
          <a:p>
            <a:r>
              <a:rPr lang="en-US" sz="2200" b="1" dirty="0" smtClean="0"/>
              <a:t>Epoch : </a:t>
            </a:r>
            <a:r>
              <a:rPr lang="en-US" sz="2200" dirty="0" smtClean="0"/>
              <a:t>An epoch means training the neural</a:t>
            </a:r>
            <a:r>
              <a:rPr lang="en-US" sz="2200" b="1" dirty="0" smtClean="0"/>
              <a:t> </a:t>
            </a:r>
            <a:r>
              <a:rPr lang="en-US" sz="2200" dirty="0" smtClean="0"/>
              <a:t>network with all the training data for one cycle.</a:t>
            </a:r>
          </a:p>
          <a:p>
            <a:pPr>
              <a:buNone/>
            </a:pPr>
            <a:endParaRPr lang="en-US" sz="2200" dirty="0" smtClean="0"/>
          </a:p>
          <a:p>
            <a:r>
              <a:rPr lang="en-US" sz="2200" dirty="0" smtClean="0"/>
              <a:t>Implementation of deep learning by using framework </a:t>
            </a:r>
            <a:r>
              <a:rPr lang="en-US" sz="2200" dirty="0" err="1" smtClean="0"/>
              <a:t>TensorFlow</a:t>
            </a:r>
            <a:r>
              <a:rPr lang="en-US" sz="2200" dirty="0" smtClean="0"/>
              <a:t>  gives good results as it is able to simulate well.</a:t>
            </a:r>
          </a:p>
          <a:p>
            <a:r>
              <a:rPr lang="en-US" sz="2200" dirty="0" smtClean="0"/>
              <a:t>Python can be used as the programming language since it comes together with </a:t>
            </a:r>
            <a:r>
              <a:rPr lang="en-US" sz="2200" dirty="0" err="1" smtClean="0"/>
              <a:t>TensorFlow</a:t>
            </a:r>
            <a:r>
              <a:rPr lang="en-US" sz="2200" dirty="0" smtClean="0"/>
              <a:t> framework.</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446310"/>
            <a:ext cx="10198100" cy="1280890"/>
          </a:xfrm>
        </p:spPr>
        <p:txBody>
          <a:bodyPr>
            <a:normAutofit/>
          </a:bodyPr>
          <a:lstStyle/>
          <a:p>
            <a:r>
              <a:rPr lang="en-US" sz="3200" dirty="0" smtClean="0"/>
              <a:t>Key findings of “Understanding of a </a:t>
            </a:r>
            <a:r>
              <a:rPr lang="en-US" sz="3200" dirty="0" err="1" smtClean="0"/>
              <a:t>Convolutional</a:t>
            </a:r>
            <a:r>
              <a:rPr lang="en-US" sz="3200" dirty="0" smtClean="0"/>
              <a:t> Neural Network”</a:t>
            </a:r>
            <a:endParaRPr lang="en-US" sz="3200" dirty="0"/>
          </a:p>
        </p:txBody>
      </p:sp>
      <p:sp>
        <p:nvSpPr>
          <p:cNvPr id="3" name="Content Placeholder 2"/>
          <p:cNvSpPr>
            <a:spLocks noGrp="1"/>
          </p:cNvSpPr>
          <p:nvPr>
            <p:ph idx="1"/>
          </p:nvPr>
        </p:nvSpPr>
        <p:spPr>
          <a:xfrm>
            <a:off x="1790700" y="1879600"/>
            <a:ext cx="6197600" cy="4699000"/>
          </a:xfrm>
        </p:spPr>
        <p:txBody>
          <a:bodyPr>
            <a:normAutofit/>
          </a:bodyPr>
          <a:lstStyle/>
          <a:p>
            <a:r>
              <a:rPr lang="en-US" sz="1900" dirty="0" smtClean="0"/>
              <a:t>Important aspects related to </a:t>
            </a:r>
            <a:r>
              <a:rPr lang="en-US" sz="1900" dirty="0" err="1" smtClean="0"/>
              <a:t>Convolutional</a:t>
            </a:r>
            <a:r>
              <a:rPr lang="en-US" sz="1900" dirty="0" smtClean="0"/>
              <a:t> Neural Network (CNN) and the effect each parameter such as filters, padding, strides etc on performance of network .</a:t>
            </a:r>
          </a:p>
          <a:p>
            <a:r>
              <a:rPr lang="en-US" sz="1900" b="1" dirty="0" smtClean="0"/>
              <a:t>Filters</a:t>
            </a:r>
            <a:r>
              <a:rPr lang="en-US" sz="1900" dirty="0" smtClean="0"/>
              <a:t> detect spatial patterns such as edges in an image by detecting the changes in intensity values of the image.</a:t>
            </a:r>
          </a:p>
          <a:p>
            <a:r>
              <a:rPr lang="en-US" sz="1900" dirty="0" smtClean="0"/>
              <a:t> </a:t>
            </a:r>
            <a:r>
              <a:rPr lang="en-US" sz="1900" b="1" dirty="0" smtClean="0"/>
              <a:t>Padding</a:t>
            </a:r>
            <a:r>
              <a:rPr lang="en-US" sz="1900" dirty="0" smtClean="0"/>
              <a:t> is a term that refers to the amount of pixels added to an image when it is being processed by the filters</a:t>
            </a:r>
          </a:p>
          <a:p>
            <a:r>
              <a:rPr lang="en-US" sz="1900" b="1" dirty="0" smtClean="0"/>
              <a:t>Stride</a:t>
            </a:r>
            <a:r>
              <a:rPr lang="en-US" sz="1900" dirty="0" smtClean="0"/>
              <a:t> is the number of pixels shifts over the input matrix. </a:t>
            </a:r>
            <a:endParaRPr lang="en-US" sz="1900" dirty="0"/>
          </a:p>
        </p:txBody>
      </p:sp>
      <p:pic>
        <p:nvPicPr>
          <p:cNvPr id="6146" name="Picture 2" descr="Lightbox"/>
          <p:cNvPicPr>
            <a:picLocks noChangeAspect="1" noChangeArrowheads="1"/>
          </p:cNvPicPr>
          <p:nvPr/>
        </p:nvPicPr>
        <p:blipFill>
          <a:blip r:embed="rId2"/>
          <a:srcRect/>
          <a:stretch>
            <a:fillRect/>
          </a:stretch>
        </p:blipFill>
        <p:spPr bwMode="auto">
          <a:xfrm>
            <a:off x="8963933" y="1295400"/>
            <a:ext cx="2253342" cy="2374900"/>
          </a:xfrm>
          <a:prstGeom prst="rect">
            <a:avLst/>
          </a:prstGeom>
          <a:noFill/>
        </p:spPr>
      </p:pic>
      <p:pic>
        <p:nvPicPr>
          <p:cNvPr id="6148" name="Picture 4" descr="Intuitive understanding of 1D, 2D, and 3D convolutions in convolutional  neural networks - Stack Overflow"/>
          <p:cNvPicPr>
            <a:picLocks noChangeAspect="1" noChangeArrowheads="1"/>
          </p:cNvPicPr>
          <p:nvPr/>
        </p:nvPicPr>
        <p:blipFill>
          <a:blip r:embed="rId3"/>
          <a:srcRect/>
          <a:stretch>
            <a:fillRect/>
          </a:stretch>
        </p:blipFill>
        <p:spPr bwMode="auto">
          <a:xfrm>
            <a:off x="8713184" y="3810000"/>
            <a:ext cx="2780316" cy="2857500"/>
          </a:xfrm>
          <a:prstGeom prst="rect">
            <a:avLst/>
          </a:prstGeom>
          <a:noFill/>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4250</TotalTime>
  <Words>1007</Words>
  <Application>Microsoft Office PowerPoint</Application>
  <PresentationFormat>Custom</PresentationFormat>
  <Paragraphs>140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Wisp</vt:lpstr>
      <vt:lpstr>                                                                 G PULLA REDDY ENGINEERING COLLEGE(AUTONOMOUS)  MAJOR PROJECT  FLOWER DETECTION </vt:lpstr>
      <vt:lpstr>ABSTRACT</vt:lpstr>
      <vt:lpstr>INTRODUCTION</vt:lpstr>
      <vt:lpstr>What is CNN </vt:lpstr>
      <vt:lpstr>S/W and H/W REQUIREMENTS</vt:lpstr>
      <vt:lpstr>Papers Referred </vt:lpstr>
      <vt:lpstr>Key findings of “A study on Image Classification based on Deep Learning and Tensorflow”</vt:lpstr>
      <vt:lpstr>Slide 8</vt:lpstr>
      <vt:lpstr>Key findings of “Understanding of a Convolutional Neural Network”</vt:lpstr>
      <vt:lpstr>Slide 10</vt:lpstr>
      <vt:lpstr>DATA SET</vt:lpstr>
      <vt:lpstr> Packages  imported</vt:lpstr>
      <vt:lpstr>Data Preprocessing</vt:lpstr>
      <vt:lpstr>Slide 14</vt:lpstr>
      <vt:lpstr>Split the data</vt:lpstr>
      <vt:lpstr>Layers</vt:lpstr>
      <vt:lpstr>Adding layers to the model</vt:lpstr>
      <vt:lpstr>Slide 18</vt:lpstr>
      <vt:lpstr>Image Augmentation</vt:lpstr>
      <vt:lpstr>Compiling and Training</vt:lpstr>
      <vt:lpstr>Predictions</vt:lpstr>
      <vt:lpstr>Performance measure</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 PULLA REDDY ENGINEERING COLLEGE(AUTONOMOUS)  MINI PROJECT-1  K MAP SOLVER</dc:title>
  <dc:creator>Pavani Reddy Poolachinta</dc:creator>
  <cp:lastModifiedBy>DELL</cp:lastModifiedBy>
  <cp:revision>257</cp:revision>
  <dcterms:created xsi:type="dcterms:W3CDTF">2019-10-21T02:57:33Z</dcterms:created>
  <dcterms:modified xsi:type="dcterms:W3CDTF">2021-06-23T11:57:34Z</dcterms:modified>
</cp:coreProperties>
</file>