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1926" y="1784984"/>
            <a:ext cx="7788147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385" y="1799335"/>
            <a:ext cx="10603229" cy="26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D0D0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3379"/>
            <a:ext cx="6619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ANA</a:t>
            </a:r>
            <a:r>
              <a:rPr sz="3200" spc="-290" dirty="0"/>
              <a:t>L</a:t>
            </a:r>
            <a:r>
              <a:rPr sz="3200" dirty="0"/>
              <a:t>YZING</a:t>
            </a:r>
            <a:r>
              <a:rPr sz="3200" spc="-45" dirty="0"/>
              <a:t> </a:t>
            </a:r>
            <a:r>
              <a:rPr sz="3200" dirty="0"/>
              <a:t>CAR</a:t>
            </a:r>
            <a:r>
              <a:rPr sz="3200" spc="-15" dirty="0"/>
              <a:t> </a:t>
            </a:r>
            <a:r>
              <a:rPr sz="3200" dirty="0"/>
              <a:t>D</a:t>
            </a:r>
            <a:r>
              <a:rPr sz="3200" spc="-240" dirty="0"/>
              <a:t>A</a:t>
            </a:r>
            <a:r>
              <a:rPr sz="3200" spc="-245" dirty="0"/>
              <a:t>T</a:t>
            </a:r>
            <a:r>
              <a:rPr sz="3200" dirty="0"/>
              <a:t>A</a:t>
            </a:r>
            <a:r>
              <a:rPr sz="3200" spc="-135" dirty="0"/>
              <a:t> </a:t>
            </a:r>
            <a:r>
              <a:rPr sz="3200" dirty="0"/>
              <a:t>WITH</a:t>
            </a:r>
            <a:r>
              <a:rPr sz="3200" spc="-25" dirty="0"/>
              <a:t> </a:t>
            </a:r>
            <a:r>
              <a:rPr sz="3200" dirty="0"/>
              <a:t>SQL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530477" y="2066036"/>
            <a:ext cx="3778250" cy="247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INTRODUCTION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SIGNIFICANCE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OVERVIEW</a:t>
            </a:r>
            <a:r>
              <a:rPr sz="17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7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7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3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METHODOLOGY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CONCLUSIONS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Clr>
                <a:srgbClr val="B71E42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sz="17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17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DIRECTIONS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7426" y="4694885"/>
            <a:ext cx="261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Name:</a:t>
            </a:r>
            <a:r>
              <a:rPr sz="1800" b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Pavani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Sudagani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926" y="1784984"/>
            <a:ext cx="42367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90" dirty="0"/>
              <a:t> </a:t>
            </a:r>
            <a:r>
              <a:rPr spc="-16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672" y="1106170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INTRODUCTION: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58672" y="1444498"/>
            <a:ext cx="10309860" cy="29216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415" marR="5080" indent="-6350">
              <a:lnSpc>
                <a:spcPct val="101899"/>
              </a:lnSpc>
              <a:spcBef>
                <a:spcPts val="60"/>
              </a:spcBef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cars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related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car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sales,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offering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insights into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aspects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automotive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market.</a:t>
            </a:r>
            <a:r>
              <a:rPr sz="16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details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like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car's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manufacturing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year</a:t>
            </a:r>
            <a:r>
              <a:rPr sz="16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selling</a:t>
            </a:r>
            <a:r>
              <a:rPr sz="1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price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mileage, this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serves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as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 valuable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resource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analyzing trends,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patterns,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preferences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within the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Arial MT"/>
                <a:cs typeface="Arial MT"/>
              </a:rPr>
              <a:t>industry.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SIGNIFICANCE: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buyer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behavior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preferences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valuable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insights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customer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needs.</a:t>
            </a:r>
            <a:endParaRPr sz="1800">
              <a:latin typeface="Arial MT"/>
              <a:cs typeface="Arial MT"/>
            </a:endParaRPr>
          </a:p>
          <a:p>
            <a:pPr marL="18415" marR="31115" indent="-6350">
              <a:lnSpc>
                <a:spcPct val="101899"/>
              </a:lnSpc>
              <a:spcBef>
                <a:spcPts val="905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analyzing</a:t>
            </a:r>
            <a:r>
              <a:rPr sz="18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fuel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efficiency,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engine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performance,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seating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capacity,</a:t>
            </a:r>
            <a:r>
              <a:rPr sz="18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manufacturers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can design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cars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cater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market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segments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drive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sales.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gain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deeper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understanding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of market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dynamics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6286" y="810920"/>
            <a:ext cx="8843645" cy="8305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OVERVIEW</a:t>
            </a:r>
            <a:r>
              <a:rPr sz="16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00AFEF"/>
                </a:solidFill>
                <a:latin typeface="Arial"/>
                <a:cs typeface="Arial"/>
              </a:rPr>
              <a:t>DATASET: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DATASET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THE REQUIRED 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6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CAR MAKES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EASY</a:t>
            </a:r>
            <a:r>
              <a:rPr sz="16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90"/>
              </a:spcBef>
            </a:pP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ANALYZE.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197" y="1902841"/>
            <a:ext cx="1498600" cy="24739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Year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Selling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4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Km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driven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fuel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0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Seller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1985" y="1902841"/>
            <a:ext cx="1604010" cy="24739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Transmission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Owner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Mileage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4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engine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[CC]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Max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power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0"/>
              </a:spcBef>
              <a:buClr>
                <a:srgbClr val="A42F0F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seats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124" y="217677"/>
            <a:ext cx="2114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ME</a:t>
            </a:r>
            <a:r>
              <a:rPr sz="2000" spc="-10" dirty="0"/>
              <a:t>T</a:t>
            </a:r>
            <a:r>
              <a:rPr sz="2000" dirty="0"/>
              <a:t>HO</a:t>
            </a:r>
            <a:r>
              <a:rPr sz="2000" spc="10" dirty="0"/>
              <a:t>D</a:t>
            </a:r>
            <a:r>
              <a:rPr sz="2000" dirty="0"/>
              <a:t>OLOG</a:t>
            </a:r>
            <a:r>
              <a:rPr sz="2000" spc="-150" dirty="0"/>
              <a:t>Y</a:t>
            </a:r>
            <a:r>
              <a:rPr sz="200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235455" y="1271143"/>
            <a:ext cx="10085705" cy="334200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 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retrieve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from 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car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Conditions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applied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 WHERE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clause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SQL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filter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rows</a:t>
            </a:r>
            <a:r>
              <a:rPr sz="18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on specific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criteria.</a:t>
            </a:r>
            <a:endParaRPr sz="1800">
              <a:latin typeface="Arial MT"/>
              <a:cs typeface="Arial MT"/>
            </a:endParaRPr>
          </a:p>
          <a:p>
            <a:pPr marL="19685" marR="354330" indent="-7620">
              <a:lnSpc>
                <a:spcPct val="101699"/>
              </a:lnSpc>
              <a:spcBef>
                <a:spcPts val="910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Aggregations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such as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SUM,</a:t>
            </a:r>
            <a:r>
              <a:rPr sz="1800" spc="-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AVG,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COUNT,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MAX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 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statistics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or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aggregate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rows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GROUP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clause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group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rows</a:t>
            </a:r>
            <a:r>
              <a:rPr sz="18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same values</a:t>
            </a:r>
            <a:endParaRPr sz="1800">
              <a:latin typeface="Arial MT"/>
              <a:cs typeface="Arial MT"/>
            </a:endParaRPr>
          </a:p>
          <a:p>
            <a:pPr marL="19685" marR="732790" indent="-7620">
              <a:lnSpc>
                <a:spcPct val="102200"/>
              </a:lnSpc>
              <a:spcBef>
                <a:spcPts val="890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Subqueries</a:t>
            </a:r>
            <a:r>
              <a:rPr sz="18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 nested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within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another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query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 used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retrieve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perform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calculations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then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main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query.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ORDER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clause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sort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result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set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based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columns.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LIMIT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clause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restrict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number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rows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returned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query.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8014" y="315561"/>
            <a:ext cx="4269105" cy="239649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top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10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cars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with</a:t>
            </a:r>
            <a:r>
              <a:rPr sz="18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Power</a:t>
            </a:r>
            <a:r>
              <a:rPr sz="1800" b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max_power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cars24</a:t>
            </a:r>
            <a:endParaRPr sz="1800">
              <a:latin typeface="Arial MT"/>
              <a:cs typeface="Arial MT"/>
            </a:endParaRPr>
          </a:p>
          <a:p>
            <a:pPr marL="12700" marR="1115060">
              <a:lnSpc>
                <a:spcPct val="189000"/>
              </a:lnSpc>
              <a:spcBef>
                <a:spcPts val="9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max_power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DESC </a:t>
            </a:r>
            <a:r>
              <a:rPr sz="1800" spc="-4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LIMIT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10;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8014" y="3443985"/>
            <a:ext cx="5511800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average</a:t>
            </a:r>
            <a:r>
              <a:rPr sz="1800" b="1" spc="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mileage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of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car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by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each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transmission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type:</a:t>
            </a:r>
            <a:endParaRPr sz="1800">
              <a:latin typeface="Arial"/>
              <a:cs typeface="Arial"/>
            </a:endParaRPr>
          </a:p>
          <a:p>
            <a:pPr marL="22860" marR="5080">
              <a:lnSpc>
                <a:spcPct val="1856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transmission,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AVG(mileage)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avg_mileage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cars24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transmission;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073" y="775208"/>
            <a:ext cx="9123680" cy="417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average</a:t>
            </a:r>
            <a:r>
              <a:rPr sz="1800" b="1" spc="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kilometers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driven</a:t>
            </a:r>
            <a:r>
              <a:rPr sz="1800" b="1" spc="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transmission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type</a:t>
            </a:r>
            <a:r>
              <a:rPr sz="18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for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km</a:t>
            </a:r>
            <a:r>
              <a:rPr sz="18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driven</a:t>
            </a:r>
            <a:r>
              <a:rPr sz="1800" b="1" spc="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more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than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50000: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transmission,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AVG(km_driven)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avg_km_driven</a:t>
            </a:r>
            <a:endParaRPr sz="1800">
              <a:latin typeface="Arial MT"/>
              <a:cs typeface="Arial MT"/>
            </a:endParaRPr>
          </a:p>
          <a:p>
            <a:pPr marL="12700" marR="7186295">
              <a:lnSpc>
                <a:spcPct val="1761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cars24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endParaRPr sz="1800">
              <a:latin typeface="Arial MT"/>
              <a:cs typeface="Arial MT"/>
            </a:endParaRPr>
          </a:p>
          <a:p>
            <a:pPr marL="178435">
              <a:lnSpc>
                <a:spcPct val="100000"/>
              </a:lnSpc>
              <a:spcBef>
                <a:spcPts val="1655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230504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cars24</a:t>
            </a:r>
            <a:endParaRPr sz="1800">
              <a:latin typeface="Arial MT"/>
              <a:cs typeface="Arial MT"/>
            </a:endParaRPr>
          </a:p>
          <a:p>
            <a:pPr marL="230504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km_driven</a:t>
            </a:r>
            <a:r>
              <a:rPr sz="1800" dirty="0">
                <a:latin typeface="Arial MT"/>
                <a:cs typeface="Arial MT"/>
              </a:rPr>
              <a:t> &gt;</a:t>
            </a:r>
            <a:r>
              <a:rPr sz="1800" spc="-5" dirty="0">
                <a:latin typeface="Arial MT"/>
                <a:cs typeface="Arial MT"/>
              </a:rPr>
              <a:t> 50000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transmission;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367" y="325374"/>
            <a:ext cx="6904990" cy="39827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1105"/>
              </a:spcBef>
            </a:pPr>
            <a:r>
              <a:rPr sz="1800" b="1" spc="-65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find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average</a:t>
            </a:r>
            <a:r>
              <a:rPr sz="1800" b="1" spc="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kilometers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driven</a:t>
            </a:r>
            <a:r>
              <a:rPr sz="1800" b="1" spc="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r>
              <a:rPr sz="1800" b="1" spc="484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each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owner</a:t>
            </a:r>
            <a:r>
              <a:rPr sz="18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type: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owner,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AVG(km_driven)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avg</a:t>
            </a:r>
            <a:endParaRPr sz="1800">
              <a:latin typeface="Arial MT"/>
              <a:cs typeface="Arial MT"/>
            </a:endParaRPr>
          </a:p>
          <a:p>
            <a:pPr marL="536575" marR="4418965">
              <a:lnSpc>
                <a:spcPts val="4079"/>
              </a:lnSpc>
              <a:spcBef>
                <a:spcPts val="44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cars24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GROUP</a:t>
            </a:r>
            <a:r>
              <a:rPr sz="18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owner;</a:t>
            </a:r>
            <a:endParaRPr sz="1800">
              <a:latin typeface="Arial MT"/>
              <a:cs typeface="Arial MT"/>
            </a:endParaRPr>
          </a:p>
          <a:p>
            <a:pPr marL="12700" marR="2432685">
              <a:lnSpc>
                <a:spcPct val="1461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otal No.</a:t>
            </a:r>
            <a:r>
              <a:rPr sz="1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Cars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Sold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by each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Fuel</a:t>
            </a:r>
            <a:r>
              <a:rPr sz="1800" spc="-25" dirty="0">
                <a:solidFill>
                  <a:srgbClr val="00AFEF"/>
                </a:solidFill>
                <a:latin typeface="Arial MT"/>
                <a:cs typeface="Arial MT"/>
              </a:rPr>
              <a:t> Type: </a:t>
            </a:r>
            <a:r>
              <a:rPr sz="1800" spc="-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fuel,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COUNT(*)</a:t>
            </a:r>
            <a:r>
              <a:rPr sz="18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total_cars_sold</a:t>
            </a:r>
            <a:endParaRPr sz="1800">
              <a:latin typeface="Arial MT"/>
              <a:cs typeface="Arial MT"/>
            </a:endParaRPr>
          </a:p>
          <a:p>
            <a:pPr marL="18415" marR="3768725" indent="-6350">
              <a:lnSpc>
                <a:spcPct val="190000"/>
              </a:lnSpc>
              <a:spcBef>
                <a:spcPts val="127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cars24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GROUP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fuel </a:t>
            </a:r>
            <a:r>
              <a:rPr sz="1800" spc="-4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by total_cars_sold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desc;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072" y="394208"/>
            <a:ext cx="179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CONCLUSIONS: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44320" y="1129196"/>
            <a:ext cx="10098405" cy="38728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MAIN</a:t>
            </a:r>
            <a:r>
              <a:rPr sz="18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FINDINGS: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revealed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average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selling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price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of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cars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varies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significantly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depending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endParaRPr sz="18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model,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year,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fuel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type.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Certain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car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models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emerged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top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sellers,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indicating</a:t>
            </a:r>
            <a:r>
              <a:rPr sz="18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strong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demand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buyers.</a:t>
            </a:r>
            <a:endParaRPr sz="1800">
              <a:latin typeface="Arial MT"/>
              <a:cs typeface="Arial MT"/>
            </a:endParaRPr>
          </a:p>
          <a:p>
            <a:pPr marL="18415" marR="5080" indent="-6350">
              <a:lnSpc>
                <a:spcPct val="102200"/>
              </a:lnSpc>
              <a:spcBef>
                <a:spcPts val="890"/>
              </a:spcBef>
            </a:pP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Buyer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preferences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were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influenced</a:t>
            </a:r>
            <a:r>
              <a:rPr sz="18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factors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fuel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efficiency,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transmission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type,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seating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capacity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CHALLENGES:</a:t>
            </a:r>
            <a:endParaRPr sz="1800">
              <a:latin typeface="Arial"/>
              <a:cs typeface="Arial"/>
            </a:endParaRPr>
          </a:p>
          <a:p>
            <a:pPr marL="18415" marR="431165" indent="-6350" algn="just">
              <a:lnSpc>
                <a:spcPct val="101899"/>
              </a:lnSpc>
              <a:spcBef>
                <a:spcPts val="640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One of the key lessons learned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this project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was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importance of continuous learning and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adaptation. Developing complex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extract specific insights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from the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dataset posed </a:t>
            </a:r>
            <a:r>
              <a:rPr sz="1800" spc="-4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another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challenge.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19" y="1006297"/>
            <a:ext cx="38627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POTENTIAL</a:t>
            </a:r>
            <a:r>
              <a:rPr sz="1800" spc="-30" dirty="0"/>
              <a:t> </a:t>
            </a:r>
            <a:r>
              <a:rPr sz="1800" dirty="0"/>
              <a:t>FUTURE</a:t>
            </a:r>
            <a:r>
              <a:rPr sz="1800" spc="-35" dirty="0"/>
              <a:t> </a:t>
            </a:r>
            <a:r>
              <a:rPr sz="1800" dirty="0"/>
              <a:t>DIRECTIONS: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89915" marR="436880" indent="-6350">
              <a:lnSpc>
                <a:spcPct val="102200"/>
              </a:lnSpc>
              <a:spcBef>
                <a:spcPts val="50"/>
              </a:spcBef>
            </a:pPr>
            <a:r>
              <a:rPr spc="-5" dirty="0"/>
              <a:t>Perform</a:t>
            </a:r>
            <a:r>
              <a:rPr spc="10" dirty="0"/>
              <a:t> </a:t>
            </a:r>
            <a:r>
              <a:rPr spc="-10" dirty="0"/>
              <a:t>analysis</a:t>
            </a:r>
            <a:r>
              <a:rPr spc="40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5" dirty="0"/>
              <a:t>customer</a:t>
            </a:r>
            <a:r>
              <a:rPr spc="10" dirty="0"/>
              <a:t> </a:t>
            </a:r>
            <a:r>
              <a:rPr spc="-10" dirty="0"/>
              <a:t>reviews</a:t>
            </a:r>
            <a:r>
              <a:rPr spc="6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feedback</a:t>
            </a:r>
            <a:r>
              <a:rPr spc="15" dirty="0"/>
              <a:t> </a:t>
            </a:r>
            <a:r>
              <a:rPr dirty="0"/>
              <a:t>to </a:t>
            </a:r>
            <a:r>
              <a:rPr spc="-5" dirty="0"/>
              <a:t>know</a:t>
            </a:r>
            <a:r>
              <a:rPr spc="20" dirty="0"/>
              <a:t> </a:t>
            </a:r>
            <a:r>
              <a:rPr spc="-5" dirty="0"/>
              <a:t>consumer</a:t>
            </a:r>
            <a:r>
              <a:rPr spc="20" dirty="0"/>
              <a:t> </a:t>
            </a:r>
            <a:r>
              <a:rPr spc="-5" dirty="0"/>
              <a:t>satisfaction</a:t>
            </a:r>
            <a:r>
              <a:rPr spc="15" dirty="0"/>
              <a:t> </a:t>
            </a:r>
            <a:r>
              <a:rPr spc="-5" dirty="0"/>
              <a:t>levels,</a:t>
            </a:r>
            <a:r>
              <a:rPr spc="15" dirty="0"/>
              <a:t> </a:t>
            </a:r>
            <a:r>
              <a:rPr spc="-5" dirty="0"/>
              <a:t>and </a:t>
            </a:r>
            <a:r>
              <a:rPr spc="-484" dirty="0"/>
              <a:t> </a:t>
            </a:r>
            <a:r>
              <a:rPr spc="-5" dirty="0"/>
              <a:t>areas</a:t>
            </a:r>
            <a:r>
              <a:rPr dirty="0"/>
              <a:t> for</a:t>
            </a:r>
            <a:r>
              <a:rPr spc="-10" dirty="0"/>
              <a:t> </a:t>
            </a:r>
            <a:r>
              <a:rPr spc="-5" dirty="0"/>
              <a:t>improvement.</a:t>
            </a:r>
          </a:p>
          <a:p>
            <a:pPr marL="584200">
              <a:lnSpc>
                <a:spcPct val="100000"/>
              </a:lnSpc>
              <a:spcBef>
                <a:spcPts val="935"/>
              </a:spcBef>
            </a:pPr>
            <a:r>
              <a:rPr spc="-10" dirty="0"/>
              <a:t>Analyze</a:t>
            </a:r>
            <a:r>
              <a:rPr spc="40" dirty="0"/>
              <a:t> </a:t>
            </a:r>
            <a:r>
              <a:rPr spc="-5" dirty="0"/>
              <a:t>factors</a:t>
            </a:r>
            <a:r>
              <a:rPr spc="10" dirty="0"/>
              <a:t> </a:t>
            </a:r>
            <a:r>
              <a:rPr spc="-5" dirty="0"/>
              <a:t>such</a:t>
            </a:r>
            <a:r>
              <a:rPr dirty="0"/>
              <a:t> as</a:t>
            </a:r>
            <a:r>
              <a:rPr spc="10" dirty="0"/>
              <a:t> </a:t>
            </a:r>
            <a:r>
              <a:rPr spc="-5" dirty="0"/>
              <a:t>pricing</a:t>
            </a:r>
            <a:r>
              <a:rPr spc="15" dirty="0"/>
              <a:t> </a:t>
            </a:r>
            <a:r>
              <a:rPr spc="-5" dirty="0"/>
              <a:t>strategies,</a:t>
            </a:r>
            <a:r>
              <a:rPr spc="30" dirty="0"/>
              <a:t> </a:t>
            </a:r>
            <a:r>
              <a:rPr spc="-5" dirty="0"/>
              <a:t>product</a:t>
            </a:r>
            <a:r>
              <a:rPr spc="10" dirty="0"/>
              <a:t> </a:t>
            </a:r>
            <a:r>
              <a:rPr spc="-10" dirty="0"/>
              <a:t>offerings,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15" dirty="0"/>
              <a:t> </a:t>
            </a:r>
            <a:r>
              <a:rPr spc="-5" dirty="0"/>
              <a:t>customer</a:t>
            </a:r>
            <a:r>
              <a:rPr spc="15" dirty="0"/>
              <a:t> </a:t>
            </a:r>
            <a:r>
              <a:rPr spc="-5" dirty="0"/>
              <a:t>satisfaction</a:t>
            </a:r>
            <a:r>
              <a:rPr spc="15" dirty="0"/>
              <a:t> </a:t>
            </a:r>
            <a:r>
              <a:rPr spc="-5" dirty="0"/>
              <a:t>levels</a:t>
            </a:r>
            <a:r>
              <a:rPr spc="15" dirty="0"/>
              <a:t> </a:t>
            </a:r>
            <a:r>
              <a:rPr dirty="0"/>
              <a:t>to</a:t>
            </a:r>
          </a:p>
          <a:p>
            <a:pPr marL="589915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identify</a:t>
            </a:r>
            <a:r>
              <a:rPr spc="20" dirty="0"/>
              <a:t> </a:t>
            </a:r>
            <a:r>
              <a:rPr spc="-5" dirty="0"/>
              <a:t>areas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competitive</a:t>
            </a:r>
            <a:r>
              <a:rPr spc="10" dirty="0"/>
              <a:t> </a:t>
            </a:r>
            <a:r>
              <a:rPr spc="-5" dirty="0"/>
              <a:t>advantage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opportunities</a:t>
            </a:r>
            <a:r>
              <a:rPr spc="2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improvement.</a:t>
            </a:r>
          </a:p>
          <a:p>
            <a:pPr marL="589915" marR="5080" indent="-6350">
              <a:lnSpc>
                <a:spcPct val="102200"/>
              </a:lnSpc>
              <a:spcBef>
                <a:spcPts val="890"/>
              </a:spcBef>
            </a:pPr>
            <a:r>
              <a:rPr spc="-5" dirty="0"/>
              <a:t>Perform</a:t>
            </a:r>
            <a:r>
              <a:rPr spc="5" dirty="0"/>
              <a:t> </a:t>
            </a:r>
            <a:r>
              <a:rPr spc="-5" dirty="0"/>
              <a:t>lifecycle</a:t>
            </a:r>
            <a:r>
              <a:rPr spc="35" dirty="0"/>
              <a:t> </a:t>
            </a:r>
            <a:r>
              <a:rPr spc="-10" dirty="0"/>
              <a:t>analysis</a:t>
            </a:r>
            <a:r>
              <a:rPr spc="3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car</a:t>
            </a:r>
            <a:r>
              <a:rPr spc="5" dirty="0"/>
              <a:t> </a:t>
            </a:r>
            <a:r>
              <a:rPr spc="-5" dirty="0"/>
              <a:t>models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track</a:t>
            </a:r>
            <a:r>
              <a:rPr spc="-10" dirty="0"/>
              <a:t> </a:t>
            </a:r>
            <a:r>
              <a:rPr spc="-5" dirty="0"/>
              <a:t>their</a:t>
            </a:r>
            <a:r>
              <a:rPr spc="20" dirty="0"/>
              <a:t> </a:t>
            </a:r>
            <a:r>
              <a:rPr spc="-5" dirty="0"/>
              <a:t>performance</a:t>
            </a:r>
            <a:r>
              <a:rPr spc="10" dirty="0"/>
              <a:t> </a:t>
            </a:r>
            <a:r>
              <a:rPr spc="-5" dirty="0"/>
              <a:t>over</a:t>
            </a:r>
            <a:r>
              <a:rPr spc="10" dirty="0"/>
              <a:t> </a:t>
            </a:r>
            <a:r>
              <a:rPr spc="-5" dirty="0"/>
              <a:t>time,</a:t>
            </a:r>
            <a:r>
              <a:rPr spc="10" dirty="0"/>
              <a:t> </a:t>
            </a:r>
            <a:r>
              <a:rPr spc="-5" dirty="0"/>
              <a:t>including</a:t>
            </a:r>
            <a:r>
              <a:rPr spc="25" dirty="0"/>
              <a:t> </a:t>
            </a:r>
            <a:r>
              <a:rPr dirty="0"/>
              <a:t>factors</a:t>
            </a:r>
            <a:r>
              <a:rPr spc="5" dirty="0"/>
              <a:t> </a:t>
            </a:r>
            <a:r>
              <a:rPr spc="-5" dirty="0"/>
              <a:t>such </a:t>
            </a:r>
            <a:r>
              <a:rPr spc="-484" dirty="0"/>
              <a:t> </a:t>
            </a:r>
            <a:r>
              <a:rPr spc="-5" dirty="0"/>
              <a:t>as maintenance</a:t>
            </a:r>
            <a:r>
              <a:rPr spc="20" dirty="0"/>
              <a:t> </a:t>
            </a:r>
            <a:r>
              <a:rPr dirty="0"/>
              <a:t>costs,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resale</a:t>
            </a:r>
            <a:r>
              <a:rPr spc="5" dirty="0"/>
              <a:t> </a:t>
            </a:r>
            <a:r>
              <a:rPr spc="-5" dirty="0"/>
              <a:t>value.</a:t>
            </a:r>
          </a:p>
          <a:p>
            <a:pPr marL="584200">
              <a:lnSpc>
                <a:spcPct val="100000"/>
              </a:lnSpc>
              <a:spcBef>
                <a:spcPts val="950"/>
              </a:spcBef>
            </a:pPr>
            <a:r>
              <a:rPr spc="-5" dirty="0"/>
              <a:t>Evaluate</a:t>
            </a:r>
            <a:r>
              <a:rPr spc="10" dirty="0"/>
              <a:t> </a:t>
            </a:r>
            <a:r>
              <a:rPr dirty="0"/>
              <a:t>the </a:t>
            </a:r>
            <a:r>
              <a:rPr spc="-5" dirty="0"/>
              <a:t>environmental</a:t>
            </a:r>
            <a:r>
              <a:rPr spc="25" dirty="0"/>
              <a:t> </a:t>
            </a:r>
            <a:r>
              <a:rPr spc="-5" dirty="0"/>
              <a:t>impact</a:t>
            </a:r>
            <a:r>
              <a:rPr spc="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different</a:t>
            </a:r>
            <a:r>
              <a:rPr spc="20" dirty="0"/>
              <a:t> </a:t>
            </a:r>
            <a:r>
              <a:rPr spc="-5" dirty="0"/>
              <a:t>car</a:t>
            </a:r>
            <a:r>
              <a:rPr spc="5" dirty="0"/>
              <a:t> </a:t>
            </a:r>
            <a:r>
              <a:rPr spc="-5" dirty="0"/>
              <a:t>models</a:t>
            </a:r>
            <a:r>
              <a:rPr spc="20" dirty="0"/>
              <a:t> </a:t>
            </a:r>
            <a:r>
              <a:rPr spc="-5" dirty="0"/>
              <a:t>based</a:t>
            </a:r>
            <a:r>
              <a:rPr spc="10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factors</a:t>
            </a:r>
            <a:r>
              <a:rPr spc="5" dirty="0"/>
              <a:t> </a:t>
            </a:r>
            <a:r>
              <a:rPr spc="-5" dirty="0"/>
              <a:t>such</a:t>
            </a:r>
            <a:r>
              <a:rPr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fuel</a:t>
            </a:r>
            <a:r>
              <a:rPr spc="20" dirty="0"/>
              <a:t> </a:t>
            </a:r>
            <a:r>
              <a:rPr spc="-20" dirty="0"/>
              <a:t>efficiency,</a:t>
            </a:r>
          </a:p>
          <a:p>
            <a:pPr marL="589915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emissions</a:t>
            </a:r>
            <a:r>
              <a:rPr spc="-30" dirty="0"/>
              <a:t> </a:t>
            </a:r>
            <a:r>
              <a:rPr spc="-5" dirty="0"/>
              <a:t>levels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ANALYZING CAR DATA WITH SQL</vt:lpstr>
      <vt:lpstr>INTRODUCTION:</vt:lpstr>
      <vt:lpstr>PowerPoint Presentation</vt:lpstr>
      <vt:lpstr>METHODOLOGY:</vt:lpstr>
      <vt:lpstr>PowerPoint Presentation</vt:lpstr>
      <vt:lpstr>PowerPoint Presentation</vt:lpstr>
      <vt:lpstr>PowerPoint Presentation</vt:lpstr>
      <vt:lpstr>CONCLUSIONS:</vt:lpstr>
      <vt:lpstr>POTENTIAL FUTURE DIRECTIONS: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Car Data with SQL</dc:title>
  <dc:creator>Jyothsna Sudagani</dc:creator>
  <cp:lastModifiedBy>pavani sudagani</cp:lastModifiedBy>
  <cp:revision>1</cp:revision>
  <dcterms:created xsi:type="dcterms:W3CDTF">2024-09-21T12:58:08Z</dcterms:created>
  <dcterms:modified xsi:type="dcterms:W3CDTF">2024-09-21T12:59:41Z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2024-09-21T00:00:00Z</vt:filetime>
  </property>
</Properties>
</file>