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0"/>
  </p:notesMasterIdLst>
  <p:handoutMasterIdLst>
    <p:handoutMasterId r:id="rId21"/>
  </p:handoutMasterIdLst>
  <p:sldIdLst>
    <p:sldId id="257" r:id="rId5"/>
    <p:sldId id="389" r:id="rId6"/>
    <p:sldId id="384" r:id="rId7"/>
    <p:sldId id="317" r:id="rId8"/>
    <p:sldId id="272" r:id="rId9"/>
    <p:sldId id="278" r:id="rId10"/>
    <p:sldId id="279" r:id="rId11"/>
    <p:sldId id="268" r:id="rId12"/>
    <p:sldId id="270" r:id="rId13"/>
    <p:sldId id="392" r:id="rId14"/>
    <p:sldId id="281" r:id="rId15"/>
    <p:sldId id="321" r:id="rId16"/>
    <p:sldId id="393" r:id="rId17"/>
    <p:sldId id="394" r:id="rId18"/>
    <p:sldId id="39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A6D5E7-E515-4F3C-BC78-EDA26E9942FD}" v="244" dt="2023-04-28T09:09:59.9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25" autoAdjust="0"/>
  </p:normalViewPr>
  <p:slideViewPr>
    <p:cSldViewPr snapToGrid="0">
      <p:cViewPr varScale="1">
        <p:scale>
          <a:sx n="82" d="100"/>
          <a:sy n="82" d="100"/>
        </p:scale>
        <p:origin x="720" y="9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5" csCatId="colorful" phldr="1"/>
      <dgm:spPr/>
      <dgm:t>
        <a:bodyPr/>
        <a:lstStyle/>
        <a:p>
          <a:endParaRPr lang="en-US"/>
        </a:p>
      </dgm:t>
    </dgm:pt>
    <dgm:pt modelId="{4259F840-24E7-476F-9F30-482E46395856}">
      <dgm:prSet phldrT="[Text]" custT="1"/>
      <dgm:spPr/>
      <dgm:t>
        <a:bodyPr/>
        <a:lstStyle/>
        <a:p>
          <a:r>
            <a:rPr lang="en-IN" sz="1800" dirty="0"/>
            <a:t>Hui-</a:t>
          </a:r>
          <a:r>
            <a:rPr lang="en-IN" sz="1800" dirty="0" err="1"/>
            <a:t>Shyong</a:t>
          </a:r>
          <a:r>
            <a:rPr lang="en-IN" sz="1800" dirty="0"/>
            <a:t> Yeo etc all. </a:t>
          </a:r>
          <a:endParaRPr lang="en-US" sz="1800" dirty="0">
            <a:latin typeface="+mn-lt"/>
          </a:endParaRPr>
        </a:p>
      </dgm:t>
    </dgm:pt>
    <dgm:pt modelId="{FCE8068D-7E50-4749-A8D0-ADEDAC5637B3}" type="parTrans" cxnId="{42EE41D1-3C16-4937-BB38-B076896C09A0}">
      <dgm:prSet/>
      <dgm:spPr/>
      <dgm:t>
        <a:bodyPr/>
        <a:lstStyle/>
        <a:p>
          <a:endParaRPr lang="en-US" sz="1800">
            <a:latin typeface="+mn-lt"/>
          </a:endParaRPr>
        </a:p>
      </dgm:t>
    </dgm:pt>
    <dgm:pt modelId="{DCC444A4-F20A-48F5-A61E-47BFFF185A57}" type="sibTrans" cxnId="{42EE41D1-3C16-4937-BB38-B076896C09A0}">
      <dgm:prSet/>
      <dgm:spPr/>
      <dgm:t>
        <a:bodyPr/>
        <a:lstStyle/>
        <a:p>
          <a:endParaRPr lang="en-US" sz="1800">
            <a:latin typeface="+mn-lt"/>
          </a:endParaRPr>
        </a:p>
      </dgm:t>
    </dgm:pt>
    <dgm:pt modelId="{B54C8F6C-BE1E-4EAB-B7A0-48DE01FFAA36}">
      <dgm:prSet phldrT="[Text]" custT="1"/>
      <dgm:spPr/>
      <dgm:t>
        <a:bodyPr/>
        <a:lstStyle/>
        <a:p>
          <a:r>
            <a:rPr lang="en-IN" sz="1800" dirty="0"/>
            <a:t>developed hand/finger (robust marker-less) tracking and gesture recognition system</a:t>
          </a:r>
          <a:endParaRPr lang="en-US" sz="1800" dirty="0">
            <a:latin typeface="+mn-lt"/>
          </a:endParaRPr>
        </a:p>
      </dgm:t>
    </dgm:pt>
    <dgm:pt modelId="{8DE7CD45-B7C0-432E-B819-6A7D97E31315}" type="parTrans" cxnId="{770CA1CC-3DDD-451E-AE83-A71CA570260C}">
      <dgm:prSet/>
      <dgm:spPr/>
      <dgm:t>
        <a:bodyPr/>
        <a:lstStyle/>
        <a:p>
          <a:endParaRPr lang="en-US" sz="1800">
            <a:latin typeface="+mn-lt"/>
          </a:endParaRPr>
        </a:p>
      </dgm:t>
    </dgm:pt>
    <dgm:pt modelId="{C33B8BEF-A818-4A2F-A99A-E2B29895E184}" type="sibTrans" cxnId="{770CA1CC-3DDD-451E-AE83-A71CA570260C}">
      <dgm:prSet/>
      <dgm:spPr/>
      <dgm:t>
        <a:bodyPr/>
        <a:lstStyle/>
        <a:p>
          <a:endParaRPr lang="en-US" sz="1800">
            <a:latin typeface="+mn-lt"/>
          </a:endParaRPr>
        </a:p>
      </dgm:t>
    </dgm:pt>
    <dgm:pt modelId="{E4033A39-DCC4-4038-9562-AEDDBBB37A99}">
      <dgm:prSet phldrT="[Text]" custT="1"/>
      <dgm:spPr/>
      <dgm:t>
        <a:bodyPr/>
        <a:lstStyle/>
        <a:p>
          <a:r>
            <a:rPr lang="en-IN" sz="1800" dirty="0" err="1"/>
            <a:t>Kaido</a:t>
          </a:r>
          <a:r>
            <a:rPr lang="en-IN" sz="1800" dirty="0"/>
            <a:t> </a:t>
          </a:r>
          <a:r>
            <a:rPr lang="en-IN" sz="1800" dirty="0" err="1"/>
            <a:t>Värbu</a:t>
          </a:r>
          <a:r>
            <a:rPr lang="en-IN" sz="1800" dirty="0"/>
            <a:t> etc all. </a:t>
          </a:r>
          <a:endParaRPr lang="en-US" sz="1800" dirty="0">
            <a:latin typeface="+mn-lt"/>
          </a:endParaRPr>
        </a:p>
      </dgm:t>
    </dgm:pt>
    <dgm:pt modelId="{048EEAE6-78BA-4B00-B7BB-9C22DBB1E8F4}" type="parTrans" cxnId="{32EF2862-2950-4DF8-BEA8-CD19460CCA31}">
      <dgm:prSet/>
      <dgm:spPr/>
      <dgm:t>
        <a:bodyPr/>
        <a:lstStyle/>
        <a:p>
          <a:endParaRPr lang="en-US" sz="1800">
            <a:latin typeface="+mn-lt"/>
          </a:endParaRPr>
        </a:p>
      </dgm:t>
    </dgm:pt>
    <dgm:pt modelId="{80AB0E5B-0C58-465D-A545-5B21133D2849}" type="sibTrans" cxnId="{32EF2862-2950-4DF8-BEA8-CD19460CCA31}">
      <dgm:prSet/>
      <dgm:spPr/>
      <dgm:t>
        <a:bodyPr/>
        <a:lstStyle/>
        <a:p>
          <a:endParaRPr lang="en-US" sz="1800">
            <a:latin typeface="+mn-lt"/>
          </a:endParaRPr>
        </a:p>
      </dgm:t>
    </dgm:pt>
    <dgm:pt modelId="{A4C0B4E4-70AD-4901-9E3F-7EA25DD6DAA1}">
      <dgm:prSet phldrT="[Text]" custT="1"/>
      <dgm:spPr/>
      <dgm:t>
        <a:bodyPr/>
        <a:lstStyle/>
        <a:p>
          <a:r>
            <a:rPr lang="en-IN" sz="1800" dirty="0"/>
            <a:t>conducted a study on EEG-based BCI systems for medical purposes with the goal of aiding patients' return to a healthy life</a:t>
          </a:r>
          <a:endParaRPr lang="en-US" sz="1800" dirty="0">
            <a:latin typeface="+mn-lt"/>
          </a:endParaRPr>
        </a:p>
      </dgm:t>
    </dgm:pt>
    <dgm:pt modelId="{701D9033-BAD3-4299-933F-A47AFDC2ECD0}" type="parTrans" cxnId="{5E74CB62-E52E-4CEE-8AA1-9812BFC0D67E}">
      <dgm:prSet/>
      <dgm:spPr/>
      <dgm:t>
        <a:bodyPr/>
        <a:lstStyle/>
        <a:p>
          <a:endParaRPr lang="en-US" sz="1800">
            <a:latin typeface="+mn-lt"/>
          </a:endParaRPr>
        </a:p>
      </dgm:t>
    </dgm:pt>
    <dgm:pt modelId="{657DB10D-2517-48AA-B970-6D815DBD4123}" type="sibTrans" cxnId="{5E74CB62-E52E-4CEE-8AA1-9812BFC0D67E}">
      <dgm:prSet/>
      <dgm:spPr/>
      <dgm:t>
        <a:bodyPr/>
        <a:lstStyle/>
        <a:p>
          <a:endParaRPr lang="en-US" sz="1800">
            <a:latin typeface="+mn-lt"/>
          </a:endParaRPr>
        </a:p>
      </dgm:t>
    </dgm:pt>
    <dgm:pt modelId="{87BF7896-20EA-4E8F-B6F4-A34EC5C9CB50}">
      <dgm:prSet phldrT="[Text]" custT="1"/>
      <dgm:spPr/>
      <dgm:t>
        <a:bodyPr/>
        <a:lstStyle/>
        <a:p>
          <a:r>
            <a:rPr lang="en-IN" sz="1800" dirty="0"/>
            <a:t>ETU podder etc all </a:t>
          </a:r>
          <a:endParaRPr lang="en-US" sz="1800" dirty="0">
            <a:latin typeface="+mn-lt"/>
          </a:endParaRPr>
        </a:p>
      </dgm:t>
    </dgm:pt>
    <dgm:pt modelId="{05E47BA5-F724-4AEE-9B5B-401F18E028E6}" type="parTrans" cxnId="{92330C11-C197-4512-BDA4-8D8A69AF7D1C}">
      <dgm:prSet/>
      <dgm:spPr/>
      <dgm:t>
        <a:bodyPr/>
        <a:lstStyle/>
        <a:p>
          <a:endParaRPr lang="en-US" sz="1800">
            <a:latin typeface="+mn-lt"/>
          </a:endParaRPr>
        </a:p>
      </dgm:t>
    </dgm:pt>
    <dgm:pt modelId="{D63CE73E-35DE-48C3-8753-7648BC953C0D}" type="sibTrans" cxnId="{92330C11-C197-4512-BDA4-8D8A69AF7D1C}">
      <dgm:prSet/>
      <dgm:spPr/>
      <dgm:t>
        <a:bodyPr/>
        <a:lstStyle/>
        <a:p>
          <a:endParaRPr lang="en-US" sz="1800">
            <a:latin typeface="+mn-lt"/>
          </a:endParaRPr>
        </a:p>
      </dgm:t>
    </dgm:pt>
    <dgm:pt modelId="{43CBB0A2-9D75-4264-8A30-3E8974B40658}">
      <dgm:prSet phldrT="[Text]" custT="1"/>
      <dgm:spPr/>
      <dgm:t>
        <a:bodyPr/>
        <a:lstStyle/>
        <a:p>
          <a:r>
            <a:rPr lang="en-IN" sz="1800" dirty="0"/>
            <a:t>detected the event related desync/ sync of beta rhythms during hand imagery movements by PSA (Power Spectral Analysis)</a:t>
          </a:r>
          <a:endParaRPr lang="en-US" sz="1800" dirty="0">
            <a:latin typeface="+mn-lt"/>
          </a:endParaRPr>
        </a:p>
      </dgm:t>
    </dgm:pt>
    <dgm:pt modelId="{F806E590-5F8E-48A1-96AC-9E738290D2ED}" type="parTrans" cxnId="{4D2DF581-8128-4440-9E51-29109DC6ED52}">
      <dgm:prSet/>
      <dgm:spPr/>
      <dgm:t>
        <a:bodyPr/>
        <a:lstStyle/>
        <a:p>
          <a:endParaRPr lang="en-US" sz="1800">
            <a:latin typeface="+mn-lt"/>
          </a:endParaRPr>
        </a:p>
      </dgm:t>
    </dgm:pt>
    <dgm:pt modelId="{20F77EFB-335C-4BC3-AD95-8421EDF343E6}" type="sibTrans" cxnId="{4D2DF581-8128-4440-9E51-29109DC6ED52}">
      <dgm:prSet/>
      <dgm:spPr/>
      <dgm:t>
        <a:bodyPr/>
        <a:lstStyle/>
        <a:p>
          <a:endParaRPr lang="en-US" sz="1800">
            <a:latin typeface="+mn-lt"/>
          </a:endParaRPr>
        </a:p>
      </dgm:t>
    </dgm:pt>
    <dgm:pt modelId="{3DE6FF16-CA4D-4D34-ABEB-8BE6A40B5E52}">
      <dgm:prSet phldrT="[Text]" custT="1"/>
      <dgm:spPr/>
      <dgm:t>
        <a:bodyPr/>
        <a:lstStyle/>
        <a:p>
          <a:r>
            <a:rPr lang="en-IN" sz="1800" dirty="0"/>
            <a:t>Jeong et al. </a:t>
          </a:r>
          <a:endParaRPr lang="en-US" sz="1800" dirty="0">
            <a:latin typeface="+mn-lt"/>
          </a:endParaRPr>
        </a:p>
      </dgm:t>
    </dgm:pt>
    <dgm:pt modelId="{DA9CCCCB-8206-4757-82C8-F885E9D238B5}" type="parTrans" cxnId="{636DE8C5-F706-4BA5-855F-85FD2239E2BE}">
      <dgm:prSet/>
      <dgm:spPr/>
      <dgm:t>
        <a:bodyPr/>
        <a:lstStyle/>
        <a:p>
          <a:endParaRPr lang="en-US" sz="1800"/>
        </a:p>
      </dgm:t>
    </dgm:pt>
    <dgm:pt modelId="{986162A7-6F89-4679-B40E-33A17DA21B73}" type="sibTrans" cxnId="{636DE8C5-F706-4BA5-855F-85FD2239E2BE}">
      <dgm:prSet/>
      <dgm:spPr/>
      <dgm:t>
        <a:bodyPr/>
        <a:lstStyle/>
        <a:p>
          <a:endParaRPr lang="en-US" sz="1800"/>
        </a:p>
      </dgm:t>
    </dgm:pt>
    <dgm:pt modelId="{AC76BE15-3E8A-498B-91BD-CF772C26B6F1}">
      <dgm:prSet phldrT="[Text]" custT="1"/>
      <dgm:spPr/>
      <dgm:t>
        <a:bodyPr/>
        <a:lstStyle/>
        <a:p>
          <a:pPr>
            <a:buFont typeface="Symbol" panose="05050102010706020507" pitchFamily="18" charset="2"/>
            <a:buChar char=""/>
          </a:pPr>
          <a:r>
            <a:rPr lang="en-US" sz="1800" dirty="0">
              <a:latin typeface="+mn-lt"/>
            </a:rPr>
            <a:t>Summary</a:t>
          </a:r>
        </a:p>
      </dgm:t>
    </dgm:pt>
    <dgm:pt modelId="{00CCB400-064A-4EF5-9806-9534D9AC69AD}" type="parTrans" cxnId="{140A4778-8248-44DE-B78A-23C578A77D7E}">
      <dgm:prSet/>
      <dgm:spPr/>
      <dgm:t>
        <a:bodyPr/>
        <a:lstStyle/>
        <a:p>
          <a:endParaRPr lang="en-US" sz="1800"/>
        </a:p>
      </dgm:t>
    </dgm:pt>
    <dgm:pt modelId="{662A3D6E-7238-444F-BC0B-C7A4321261DB}" type="sibTrans" cxnId="{140A4778-8248-44DE-B78A-23C578A77D7E}">
      <dgm:prSet/>
      <dgm:spPr/>
      <dgm:t>
        <a:bodyPr/>
        <a:lstStyle/>
        <a:p>
          <a:endParaRPr lang="en-US" sz="1800"/>
        </a:p>
      </dgm:t>
    </dgm:pt>
    <dgm:pt modelId="{73820394-2159-4075-9E6F-217263B07F8B}">
      <dgm:prSet phldrT="[Text]" custT="1"/>
      <dgm:spPr/>
      <dgm:t>
        <a:bodyPr/>
        <a:lstStyle/>
        <a:p>
          <a:pPr>
            <a:buFont typeface="Symbol" panose="05050102010706020507" pitchFamily="18" charset="2"/>
            <a:buChar char=""/>
          </a:pPr>
          <a:endParaRPr lang="en-US" sz="1800" dirty="0">
            <a:latin typeface="+mn-lt"/>
          </a:endParaRPr>
        </a:p>
      </dgm:t>
    </dgm:pt>
    <dgm:pt modelId="{A861A835-3A0D-4B09-8870-87D7FDC7B27F}" type="parTrans" cxnId="{19CF03A0-47BE-4ABD-A62C-A27E16D6C5A3}">
      <dgm:prSet/>
      <dgm:spPr/>
      <dgm:t>
        <a:bodyPr/>
        <a:lstStyle/>
        <a:p>
          <a:endParaRPr lang="en-US" sz="1800"/>
        </a:p>
      </dgm:t>
    </dgm:pt>
    <dgm:pt modelId="{D383A36B-470D-499F-AE13-85A6B2495524}" type="sibTrans" cxnId="{19CF03A0-47BE-4ABD-A62C-A27E16D6C5A3}">
      <dgm:prSet/>
      <dgm:spPr/>
      <dgm:t>
        <a:bodyPr/>
        <a:lstStyle/>
        <a:p>
          <a:endParaRPr lang="en-US" sz="1800"/>
        </a:p>
      </dgm:t>
    </dgm:pt>
    <dgm:pt modelId="{C032D242-8D23-4EEC-A10A-7B0691E5A409}">
      <dgm:prSet phldrT="[Text]" custT="1"/>
      <dgm:spPr/>
      <dgm:t>
        <a:bodyPr/>
        <a:lstStyle/>
        <a:p>
          <a:r>
            <a:rPr lang="en-IN" sz="1800" dirty="0"/>
            <a:t>They captured hand gesture using a single camera and transform the gesture variants into control commands by a circuit.</a:t>
          </a:r>
          <a:endParaRPr lang="en-US" sz="1800" dirty="0">
            <a:latin typeface="+mn-lt"/>
          </a:endParaRPr>
        </a:p>
      </dgm:t>
    </dgm:pt>
    <dgm:pt modelId="{167DA838-BF1F-42A4-81E8-806F40795A14}" type="parTrans" cxnId="{D9403C73-FB83-47D6-85AE-067D49ED63F2}">
      <dgm:prSet/>
      <dgm:spPr/>
      <dgm:t>
        <a:bodyPr/>
        <a:lstStyle/>
        <a:p>
          <a:endParaRPr lang="en-US" sz="1800"/>
        </a:p>
      </dgm:t>
    </dgm:pt>
    <dgm:pt modelId="{7EFA60CA-572D-434D-B452-A4ACBAEB4D2C}" type="sibTrans" cxnId="{D9403C73-FB83-47D6-85AE-067D49ED63F2}">
      <dgm:prSet/>
      <dgm:spPr/>
      <dgm:t>
        <a:bodyPr/>
        <a:lstStyle/>
        <a:p>
          <a:endParaRPr lang="en-US" sz="18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custScaleY="125306">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5">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custScaleY="118518">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5">
              <a:hueOff val="90002"/>
              <a:satOff val="2173"/>
              <a:lumOff val="-1049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custScaleY="12789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5">
              <a:hueOff val="180003"/>
              <a:satOff val="4346"/>
              <a:lumOff val="-2098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8C327064-3851-4ECF-AAB7-82B51711041E}" type="pres">
      <dgm:prSet presAssocID="{D63CE73E-35DE-48C3-8753-7648BC953C0D}" presName="spaceBetweenRectangles1" presStyleCnt="0"/>
      <dgm:spPr/>
    </dgm:pt>
    <dgm:pt modelId="{3ADEA4DF-6814-494D-9D3D-41947417052B}" type="pres">
      <dgm:prSet presAssocID="{3DE6FF16-CA4D-4D34-ABEB-8BE6A40B5E52}" presName="composite1" presStyleCnt="0"/>
      <dgm:spPr/>
    </dgm:pt>
    <dgm:pt modelId="{74CD3FF2-195B-429B-BC6F-5B5A7FED2BE2}" type="pres">
      <dgm:prSet presAssocID="{3DE6FF16-CA4D-4D34-ABEB-8BE6A40B5E52}" presName="parent1" presStyleLbl="alignNode1" presStyleIdx="3" presStyleCnt="5" custScaleY="132584">
        <dgm:presLayoutVars>
          <dgm:chMax val="1"/>
          <dgm:chPref val="1"/>
          <dgm:bulletEnabled val="1"/>
        </dgm:presLayoutVars>
      </dgm:prSet>
      <dgm:spPr/>
    </dgm:pt>
    <dgm:pt modelId="{1BB5FD64-47F9-47A3-911F-535BFE17A3B9}" type="pres">
      <dgm:prSet presAssocID="{3DE6FF16-CA4D-4D34-ABEB-8BE6A40B5E52}" presName="Childtext1" presStyleLbl="revTx" presStyleIdx="3" presStyleCnt="5">
        <dgm:presLayoutVars>
          <dgm:bulletEnabled val="1"/>
        </dgm:presLayoutVars>
      </dgm:prSet>
      <dgm:spPr/>
    </dgm:pt>
    <dgm:pt modelId="{FE9B27EB-7AC7-485A-9A55-41E8118F9EAF}" type="pres">
      <dgm:prSet presAssocID="{3DE6FF16-CA4D-4D34-ABEB-8BE6A40B5E52}" presName="ConnectLine1" presStyleLbl="sibTrans1D1" presStyleIdx="3" presStyleCnt="5"/>
      <dgm:spPr>
        <a:noFill/>
        <a:ln w="6350" cap="flat" cmpd="sng" algn="ctr">
          <a:solidFill>
            <a:schemeClr val="accent5">
              <a:hueOff val="270005"/>
              <a:satOff val="6519"/>
              <a:lumOff val="-31471"/>
              <a:alphaOff val="0"/>
            </a:schemeClr>
          </a:solidFill>
          <a:prstDash val="dash"/>
          <a:miter lim="800000"/>
        </a:ln>
        <a:effectLst/>
      </dgm:spPr>
    </dgm:pt>
    <dgm:pt modelId="{46BD4721-4664-4AD0-9F11-DBE7E0B207D5}" type="pres">
      <dgm:prSet presAssocID="{3DE6FF16-CA4D-4D34-ABEB-8BE6A40B5E52}" presName="ConnectLineEnd1" presStyleLbl="lnNode1" presStyleIdx="3" presStyleCnt="5"/>
      <dgm:spPr/>
    </dgm:pt>
    <dgm:pt modelId="{69028BD0-349D-4B47-B1F4-B64C6478DE3C}" type="pres">
      <dgm:prSet presAssocID="{3DE6FF16-CA4D-4D34-ABEB-8BE6A40B5E52}" presName="EmptyPane1" presStyleCnt="0"/>
      <dgm:spPr/>
    </dgm:pt>
    <dgm:pt modelId="{619CFBB1-86F5-45A6-80BA-23F97450662F}" type="pres">
      <dgm:prSet presAssocID="{986162A7-6F89-4679-B40E-33A17DA21B73}" presName="spaceBetweenRectangles1" presStyleCnt="0"/>
      <dgm:spPr/>
    </dgm:pt>
    <dgm:pt modelId="{E4E0A96A-AF87-442A-A1A3-64B8F3CFC7FE}" type="pres">
      <dgm:prSet presAssocID="{AC76BE15-3E8A-498B-91BD-CF772C26B6F1}" presName="composite1" presStyleCnt="0"/>
      <dgm:spPr/>
    </dgm:pt>
    <dgm:pt modelId="{483E7832-9872-48C4-8E65-DCB39D4CDBDF}" type="pres">
      <dgm:prSet presAssocID="{AC76BE15-3E8A-498B-91BD-CF772C26B6F1}" presName="parent1" presStyleLbl="alignNode1" presStyleIdx="4" presStyleCnt="5" custScaleY="127895">
        <dgm:presLayoutVars>
          <dgm:chMax val="1"/>
          <dgm:chPref val="1"/>
          <dgm:bulletEnabled val="1"/>
        </dgm:presLayoutVars>
      </dgm:prSet>
      <dgm:spPr/>
    </dgm:pt>
    <dgm:pt modelId="{1FA3C236-5719-4A33-A6BB-80FA85F940E3}" type="pres">
      <dgm:prSet presAssocID="{AC76BE15-3E8A-498B-91BD-CF772C26B6F1}" presName="Childtext1" presStyleLbl="revTx" presStyleIdx="4" presStyleCnt="5">
        <dgm:presLayoutVars>
          <dgm:bulletEnabled val="1"/>
        </dgm:presLayoutVars>
      </dgm:prSet>
      <dgm:spPr/>
    </dgm:pt>
    <dgm:pt modelId="{18F1C823-9ACD-4FCD-8102-F468DCE57A45}" type="pres">
      <dgm:prSet presAssocID="{AC76BE15-3E8A-498B-91BD-CF772C26B6F1}" presName="ConnectLine1" presStyleLbl="sibTrans1D1" presStyleIdx="4" presStyleCnt="5"/>
      <dgm:spPr>
        <a:noFill/>
        <a:ln w="6350" cap="flat" cmpd="sng" algn="ctr">
          <a:solidFill>
            <a:schemeClr val="accent5">
              <a:hueOff val="360006"/>
              <a:satOff val="8692"/>
              <a:lumOff val="-41961"/>
              <a:alphaOff val="0"/>
            </a:schemeClr>
          </a:solidFill>
          <a:prstDash val="dash"/>
          <a:miter lim="800000"/>
        </a:ln>
        <a:effectLst/>
      </dgm:spPr>
    </dgm:pt>
    <dgm:pt modelId="{F8AD0AB8-BBDF-4F0A-A6A0-850E289DD521}" type="pres">
      <dgm:prSet presAssocID="{AC76BE15-3E8A-498B-91BD-CF772C26B6F1}" presName="ConnectLineEnd1" presStyleLbl="lnNode1" presStyleIdx="4" presStyleCnt="5"/>
      <dgm:spPr/>
    </dgm:pt>
    <dgm:pt modelId="{11CAE2E7-2E06-450A-A729-9C2DCEF85421}" type="pres">
      <dgm:prSet presAssocID="{AC76BE15-3E8A-498B-91BD-CF772C26B6F1}" presName="EmptyPane1" presStyleCnt="0"/>
      <dgm:spPr/>
    </dgm:pt>
  </dgm:ptLst>
  <dgm:cxnLst>
    <dgm:cxn modelId="{58AF9605-98E3-490C-9551-60E5D74419A2}" type="presOf" srcId="{3DE6FF16-CA4D-4D34-ABEB-8BE6A40B5E52}" destId="{74CD3FF2-195B-429B-BC6F-5B5A7FED2BE2}" srcOrd="0" destOrd="0" presId="urn:microsoft.com/office/officeart/2016/7/layout/RoundedRectangleTimeline"/>
    <dgm:cxn modelId="{467F290A-9E2A-412E-AF06-428DAA68BEDD}" type="presOf" srcId="{E4033A39-DCC4-4038-9562-AEDDBBB37A99}" destId="{539615E2-3277-4D8E-8484-FF5088C8BF01}" srcOrd="0" destOrd="0" presId="urn:microsoft.com/office/officeart/2016/7/layout/RoundedRectangleTimeline"/>
    <dgm:cxn modelId="{A2A50010-8F67-49E4-9B0A-E0F7FDA9656C}" type="presOf" srcId="{B54C8F6C-BE1E-4EAB-B7A0-48DE01FFAA36}" destId="{45A02F84-C6CB-43F5-AEE4-3EA66C2BD25F}"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D88F5139-A3BF-4F98-ABB0-AEE7243465CB}" type="presOf" srcId="{87BF7896-20EA-4E8F-B6F4-A34EC5C9CB50}" destId="{9D82041D-873A-4600-A9C7-C0A0ADFB138B}"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4653A150-E557-4235-B1A1-18156274D965}" type="presOf" srcId="{4259F840-24E7-476F-9F30-482E46395856}" destId="{E088D226-49D7-4C30-90DC-CA1755D98829}" srcOrd="0" destOrd="0" presId="urn:microsoft.com/office/officeart/2016/7/layout/RoundedRectangleTimeline"/>
    <dgm:cxn modelId="{E6B56652-B46A-4546-9536-64D675143F1B}" type="presOf" srcId="{A4C0B4E4-70AD-4901-9E3F-7EA25DD6DAA1}" destId="{FEBD3C2A-A340-470A-A475-AE614EA07678}" srcOrd="0" destOrd="0" presId="urn:microsoft.com/office/officeart/2016/7/layout/RoundedRectangleTimeline"/>
    <dgm:cxn modelId="{D9403C73-FB83-47D6-85AE-067D49ED63F2}" srcId="{3DE6FF16-CA4D-4D34-ABEB-8BE6A40B5E52}" destId="{C032D242-8D23-4EEC-A10A-7B0691E5A409}" srcOrd="0" destOrd="0" parTransId="{167DA838-BF1F-42A4-81E8-806F40795A14}" sibTransId="{7EFA60CA-572D-434D-B452-A4ACBAEB4D2C}"/>
    <dgm:cxn modelId="{140A4778-8248-44DE-B78A-23C578A77D7E}" srcId="{E5B2E815-0D19-41DC-B01B-4D608769620A}" destId="{AC76BE15-3E8A-498B-91BD-CF772C26B6F1}" srcOrd="4" destOrd="0" parTransId="{00CCB400-064A-4EF5-9806-9534D9AC69AD}" sibTransId="{662A3D6E-7238-444F-BC0B-C7A4321261DB}"/>
    <dgm:cxn modelId="{020D505A-97FA-43DD-A9A1-2501AD46F8AF}" type="presOf" srcId="{43CBB0A2-9D75-4264-8A30-3E8974B40658}" destId="{80CDBBF8-C6B4-4166-87C1-DC9120CC7586}" srcOrd="0" destOrd="0" presId="urn:microsoft.com/office/officeart/2016/7/layout/RoundedRectangleTimeline"/>
    <dgm:cxn modelId="{4D2DF581-8128-4440-9E51-29109DC6ED52}" srcId="{87BF7896-20EA-4E8F-B6F4-A34EC5C9CB50}" destId="{43CBB0A2-9D75-4264-8A30-3E8974B40658}" srcOrd="0" destOrd="0" parTransId="{F806E590-5F8E-48A1-96AC-9E738290D2ED}" sibTransId="{20F77EFB-335C-4BC3-AD95-8421EDF343E6}"/>
    <dgm:cxn modelId="{67A67F8B-14DC-457C-93BE-25105825881F}" type="presOf" srcId="{AC76BE15-3E8A-498B-91BD-CF772C26B6F1}" destId="{483E7832-9872-48C4-8E65-DCB39D4CDBD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19CF03A0-47BE-4ABD-A62C-A27E16D6C5A3}" srcId="{AC76BE15-3E8A-498B-91BD-CF772C26B6F1}" destId="{73820394-2159-4075-9E6F-217263B07F8B}" srcOrd="0" destOrd="0" parTransId="{A861A835-3A0D-4B09-8870-87D7FDC7B27F}" sibTransId="{D383A36B-470D-499F-AE13-85A6B2495524}"/>
    <dgm:cxn modelId="{D473BBA6-FF54-423D-9B9B-875C8AA2545B}" type="presOf" srcId="{73820394-2159-4075-9E6F-217263B07F8B}" destId="{1FA3C236-5719-4A33-A6BB-80FA85F940E3}" srcOrd="0" destOrd="0" presId="urn:microsoft.com/office/officeart/2016/7/layout/RoundedRectangleTimeline"/>
    <dgm:cxn modelId="{636DE8C5-F706-4BA5-855F-85FD2239E2BE}" srcId="{E5B2E815-0D19-41DC-B01B-4D608769620A}" destId="{3DE6FF16-CA4D-4D34-ABEB-8BE6A40B5E52}" srcOrd="3" destOrd="0" parTransId="{DA9CCCCB-8206-4757-82C8-F885E9D238B5}" sibTransId="{986162A7-6F89-4679-B40E-33A17DA21B73}"/>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46179F7-5E1B-4360-8938-B9238DA6DE5D}" type="presOf" srcId="{C032D242-8D23-4EEC-A10A-7B0691E5A409}" destId="{1BB5FD64-47F9-47A3-911F-535BFE17A3B9}" srcOrd="0" destOrd="0" presId="urn:microsoft.com/office/officeart/2016/7/layout/RoundedRectangleTimeline"/>
    <dgm:cxn modelId="{B5EA3CD6-0576-4168-82C9-9ADC0803B31E}" type="presParOf" srcId="{196C9F68-3606-4282-A4C6-4485F1280B5F}" destId="{68D8AC18-502F-4825-B069-75605ADB3A40}" srcOrd="0" destOrd="0" presId="urn:microsoft.com/office/officeart/2016/7/layout/RoundedRectangleTimeline"/>
    <dgm:cxn modelId="{30A197C5-075F-4643-BF26-64BC9FAF532F}" type="presParOf" srcId="{68D8AC18-502F-4825-B069-75605ADB3A40}" destId="{E088D226-49D7-4C30-90DC-CA1755D98829}" srcOrd="0" destOrd="0" presId="urn:microsoft.com/office/officeart/2016/7/layout/RoundedRectangleTimeline"/>
    <dgm:cxn modelId="{DBAA9861-CCB2-4B8A-A3AA-B305A4B5783E}" type="presParOf" srcId="{68D8AC18-502F-4825-B069-75605ADB3A40}" destId="{45A02F84-C6CB-43F5-AEE4-3EA66C2BD25F}" srcOrd="1" destOrd="0" presId="urn:microsoft.com/office/officeart/2016/7/layout/RoundedRectangleTimeline"/>
    <dgm:cxn modelId="{3F249148-C6F7-40D3-8583-B11C276DE023}" type="presParOf" srcId="{68D8AC18-502F-4825-B069-75605ADB3A40}" destId="{6BA46904-CB7C-4538-BD49-D3891EF19552}" srcOrd="2" destOrd="0" presId="urn:microsoft.com/office/officeart/2016/7/layout/RoundedRectangleTimeline"/>
    <dgm:cxn modelId="{337BF8D5-8206-4D0E-857F-BA46391BB745}" type="presParOf" srcId="{68D8AC18-502F-4825-B069-75605ADB3A40}" destId="{049FDBD0-77FE-49D1-A275-A272C8C5E426}" srcOrd="3" destOrd="0" presId="urn:microsoft.com/office/officeart/2016/7/layout/RoundedRectangleTimeline"/>
    <dgm:cxn modelId="{8E042F31-23CC-40C0-92DC-707183B24E81}" type="presParOf" srcId="{68D8AC18-502F-4825-B069-75605ADB3A40}" destId="{CB26EA94-33BB-4F98-9E1E-2237D4831263}" srcOrd="4" destOrd="0" presId="urn:microsoft.com/office/officeart/2016/7/layout/RoundedRectangleTimeline"/>
    <dgm:cxn modelId="{16926BC1-FC34-413E-B35A-2F54A781CCCD}" type="presParOf" srcId="{196C9F68-3606-4282-A4C6-4485F1280B5F}" destId="{606F1DBF-510E-4065-ACCB-3EBDA85CFB92}" srcOrd="1" destOrd="0" presId="urn:microsoft.com/office/officeart/2016/7/layout/RoundedRectangleTimeline"/>
    <dgm:cxn modelId="{42F07C1F-C715-41B1-8356-B99F8CE1AC01}" type="presParOf" srcId="{196C9F68-3606-4282-A4C6-4485F1280B5F}" destId="{07989479-D1A2-4D15-AA3A-B0CFFB9F91D9}" srcOrd="2" destOrd="0" presId="urn:microsoft.com/office/officeart/2016/7/layout/RoundedRectangleTimeline"/>
    <dgm:cxn modelId="{5856EE22-FE01-4788-BBF3-407A68D5A730}" type="presParOf" srcId="{07989479-D1A2-4D15-AA3A-B0CFFB9F91D9}" destId="{539615E2-3277-4D8E-8484-FF5088C8BF01}" srcOrd="0" destOrd="0" presId="urn:microsoft.com/office/officeart/2016/7/layout/RoundedRectangleTimeline"/>
    <dgm:cxn modelId="{3004EE47-5347-4BBA-95CC-D947A73AE485}" type="presParOf" srcId="{07989479-D1A2-4D15-AA3A-B0CFFB9F91D9}" destId="{FEBD3C2A-A340-470A-A475-AE614EA07678}" srcOrd="1" destOrd="0" presId="urn:microsoft.com/office/officeart/2016/7/layout/RoundedRectangleTimeline"/>
    <dgm:cxn modelId="{400A75AC-5289-4270-AC07-416891AF3888}" type="presParOf" srcId="{07989479-D1A2-4D15-AA3A-B0CFFB9F91D9}" destId="{080474C8-0FEA-4FD1-97F1-0978CFB4A37F}" srcOrd="2" destOrd="0" presId="urn:microsoft.com/office/officeart/2016/7/layout/RoundedRectangleTimeline"/>
    <dgm:cxn modelId="{304EB087-DD14-4AA8-8A06-DF9485956226}" type="presParOf" srcId="{07989479-D1A2-4D15-AA3A-B0CFFB9F91D9}" destId="{4797FB61-2602-4A58-81E6-6F133DB1E419}" srcOrd="3" destOrd="0" presId="urn:microsoft.com/office/officeart/2016/7/layout/RoundedRectangleTimeline"/>
    <dgm:cxn modelId="{BC4CC356-31E8-4421-B18C-CB3697E73FAC}" type="presParOf" srcId="{07989479-D1A2-4D15-AA3A-B0CFFB9F91D9}" destId="{3ADF0AE3-D759-4F4F-8135-572855211847}" srcOrd="4" destOrd="0" presId="urn:microsoft.com/office/officeart/2016/7/layout/RoundedRectangleTimeline"/>
    <dgm:cxn modelId="{718BABD9-3B60-482F-B01A-2E414F152777}" type="presParOf" srcId="{196C9F68-3606-4282-A4C6-4485F1280B5F}" destId="{B0CD7A53-7149-45F2-83E8-36717D7878A1}" srcOrd="3" destOrd="0" presId="urn:microsoft.com/office/officeart/2016/7/layout/RoundedRectangleTimeline"/>
    <dgm:cxn modelId="{FD435764-A46B-4635-A943-B6C17FFBD43C}" type="presParOf" srcId="{196C9F68-3606-4282-A4C6-4485F1280B5F}" destId="{FB379A6E-C0F9-420B-90FC-2785E757E6AE}" srcOrd="4" destOrd="0" presId="urn:microsoft.com/office/officeart/2016/7/layout/RoundedRectangleTimeline"/>
    <dgm:cxn modelId="{03D7F2C3-849C-416B-B668-D51C46CA90E6}" type="presParOf" srcId="{FB379A6E-C0F9-420B-90FC-2785E757E6AE}" destId="{9D82041D-873A-4600-A9C7-C0A0ADFB138B}" srcOrd="0" destOrd="0" presId="urn:microsoft.com/office/officeart/2016/7/layout/RoundedRectangleTimeline"/>
    <dgm:cxn modelId="{1DA536D0-EC28-4B9F-A5E9-28EC8F45638C}" type="presParOf" srcId="{FB379A6E-C0F9-420B-90FC-2785E757E6AE}" destId="{80CDBBF8-C6B4-4166-87C1-DC9120CC7586}" srcOrd="1" destOrd="0" presId="urn:microsoft.com/office/officeart/2016/7/layout/RoundedRectangleTimeline"/>
    <dgm:cxn modelId="{A1A8842C-F8BC-40AC-8FFC-6A922D88E333}" type="presParOf" srcId="{FB379A6E-C0F9-420B-90FC-2785E757E6AE}" destId="{89759DE5-9F8A-470E-A6D8-F13BB4DEE93D}" srcOrd="2" destOrd="0" presId="urn:microsoft.com/office/officeart/2016/7/layout/RoundedRectangleTimeline"/>
    <dgm:cxn modelId="{29E74E09-91C9-47DF-AE07-A1527FF00EB2}" type="presParOf" srcId="{FB379A6E-C0F9-420B-90FC-2785E757E6AE}" destId="{07CCF286-8B46-4A20-ACAC-84BA2D6EFBBC}" srcOrd="3" destOrd="0" presId="urn:microsoft.com/office/officeart/2016/7/layout/RoundedRectangleTimeline"/>
    <dgm:cxn modelId="{410C15E7-86BA-42B7-8F67-411E34B11038}" type="presParOf" srcId="{FB379A6E-C0F9-420B-90FC-2785E757E6AE}" destId="{4624FC32-5405-42B1-B5CC-DF0659852A58}" srcOrd="4" destOrd="0" presId="urn:microsoft.com/office/officeart/2016/7/layout/RoundedRectangleTimeline"/>
    <dgm:cxn modelId="{E805D201-407E-43CA-9B74-1CB556699F3D}" type="presParOf" srcId="{196C9F68-3606-4282-A4C6-4485F1280B5F}" destId="{8C327064-3851-4ECF-AAB7-82B51711041E}" srcOrd="5" destOrd="0" presId="urn:microsoft.com/office/officeart/2016/7/layout/RoundedRectangleTimeline"/>
    <dgm:cxn modelId="{43BD8313-2385-4BA0-9145-2022434D3E68}" type="presParOf" srcId="{196C9F68-3606-4282-A4C6-4485F1280B5F}" destId="{3ADEA4DF-6814-494D-9D3D-41947417052B}" srcOrd="6" destOrd="0" presId="urn:microsoft.com/office/officeart/2016/7/layout/RoundedRectangleTimeline"/>
    <dgm:cxn modelId="{77EE5245-99F9-4607-BF5D-14371704AD7C}" type="presParOf" srcId="{3ADEA4DF-6814-494D-9D3D-41947417052B}" destId="{74CD3FF2-195B-429B-BC6F-5B5A7FED2BE2}" srcOrd="0" destOrd="0" presId="urn:microsoft.com/office/officeart/2016/7/layout/RoundedRectangleTimeline"/>
    <dgm:cxn modelId="{4182CE37-4E54-4351-9A5F-1904FF20E71C}" type="presParOf" srcId="{3ADEA4DF-6814-494D-9D3D-41947417052B}" destId="{1BB5FD64-47F9-47A3-911F-535BFE17A3B9}" srcOrd="1" destOrd="0" presId="urn:microsoft.com/office/officeart/2016/7/layout/RoundedRectangleTimeline"/>
    <dgm:cxn modelId="{618B960F-61F5-4357-A407-60CA51E36041}" type="presParOf" srcId="{3ADEA4DF-6814-494D-9D3D-41947417052B}" destId="{FE9B27EB-7AC7-485A-9A55-41E8118F9EAF}" srcOrd="2" destOrd="0" presId="urn:microsoft.com/office/officeart/2016/7/layout/RoundedRectangleTimeline"/>
    <dgm:cxn modelId="{181A4BE4-72AF-463E-880D-D34673D0F9E8}" type="presParOf" srcId="{3ADEA4DF-6814-494D-9D3D-41947417052B}" destId="{46BD4721-4664-4AD0-9F11-DBE7E0B207D5}" srcOrd="3" destOrd="0" presId="urn:microsoft.com/office/officeart/2016/7/layout/RoundedRectangleTimeline"/>
    <dgm:cxn modelId="{AC4EA57A-E4C0-4C2D-8EC9-38BC20FC13B6}" type="presParOf" srcId="{3ADEA4DF-6814-494D-9D3D-41947417052B}" destId="{69028BD0-349D-4B47-B1F4-B64C6478DE3C}" srcOrd="4" destOrd="0" presId="urn:microsoft.com/office/officeart/2016/7/layout/RoundedRectangleTimeline"/>
    <dgm:cxn modelId="{AA8AD3DD-2E80-42F5-B3E4-A5C7AF3802D4}" type="presParOf" srcId="{196C9F68-3606-4282-A4C6-4485F1280B5F}" destId="{619CFBB1-86F5-45A6-80BA-23F97450662F}" srcOrd="7" destOrd="0" presId="urn:microsoft.com/office/officeart/2016/7/layout/RoundedRectangleTimeline"/>
    <dgm:cxn modelId="{FDD0F37D-1C7B-48B3-AC81-ED4C6F1B5BBD}" type="presParOf" srcId="{196C9F68-3606-4282-A4C6-4485F1280B5F}" destId="{E4E0A96A-AF87-442A-A1A3-64B8F3CFC7FE}" srcOrd="8" destOrd="0" presId="urn:microsoft.com/office/officeart/2016/7/layout/RoundedRectangleTimeline"/>
    <dgm:cxn modelId="{CF303A04-9A48-4B41-A7BB-CC3D8C5695D3}" type="presParOf" srcId="{E4E0A96A-AF87-442A-A1A3-64B8F3CFC7FE}" destId="{483E7832-9872-48C4-8E65-DCB39D4CDBDF}" srcOrd="0" destOrd="0" presId="urn:microsoft.com/office/officeart/2016/7/layout/RoundedRectangleTimeline"/>
    <dgm:cxn modelId="{73245F8D-03D3-46C1-81E4-D90E66C49907}" type="presParOf" srcId="{E4E0A96A-AF87-442A-A1A3-64B8F3CFC7FE}" destId="{1FA3C236-5719-4A33-A6BB-80FA85F940E3}" srcOrd="1" destOrd="0" presId="urn:microsoft.com/office/officeart/2016/7/layout/RoundedRectangleTimeline"/>
    <dgm:cxn modelId="{412C5C97-3381-4F16-9B7D-FDFBEDD4E918}" type="presParOf" srcId="{E4E0A96A-AF87-442A-A1A3-64B8F3CFC7FE}" destId="{18F1C823-9ACD-4FCD-8102-F468DCE57A45}" srcOrd="2" destOrd="0" presId="urn:microsoft.com/office/officeart/2016/7/layout/RoundedRectangleTimeline"/>
    <dgm:cxn modelId="{23A8F6FC-DFDA-4E9F-A354-A33937E1BFC9}" type="presParOf" srcId="{E4E0A96A-AF87-442A-A1A3-64B8F3CFC7FE}" destId="{F8AD0AB8-BBDF-4F0A-A6A0-850E289DD521}" srcOrd="3" destOrd="0" presId="urn:microsoft.com/office/officeart/2016/7/layout/RoundedRectangleTimeline"/>
    <dgm:cxn modelId="{C02C06C2-0966-4212-84DD-DA325FCEF64C}" type="presParOf" srcId="{E4E0A96A-AF87-442A-A1A3-64B8F3CFC7FE}" destId="{11CAE2E7-2E06-450A-A729-9C2DCEF85421}"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7085B3-0426-48E4-92B8-7127EF110133}" type="doc">
      <dgm:prSet loTypeId="urn:microsoft.com/office/officeart/2018/2/layout/IconLabelList" loCatId="icon" qsTypeId="urn:microsoft.com/office/officeart/2005/8/quickstyle/simple1" qsCatId="simple" csTypeId="urn:microsoft.com/office/officeart/2005/8/colors/colorful1" csCatId="colorful" phldr="1"/>
      <dgm:spPr/>
      <dgm:t>
        <a:bodyPr/>
        <a:lstStyle/>
        <a:p>
          <a:endParaRPr lang="en-US"/>
        </a:p>
      </dgm:t>
    </dgm:pt>
    <dgm:pt modelId="{53B4912D-4A9C-435A-9378-D32DF58A65E4}">
      <dgm:prSet/>
      <dgm:spPr/>
      <dgm:t>
        <a:bodyPr/>
        <a:lstStyle/>
        <a:p>
          <a:pPr>
            <a:lnSpc>
              <a:spcPct val="100000"/>
            </a:lnSpc>
          </a:pPr>
          <a:r>
            <a:rPr lang="en-US" cap="none" dirty="0">
              <a:effectLst/>
              <a:latin typeface="Times New Roman" panose="02020603050405020304" pitchFamily="18" charset="0"/>
              <a:ea typeface="Times New Roman" panose="02020603050405020304" pitchFamily="18" charset="0"/>
            </a:rPr>
            <a:t>1) design and development  of a portable visual stimulator </a:t>
          </a:r>
          <a:endParaRPr lang="en-US" dirty="0"/>
        </a:p>
      </dgm:t>
    </dgm:pt>
    <dgm:pt modelId="{30D98FDC-4CEB-4FCF-B961-DF0D4925EF83}" type="parTrans" cxnId="{C430A307-5B38-478A-AD36-C752355B7FAF}">
      <dgm:prSet/>
      <dgm:spPr/>
      <dgm:t>
        <a:bodyPr/>
        <a:lstStyle/>
        <a:p>
          <a:endParaRPr lang="en-US"/>
        </a:p>
      </dgm:t>
    </dgm:pt>
    <dgm:pt modelId="{3979D7A1-49AF-4C56-A1EE-E2C10EF4ADCC}" type="sibTrans" cxnId="{C430A307-5B38-478A-AD36-C752355B7FAF}">
      <dgm:prSet/>
      <dgm:spPr/>
      <dgm:t>
        <a:bodyPr/>
        <a:lstStyle/>
        <a:p>
          <a:endParaRPr lang="en-US"/>
        </a:p>
      </dgm:t>
    </dgm:pt>
    <dgm:pt modelId="{ADE372CE-7243-4F76-B5BA-A8AB0BE7EC67}">
      <dgm:prSet/>
      <dgm:spPr/>
      <dgm:t>
        <a:bodyPr/>
        <a:lstStyle/>
        <a:p>
          <a:pPr>
            <a:lnSpc>
              <a:spcPct val="100000"/>
            </a:lnSpc>
          </a:pPr>
          <a:r>
            <a:rPr lang="en-US" cap="none" dirty="0">
              <a:latin typeface="Times New Roman" panose="02020603050405020304" pitchFamily="18" charset="0"/>
              <a:ea typeface="Times New Roman" panose="02020603050405020304" pitchFamily="18" charset="0"/>
            </a:rPr>
            <a:t>2) Perform Data collection </a:t>
          </a:r>
          <a:endParaRPr lang="en-US" dirty="0"/>
        </a:p>
      </dgm:t>
    </dgm:pt>
    <dgm:pt modelId="{678DC19C-1F03-41BE-BC1A-6F2DE1CE2A1B}" type="parTrans" cxnId="{93AB3CED-70C2-4967-A7C9-630C33F59255}">
      <dgm:prSet/>
      <dgm:spPr/>
      <dgm:t>
        <a:bodyPr/>
        <a:lstStyle/>
        <a:p>
          <a:endParaRPr lang="en-US"/>
        </a:p>
      </dgm:t>
    </dgm:pt>
    <dgm:pt modelId="{96C9F5D3-21BE-4016-946D-9CD48B4D5A4F}" type="sibTrans" cxnId="{93AB3CED-70C2-4967-A7C9-630C33F59255}">
      <dgm:prSet/>
      <dgm:spPr/>
      <dgm:t>
        <a:bodyPr/>
        <a:lstStyle/>
        <a:p>
          <a:endParaRPr lang="en-US"/>
        </a:p>
      </dgm:t>
    </dgm:pt>
    <dgm:pt modelId="{61A3EED5-BAFD-468A-84F6-C14AE8914015}">
      <dgm:prSet/>
      <dgm:spPr/>
      <dgm:t>
        <a:bodyPr/>
        <a:lstStyle/>
        <a:p>
          <a:pPr>
            <a:lnSpc>
              <a:spcPct val="100000"/>
            </a:lnSpc>
          </a:pPr>
          <a:r>
            <a:rPr lang="en-US" cap="none" dirty="0">
              <a:effectLst/>
              <a:latin typeface="Times New Roman" panose="02020603050405020304" pitchFamily="18" charset="0"/>
              <a:ea typeface="Calibri" panose="020F0502020204030204" pitchFamily="34" charset="0"/>
            </a:rPr>
            <a:t>3) Implement Pre-processing and feature extraction of EEG signals</a:t>
          </a:r>
          <a:endParaRPr lang="en-US" dirty="0"/>
        </a:p>
      </dgm:t>
    </dgm:pt>
    <dgm:pt modelId="{586BCD23-D3A9-447B-BF0B-E7565C7DF3C3}" type="parTrans" cxnId="{CC3E7C70-6860-4FE7-8547-3AB2D9D6F245}">
      <dgm:prSet/>
      <dgm:spPr/>
      <dgm:t>
        <a:bodyPr/>
        <a:lstStyle/>
        <a:p>
          <a:endParaRPr lang="en-US"/>
        </a:p>
      </dgm:t>
    </dgm:pt>
    <dgm:pt modelId="{414581BE-7CFD-415E-9899-146ECD852992}" type="sibTrans" cxnId="{CC3E7C70-6860-4FE7-8547-3AB2D9D6F245}">
      <dgm:prSet/>
      <dgm:spPr/>
      <dgm:t>
        <a:bodyPr/>
        <a:lstStyle/>
        <a:p>
          <a:endParaRPr lang="en-US"/>
        </a:p>
      </dgm:t>
    </dgm:pt>
    <dgm:pt modelId="{B7EEE899-0187-4255-A59D-5E399811304B}">
      <dgm:prSet/>
      <dgm:spPr/>
      <dgm:t>
        <a:bodyPr/>
        <a:lstStyle/>
        <a:p>
          <a:pPr>
            <a:lnSpc>
              <a:spcPct val="100000"/>
            </a:lnSpc>
          </a:pPr>
          <a:r>
            <a:rPr lang="en-US" cap="none" dirty="0">
              <a:latin typeface="Times New Roman" panose="02020603050405020304" pitchFamily="18" charset="0"/>
              <a:ea typeface="Calibri" panose="020F0502020204030204" pitchFamily="34" charset="0"/>
            </a:rPr>
            <a:t>4) Detect </a:t>
          </a:r>
          <a:r>
            <a:rPr lang="en-US" cap="none" dirty="0">
              <a:latin typeface="Times New Roman" panose="02020603050405020304" pitchFamily="18" charset="0"/>
              <a:ea typeface="Times New Roman" panose="02020603050405020304" pitchFamily="18" charset="0"/>
            </a:rPr>
            <a:t>SSVEP and control of home </a:t>
          </a:r>
          <a:r>
            <a:rPr lang="en-US" cap="none" dirty="0">
              <a:effectLst/>
              <a:latin typeface="Times New Roman" panose="02020603050405020304" pitchFamily="18" charset="0"/>
              <a:ea typeface="Times New Roman" panose="02020603050405020304" pitchFamily="18" charset="0"/>
            </a:rPr>
            <a:t>appliances</a:t>
          </a:r>
          <a:endParaRPr lang="en-US" dirty="0"/>
        </a:p>
      </dgm:t>
    </dgm:pt>
    <dgm:pt modelId="{5C01AF24-8BB1-4EB3-8235-C439AAE33951}" type="parTrans" cxnId="{7730E7B9-DAD6-412A-A6A1-6B047AAECD58}">
      <dgm:prSet/>
      <dgm:spPr/>
      <dgm:t>
        <a:bodyPr/>
        <a:lstStyle/>
        <a:p>
          <a:endParaRPr lang="en-US"/>
        </a:p>
      </dgm:t>
    </dgm:pt>
    <dgm:pt modelId="{FAB4954C-77E8-4075-8375-05AB42BDA733}" type="sibTrans" cxnId="{7730E7B9-DAD6-412A-A6A1-6B047AAECD58}">
      <dgm:prSet/>
      <dgm:spPr/>
      <dgm:t>
        <a:bodyPr/>
        <a:lstStyle/>
        <a:p>
          <a:endParaRPr lang="en-US"/>
        </a:p>
      </dgm:t>
    </dgm:pt>
    <dgm:pt modelId="{A484F08E-311B-47CE-8E39-15679015A2D8}" type="pres">
      <dgm:prSet presAssocID="{EC7085B3-0426-48E4-92B8-7127EF110133}" presName="root" presStyleCnt="0">
        <dgm:presLayoutVars>
          <dgm:dir/>
          <dgm:resizeHandles val="exact"/>
        </dgm:presLayoutVars>
      </dgm:prSet>
      <dgm:spPr/>
    </dgm:pt>
    <dgm:pt modelId="{EDC9AE66-1580-45C7-AA5C-BE95709A3AAD}" type="pres">
      <dgm:prSet presAssocID="{53B4912D-4A9C-435A-9378-D32DF58A65E4}" presName="compNode" presStyleCnt="0"/>
      <dgm:spPr/>
    </dgm:pt>
    <dgm:pt modelId="{49AC0879-48BC-4D47-99C4-032C83960AB4}" type="pres">
      <dgm:prSet presAssocID="{53B4912D-4A9C-435A-9378-D32DF58A65E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itor"/>
        </a:ext>
      </dgm:extLst>
    </dgm:pt>
    <dgm:pt modelId="{67B134E1-B99B-4178-957D-A4A69D21F306}" type="pres">
      <dgm:prSet presAssocID="{53B4912D-4A9C-435A-9378-D32DF58A65E4}" presName="spaceRect" presStyleCnt="0"/>
      <dgm:spPr/>
    </dgm:pt>
    <dgm:pt modelId="{C18A2269-C513-453D-8357-742730661B9E}" type="pres">
      <dgm:prSet presAssocID="{53B4912D-4A9C-435A-9378-D32DF58A65E4}" presName="textRect" presStyleLbl="revTx" presStyleIdx="0" presStyleCnt="4">
        <dgm:presLayoutVars>
          <dgm:chMax val="1"/>
          <dgm:chPref val="1"/>
        </dgm:presLayoutVars>
      </dgm:prSet>
      <dgm:spPr/>
    </dgm:pt>
    <dgm:pt modelId="{27866372-35E9-4E66-9039-77214499D01B}" type="pres">
      <dgm:prSet presAssocID="{3979D7A1-49AF-4C56-A1EE-E2C10EF4ADCC}" presName="sibTrans" presStyleCnt="0"/>
      <dgm:spPr/>
    </dgm:pt>
    <dgm:pt modelId="{F78FF32F-2708-42F6-9E46-AB3AF509F7F0}" type="pres">
      <dgm:prSet presAssocID="{ADE372CE-7243-4F76-B5BA-A8AB0BE7EC67}" presName="compNode" presStyleCnt="0"/>
      <dgm:spPr/>
    </dgm:pt>
    <dgm:pt modelId="{51EDB52C-DE65-4BDE-A737-F379A97561C2}" type="pres">
      <dgm:prSet presAssocID="{ADE372CE-7243-4F76-B5BA-A8AB0BE7EC6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7412AA0A-D62B-4584-AC8D-D3EC3859E65B}" type="pres">
      <dgm:prSet presAssocID="{ADE372CE-7243-4F76-B5BA-A8AB0BE7EC67}" presName="spaceRect" presStyleCnt="0"/>
      <dgm:spPr/>
    </dgm:pt>
    <dgm:pt modelId="{BA8EF68D-1EFF-45FD-BCCC-B9DD178EB96B}" type="pres">
      <dgm:prSet presAssocID="{ADE372CE-7243-4F76-B5BA-A8AB0BE7EC67}" presName="textRect" presStyleLbl="revTx" presStyleIdx="1" presStyleCnt="4">
        <dgm:presLayoutVars>
          <dgm:chMax val="1"/>
          <dgm:chPref val="1"/>
        </dgm:presLayoutVars>
      </dgm:prSet>
      <dgm:spPr/>
    </dgm:pt>
    <dgm:pt modelId="{EED4CA46-FB60-43E9-A326-343812707AA7}" type="pres">
      <dgm:prSet presAssocID="{96C9F5D3-21BE-4016-946D-9CD48B4D5A4F}" presName="sibTrans" presStyleCnt="0"/>
      <dgm:spPr/>
    </dgm:pt>
    <dgm:pt modelId="{508B4CA8-CF24-4107-B099-21358C7B8D39}" type="pres">
      <dgm:prSet presAssocID="{61A3EED5-BAFD-468A-84F6-C14AE8914015}" presName="compNode" presStyleCnt="0"/>
      <dgm:spPr/>
    </dgm:pt>
    <dgm:pt modelId="{2A7162FA-6E5C-4398-B407-E220D2BB2ECD}" type="pres">
      <dgm:prSet presAssocID="{61A3EED5-BAFD-468A-84F6-C14AE891401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in"/>
        </a:ext>
      </dgm:extLst>
    </dgm:pt>
    <dgm:pt modelId="{F374854F-925E-4B0F-9EB2-F1CB8C881A2D}" type="pres">
      <dgm:prSet presAssocID="{61A3EED5-BAFD-468A-84F6-C14AE8914015}" presName="spaceRect" presStyleCnt="0"/>
      <dgm:spPr/>
    </dgm:pt>
    <dgm:pt modelId="{E78C603C-A3D6-4809-BEA7-0074B6CFDE95}" type="pres">
      <dgm:prSet presAssocID="{61A3EED5-BAFD-468A-84F6-C14AE8914015}" presName="textRect" presStyleLbl="revTx" presStyleIdx="2" presStyleCnt="4">
        <dgm:presLayoutVars>
          <dgm:chMax val="1"/>
          <dgm:chPref val="1"/>
        </dgm:presLayoutVars>
      </dgm:prSet>
      <dgm:spPr/>
    </dgm:pt>
    <dgm:pt modelId="{6DAF0712-3E17-4953-A384-F6EFE4DFDCA5}" type="pres">
      <dgm:prSet presAssocID="{414581BE-7CFD-415E-9899-146ECD852992}" presName="sibTrans" presStyleCnt="0"/>
      <dgm:spPr/>
    </dgm:pt>
    <dgm:pt modelId="{2218E5AB-87A0-4FB9-8CEA-C4F5959758F8}" type="pres">
      <dgm:prSet presAssocID="{B7EEE899-0187-4255-A59D-5E399811304B}" presName="compNode" presStyleCnt="0"/>
      <dgm:spPr/>
    </dgm:pt>
    <dgm:pt modelId="{7A6F1E3D-CD51-4B95-8CDC-9E7E41F64796}" type="pres">
      <dgm:prSet presAssocID="{B7EEE899-0187-4255-A59D-5E399811304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ome"/>
        </a:ext>
      </dgm:extLst>
    </dgm:pt>
    <dgm:pt modelId="{6A410A4F-97CB-4DCD-B3AC-B9375246322E}" type="pres">
      <dgm:prSet presAssocID="{B7EEE899-0187-4255-A59D-5E399811304B}" presName="spaceRect" presStyleCnt="0"/>
      <dgm:spPr/>
    </dgm:pt>
    <dgm:pt modelId="{060C9D98-29DF-4FA8-978F-98A005E751D4}" type="pres">
      <dgm:prSet presAssocID="{B7EEE899-0187-4255-A59D-5E399811304B}" presName="textRect" presStyleLbl="revTx" presStyleIdx="3" presStyleCnt="4">
        <dgm:presLayoutVars>
          <dgm:chMax val="1"/>
          <dgm:chPref val="1"/>
        </dgm:presLayoutVars>
      </dgm:prSet>
      <dgm:spPr/>
    </dgm:pt>
  </dgm:ptLst>
  <dgm:cxnLst>
    <dgm:cxn modelId="{9DF15A05-2F97-40A7-9928-44E3128886A3}" type="presOf" srcId="{B7EEE899-0187-4255-A59D-5E399811304B}" destId="{060C9D98-29DF-4FA8-978F-98A005E751D4}" srcOrd="0" destOrd="0" presId="urn:microsoft.com/office/officeart/2018/2/layout/IconLabelList"/>
    <dgm:cxn modelId="{C430A307-5B38-478A-AD36-C752355B7FAF}" srcId="{EC7085B3-0426-48E4-92B8-7127EF110133}" destId="{53B4912D-4A9C-435A-9378-D32DF58A65E4}" srcOrd="0" destOrd="0" parTransId="{30D98FDC-4CEB-4FCF-B961-DF0D4925EF83}" sibTransId="{3979D7A1-49AF-4C56-A1EE-E2C10EF4ADCC}"/>
    <dgm:cxn modelId="{DE78AD2B-8D9D-4F17-B288-C35DF0E85257}" type="presOf" srcId="{ADE372CE-7243-4F76-B5BA-A8AB0BE7EC67}" destId="{BA8EF68D-1EFF-45FD-BCCC-B9DD178EB96B}" srcOrd="0" destOrd="0" presId="urn:microsoft.com/office/officeart/2018/2/layout/IconLabelList"/>
    <dgm:cxn modelId="{831B0946-3ACE-4A8C-95B3-F7ECB5E1C27E}" type="presOf" srcId="{EC7085B3-0426-48E4-92B8-7127EF110133}" destId="{A484F08E-311B-47CE-8E39-15679015A2D8}" srcOrd="0" destOrd="0" presId="urn:microsoft.com/office/officeart/2018/2/layout/IconLabelList"/>
    <dgm:cxn modelId="{CC3E7C70-6860-4FE7-8547-3AB2D9D6F245}" srcId="{EC7085B3-0426-48E4-92B8-7127EF110133}" destId="{61A3EED5-BAFD-468A-84F6-C14AE8914015}" srcOrd="2" destOrd="0" parTransId="{586BCD23-D3A9-447B-BF0B-E7565C7DF3C3}" sibTransId="{414581BE-7CFD-415E-9899-146ECD852992}"/>
    <dgm:cxn modelId="{DD273F80-BB4B-463B-900E-EB8AA39FD683}" type="presOf" srcId="{53B4912D-4A9C-435A-9378-D32DF58A65E4}" destId="{C18A2269-C513-453D-8357-742730661B9E}" srcOrd="0" destOrd="0" presId="urn:microsoft.com/office/officeart/2018/2/layout/IconLabelList"/>
    <dgm:cxn modelId="{7730E7B9-DAD6-412A-A6A1-6B047AAECD58}" srcId="{EC7085B3-0426-48E4-92B8-7127EF110133}" destId="{B7EEE899-0187-4255-A59D-5E399811304B}" srcOrd="3" destOrd="0" parTransId="{5C01AF24-8BB1-4EB3-8235-C439AAE33951}" sibTransId="{FAB4954C-77E8-4075-8375-05AB42BDA733}"/>
    <dgm:cxn modelId="{6BA99EDB-4C7E-4539-A2CB-33927EC0B894}" type="presOf" srcId="{61A3EED5-BAFD-468A-84F6-C14AE8914015}" destId="{E78C603C-A3D6-4809-BEA7-0074B6CFDE95}" srcOrd="0" destOrd="0" presId="urn:microsoft.com/office/officeart/2018/2/layout/IconLabelList"/>
    <dgm:cxn modelId="{93AB3CED-70C2-4967-A7C9-630C33F59255}" srcId="{EC7085B3-0426-48E4-92B8-7127EF110133}" destId="{ADE372CE-7243-4F76-B5BA-A8AB0BE7EC67}" srcOrd="1" destOrd="0" parTransId="{678DC19C-1F03-41BE-BC1A-6F2DE1CE2A1B}" sibTransId="{96C9F5D3-21BE-4016-946D-9CD48B4D5A4F}"/>
    <dgm:cxn modelId="{68E491C6-E0BC-4BBB-948F-42057B1CB0BA}" type="presParOf" srcId="{A484F08E-311B-47CE-8E39-15679015A2D8}" destId="{EDC9AE66-1580-45C7-AA5C-BE95709A3AAD}" srcOrd="0" destOrd="0" presId="urn:microsoft.com/office/officeart/2018/2/layout/IconLabelList"/>
    <dgm:cxn modelId="{FD38F440-A64A-4E75-916C-C80EF9AE0689}" type="presParOf" srcId="{EDC9AE66-1580-45C7-AA5C-BE95709A3AAD}" destId="{49AC0879-48BC-4D47-99C4-032C83960AB4}" srcOrd="0" destOrd="0" presId="urn:microsoft.com/office/officeart/2018/2/layout/IconLabelList"/>
    <dgm:cxn modelId="{49E31AD3-3D43-4EEC-A842-B84CFDE7FF0C}" type="presParOf" srcId="{EDC9AE66-1580-45C7-AA5C-BE95709A3AAD}" destId="{67B134E1-B99B-4178-957D-A4A69D21F306}" srcOrd="1" destOrd="0" presId="urn:microsoft.com/office/officeart/2018/2/layout/IconLabelList"/>
    <dgm:cxn modelId="{5B077C87-E6E7-40B0-A962-9D98967CFBDE}" type="presParOf" srcId="{EDC9AE66-1580-45C7-AA5C-BE95709A3AAD}" destId="{C18A2269-C513-453D-8357-742730661B9E}" srcOrd="2" destOrd="0" presId="urn:microsoft.com/office/officeart/2018/2/layout/IconLabelList"/>
    <dgm:cxn modelId="{730C1122-5BCB-4B75-AD9E-84D27134F7A6}" type="presParOf" srcId="{A484F08E-311B-47CE-8E39-15679015A2D8}" destId="{27866372-35E9-4E66-9039-77214499D01B}" srcOrd="1" destOrd="0" presId="urn:microsoft.com/office/officeart/2018/2/layout/IconLabelList"/>
    <dgm:cxn modelId="{A3FEAAE5-0F69-48E8-A597-C8C54AC4B2A8}" type="presParOf" srcId="{A484F08E-311B-47CE-8E39-15679015A2D8}" destId="{F78FF32F-2708-42F6-9E46-AB3AF509F7F0}" srcOrd="2" destOrd="0" presId="urn:microsoft.com/office/officeart/2018/2/layout/IconLabelList"/>
    <dgm:cxn modelId="{18CBB134-A1F4-4316-8BC8-9680EDED8175}" type="presParOf" srcId="{F78FF32F-2708-42F6-9E46-AB3AF509F7F0}" destId="{51EDB52C-DE65-4BDE-A737-F379A97561C2}" srcOrd="0" destOrd="0" presId="urn:microsoft.com/office/officeart/2018/2/layout/IconLabelList"/>
    <dgm:cxn modelId="{E5D2087A-55FB-4B29-8F07-81B8694E0164}" type="presParOf" srcId="{F78FF32F-2708-42F6-9E46-AB3AF509F7F0}" destId="{7412AA0A-D62B-4584-AC8D-D3EC3859E65B}" srcOrd="1" destOrd="0" presId="urn:microsoft.com/office/officeart/2018/2/layout/IconLabelList"/>
    <dgm:cxn modelId="{71931CCC-54CE-4679-B834-6CDA2F5C14FA}" type="presParOf" srcId="{F78FF32F-2708-42F6-9E46-AB3AF509F7F0}" destId="{BA8EF68D-1EFF-45FD-BCCC-B9DD178EB96B}" srcOrd="2" destOrd="0" presId="urn:microsoft.com/office/officeart/2018/2/layout/IconLabelList"/>
    <dgm:cxn modelId="{71491E92-BE72-4F50-9ED5-72C8977DEE8E}" type="presParOf" srcId="{A484F08E-311B-47CE-8E39-15679015A2D8}" destId="{EED4CA46-FB60-43E9-A326-343812707AA7}" srcOrd="3" destOrd="0" presId="urn:microsoft.com/office/officeart/2018/2/layout/IconLabelList"/>
    <dgm:cxn modelId="{BDC81014-3BCB-46EC-9EAF-2CC77E8AD926}" type="presParOf" srcId="{A484F08E-311B-47CE-8E39-15679015A2D8}" destId="{508B4CA8-CF24-4107-B099-21358C7B8D39}" srcOrd="4" destOrd="0" presId="urn:microsoft.com/office/officeart/2018/2/layout/IconLabelList"/>
    <dgm:cxn modelId="{4EF46ED2-9399-4C7E-9E63-75C9249218FB}" type="presParOf" srcId="{508B4CA8-CF24-4107-B099-21358C7B8D39}" destId="{2A7162FA-6E5C-4398-B407-E220D2BB2ECD}" srcOrd="0" destOrd="0" presId="urn:microsoft.com/office/officeart/2018/2/layout/IconLabelList"/>
    <dgm:cxn modelId="{285AD66B-F4A6-43DE-86DD-4E015EA1A6AF}" type="presParOf" srcId="{508B4CA8-CF24-4107-B099-21358C7B8D39}" destId="{F374854F-925E-4B0F-9EB2-F1CB8C881A2D}" srcOrd="1" destOrd="0" presId="urn:microsoft.com/office/officeart/2018/2/layout/IconLabelList"/>
    <dgm:cxn modelId="{C6EA2D8E-DD67-4EDD-B0E7-7E811EE58701}" type="presParOf" srcId="{508B4CA8-CF24-4107-B099-21358C7B8D39}" destId="{E78C603C-A3D6-4809-BEA7-0074B6CFDE95}" srcOrd="2" destOrd="0" presId="urn:microsoft.com/office/officeart/2018/2/layout/IconLabelList"/>
    <dgm:cxn modelId="{789273F9-EC0F-488F-8320-75E176381FA2}" type="presParOf" srcId="{A484F08E-311B-47CE-8E39-15679015A2D8}" destId="{6DAF0712-3E17-4953-A384-F6EFE4DFDCA5}" srcOrd="5" destOrd="0" presId="urn:microsoft.com/office/officeart/2018/2/layout/IconLabelList"/>
    <dgm:cxn modelId="{634633AF-B68E-4118-BB4E-B2CA002CD27E}" type="presParOf" srcId="{A484F08E-311B-47CE-8E39-15679015A2D8}" destId="{2218E5AB-87A0-4FB9-8CEA-C4F5959758F8}" srcOrd="6" destOrd="0" presId="urn:microsoft.com/office/officeart/2018/2/layout/IconLabelList"/>
    <dgm:cxn modelId="{F980086D-1DFC-4950-9872-9F90E9004D4F}" type="presParOf" srcId="{2218E5AB-87A0-4FB9-8CEA-C4F5959758F8}" destId="{7A6F1E3D-CD51-4B95-8CDC-9E7E41F64796}" srcOrd="0" destOrd="0" presId="urn:microsoft.com/office/officeart/2018/2/layout/IconLabelList"/>
    <dgm:cxn modelId="{062A2795-3C71-4F1C-9180-7D52A72566C9}" type="presParOf" srcId="{2218E5AB-87A0-4FB9-8CEA-C4F5959758F8}" destId="{6A410A4F-97CB-4DCD-B3AC-B9375246322E}" srcOrd="1" destOrd="0" presId="urn:microsoft.com/office/officeart/2018/2/layout/IconLabelList"/>
    <dgm:cxn modelId="{3CB1B2EA-42DA-4C77-AF14-B4C1A7FC09F5}" type="presParOf" srcId="{2218E5AB-87A0-4FB9-8CEA-C4F5959758F8}" destId="{060C9D98-29DF-4FA8-978F-98A005E751D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45017" y="1321983"/>
          <a:ext cx="576398" cy="1955960"/>
        </a:xfrm>
        <a:prstGeom prst="round2Same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IN" sz="1800" kern="1200" dirty="0"/>
            <a:t>Hui-</a:t>
          </a:r>
          <a:r>
            <a:rPr lang="en-IN" sz="1800" kern="1200" dirty="0" err="1"/>
            <a:t>Shyong</a:t>
          </a:r>
          <a:r>
            <a:rPr lang="en-IN" sz="1800" kern="1200" dirty="0"/>
            <a:t> Yeo etc all. </a:t>
          </a:r>
          <a:endParaRPr lang="en-US" sz="1800" kern="1200" dirty="0">
            <a:latin typeface="+mn-lt"/>
          </a:endParaRPr>
        </a:p>
      </dsp:txBody>
      <dsp:txXfrm rot="5400000">
        <a:off x="683374" y="2039901"/>
        <a:ext cx="1927823" cy="520124"/>
      </dsp:txXfrm>
    </dsp:sp>
    <dsp:sp modelId="{45A02F84-C6CB-43F5-AEE4-3EA66C2BD25F}">
      <dsp:nvSpPr>
        <dsp:cNvPr id="0" name=""/>
        <dsp:cNvSpPr/>
      </dsp:nvSpPr>
      <dsp:spPr>
        <a:xfrm>
          <a:off x="3249" y="0"/>
          <a:ext cx="3259934" cy="1609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IN" sz="1800" kern="1200" dirty="0"/>
            <a:t>developed hand/finger (robust marker-less) tracking and gesture recognition system</a:t>
          </a:r>
          <a:endParaRPr lang="en-US" sz="1800" kern="1200" dirty="0">
            <a:latin typeface="+mn-lt"/>
          </a:endParaRPr>
        </a:p>
      </dsp:txBody>
      <dsp:txXfrm>
        <a:off x="3249" y="0"/>
        <a:ext cx="3259934" cy="1609974"/>
      </dsp:txXfrm>
    </dsp:sp>
    <dsp:sp modelId="{6BA46904-CB7C-4538-BD49-D3891EF19552}">
      <dsp:nvSpPr>
        <dsp:cNvPr id="0" name=""/>
        <dsp:cNvSpPr/>
      </dsp:nvSpPr>
      <dsp:spPr>
        <a:xfrm>
          <a:off x="1633216" y="1701972"/>
          <a:ext cx="0" cy="367994"/>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87217" y="1609974"/>
          <a:ext cx="91998" cy="9199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611196" y="2027376"/>
          <a:ext cx="1955960" cy="545174"/>
        </a:xfrm>
        <a:prstGeom prst="rect">
          <a:avLst/>
        </a:prstGeom>
        <a:solidFill>
          <a:schemeClr val="accent5">
            <a:hueOff val="90002"/>
            <a:satOff val="2173"/>
            <a:lumOff val="-10490"/>
            <a:alphaOff val="0"/>
          </a:schemeClr>
        </a:solidFill>
        <a:ln w="12700" cap="flat" cmpd="sng" algn="ctr">
          <a:solidFill>
            <a:schemeClr val="accent5">
              <a:hueOff val="90002"/>
              <a:satOff val="2173"/>
              <a:lumOff val="-104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IN" sz="1800" kern="1200" dirty="0" err="1"/>
            <a:t>Kaido</a:t>
          </a:r>
          <a:r>
            <a:rPr lang="en-IN" sz="1800" kern="1200" dirty="0"/>
            <a:t> </a:t>
          </a:r>
          <a:r>
            <a:rPr lang="en-IN" sz="1800" kern="1200" dirty="0" err="1"/>
            <a:t>Värbu</a:t>
          </a:r>
          <a:r>
            <a:rPr lang="en-IN" sz="1800" kern="1200" dirty="0"/>
            <a:t> etc all. </a:t>
          </a:r>
          <a:endParaRPr lang="en-US" sz="1800" kern="1200" dirty="0">
            <a:latin typeface="+mn-lt"/>
          </a:endParaRPr>
        </a:p>
      </dsp:txBody>
      <dsp:txXfrm>
        <a:off x="2611196" y="2027376"/>
        <a:ext cx="1955960" cy="545174"/>
      </dsp:txXfrm>
    </dsp:sp>
    <dsp:sp modelId="{FEBD3C2A-A340-470A-A475-AE614EA07678}">
      <dsp:nvSpPr>
        <dsp:cNvPr id="0" name=""/>
        <dsp:cNvSpPr/>
      </dsp:nvSpPr>
      <dsp:spPr>
        <a:xfrm>
          <a:off x="1959209" y="2989952"/>
          <a:ext cx="3259934" cy="1609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en-IN" sz="1800" kern="1200" dirty="0"/>
            <a:t>conducted a study on EEG-based BCI systems for medical purposes with the goal of aiding patients' return to a healthy life</a:t>
          </a:r>
          <a:endParaRPr lang="en-US" sz="1800" kern="1200" dirty="0">
            <a:latin typeface="+mn-lt"/>
          </a:endParaRPr>
        </a:p>
      </dsp:txBody>
      <dsp:txXfrm>
        <a:off x="1959209" y="2989952"/>
        <a:ext cx="3259934" cy="1609974"/>
      </dsp:txXfrm>
    </dsp:sp>
    <dsp:sp modelId="{080474C8-0FEA-4FD1-97F1-0978CFB4A37F}">
      <dsp:nvSpPr>
        <dsp:cNvPr id="0" name=""/>
        <dsp:cNvSpPr/>
      </dsp:nvSpPr>
      <dsp:spPr>
        <a:xfrm>
          <a:off x="3589176" y="2529959"/>
          <a:ext cx="0" cy="367994"/>
        </a:xfrm>
        <a:prstGeom prst="line">
          <a:avLst/>
        </a:prstGeom>
        <a:noFill/>
        <a:ln w="6350" cap="flat" cmpd="sng" algn="ctr">
          <a:solidFill>
            <a:schemeClr val="accent5">
              <a:hueOff val="90002"/>
              <a:satOff val="2173"/>
              <a:lumOff val="-1049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543177" y="2897954"/>
          <a:ext cx="91998" cy="91998"/>
        </a:xfrm>
        <a:prstGeom prst="ellipse">
          <a:avLst/>
        </a:prstGeom>
        <a:solidFill>
          <a:schemeClr val="accent5">
            <a:hueOff val="90002"/>
            <a:satOff val="2173"/>
            <a:lumOff val="-104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567157" y="2005809"/>
          <a:ext cx="1955960" cy="588307"/>
        </a:xfrm>
        <a:prstGeom prst="rect">
          <a:avLst/>
        </a:prstGeom>
        <a:solidFill>
          <a:schemeClr val="accent5">
            <a:hueOff val="180003"/>
            <a:satOff val="4346"/>
            <a:lumOff val="-20980"/>
            <a:alphaOff val="0"/>
          </a:schemeClr>
        </a:solidFill>
        <a:ln w="12700" cap="flat" cmpd="sng" algn="ctr">
          <a:solidFill>
            <a:schemeClr val="accent5">
              <a:hueOff val="180003"/>
              <a:satOff val="4346"/>
              <a:lumOff val="-2098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IN" sz="1800" kern="1200" dirty="0"/>
            <a:t>ETU podder etc all </a:t>
          </a:r>
          <a:endParaRPr lang="en-US" sz="1800" kern="1200" dirty="0">
            <a:latin typeface="+mn-lt"/>
          </a:endParaRPr>
        </a:p>
      </dsp:txBody>
      <dsp:txXfrm>
        <a:off x="4567157" y="2005809"/>
        <a:ext cx="1955960" cy="588307"/>
      </dsp:txXfrm>
    </dsp:sp>
    <dsp:sp modelId="{80CDBBF8-C6B4-4166-87C1-DC9120CC7586}">
      <dsp:nvSpPr>
        <dsp:cNvPr id="0" name=""/>
        <dsp:cNvSpPr/>
      </dsp:nvSpPr>
      <dsp:spPr>
        <a:xfrm>
          <a:off x="3915170" y="0"/>
          <a:ext cx="3259934" cy="1609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None/>
          </a:pPr>
          <a:r>
            <a:rPr lang="en-IN" sz="1800" kern="1200" dirty="0"/>
            <a:t>detected the event related desync/ sync of beta rhythms during hand imagery movements by PSA (Power Spectral Analysis)</a:t>
          </a:r>
          <a:endParaRPr lang="en-US" sz="1800" kern="1200" dirty="0">
            <a:latin typeface="+mn-lt"/>
          </a:endParaRPr>
        </a:p>
      </dsp:txBody>
      <dsp:txXfrm>
        <a:off x="3915170" y="0"/>
        <a:ext cx="3259934" cy="1609974"/>
      </dsp:txXfrm>
    </dsp:sp>
    <dsp:sp modelId="{89759DE5-9F8A-470E-A6D8-F13BB4DEE93D}">
      <dsp:nvSpPr>
        <dsp:cNvPr id="0" name=""/>
        <dsp:cNvSpPr/>
      </dsp:nvSpPr>
      <dsp:spPr>
        <a:xfrm>
          <a:off x="5545137" y="1701972"/>
          <a:ext cx="0" cy="367994"/>
        </a:xfrm>
        <a:prstGeom prst="line">
          <a:avLst/>
        </a:prstGeom>
        <a:noFill/>
        <a:ln w="6350" cap="flat" cmpd="sng" algn="ctr">
          <a:solidFill>
            <a:schemeClr val="accent5">
              <a:hueOff val="180003"/>
              <a:satOff val="4346"/>
              <a:lumOff val="-2098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499138" y="1609974"/>
          <a:ext cx="91998" cy="91998"/>
        </a:xfrm>
        <a:prstGeom prst="ellipse">
          <a:avLst/>
        </a:prstGeom>
        <a:solidFill>
          <a:schemeClr val="accent5">
            <a:hueOff val="180003"/>
            <a:satOff val="4346"/>
            <a:lumOff val="-209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D3FF2-195B-429B-BC6F-5B5A7FED2BE2}">
      <dsp:nvSpPr>
        <dsp:cNvPr id="0" name=""/>
        <dsp:cNvSpPr/>
      </dsp:nvSpPr>
      <dsp:spPr>
        <a:xfrm>
          <a:off x="6523117" y="1995025"/>
          <a:ext cx="1955960" cy="609876"/>
        </a:xfrm>
        <a:prstGeom prst="rect">
          <a:avLst/>
        </a:prstGeom>
        <a:solidFill>
          <a:schemeClr val="accent5">
            <a:hueOff val="270005"/>
            <a:satOff val="6519"/>
            <a:lumOff val="-31471"/>
            <a:alphaOff val="0"/>
          </a:schemeClr>
        </a:solidFill>
        <a:ln w="12700" cap="flat" cmpd="sng" algn="ctr">
          <a:solidFill>
            <a:schemeClr val="accent5">
              <a:hueOff val="270005"/>
              <a:satOff val="6519"/>
              <a:lumOff val="-3147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None/>
          </a:pPr>
          <a:r>
            <a:rPr lang="en-IN" sz="1800" kern="1200" dirty="0"/>
            <a:t>Jeong et al. </a:t>
          </a:r>
          <a:endParaRPr lang="en-US" sz="1800" kern="1200" dirty="0">
            <a:latin typeface="+mn-lt"/>
          </a:endParaRPr>
        </a:p>
      </dsp:txBody>
      <dsp:txXfrm>
        <a:off x="6523117" y="1995025"/>
        <a:ext cx="1955960" cy="609876"/>
      </dsp:txXfrm>
    </dsp:sp>
    <dsp:sp modelId="{1BB5FD64-47F9-47A3-911F-535BFE17A3B9}">
      <dsp:nvSpPr>
        <dsp:cNvPr id="0" name=""/>
        <dsp:cNvSpPr/>
      </dsp:nvSpPr>
      <dsp:spPr>
        <a:xfrm>
          <a:off x="5871130" y="2989952"/>
          <a:ext cx="3259934" cy="1609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7160" rIns="0" bIns="0" numCol="1" spcCol="1270" anchor="t" anchorCtr="1">
          <a:noAutofit/>
        </a:bodyPr>
        <a:lstStyle/>
        <a:p>
          <a:pPr marL="0" lvl="0" indent="0" algn="ctr" defTabSz="800100">
            <a:lnSpc>
              <a:spcPct val="90000"/>
            </a:lnSpc>
            <a:spcBef>
              <a:spcPct val="0"/>
            </a:spcBef>
            <a:spcAft>
              <a:spcPct val="35000"/>
            </a:spcAft>
            <a:buNone/>
          </a:pPr>
          <a:r>
            <a:rPr lang="en-IN" sz="1800" kern="1200" dirty="0"/>
            <a:t>They captured hand gesture using a single camera and transform the gesture variants into control commands by a circuit.</a:t>
          </a:r>
          <a:endParaRPr lang="en-US" sz="1800" kern="1200" dirty="0">
            <a:latin typeface="+mn-lt"/>
          </a:endParaRPr>
        </a:p>
      </dsp:txBody>
      <dsp:txXfrm>
        <a:off x="5871130" y="2989952"/>
        <a:ext cx="3259934" cy="1609974"/>
      </dsp:txXfrm>
    </dsp:sp>
    <dsp:sp modelId="{FE9B27EB-7AC7-485A-9A55-41E8118F9EAF}">
      <dsp:nvSpPr>
        <dsp:cNvPr id="0" name=""/>
        <dsp:cNvSpPr/>
      </dsp:nvSpPr>
      <dsp:spPr>
        <a:xfrm>
          <a:off x="7501098" y="2529959"/>
          <a:ext cx="0" cy="367994"/>
        </a:xfrm>
        <a:prstGeom prst="line">
          <a:avLst/>
        </a:prstGeom>
        <a:noFill/>
        <a:ln w="6350" cap="flat" cmpd="sng" algn="ctr">
          <a:solidFill>
            <a:schemeClr val="accent5">
              <a:hueOff val="270005"/>
              <a:satOff val="6519"/>
              <a:lumOff val="-31471"/>
              <a:alphaOff val="0"/>
            </a:schemeClr>
          </a:solidFill>
          <a:prstDash val="dash"/>
          <a:miter lim="800000"/>
        </a:ln>
        <a:effectLst/>
      </dsp:spPr>
      <dsp:style>
        <a:lnRef idx="1">
          <a:scrgbClr r="0" g="0" b="0"/>
        </a:lnRef>
        <a:fillRef idx="0">
          <a:scrgbClr r="0" g="0" b="0"/>
        </a:fillRef>
        <a:effectRef idx="0">
          <a:scrgbClr r="0" g="0" b="0"/>
        </a:effectRef>
        <a:fontRef idx="minor"/>
      </dsp:style>
    </dsp:sp>
    <dsp:sp modelId="{46BD4721-4664-4AD0-9F11-DBE7E0B207D5}">
      <dsp:nvSpPr>
        <dsp:cNvPr id="0" name=""/>
        <dsp:cNvSpPr/>
      </dsp:nvSpPr>
      <dsp:spPr>
        <a:xfrm>
          <a:off x="7455098" y="2897954"/>
          <a:ext cx="91998" cy="91998"/>
        </a:xfrm>
        <a:prstGeom prst="ellipse">
          <a:avLst/>
        </a:prstGeom>
        <a:solidFill>
          <a:schemeClr val="accent5">
            <a:hueOff val="270005"/>
            <a:satOff val="6519"/>
            <a:lumOff val="-3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3E7832-9872-48C4-8E65-DCB39D4CDBDF}">
      <dsp:nvSpPr>
        <dsp:cNvPr id="0" name=""/>
        <dsp:cNvSpPr/>
      </dsp:nvSpPr>
      <dsp:spPr>
        <a:xfrm rot="5400000">
          <a:off x="9162904" y="1321983"/>
          <a:ext cx="588307" cy="1955960"/>
        </a:xfrm>
        <a:prstGeom prst="round2SameRect">
          <a:avLst/>
        </a:prstGeom>
        <a:solidFill>
          <a:schemeClr val="accent5">
            <a:hueOff val="360006"/>
            <a:satOff val="8692"/>
            <a:lumOff val="-41961"/>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1">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dirty="0">
              <a:latin typeface="+mn-lt"/>
            </a:rPr>
            <a:t>Summary</a:t>
          </a:r>
        </a:p>
      </dsp:txBody>
      <dsp:txXfrm rot="-5400000">
        <a:off x="8479078" y="2034529"/>
        <a:ext cx="1927241" cy="530869"/>
      </dsp:txXfrm>
    </dsp:sp>
    <dsp:sp modelId="{1FA3C236-5719-4A33-A6BB-80FA85F940E3}">
      <dsp:nvSpPr>
        <dsp:cNvPr id="0" name=""/>
        <dsp:cNvSpPr/>
      </dsp:nvSpPr>
      <dsp:spPr>
        <a:xfrm>
          <a:off x="7827091" y="0"/>
          <a:ext cx="3259934" cy="1609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37160" numCol="1" spcCol="1270" anchor="b" anchorCtr="1">
          <a:noAutofit/>
        </a:bodyPr>
        <a:lstStyle/>
        <a:p>
          <a:pPr marL="0" lvl="0" indent="0" algn="ctr" defTabSz="800100">
            <a:lnSpc>
              <a:spcPct val="90000"/>
            </a:lnSpc>
            <a:spcBef>
              <a:spcPct val="0"/>
            </a:spcBef>
            <a:spcAft>
              <a:spcPct val="35000"/>
            </a:spcAft>
            <a:buFont typeface="Symbol" panose="05050102010706020507" pitchFamily="18" charset="2"/>
            <a:buNone/>
          </a:pPr>
          <a:endParaRPr lang="en-US" sz="1800" kern="1200" dirty="0">
            <a:latin typeface="+mn-lt"/>
          </a:endParaRPr>
        </a:p>
      </dsp:txBody>
      <dsp:txXfrm>
        <a:off x="7827091" y="0"/>
        <a:ext cx="3259934" cy="1609974"/>
      </dsp:txXfrm>
    </dsp:sp>
    <dsp:sp modelId="{18F1C823-9ACD-4FCD-8102-F468DCE57A45}">
      <dsp:nvSpPr>
        <dsp:cNvPr id="0" name=""/>
        <dsp:cNvSpPr/>
      </dsp:nvSpPr>
      <dsp:spPr>
        <a:xfrm>
          <a:off x="9457058" y="1701972"/>
          <a:ext cx="0" cy="367994"/>
        </a:xfrm>
        <a:prstGeom prst="line">
          <a:avLst/>
        </a:prstGeom>
        <a:noFill/>
        <a:ln w="6350" cap="flat" cmpd="sng" algn="ctr">
          <a:solidFill>
            <a:schemeClr val="accent5">
              <a:hueOff val="360006"/>
              <a:satOff val="8692"/>
              <a:lumOff val="-41961"/>
              <a:alphaOff val="0"/>
            </a:schemeClr>
          </a:solidFill>
          <a:prstDash val="dash"/>
          <a:miter lim="800000"/>
        </a:ln>
        <a:effectLst/>
      </dsp:spPr>
      <dsp:style>
        <a:lnRef idx="1">
          <a:scrgbClr r="0" g="0" b="0"/>
        </a:lnRef>
        <a:fillRef idx="0">
          <a:scrgbClr r="0" g="0" b="0"/>
        </a:fillRef>
        <a:effectRef idx="0">
          <a:scrgbClr r="0" g="0" b="0"/>
        </a:effectRef>
        <a:fontRef idx="minor"/>
      </dsp:style>
    </dsp:sp>
    <dsp:sp modelId="{F8AD0AB8-BBDF-4F0A-A6A0-850E289DD521}">
      <dsp:nvSpPr>
        <dsp:cNvPr id="0" name=""/>
        <dsp:cNvSpPr/>
      </dsp:nvSpPr>
      <dsp:spPr>
        <a:xfrm>
          <a:off x="9411059" y="1609974"/>
          <a:ext cx="91998" cy="91998"/>
        </a:xfrm>
        <a:prstGeom prst="ellipse">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AC0879-48BC-4D47-99C4-032C83960AB4}">
      <dsp:nvSpPr>
        <dsp:cNvPr id="0" name=""/>
        <dsp:cNvSpPr/>
      </dsp:nvSpPr>
      <dsp:spPr>
        <a:xfrm>
          <a:off x="813611" y="680577"/>
          <a:ext cx="1071289" cy="10712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8A2269-C513-453D-8357-742730661B9E}">
      <dsp:nvSpPr>
        <dsp:cNvPr id="0" name=""/>
        <dsp:cNvSpPr/>
      </dsp:nvSpPr>
      <dsp:spPr>
        <a:xfrm>
          <a:off x="158934" y="2068112"/>
          <a:ext cx="23806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cap="none" dirty="0">
              <a:effectLst/>
              <a:latin typeface="Times New Roman" panose="02020603050405020304" pitchFamily="18" charset="0"/>
              <a:ea typeface="Times New Roman" panose="02020603050405020304" pitchFamily="18" charset="0"/>
            </a:rPr>
            <a:t>1) design and development  of a portable visual stimulator </a:t>
          </a:r>
          <a:endParaRPr lang="en-US" sz="1600" kern="1200" dirty="0"/>
        </a:p>
      </dsp:txBody>
      <dsp:txXfrm>
        <a:off x="158934" y="2068112"/>
        <a:ext cx="2380642" cy="720000"/>
      </dsp:txXfrm>
    </dsp:sp>
    <dsp:sp modelId="{51EDB52C-DE65-4BDE-A737-F379A97561C2}">
      <dsp:nvSpPr>
        <dsp:cNvPr id="0" name=""/>
        <dsp:cNvSpPr/>
      </dsp:nvSpPr>
      <dsp:spPr>
        <a:xfrm>
          <a:off x="3610866" y="680577"/>
          <a:ext cx="1071289" cy="10712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8EF68D-1EFF-45FD-BCCC-B9DD178EB96B}">
      <dsp:nvSpPr>
        <dsp:cNvPr id="0" name=""/>
        <dsp:cNvSpPr/>
      </dsp:nvSpPr>
      <dsp:spPr>
        <a:xfrm>
          <a:off x="2956189" y="2068112"/>
          <a:ext cx="23806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cap="none" dirty="0">
              <a:latin typeface="Times New Roman" panose="02020603050405020304" pitchFamily="18" charset="0"/>
              <a:ea typeface="Times New Roman" panose="02020603050405020304" pitchFamily="18" charset="0"/>
            </a:rPr>
            <a:t>2) Perform Data collection </a:t>
          </a:r>
          <a:endParaRPr lang="en-US" sz="1600" kern="1200" dirty="0"/>
        </a:p>
      </dsp:txBody>
      <dsp:txXfrm>
        <a:off x="2956189" y="2068112"/>
        <a:ext cx="2380642" cy="720000"/>
      </dsp:txXfrm>
    </dsp:sp>
    <dsp:sp modelId="{2A7162FA-6E5C-4398-B407-E220D2BB2ECD}">
      <dsp:nvSpPr>
        <dsp:cNvPr id="0" name=""/>
        <dsp:cNvSpPr/>
      </dsp:nvSpPr>
      <dsp:spPr>
        <a:xfrm>
          <a:off x="6408120" y="680577"/>
          <a:ext cx="1071289" cy="10712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8C603C-A3D6-4809-BEA7-0074B6CFDE95}">
      <dsp:nvSpPr>
        <dsp:cNvPr id="0" name=""/>
        <dsp:cNvSpPr/>
      </dsp:nvSpPr>
      <dsp:spPr>
        <a:xfrm>
          <a:off x="5753444" y="2068112"/>
          <a:ext cx="23806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cap="none" dirty="0">
              <a:effectLst/>
              <a:latin typeface="Times New Roman" panose="02020603050405020304" pitchFamily="18" charset="0"/>
              <a:ea typeface="Calibri" panose="020F0502020204030204" pitchFamily="34" charset="0"/>
            </a:rPr>
            <a:t>3) Implement Pre-processing and feature extraction of EEG signals</a:t>
          </a:r>
          <a:endParaRPr lang="en-US" sz="1600" kern="1200" dirty="0"/>
        </a:p>
      </dsp:txBody>
      <dsp:txXfrm>
        <a:off x="5753444" y="2068112"/>
        <a:ext cx="2380642" cy="720000"/>
      </dsp:txXfrm>
    </dsp:sp>
    <dsp:sp modelId="{7A6F1E3D-CD51-4B95-8CDC-9E7E41F64796}">
      <dsp:nvSpPr>
        <dsp:cNvPr id="0" name=""/>
        <dsp:cNvSpPr/>
      </dsp:nvSpPr>
      <dsp:spPr>
        <a:xfrm>
          <a:off x="9205375" y="680577"/>
          <a:ext cx="1071289" cy="107128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0C9D98-29DF-4FA8-978F-98A005E751D4}">
      <dsp:nvSpPr>
        <dsp:cNvPr id="0" name=""/>
        <dsp:cNvSpPr/>
      </dsp:nvSpPr>
      <dsp:spPr>
        <a:xfrm>
          <a:off x="8550698" y="2068112"/>
          <a:ext cx="23806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cap="none" dirty="0">
              <a:latin typeface="Times New Roman" panose="02020603050405020304" pitchFamily="18" charset="0"/>
              <a:ea typeface="Calibri" panose="020F0502020204030204" pitchFamily="34" charset="0"/>
            </a:rPr>
            <a:t>4) Detect </a:t>
          </a:r>
          <a:r>
            <a:rPr lang="en-US" sz="1600" kern="1200" cap="none" dirty="0">
              <a:latin typeface="Times New Roman" panose="02020603050405020304" pitchFamily="18" charset="0"/>
              <a:ea typeface="Times New Roman" panose="02020603050405020304" pitchFamily="18" charset="0"/>
            </a:rPr>
            <a:t>SSVEP and control of home </a:t>
          </a:r>
          <a:r>
            <a:rPr lang="en-US" sz="1600" kern="1200" cap="none" dirty="0">
              <a:effectLst/>
              <a:latin typeface="Times New Roman" panose="02020603050405020304" pitchFamily="18" charset="0"/>
              <a:ea typeface="Times New Roman" panose="02020603050405020304" pitchFamily="18" charset="0"/>
            </a:rPr>
            <a:t>appliances</a:t>
          </a:r>
          <a:endParaRPr lang="en-US" sz="1600" kern="1200" dirty="0"/>
        </a:p>
      </dsp:txBody>
      <dsp:txXfrm>
        <a:off x="8550698" y="2068112"/>
        <a:ext cx="2380642"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4/28/2023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3664503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t>5</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820045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2772813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hyperlink" Target="http://innovatech.co.in/products/nurse-calling-system/" TargetMode="External"/><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hyperlink" Target="https://doi.org/10.3390/s22093331"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1FE499-FAE3-4C79-6236-A5511F4D93DE}"/>
              </a:ext>
            </a:extLst>
          </p:cNvPr>
          <p:cNvSpPr txBox="1">
            <a:spLocks/>
          </p:cNvSpPr>
          <p:nvPr/>
        </p:nvSpPr>
        <p:spPr>
          <a:xfrm>
            <a:off x="488302" y="454866"/>
            <a:ext cx="11215396" cy="1427584"/>
          </a:xfrm>
          <a:prstGeom prst="rect">
            <a:avLst/>
          </a:prstGeom>
          <a:ln w="15875" cmpd="sng">
            <a:solidFill>
              <a:schemeClr val="tx1"/>
            </a:solidFill>
          </a:ln>
        </p:spPr>
        <p:txBody>
          <a:bodyPr vert="horz" wrap="square" lIns="0" tIns="0" rIns="0" bIns="0" rtlCol="0" anchor="b" anchorCtr="0">
            <a:normAutofit/>
          </a:bodyPr>
          <a:lst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a:lstStyle>
          <a:p>
            <a:r>
              <a:rPr lang="en-US" sz="2800" dirty="0">
                <a:solidFill>
                  <a:schemeClr val="accent2"/>
                </a:solidFill>
              </a:rPr>
              <a:t>The 2nd International Conference on Emerging Trends in Engineering (ICETE 2023)</a:t>
            </a:r>
            <a:br>
              <a:rPr lang="en-US" sz="2800" dirty="0">
                <a:latin typeface="Times New Roman" panose="02020603050405020304" pitchFamily="18" charset="0"/>
                <a:ea typeface="MS Mincho" panose="02020609040205080304" pitchFamily="49" charset="-128"/>
              </a:rPr>
            </a:br>
            <a:endParaRPr lang="en-US" sz="2800" dirty="0"/>
          </a:p>
        </p:txBody>
      </p:sp>
      <p:sp>
        <p:nvSpPr>
          <p:cNvPr id="5" name="TextBox 4">
            <a:extLst>
              <a:ext uri="{FF2B5EF4-FFF2-40B4-BE49-F238E27FC236}">
                <a16:creationId xmlns:a16="http://schemas.microsoft.com/office/drawing/2014/main" id="{D2A08D0E-D3CF-DB9E-7ADD-B76D2C149E0A}"/>
              </a:ext>
            </a:extLst>
          </p:cNvPr>
          <p:cNvSpPr txBox="1"/>
          <p:nvPr/>
        </p:nvSpPr>
        <p:spPr>
          <a:xfrm>
            <a:off x="11363325" y="6143625"/>
            <a:ext cx="1009650" cy="230832"/>
          </a:xfrm>
          <a:prstGeom prst="rect">
            <a:avLst/>
          </a:prstGeom>
          <a:noFill/>
        </p:spPr>
        <p:txBody>
          <a:bodyPr wrap="square" rtlCol="0">
            <a:spAutoFit/>
          </a:bodyPr>
          <a:lstStyle/>
          <a:p>
            <a:r>
              <a:rPr lang="en-US" sz="900" dirty="0"/>
              <a:t>1</a:t>
            </a:r>
            <a:endParaRPr lang="en-IN" sz="900" dirty="0"/>
          </a:p>
        </p:txBody>
      </p:sp>
      <p:sp>
        <p:nvSpPr>
          <p:cNvPr id="6" name="TextBox 5">
            <a:extLst>
              <a:ext uri="{FF2B5EF4-FFF2-40B4-BE49-F238E27FC236}">
                <a16:creationId xmlns:a16="http://schemas.microsoft.com/office/drawing/2014/main" id="{471F29AE-FB67-0A2C-DFA5-5051E3BFFFBF}"/>
              </a:ext>
            </a:extLst>
          </p:cNvPr>
          <p:cNvSpPr txBox="1"/>
          <p:nvPr/>
        </p:nvSpPr>
        <p:spPr>
          <a:xfrm>
            <a:off x="626268" y="2673357"/>
            <a:ext cx="6186486" cy="369332"/>
          </a:xfrm>
          <a:prstGeom prst="rect">
            <a:avLst/>
          </a:prstGeom>
          <a:noFill/>
        </p:spPr>
        <p:txBody>
          <a:bodyPr wrap="square">
            <a:spAutoFit/>
          </a:bodyPr>
          <a:lstStyle/>
          <a:p>
            <a:pPr marL="285750" indent="-285750">
              <a:buFont typeface="Arial" panose="020B0604020202020204" pitchFamily="34" charset="0"/>
              <a:buChar char="•"/>
            </a:pPr>
            <a:r>
              <a:rPr lang="en-US" i="1" u="sng" dirty="0"/>
              <a:t>Paper id- </a:t>
            </a:r>
            <a:r>
              <a:rPr lang="en-US" i="1" dirty="0"/>
              <a:t>9117</a:t>
            </a:r>
          </a:p>
        </p:txBody>
      </p:sp>
      <p:sp>
        <p:nvSpPr>
          <p:cNvPr id="7" name="TextBox 6">
            <a:extLst>
              <a:ext uri="{FF2B5EF4-FFF2-40B4-BE49-F238E27FC236}">
                <a16:creationId xmlns:a16="http://schemas.microsoft.com/office/drawing/2014/main" id="{CE7DEAD0-8FBD-9F7C-A307-F01CD9127159}"/>
              </a:ext>
            </a:extLst>
          </p:cNvPr>
          <p:cNvSpPr txBox="1"/>
          <p:nvPr/>
        </p:nvSpPr>
        <p:spPr>
          <a:xfrm>
            <a:off x="626268" y="3191147"/>
            <a:ext cx="9527381" cy="369332"/>
          </a:xfrm>
          <a:prstGeom prst="rect">
            <a:avLst/>
          </a:prstGeom>
          <a:noFill/>
        </p:spPr>
        <p:txBody>
          <a:bodyPr wrap="square">
            <a:spAutoFit/>
          </a:bodyPr>
          <a:lstStyle/>
          <a:p>
            <a:pPr marL="285750" indent="-285750">
              <a:buFont typeface="Arial" panose="020B0604020202020204" pitchFamily="34" charset="0"/>
              <a:buChar char="•"/>
            </a:pPr>
            <a:r>
              <a:rPr lang="en-US" u="sng" dirty="0"/>
              <a:t>Title of the Paper-</a:t>
            </a:r>
            <a:r>
              <a:rPr lang="en-US" dirty="0"/>
              <a:t>BCI based home automation system by using SSVEP Signals</a:t>
            </a:r>
          </a:p>
        </p:txBody>
      </p:sp>
      <p:sp>
        <p:nvSpPr>
          <p:cNvPr id="8" name="TextBox 7">
            <a:extLst>
              <a:ext uri="{FF2B5EF4-FFF2-40B4-BE49-F238E27FC236}">
                <a16:creationId xmlns:a16="http://schemas.microsoft.com/office/drawing/2014/main" id="{054CB2BE-86A0-937C-E417-2D4B21BE03A3}"/>
              </a:ext>
            </a:extLst>
          </p:cNvPr>
          <p:cNvSpPr txBox="1"/>
          <p:nvPr/>
        </p:nvSpPr>
        <p:spPr>
          <a:xfrm>
            <a:off x="626268" y="3929317"/>
            <a:ext cx="7508082" cy="923330"/>
          </a:xfrm>
          <a:prstGeom prst="rect">
            <a:avLst/>
          </a:prstGeom>
          <a:noFill/>
        </p:spPr>
        <p:txBody>
          <a:bodyPr wrap="square">
            <a:spAutoFit/>
          </a:bodyPr>
          <a:lstStyle/>
          <a:p>
            <a:pPr marL="285750" indent="-285750">
              <a:buFont typeface="Arial" panose="020B0604020202020204" pitchFamily="34" charset="0"/>
              <a:buChar char="•"/>
            </a:pPr>
            <a:r>
              <a:rPr lang="en-US" dirty="0"/>
              <a:t>Author 1 : </a:t>
            </a:r>
            <a:r>
              <a:rPr lang="en-IN" dirty="0"/>
              <a:t>D.Suman, Associate Professor, Osmania University</a:t>
            </a:r>
            <a:endParaRPr lang="en-US" dirty="0"/>
          </a:p>
          <a:p>
            <a:pPr marL="285750" indent="-285750">
              <a:buFont typeface="Arial" panose="020B0604020202020204" pitchFamily="34" charset="0"/>
              <a:buChar char="•"/>
            </a:pPr>
            <a:r>
              <a:rPr lang="en-US" dirty="0"/>
              <a:t>Author 2 : Pavani Thadem, Osmania University</a:t>
            </a:r>
          </a:p>
          <a:p>
            <a:pPr marL="285750" indent="-285750">
              <a:buFont typeface="Arial" panose="020B0604020202020204" pitchFamily="34" charset="0"/>
              <a:buChar char="•"/>
            </a:pPr>
            <a:r>
              <a:rPr lang="en-US" dirty="0"/>
              <a:t>Author 3 : </a:t>
            </a:r>
            <a:r>
              <a:rPr lang="en-IN" dirty="0"/>
              <a:t>Zurian Ketema, UNICEF, Jamaica, USA</a:t>
            </a:r>
            <a:endParaRPr lang="en-US" dirty="0"/>
          </a:p>
        </p:txBody>
      </p:sp>
      <p:sp>
        <p:nvSpPr>
          <p:cNvPr id="9" name="TextBox 8">
            <a:extLst>
              <a:ext uri="{FF2B5EF4-FFF2-40B4-BE49-F238E27FC236}">
                <a16:creationId xmlns:a16="http://schemas.microsoft.com/office/drawing/2014/main" id="{852E0427-3599-4AC6-8CC0-C98AAC689672}"/>
              </a:ext>
            </a:extLst>
          </p:cNvPr>
          <p:cNvSpPr txBox="1"/>
          <p:nvPr/>
        </p:nvSpPr>
        <p:spPr>
          <a:xfrm>
            <a:off x="626268" y="5221485"/>
            <a:ext cx="6727032"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C00000"/>
                </a:solidFill>
              </a:rPr>
              <a:t>Presenting Author – Pavani Thadem, Osmania University</a:t>
            </a:r>
            <a:endParaRPr lang="en-US" dirty="0">
              <a:solidFill>
                <a:srgbClr val="FF0000"/>
              </a:solidFill>
            </a:endParaRPr>
          </a:p>
          <a:p>
            <a:pPr marL="285750" indent="-285750">
              <a:buFont typeface="Arial" panose="020B0604020202020204" pitchFamily="34" charset="0"/>
              <a:buChar char="•"/>
            </a:pPr>
            <a:endParaRPr lang="en-US" dirty="0">
              <a:solidFill>
                <a:srgbClr val="C00000"/>
              </a:solidFill>
            </a:endParaRP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pPr algn="ctr"/>
            <a:r>
              <a:rPr lang="en-US" sz="4800" dirty="0">
                <a:latin typeface="+mj-lt"/>
                <a:cs typeface="Times New Roman" panose="02020603050405020304" pitchFamily="18" charset="0"/>
              </a:rPr>
              <a:t>RESULTS AND DISCUSSIONS</a:t>
            </a:r>
            <a:br>
              <a:rPr lang="en-US" sz="4800" dirty="0">
                <a:latin typeface="+mj-lt"/>
                <a:cs typeface="Times New Roman" panose="02020603050405020304" pitchFamily="18" charset="0"/>
              </a:rPr>
            </a:br>
            <a:endParaRPr lang="en-US" dirty="0"/>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3" y="1731375"/>
            <a:ext cx="6073871" cy="535354"/>
          </a:xfrm>
        </p:spPr>
        <p:txBody>
          <a:bodyPr/>
          <a:lstStyle/>
          <a:p>
            <a:r>
              <a:rPr lang="en-US" sz="1800" cap="none" dirty="0">
                <a:effectLst/>
                <a:latin typeface="Calibri" panose="020F0502020204030204" pitchFamily="34" charset="0"/>
                <a:ea typeface="Times New Roman" panose="02020603050405020304" pitchFamily="18" charset="0"/>
                <a:cs typeface="Times New Roman" panose="02020603050405020304" pitchFamily="18" charset="0"/>
              </a:rPr>
              <a:t>Visual stimulus</a:t>
            </a:r>
            <a:r>
              <a:rPr lang="tr-TR" sz="1800" cap="none" dirty="0">
                <a:effectLst/>
                <a:latin typeface="Calibri" panose="020F0502020204030204" pitchFamily="34" charset="0"/>
                <a:ea typeface="Times New Roman" panose="02020603050405020304" pitchFamily="18" charset="0"/>
                <a:cs typeface="Times New Roman" panose="02020603050405020304" pitchFamily="18" charset="0"/>
              </a:rPr>
              <a:t> and flickering frequency analysis</a:t>
            </a:r>
            <a:r>
              <a:rPr lang="en-US" sz="1800" cap="none" dirty="0">
                <a:effectLst/>
                <a:latin typeface="Calibri" panose="020F0502020204030204" pitchFamily="34" charset="0"/>
                <a:ea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solidFill>
                  <a:schemeClr val="tx1">
                    <a:alpha val="80000"/>
                  </a:schemeClr>
                </a:solidFill>
              </a:rPr>
              <a:t>April 29, 2023</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descr="Graphical user interface, application&#10;&#10;Description automatically generated">
            <a:extLst>
              <a:ext uri="{FF2B5EF4-FFF2-40B4-BE49-F238E27FC236}">
                <a16:creationId xmlns:a16="http://schemas.microsoft.com/office/drawing/2014/main" id="{1089BBF4-6E02-A9CF-E932-85349B29F1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51985" y="2443160"/>
            <a:ext cx="4200525" cy="3600450"/>
          </a:xfrm>
          <a:prstGeom prst="rect">
            <a:avLst/>
          </a:prstGeom>
          <a:noFill/>
          <a:ln>
            <a:noFill/>
          </a:ln>
        </p:spPr>
      </p:pic>
      <p:pic>
        <p:nvPicPr>
          <p:cNvPr id="3" name="Picture 2" descr="Graphical user interface, application&#10;&#10;Description automatically generated">
            <a:extLst>
              <a:ext uri="{FF2B5EF4-FFF2-40B4-BE49-F238E27FC236}">
                <a16:creationId xmlns:a16="http://schemas.microsoft.com/office/drawing/2014/main" id="{413D6561-D626-4E7D-01A8-A27FD8559C6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94961" y="2405907"/>
            <a:ext cx="4052484" cy="3600449"/>
          </a:xfrm>
          <a:prstGeom prst="rect">
            <a:avLst/>
          </a:prstGeom>
          <a:noFill/>
          <a:ln>
            <a:noFill/>
          </a:ln>
        </p:spPr>
      </p:pic>
      <p:sp>
        <p:nvSpPr>
          <p:cNvPr id="10" name="TextBox 9">
            <a:extLst>
              <a:ext uri="{FF2B5EF4-FFF2-40B4-BE49-F238E27FC236}">
                <a16:creationId xmlns:a16="http://schemas.microsoft.com/office/drawing/2014/main" id="{8D1F2F8C-204B-A19C-2187-73178C4923ED}"/>
              </a:ext>
            </a:extLst>
          </p:cNvPr>
          <p:cNvSpPr txBox="1"/>
          <p:nvPr/>
        </p:nvSpPr>
        <p:spPr>
          <a:xfrm>
            <a:off x="1905578" y="6069323"/>
            <a:ext cx="6097554" cy="738664"/>
          </a:xfrm>
          <a:prstGeom prst="rect">
            <a:avLst/>
          </a:prstGeom>
          <a:noFill/>
        </p:spPr>
        <p:txBody>
          <a:bodyPr wrap="square">
            <a:spAutoFit/>
          </a:bodyPr>
          <a:lstStyle/>
          <a:p>
            <a:r>
              <a:rPr lang="en-US" sz="1400" dirty="0"/>
              <a:t>Fig 9: </a:t>
            </a:r>
            <a:r>
              <a:rPr lang="en-US" sz="1400" spc="-5" dirty="0">
                <a:latin typeface="Times New Roman" panose="02020603050405020304" pitchFamily="18" charset="0"/>
              </a:rPr>
              <a:t>Blue </a:t>
            </a:r>
            <a:r>
              <a:rPr lang="x-none" sz="1400" spc="-5" dirty="0">
                <a:effectLst/>
                <a:latin typeface="Times New Roman" panose="02020603050405020304" pitchFamily="18" charset="0"/>
                <a:ea typeface="Times New Roman" panose="02020603050405020304" pitchFamily="18" charset="0"/>
              </a:rPr>
              <a:t>color LED flickering at</a:t>
            </a:r>
            <a:r>
              <a:rPr lang="en-US" sz="1400" spc="-5" dirty="0">
                <a:effectLst/>
                <a:latin typeface="Times New Roman" panose="02020603050405020304" pitchFamily="18" charset="0"/>
                <a:ea typeface="Times New Roman" panose="02020603050405020304" pitchFamily="18" charset="0"/>
              </a:rPr>
              <a:t> 9 Hz</a:t>
            </a:r>
            <a:endParaRPr lang="en-IN" sz="1400" spc="-5" dirty="0">
              <a:effectLst/>
              <a:latin typeface="Times New Roman" panose="02020603050405020304" pitchFamily="18" charset="0"/>
              <a:ea typeface="Times New Roman" panose="02020603050405020304" pitchFamily="18" charset="0"/>
            </a:endParaRPr>
          </a:p>
          <a:p>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400" dirty="0"/>
              <a:t> </a:t>
            </a:r>
            <a:endParaRPr lang="en-IN" sz="1400" dirty="0"/>
          </a:p>
        </p:txBody>
      </p:sp>
      <p:sp>
        <p:nvSpPr>
          <p:cNvPr id="12" name="TextBox 11">
            <a:extLst>
              <a:ext uri="{FF2B5EF4-FFF2-40B4-BE49-F238E27FC236}">
                <a16:creationId xmlns:a16="http://schemas.microsoft.com/office/drawing/2014/main" id="{A6023F90-2E8A-B48E-021A-70A2056BD736}"/>
              </a:ext>
            </a:extLst>
          </p:cNvPr>
          <p:cNvSpPr txBox="1"/>
          <p:nvPr/>
        </p:nvSpPr>
        <p:spPr>
          <a:xfrm>
            <a:off x="7377516" y="6072326"/>
            <a:ext cx="6097554" cy="738664"/>
          </a:xfrm>
          <a:prstGeom prst="rect">
            <a:avLst/>
          </a:prstGeom>
          <a:noFill/>
        </p:spPr>
        <p:txBody>
          <a:bodyPr wrap="square">
            <a:spAutoFit/>
          </a:bodyPr>
          <a:lstStyle/>
          <a:p>
            <a:r>
              <a:rPr lang="en-US" sz="1400" dirty="0"/>
              <a:t>Fig 10: </a:t>
            </a:r>
            <a:r>
              <a:rPr lang="en-US" sz="1400" spc="-5" dirty="0">
                <a:latin typeface="Times New Roman" panose="02020603050405020304" pitchFamily="18" charset="0"/>
              </a:rPr>
              <a:t>White</a:t>
            </a:r>
            <a:r>
              <a:rPr lang="x-none" sz="1400" spc="-5" dirty="0">
                <a:effectLst/>
                <a:latin typeface="Times New Roman" panose="02020603050405020304" pitchFamily="18" charset="0"/>
                <a:ea typeface="Times New Roman" panose="02020603050405020304" pitchFamily="18" charset="0"/>
              </a:rPr>
              <a:t> color LED flickering at</a:t>
            </a:r>
            <a:r>
              <a:rPr lang="en-US" sz="1400" spc="-5" dirty="0">
                <a:effectLst/>
                <a:latin typeface="Times New Roman" panose="02020603050405020304" pitchFamily="18" charset="0"/>
                <a:ea typeface="Times New Roman" panose="02020603050405020304" pitchFamily="18" charset="0"/>
              </a:rPr>
              <a:t> 10 Hz</a:t>
            </a:r>
            <a:endParaRPr lang="en-IN" sz="1400" spc="-5" dirty="0">
              <a:effectLst/>
              <a:latin typeface="Times New Roman" panose="02020603050405020304" pitchFamily="18" charset="0"/>
              <a:ea typeface="Times New Roman" panose="02020603050405020304" pitchFamily="18" charset="0"/>
            </a:endParaRPr>
          </a:p>
          <a:p>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400" dirty="0"/>
              <a:t> </a:t>
            </a:r>
            <a:endParaRPr lang="en-IN" sz="1400" dirty="0"/>
          </a:p>
        </p:txBody>
      </p:sp>
    </p:spTree>
    <p:extLst>
      <p:ext uri="{BB962C8B-B14F-4D97-AF65-F5344CB8AC3E}">
        <p14:creationId xmlns:p14="http://schemas.microsoft.com/office/powerpoint/2010/main" val="3688492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7788B34-4190-4916-9048-47720EA5ABF1}"/>
              </a:ext>
            </a:extLst>
          </p:cNvPr>
          <p:cNvSpPr>
            <a:spLocks noGrp="1"/>
          </p:cNvSpPr>
          <p:nvPr>
            <p:ph type="title"/>
          </p:nvPr>
        </p:nvSpPr>
        <p:spPr>
          <a:xfrm>
            <a:off x="512065" y="692461"/>
            <a:ext cx="11097551" cy="1332000"/>
          </a:xfrm>
        </p:spPr>
        <p:txBody>
          <a:bodyPr/>
          <a:lstStyle/>
          <a:p>
            <a:pPr algn="ctr"/>
            <a:r>
              <a:rPr lang="en-US" sz="4200" dirty="0">
                <a:latin typeface="+mj-lt"/>
                <a:cs typeface="Times New Roman" panose="02020603050405020304" pitchFamily="18" charset="0"/>
              </a:rPr>
              <a:t>CONCLUSIONS &amp; FUTURE SCOPE</a:t>
            </a:r>
            <a:br>
              <a:rPr lang="en-US" sz="4200" dirty="0">
                <a:latin typeface="+mj-lt"/>
                <a:cs typeface="Times New Roman" panose="02020603050405020304" pitchFamily="18" charset="0"/>
              </a:rPr>
            </a:br>
            <a:endParaRPr lang="en-US" sz="4200" dirty="0"/>
          </a:p>
        </p:txBody>
      </p:sp>
      <p:sp>
        <p:nvSpPr>
          <p:cNvPr id="14" name="Date Placeholder 13">
            <a:extLst>
              <a:ext uri="{FF2B5EF4-FFF2-40B4-BE49-F238E27FC236}">
                <a16:creationId xmlns:a16="http://schemas.microsoft.com/office/drawing/2014/main" id="{D236478C-E242-44E0-8357-C72C9B588CA7}"/>
              </a:ext>
            </a:extLst>
          </p:cNvPr>
          <p:cNvSpPr>
            <a:spLocks noGrp="1"/>
          </p:cNvSpPr>
          <p:nvPr>
            <p:ph type="dt" sz="half" idx="10"/>
          </p:nvPr>
        </p:nvSpPr>
        <p:spPr>
          <a:xfrm>
            <a:off x="550863" y="6507212"/>
            <a:ext cx="2628900" cy="153888"/>
          </a:xfrm>
        </p:spPr>
        <p:txBody>
          <a:bodyPr/>
          <a:lstStyle/>
          <a:p>
            <a:r>
              <a:rPr lang="en-US" dirty="0">
                <a:solidFill>
                  <a:schemeClr val="tx1">
                    <a:alpha val="80000"/>
                  </a:schemeClr>
                </a:solidFill>
              </a:rPr>
              <a:t>April 29, 2023</a:t>
            </a:r>
            <a:endParaRPr lang="en-US" dirty="0"/>
          </a:p>
        </p:txBody>
      </p:sp>
      <p:sp>
        <p:nvSpPr>
          <p:cNvPr id="16" name="Slide Number Placeholder 15">
            <a:extLst>
              <a:ext uri="{FF2B5EF4-FFF2-40B4-BE49-F238E27FC236}">
                <a16:creationId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sp>
        <p:nvSpPr>
          <p:cNvPr id="25" name="TextBox 24">
            <a:extLst>
              <a:ext uri="{FF2B5EF4-FFF2-40B4-BE49-F238E27FC236}">
                <a16:creationId xmlns:a16="http://schemas.microsoft.com/office/drawing/2014/main" id="{54C3DAE4-94E8-1214-6DAD-F0C11750BC17}"/>
              </a:ext>
            </a:extLst>
          </p:cNvPr>
          <p:cNvSpPr txBox="1"/>
          <p:nvPr/>
        </p:nvSpPr>
        <p:spPr>
          <a:xfrm>
            <a:off x="765110" y="2024461"/>
            <a:ext cx="10527264" cy="1754326"/>
          </a:xfrm>
          <a:prstGeom prst="rect">
            <a:avLst/>
          </a:prstGeom>
          <a:solidFill>
            <a:schemeClr val="accent1">
              <a:lumMod val="75000"/>
            </a:schemeClr>
          </a:solidFill>
        </p:spPr>
        <p:txBody>
          <a:bodyPr wrap="square">
            <a:spAutoFit/>
          </a:bodyPr>
          <a:lstStyle/>
          <a:p>
            <a:pPr marL="285750" marR="0" indent="-285750" algn="just">
              <a:spcBef>
                <a:spcPts val="0"/>
              </a:spcBef>
              <a:spcAft>
                <a:spcPts val="600"/>
              </a:spcAft>
              <a:buFont typeface="Arial" panose="020B0604020202020204" pitchFamily="34" charset="0"/>
              <a:buChar char="•"/>
              <a:tabLst>
                <a:tab pos="182880" algn="l"/>
              </a:tabLst>
            </a:pPr>
            <a:r>
              <a:rPr lang="x-none" sz="1800" spc="-5" dirty="0">
                <a:effectLst/>
                <a:latin typeface="Times New Roman" panose="02020603050405020304" pitchFamily="18" charset="0"/>
                <a:ea typeface="Times New Roman" panose="02020603050405020304" pitchFamily="18" charset="0"/>
              </a:rPr>
              <a:t>A Portable Visual stimulator is developed for BCI based home automation by using four LEDs operated at  four different flickering frequencies is designed and developed. Power spectrum analysis of EEG data is carried out to detect the elicited response of the brain to the flickering frequencies. It is found that the Maximum Power Frequency (MPF) is found to be statistically significant</a:t>
            </a:r>
            <a:r>
              <a:rPr lang="en-US" sz="1800" spc="-5" dirty="0">
                <a:effectLst/>
                <a:latin typeface="Times New Roman" panose="02020603050405020304" pitchFamily="18" charset="0"/>
                <a:ea typeface="Times New Roman" panose="02020603050405020304" pitchFamily="18" charset="0"/>
              </a:rPr>
              <a:t> (p&lt;0.001)</a:t>
            </a:r>
            <a:r>
              <a:rPr lang="x-none" sz="1800" spc="-5" dirty="0">
                <a:effectLst/>
                <a:latin typeface="Times New Roman" panose="02020603050405020304" pitchFamily="18" charset="0"/>
                <a:ea typeface="Times New Roman" panose="02020603050405020304" pitchFamily="18" charset="0"/>
              </a:rPr>
              <a:t> in detection of the flickering frequency of </a:t>
            </a:r>
            <a:r>
              <a:rPr lang="en-US" sz="1800" spc="-5" dirty="0">
                <a:effectLst/>
                <a:latin typeface="Times New Roman" panose="02020603050405020304" pitchFamily="18" charset="0"/>
                <a:ea typeface="Times New Roman" panose="02020603050405020304" pitchFamily="18" charset="0"/>
              </a:rPr>
              <a:t>the </a:t>
            </a:r>
            <a:r>
              <a:rPr lang="x-none" sz="1800" spc="-5" dirty="0">
                <a:effectLst/>
                <a:latin typeface="Times New Roman" panose="02020603050405020304" pitchFamily="18" charset="0"/>
                <a:ea typeface="Times New Roman" panose="02020603050405020304" pitchFamily="18" charset="0"/>
              </a:rPr>
              <a:t>visual stimulus. This is immensely useful for Tetraplegia patients to operate the nurse emergency call devices and other accessories like fan, light and thirsty devices in the ho</a:t>
            </a:r>
            <a:r>
              <a:rPr lang="en-US" sz="1800" spc="-5" dirty="0">
                <a:effectLst/>
                <a:latin typeface="Times New Roman" panose="02020603050405020304" pitchFamily="18" charset="0"/>
                <a:ea typeface="Times New Roman" panose="02020603050405020304" pitchFamily="18" charset="0"/>
              </a:rPr>
              <a:t>use</a:t>
            </a:r>
            <a:r>
              <a:rPr lang="x-none" sz="1800" spc="-5" dirty="0">
                <a:effectLst/>
                <a:latin typeface="Times New Roman" panose="02020603050405020304" pitchFamily="18" charset="0"/>
                <a:ea typeface="Times New Roman" panose="02020603050405020304" pitchFamily="18" charset="0"/>
              </a:rPr>
              <a:t>.</a:t>
            </a:r>
            <a:endParaRPr lang="en-IN" sz="1800" spc="-5"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2054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2491629" y="576911"/>
            <a:ext cx="6941620" cy="1562959"/>
          </a:xfrm>
        </p:spPr>
        <p:txBody>
          <a:bodyPr/>
          <a:lstStyle/>
          <a:p>
            <a:r>
              <a:rPr lang="en-US" dirty="0"/>
              <a:t>ACKNOWLEDGEMENT</a:t>
            </a:r>
          </a:p>
        </p:txBody>
      </p:sp>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2917047" y="2301924"/>
            <a:ext cx="6221412" cy="1563688"/>
          </a:xfrm>
          <a:solidFill>
            <a:schemeClr val="accent1">
              <a:lumMod val="75000"/>
            </a:schemeClr>
          </a:solidFill>
        </p:spPr>
        <p:txBody>
          <a:bodyPr>
            <a:normAutofit/>
          </a:bodyPr>
          <a:lstStyle/>
          <a:p>
            <a:r>
              <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This work was supported by Telangana State Council of Science and Technology (TSCOST)-DST grant Lr.No.03/TSCOST/DST-PRG/2021-22. The authors wish to acknowledge the support received from SERB-DST-SCP for the grant SCP/2022/000933. </a:t>
            </a:r>
            <a:endParaRPr lang="en-US" dirty="0">
              <a:solidFill>
                <a:schemeClr val="tx1"/>
              </a:solidFill>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solidFill>
                  <a:schemeClr val="tx1">
                    <a:alpha val="80000"/>
                  </a:schemeClr>
                </a:solidFill>
              </a:rPr>
              <a:t>April 29, 2023</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spTree>
    <p:extLst>
      <p:ext uri="{BB962C8B-B14F-4D97-AF65-F5344CB8AC3E}">
        <p14:creationId xmlns:p14="http://schemas.microsoft.com/office/powerpoint/2010/main" val="35215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4245785" y="520927"/>
            <a:ext cx="6941620" cy="1562959"/>
          </a:xfrm>
        </p:spPr>
        <p:txBody>
          <a:bodyPr/>
          <a:lstStyle/>
          <a:p>
            <a:r>
              <a:rPr lang="tr-TR" sz="4200" b="1" kern="0" dirty="0">
                <a:effectLst/>
                <a:latin typeface="Times New Roman" panose="02020603050405020304" pitchFamily="18" charset="0"/>
                <a:ea typeface="Times New Roman" panose="02020603050405020304" pitchFamily="18" charset="0"/>
                <a:cs typeface="Times New Roman" panose="02020603050405020304" pitchFamily="18" charset="0"/>
              </a:rPr>
              <a:t>REFERENCES</a:t>
            </a:r>
            <a:br>
              <a:rPr lang="en-IN" sz="4200" b="1" kern="0" dirty="0">
                <a:effectLst/>
                <a:latin typeface="Arial" panose="020B0604020202020204" pitchFamily="34" charset="0"/>
                <a:ea typeface="Times New Roman" panose="02020603050405020304" pitchFamily="18" charset="0"/>
                <a:cs typeface="Times New Roman" panose="02020603050405020304" pitchFamily="18" charset="0"/>
              </a:rPr>
            </a:br>
            <a:endParaRPr lang="en-US" sz="4200" dirty="0"/>
          </a:p>
        </p:txBody>
      </p:sp>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664903" y="1396853"/>
            <a:ext cx="10976234" cy="1563688"/>
          </a:xfrm>
          <a:noFill/>
        </p:spPr>
        <p:txBody>
          <a:bodyPr>
            <a:noAutofit/>
          </a:bodyPr>
          <a:lstStyle/>
          <a:p>
            <a:pPr marL="0" marR="0" indent="0" algn="just">
              <a:lnSpc>
                <a:spcPct val="100000"/>
              </a:lnSpc>
              <a:spcBef>
                <a:spcPts val="0"/>
              </a:spcBef>
              <a:spcAft>
                <a:spcPts val="600"/>
              </a:spcAft>
              <a:tabLst>
                <a:tab pos="182880" algn="l"/>
              </a:tabLst>
            </a:pPr>
            <a:r>
              <a:rPr lang="en-US" sz="1800" spc="-5" dirty="0">
                <a:effectLst/>
                <a:latin typeface="Times New Roman" panose="02020603050405020304" pitchFamily="18" charset="0"/>
                <a:ea typeface="Times New Roman" panose="02020603050405020304" pitchFamily="18" charset="0"/>
              </a:rPr>
              <a:t>[</a:t>
            </a:r>
            <a:r>
              <a:rPr lang="x-none" sz="1800" spc="-5" dirty="0">
                <a:effectLst/>
                <a:latin typeface="Times New Roman" panose="02020603050405020304" pitchFamily="18" charset="0"/>
                <a:ea typeface="Times New Roman" panose="02020603050405020304" pitchFamily="18" charset="0"/>
              </a:rPr>
              <a:t>1] “Nurse Calling System | Welcome to Innovative Technologies , fire alarm panel, p a system,nurse calling system , power supply units.” [Online]. Available: </a:t>
            </a:r>
            <a:r>
              <a:rPr lang="x-none" sz="1800" u="sng" spc="-5" dirty="0">
                <a:solidFill>
                  <a:srgbClr val="0000FF"/>
                </a:solidFill>
                <a:effectLst/>
                <a:latin typeface="Times New Roman" panose="02020603050405020304" pitchFamily="18" charset="0"/>
                <a:ea typeface="Times New Roman" panose="02020603050405020304" pitchFamily="18" charset="0"/>
                <a:hlinkClick r:id="rId3"/>
              </a:rPr>
              <a:t>http://innovatech.co.in/products/nurse-calling-system/</a:t>
            </a:r>
            <a:r>
              <a:rPr lang="x-none" sz="1800" spc="-5" dirty="0">
                <a:effectLst/>
                <a:latin typeface="Times New Roman" panose="02020603050405020304" pitchFamily="18" charset="0"/>
                <a:ea typeface="Times New Roman" panose="02020603050405020304" pitchFamily="18" charset="0"/>
              </a:rPr>
              <a:t>.</a:t>
            </a:r>
            <a:endParaRPr lang="en-IN" sz="1800" spc="-5" dirty="0">
              <a:effectLst/>
              <a:latin typeface="Times New Roman" panose="02020603050405020304" pitchFamily="18" charset="0"/>
              <a:ea typeface="Times New Roman" panose="02020603050405020304" pitchFamily="18" charset="0"/>
            </a:endParaRPr>
          </a:p>
          <a:p>
            <a:pPr marL="0" marR="0" indent="0" algn="just">
              <a:lnSpc>
                <a:spcPct val="100000"/>
              </a:lnSpc>
              <a:spcBef>
                <a:spcPts val="0"/>
              </a:spcBef>
              <a:spcAft>
                <a:spcPts val="0"/>
              </a:spcAft>
              <a:tabLst>
                <a:tab pos="182880" algn="l"/>
              </a:tabLst>
            </a:pPr>
            <a:r>
              <a:rPr lang="x-none" sz="1800" spc="-5"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2</a:t>
            </a:r>
            <a:r>
              <a:rPr lang="x-none" sz="1800" spc="-5" dirty="0">
                <a:effectLst/>
                <a:latin typeface="Times New Roman" panose="02020603050405020304" pitchFamily="18" charset="0"/>
                <a:ea typeface="Times New Roman" panose="02020603050405020304" pitchFamily="18" charset="0"/>
              </a:rPr>
              <a:t>] Q. P. Ha, T. H. Tran, and G. Dissanayake, “A wavelet- and neural network-based voice interface system for wheelchair control,” Int. J. Intell. Syst. Technol. Appl., vol. 1, no. 1/2, p. 49, 2005. </a:t>
            </a:r>
            <a:endParaRPr lang="en-IN" sz="1800" spc="-5" dirty="0">
              <a:effectLst/>
              <a:latin typeface="Times New Roman" panose="02020603050405020304" pitchFamily="18" charset="0"/>
              <a:ea typeface="Times New Roman" panose="02020603050405020304" pitchFamily="18" charset="0"/>
            </a:endParaRPr>
          </a:p>
          <a:p>
            <a:pPr marL="0" marR="0" indent="0" algn="just">
              <a:lnSpc>
                <a:spcPct val="100000"/>
              </a:lnSpc>
              <a:spcBef>
                <a:spcPts val="0"/>
              </a:spcBef>
              <a:spcAft>
                <a:spcPts val="0"/>
              </a:spcAft>
              <a:tabLst>
                <a:tab pos="182880" algn="l"/>
              </a:tabLst>
            </a:pPr>
            <a:r>
              <a:rPr lang="x-none" sz="1800" spc="-5"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3</a:t>
            </a:r>
            <a:r>
              <a:rPr lang="x-none" sz="1800" spc="-5" dirty="0">
                <a:effectLst/>
                <a:latin typeface="Times New Roman" panose="02020603050405020304" pitchFamily="18" charset="0"/>
                <a:ea typeface="Times New Roman" panose="02020603050405020304" pitchFamily="18" charset="0"/>
              </a:rPr>
              <a:t>] H.-S. Yeo, B.-G. Lee, and H. Lim, “Hand tracking and gesture recognition system for human-computer interaction using low-cost hardware,” Multimed. Tools Appl., vol. 74, no. 8, pp. 2687–2715, Apr. 2015. </a:t>
            </a:r>
            <a:endParaRPr lang="en-IN" sz="1800" spc="-5" dirty="0">
              <a:effectLst/>
              <a:latin typeface="Times New Roman" panose="02020603050405020304" pitchFamily="18" charset="0"/>
              <a:ea typeface="Times New Roman" panose="02020603050405020304" pitchFamily="18" charset="0"/>
            </a:endParaRPr>
          </a:p>
          <a:p>
            <a:pPr marL="0" marR="0" indent="0" algn="just">
              <a:lnSpc>
                <a:spcPct val="100000"/>
              </a:lnSpc>
              <a:spcBef>
                <a:spcPts val="0"/>
              </a:spcBef>
              <a:spcAft>
                <a:spcPts val="0"/>
              </a:spcAft>
              <a:tabLst>
                <a:tab pos="182880" algn="l"/>
              </a:tabLst>
            </a:pPr>
            <a:r>
              <a:rPr lang="x-none" sz="1800" spc="-5"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4</a:t>
            </a:r>
            <a:r>
              <a:rPr lang="x-none" sz="1800" spc="-5" dirty="0">
                <a:effectLst/>
                <a:latin typeface="Times New Roman" panose="02020603050405020304" pitchFamily="18" charset="0"/>
                <a:ea typeface="Times New Roman" panose="02020603050405020304" pitchFamily="18" charset="0"/>
              </a:rPr>
              <a:t>] S. Jeong, J. Jin, T. Song, K. Kwon, and J. Jeon, “Single-camera dedicated television control system using gesture drawing,” IEEE Trans. Consum. Electron., vol. 58, no. 4, pp. 1129–1137, Nov. 2012.</a:t>
            </a:r>
            <a:endParaRPr lang="en-IN" sz="1800" spc="-5" dirty="0">
              <a:effectLst/>
              <a:latin typeface="Times New Roman" panose="02020603050405020304" pitchFamily="18" charset="0"/>
              <a:ea typeface="Times New Roman" panose="02020603050405020304" pitchFamily="18" charset="0"/>
            </a:endParaRPr>
          </a:p>
          <a:p>
            <a:pPr marL="0" marR="0" indent="0" algn="just">
              <a:lnSpc>
                <a:spcPct val="100000"/>
              </a:lnSpc>
              <a:spcBef>
                <a:spcPts val="0"/>
              </a:spcBef>
              <a:spcAft>
                <a:spcPts val="0"/>
              </a:spcAft>
              <a:tabLst>
                <a:tab pos="182880" algn="l"/>
              </a:tabLst>
            </a:pPr>
            <a:r>
              <a:rPr lang="en-US" sz="1800" spc="-5" dirty="0">
                <a:effectLst/>
                <a:latin typeface="Times New Roman" panose="02020603050405020304" pitchFamily="18" charset="0"/>
                <a:ea typeface="Times New Roman" panose="02020603050405020304" pitchFamily="18" charset="0"/>
              </a:rPr>
              <a:t>[5]</a:t>
            </a:r>
            <a:r>
              <a:rPr lang="x-none" sz="1800" spc="-5" dirty="0">
                <a:effectLst/>
                <a:latin typeface="Times New Roman" panose="02020603050405020304" pitchFamily="18" charset="0"/>
                <a:ea typeface="Times New Roman" panose="02020603050405020304" pitchFamily="18" charset="0"/>
              </a:rPr>
              <a:t> Wenchang Zhang1,2 , Chuanqi Tan2, Fuchun Sun2, Hang Wu1, Bo Zhang2 2018. This article is published with open access at journals.sagepub.com/home/BSA</a:t>
            </a:r>
            <a:endParaRPr lang="en-IN" sz="1800" spc="-5" dirty="0">
              <a:effectLst/>
              <a:latin typeface="Times New Roman" panose="02020603050405020304" pitchFamily="18" charset="0"/>
              <a:ea typeface="Times New Roman" panose="02020603050405020304" pitchFamily="18" charset="0"/>
            </a:endParaRPr>
          </a:p>
          <a:p>
            <a:pPr marL="0" marR="0" indent="0" algn="just">
              <a:lnSpc>
                <a:spcPct val="100000"/>
              </a:lnSpc>
              <a:spcBef>
                <a:spcPts val="0"/>
              </a:spcBef>
              <a:spcAft>
                <a:spcPts val="0"/>
              </a:spcAft>
              <a:tabLst>
                <a:tab pos="182880" algn="l"/>
              </a:tabLst>
            </a:pPr>
            <a:r>
              <a:rPr lang="en-US" sz="1800" spc="-5" dirty="0">
                <a:effectLst/>
                <a:latin typeface="Times New Roman" panose="02020603050405020304" pitchFamily="18" charset="0"/>
                <a:ea typeface="Times New Roman" panose="02020603050405020304" pitchFamily="18" charset="0"/>
              </a:rPr>
              <a:t>[6] </a:t>
            </a:r>
            <a:r>
              <a:rPr lang="en-US" sz="1800" spc="-5" dirty="0" err="1">
                <a:effectLst/>
                <a:latin typeface="Times New Roman" panose="02020603050405020304" pitchFamily="18" charset="0"/>
                <a:ea typeface="Times New Roman" panose="02020603050405020304" pitchFamily="18" charset="0"/>
              </a:rPr>
              <a:t>Etu</a:t>
            </a:r>
            <a:r>
              <a:rPr lang="en-US" sz="1800" spc="-5" dirty="0">
                <a:effectLst/>
                <a:latin typeface="Times New Roman" panose="02020603050405020304" pitchFamily="18" charset="0"/>
                <a:ea typeface="Times New Roman" panose="02020603050405020304" pitchFamily="18" charset="0"/>
              </a:rPr>
              <a:t> </a:t>
            </a:r>
            <a:r>
              <a:rPr lang="en-US" sz="1800" spc="-5" dirty="0" err="1">
                <a:effectLst/>
                <a:latin typeface="Times New Roman" panose="02020603050405020304" pitchFamily="18" charset="0"/>
                <a:ea typeface="Times New Roman" panose="02020603050405020304" pitchFamily="18" charset="0"/>
              </a:rPr>
              <a:t>Podder</a:t>
            </a:r>
            <a:r>
              <a:rPr lang="en-US" sz="1800" spc="-5" dirty="0">
                <a:effectLst/>
                <a:latin typeface="Times New Roman" panose="02020603050405020304" pitchFamily="18" charset="0"/>
                <a:ea typeface="Times New Roman" panose="02020603050405020304" pitchFamily="18" charset="0"/>
              </a:rPr>
              <a:t>, Md. </a:t>
            </a:r>
            <a:r>
              <a:rPr lang="en-US" sz="1800" spc="-5" dirty="0" err="1">
                <a:effectLst/>
                <a:latin typeface="Times New Roman" panose="02020603050405020304" pitchFamily="18" charset="0"/>
                <a:ea typeface="Times New Roman" panose="02020603050405020304" pitchFamily="18" charset="0"/>
              </a:rPr>
              <a:t>Maniruzzaman</a:t>
            </a:r>
            <a:r>
              <a:rPr lang="en-US" sz="1800" spc="-5" dirty="0">
                <a:effectLst/>
                <a:latin typeface="Times New Roman" panose="02020603050405020304" pitchFamily="18" charset="0"/>
                <a:ea typeface="Times New Roman" panose="02020603050405020304" pitchFamily="18" charset="0"/>
              </a:rPr>
              <a:t>, Alok Sarkar: 1st International Conference on Advances in Science, Engineering and Robotics Technology 2019 (ICASERT 2019) 978-1-7281-3445-1/19/©2019 IEEE.</a:t>
            </a:r>
            <a:endParaRPr lang="en-IN" sz="1800" spc="-5" dirty="0">
              <a:effectLst/>
              <a:latin typeface="Times New Roman" panose="02020603050405020304" pitchFamily="18" charset="0"/>
              <a:ea typeface="Times New Roman" panose="02020603050405020304" pitchFamily="18" charset="0"/>
            </a:endParaRPr>
          </a:p>
          <a:p>
            <a:pPr marL="0" marR="0" indent="0" algn="just">
              <a:lnSpc>
                <a:spcPct val="100000"/>
              </a:lnSpc>
              <a:spcBef>
                <a:spcPts val="0"/>
              </a:spcBef>
              <a:spcAft>
                <a:spcPts val="0"/>
              </a:spcAft>
              <a:tabLst>
                <a:tab pos="182880" algn="l"/>
              </a:tabLst>
            </a:pPr>
            <a:r>
              <a:rPr lang="en-US" sz="1800" spc="-5" dirty="0">
                <a:effectLst/>
                <a:latin typeface="Times New Roman" panose="02020603050405020304" pitchFamily="18" charset="0"/>
                <a:ea typeface="Times New Roman" panose="02020603050405020304" pitchFamily="18" charset="0"/>
              </a:rPr>
              <a:t>[7] Sujata R. Kulkarni 1, </a:t>
            </a:r>
            <a:r>
              <a:rPr lang="en-US" sz="1800" spc="-5" dirty="0" err="1">
                <a:effectLst/>
                <a:latin typeface="Times New Roman" panose="02020603050405020304" pitchFamily="18" charset="0"/>
                <a:ea typeface="Times New Roman" panose="02020603050405020304" pitchFamily="18" charset="0"/>
              </a:rPr>
              <a:t>Prakashgoud</a:t>
            </a:r>
            <a:r>
              <a:rPr lang="en-US" sz="1800" spc="-5" dirty="0">
                <a:effectLst/>
                <a:latin typeface="Times New Roman" panose="02020603050405020304" pitchFamily="18" charset="0"/>
                <a:ea typeface="Times New Roman" panose="02020603050405020304" pitchFamily="18" charset="0"/>
              </a:rPr>
              <a:t> R. Patil2, Deepa Mulimani3 1KLE Technological University, Karnataka, </a:t>
            </a:r>
            <a:r>
              <a:rPr lang="en-US" sz="1800" spc="-5" dirty="0" err="1">
                <a:effectLst/>
                <a:latin typeface="Times New Roman" panose="02020603050405020304" pitchFamily="18" charset="0"/>
                <a:ea typeface="Times New Roman" panose="02020603050405020304" pitchFamily="18" charset="0"/>
              </a:rPr>
              <a:t>Hubballi</a:t>
            </a:r>
            <a:r>
              <a:rPr lang="en-US" sz="1800" spc="-5" dirty="0">
                <a:effectLst/>
                <a:latin typeface="Times New Roman" panose="02020603050405020304" pitchFamily="18" charset="0"/>
                <a:ea typeface="Times New Roman" panose="02020603050405020304" pitchFamily="18" charset="0"/>
              </a:rPr>
              <a:t> 2,3KLE Technological University, Karnataka, </a:t>
            </a:r>
            <a:r>
              <a:rPr lang="en-US" sz="1800" spc="-5" dirty="0" err="1">
                <a:effectLst/>
                <a:latin typeface="Times New Roman" panose="02020603050405020304" pitchFamily="18" charset="0"/>
                <a:ea typeface="Times New Roman" panose="02020603050405020304" pitchFamily="18" charset="0"/>
              </a:rPr>
              <a:t>Hubballi</a:t>
            </a:r>
            <a:r>
              <a:rPr lang="en-US" sz="1800" spc="-5" dirty="0">
                <a:effectLst/>
                <a:latin typeface="Times New Roman" panose="02020603050405020304" pitchFamily="18" charset="0"/>
                <a:ea typeface="Times New Roman" panose="02020603050405020304" pitchFamily="18" charset="0"/>
              </a:rPr>
              <a:t> : Survey on EEG based Brain Computer Interface for Emotion Detection</a:t>
            </a:r>
          </a:p>
          <a:p>
            <a:pPr algn="just">
              <a:lnSpc>
                <a:spcPct val="100000"/>
              </a:lnSpc>
              <a:spcBef>
                <a:spcPts val="0"/>
              </a:spcBef>
              <a:spcAft>
                <a:spcPts val="0"/>
              </a:spcAft>
              <a:tabLst>
                <a:tab pos="182880" algn="l"/>
              </a:tabLst>
            </a:pPr>
            <a:r>
              <a:rPr lang="en-US" sz="1800" spc="-5" dirty="0">
                <a:effectLst/>
                <a:latin typeface="Times New Roman" panose="02020603050405020304" pitchFamily="18" charset="0"/>
                <a:ea typeface="Times New Roman" panose="02020603050405020304" pitchFamily="18" charset="0"/>
              </a:rPr>
              <a:t>[8] Past, Present, and Future of EEG-Based BCI Applications: </a:t>
            </a:r>
            <a:r>
              <a:rPr lang="en-US" sz="1800" spc="-5" dirty="0" err="1">
                <a:effectLst/>
                <a:latin typeface="Times New Roman" panose="02020603050405020304" pitchFamily="18" charset="0"/>
                <a:ea typeface="Times New Roman" panose="02020603050405020304" pitchFamily="18" charset="0"/>
              </a:rPr>
              <a:t>Kaido</a:t>
            </a:r>
            <a:r>
              <a:rPr lang="en-US" sz="1800" spc="-5" dirty="0">
                <a:effectLst/>
                <a:latin typeface="Times New Roman" panose="02020603050405020304" pitchFamily="18" charset="0"/>
                <a:ea typeface="Times New Roman" panose="02020603050405020304" pitchFamily="18" charset="0"/>
              </a:rPr>
              <a:t> </a:t>
            </a:r>
            <a:r>
              <a:rPr lang="en-US" sz="1800" spc="-5" dirty="0" err="1">
                <a:effectLst/>
                <a:latin typeface="Times New Roman" panose="02020603050405020304" pitchFamily="18" charset="0"/>
                <a:ea typeface="Times New Roman" panose="02020603050405020304" pitchFamily="18" charset="0"/>
              </a:rPr>
              <a:t>Värbu</a:t>
            </a:r>
            <a:r>
              <a:rPr lang="en-US" sz="1800" spc="-5" dirty="0">
                <a:effectLst/>
                <a:latin typeface="Times New Roman" panose="02020603050405020304" pitchFamily="18" charset="0"/>
                <a:ea typeface="Times New Roman" panose="02020603050405020304" pitchFamily="18" charset="0"/>
              </a:rPr>
              <a:t> 1, Naveed Muhammad 1 and Yar Muhammad 2, </a:t>
            </a:r>
            <a:r>
              <a:rPr lang="en-US" sz="1800" u="sng" spc="-5" dirty="0">
                <a:solidFill>
                  <a:srgbClr val="0000FF"/>
                </a:solidFill>
                <a:effectLst/>
                <a:latin typeface="Times New Roman" panose="02020603050405020304" pitchFamily="18" charset="0"/>
                <a:ea typeface="Times New Roman" panose="02020603050405020304" pitchFamily="18" charset="0"/>
                <a:hlinkClick r:id="rId4"/>
              </a:rPr>
              <a:t>https://doi.org/10.3390/s22093331</a:t>
            </a:r>
            <a:endParaRPr lang="en-IN" sz="1800" spc="-5" dirty="0">
              <a:effectLst/>
              <a:latin typeface="Times New Roman" panose="02020603050405020304" pitchFamily="18" charset="0"/>
              <a:ea typeface="Times New Roman" panose="02020603050405020304" pitchFamily="18" charset="0"/>
            </a:endParaRPr>
          </a:p>
          <a:p>
            <a:pPr marL="0" marR="0" indent="0" algn="just">
              <a:lnSpc>
                <a:spcPct val="100000"/>
              </a:lnSpc>
              <a:spcBef>
                <a:spcPts val="0"/>
              </a:spcBef>
              <a:spcAft>
                <a:spcPts val="0"/>
              </a:spcAft>
              <a:tabLst>
                <a:tab pos="182880" algn="l"/>
              </a:tabLst>
            </a:pPr>
            <a:endParaRPr lang="en-US" sz="1800" dirty="0">
              <a:solidFill>
                <a:schemeClr val="tx1"/>
              </a:solidFill>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solidFill>
                  <a:schemeClr val="tx1">
                    <a:alpha val="80000"/>
                  </a:schemeClr>
                </a:solidFill>
              </a:rPr>
              <a:t>April 29, 2023</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spTree>
    <p:extLst>
      <p:ext uri="{BB962C8B-B14F-4D97-AF65-F5344CB8AC3E}">
        <p14:creationId xmlns:p14="http://schemas.microsoft.com/office/powerpoint/2010/main" val="506177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81E8936-2270-47FE-94A4-398CB123EF90}"/>
              </a:ext>
            </a:extLst>
          </p:cNvPr>
          <p:cNvSpPr>
            <a:spLocks noGrp="1"/>
          </p:cNvSpPr>
          <p:nvPr>
            <p:ph type="title"/>
          </p:nvPr>
        </p:nvSpPr>
        <p:spPr>
          <a:xfrm>
            <a:off x="4245785" y="520927"/>
            <a:ext cx="6941620" cy="1562959"/>
          </a:xfrm>
        </p:spPr>
        <p:txBody>
          <a:bodyPr/>
          <a:lstStyle/>
          <a:p>
            <a:r>
              <a:rPr lang="tr-TR" sz="4200" b="1" kern="0" dirty="0">
                <a:effectLst/>
                <a:latin typeface="Times New Roman" panose="02020603050405020304" pitchFamily="18" charset="0"/>
                <a:ea typeface="Times New Roman" panose="02020603050405020304" pitchFamily="18" charset="0"/>
                <a:cs typeface="Times New Roman" panose="02020603050405020304" pitchFamily="18" charset="0"/>
              </a:rPr>
              <a:t>REFERENCES</a:t>
            </a:r>
            <a:br>
              <a:rPr lang="en-IN" sz="4200" b="1" kern="0" dirty="0">
                <a:effectLst/>
                <a:latin typeface="Arial" panose="020B0604020202020204" pitchFamily="34" charset="0"/>
                <a:ea typeface="Times New Roman" panose="02020603050405020304" pitchFamily="18" charset="0"/>
                <a:cs typeface="Times New Roman" panose="02020603050405020304" pitchFamily="18" charset="0"/>
              </a:rPr>
            </a:br>
            <a:endParaRPr lang="en-US" sz="4200" dirty="0"/>
          </a:p>
        </p:txBody>
      </p:sp>
      <p:sp>
        <p:nvSpPr>
          <p:cNvPr id="13" name="Content Placeholder 12">
            <a:extLst>
              <a:ext uri="{FF2B5EF4-FFF2-40B4-BE49-F238E27FC236}">
                <a16:creationId xmlns:a16="http://schemas.microsoft.com/office/drawing/2014/main" id="{C0287FEC-3826-4868-8D93-52429C6156F5}"/>
              </a:ext>
            </a:extLst>
          </p:cNvPr>
          <p:cNvSpPr>
            <a:spLocks noGrp="1"/>
          </p:cNvSpPr>
          <p:nvPr>
            <p:ph sz="quarter" idx="15"/>
          </p:nvPr>
        </p:nvSpPr>
        <p:spPr>
          <a:xfrm>
            <a:off x="607883" y="1219571"/>
            <a:ext cx="10976234" cy="1563688"/>
          </a:xfrm>
          <a:noFill/>
        </p:spPr>
        <p:txBody>
          <a:bodyPr>
            <a:noAutofit/>
          </a:bodyPr>
          <a:lstStyle/>
          <a:p>
            <a:pPr marL="0" marR="0" indent="0" algn="just">
              <a:lnSpc>
                <a:spcPct val="95000"/>
              </a:lnSpc>
              <a:spcBef>
                <a:spcPts val="0"/>
              </a:spcBef>
              <a:spcAft>
                <a:spcPts val="0"/>
              </a:spcAft>
              <a:tabLst>
                <a:tab pos="182880" algn="l"/>
              </a:tabLst>
            </a:pPr>
            <a:endParaRPr lang="en-IN" sz="1800" spc="-5" dirty="0">
              <a:effectLst/>
              <a:latin typeface="Times New Roman" panose="02020603050405020304" pitchFamily="18" charset="0"/>
              <a:ea typeface="Times New Roman" panose="02020603050405020304" pitchFamily="18" charset="0"/>
            </a:endParaRPr>
          </a:p>
          <a:p>
            <a:pPr marL="0" marR="0" indent="0" algn="just">
              <a:lnSpc>
                <a:spcPct val="95000"/>
              </a:lnSpc>
              <a:spcBef>
                <a:spcPts val="0"/>
              </a:spcBef>
              <a:spcAft>
                <a:spcPts val="0"/>
              </a:spcAft>
              <a:tabLst>
                <a:tab pos="182880" algn="l"/>
              </a:tabLst>
            </a:pPr>
            <a:r>
              <a:rPr lang="x-none" sz="1800" spc="-5" dirty="0">
                <a:effectLst/>
                <a:latin typeface="Times New Roman" panose="02020603050405020304" pitchFamily="18" charset="0"/>
                <a:ea typeface="Times New Roman" panose="02020603050405020304" pitchFamily="18" charset="0"/>
              </a:rPr>
              <a:t>[9] S. Amiri, A. Rabbi, L. Azinfar, and R. Fazel-Rezai, “A Review of P300, SSVEP, and Hybrid P300/SSVEP Brain- Computer Interface Systems,” 2013. </a:t>
            </a:r>
            <a:endParaRPr lang="en-IN" sz="1800" spc="-5" dirty="0">
              <a:effectLst/>
              <a:latin typeface="Times New Roman" panose="02020603050405020304" pitchFamily="18" charset="0"/>
              <a:ea typeface="Times New Roman" panose="02020603050405020304" pitchFamily="18" charset="0"/>
            </a:endParaRPr>
          </a:p>
          <a:p>
            <a:pPr marL="0" marR="0" indent="0" algn="just">
              <a:lnSpc>
                <a:spcPct val="95000"/>
              </a:lnSpc>
              <a:spcBef>
                <a:spcPts val="0"/>
              </a:spcBef>
              <a:spcAft>
                <a:spcPts val="0"/>
              </a:spcAft>
              <a:tabLst>
                <a:tab pos="182880" algn="l"/>
              </a:tabLst>
            </a:pPr>
            <a:r>
              <a:rPr lang="x-none" sz="1800" spc="-5"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1</a:t>
            </a:r>
            <a:r>
              <a:rPr lang="x-none" sz="1800" spc="-5" dirty="0">
                <a:effectLst/>
                <a:latin typeface="Times New Roman" panose="02020603050405020304" pitchFamily="18" charset="0"/>
                <a:ea typeface="Times New Roman" panose="02020603050405020304" pitchFamily="18" charset="0"/>
              </a:rPr>
              <a:t>0] J. D. R. Millán, R. Rupp, G. R. Müller-Putz, R. Murray-Smith, C. Giugliemma, M. Tangermann, C. Vidaurre, F. Cincotti, A. Kübler, R. Leeb, C. Neuper, K.-R. Müller, and D. Mattia, “Combining Brain-Computer Interfaces and Assistive Technologies: State-of-the-Art and Challenges.,” Front. Neurosci., vol. 4, 2010. </a:t>
            </a:r>
            <a:endParaRPr lang="en-IN" sz="1800" spc="-5" dirty="0">
              <a:effectLst/>
              <a:latin typeface="Times New Roman" panose="02020603050405020304" pitchFamily="18" charset="0"/>
              <a:ea typeface="Times New Roman" panose="02020603050405020304" pitchFamily="18" charset="0"/>
            </a:endParaRPr>
          </a:p>
          <a:p>
            <a:pPr marL="0" marR="0" indent="0" algn="just">
              <a:lnSpc>
                <a:spcPct val="95000"/>
              </a:lnSpc>
              <a:spcBef>
                <a:spcPts val="0"/>
              </a:spcBef>
              <a:spcAft>
                <a:spcPts val="0"/>
              </a:spcAft>
              <a:tabLst>
                <a:tab pos="182880" algn="l"/>
              </a:tabLst>
            </a:pPr>
            <a:r>
              <a:rPr lang="x-none" sz="1800" spc="-5"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1</a:t>
            </a:r>
            <a:r>
              <a:rPr lang="x-none" sz="1800" spc="-5" dirty="0">
                <a:effectLst/>
                <a:latin typeface="Times New Roman" panose="02020603050405020304" pitchFamily="18" charset="0"/>
                <a:ea typeface="Times New Roman" panose="02020603050405020304" pitchFamily="18" charset="0"/>
              </a:rPr>
              <a:t>1] Y. Liu, X. Jiang, T. Cao, F. Wan, P. U. Mak, P.-I. Mak, and M. I. Vai, “Implementation of SSVEP based BCI with Emotiv EPOC,” in 2012 IEEE International Conference on Virtual Environments Human-Computer Interfaces and Measurement Systems (VECIMS) Proceedings, 2012, pp. 34–37. </a:t>
            </a:r>
            <a:endParaRPr lang="en-IN" sz="1800" spc="-5" dirty="0">
              <a:effectLst/>
              <a:latin typeface="Times New Roman" panose="02020603050405020304" pitchFamily="18" charset="0"/>
              <a:ea typeface="Times New Roman" panose="02020603050405020304" pitchFamily="18" charset="0"/>
            </a:endParaRPr>
          </a:p>
          <a:p>
            <a:pPr marL="0" marR="0" indent="0" algn="just">
              <a:lnSpc>
                <a:spcPct val="95000"/>
              </a:lnSpc>
              <a:spcBef>
                <a:spcPts val="0"/>
              </a:spcBef>
              <a:spcAft>
                <a:spcPts val="0"/>
              </a:spcAft>
              <a:tabLst>
                <a:tab pos="182880" algn="l"/>
              </a:tabLst>
            </a:pPr>
            <a:r>
              <a:rPr lang="x-none" sz="1800" spc="-5"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1</a:t>
            </a:r>
            <a:r>
              <a:rPr lang="x-none" sz="1800" spc="-5" dirty="0">
                <a:effectLst/>
                <a:latin typeface="Times New Roman" panose="02020603050405020304" pitchFamily="18" charset="0"/>
                <a:ea typeface="Times New Roman" panose="02020603050405020304" pitchFamily="18" charset="0"/>
              </a:rPr>
              <a:t>2] R. J. Huster, S. Debener, T. Eichele, and C. S. Herrmann, “Methods for simultaneous EEG-fMRI: an introductory review.,” J. Neurosci., vol. 32, no. 18, pp. 6053–60, May 2012. </a:t>
            </a:r>
            <a:endParaRPr lang="en-IN" sz="1800" spc="-5" dirty="0">
              <a:effectLst/>
              <a:latin typeface="Times New Roman" panose="02020603050405020304" pitchFamily="18" charset="0"/>
              <a:ea typeface="Times New Roman" panose="02020603050405020304" pitchFamily="18" charset="0"/>
            </a:endParaRPr>
          </a:p>
          <a:p>
            <a:pPr marL="0" marR="0" indent="0" algn="just">
              <a:lnSpc>
                <a:spcPct val="95000"/>
              </a:lnSpc>
              <a:spcBef>
                <a:spcPts val="0"/>
              </a:spcBef>
              <a:spcAft>
                <a:spcPts val="0"/>
              </a:spcAft>
              <a:tabLst>
                <a:tab pos="182880" algn="l"/>
              </a:tabLst>
            </a:pPr>
            <a:r>
              <a:rPr lang="x-none" sz="1800" spc="-5"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1</a:t>
            </a:r>
            <a:r>
              <a:rPr lang="x-none" sz="1800" spc="-5" dirty="0">
                <a:effectLst/>
                <a:latin typeface="Times New Roman" panose="02020603050405020304" pitchFamily="18" charset="0"/>
                <a:ea typeface="Times New Roman" panose="02020603050405020304" pitchFamily="18" charset="0"/>
              </a:rPr>
              <a:t>3] J. L. Semmlow and B. Griffel, “Digital Filters” in BIOSIGNAL and MEDICAL IMAGE PROCESSING, 3rd ed. CRC Press, 2014. 16 </a:t>
            </a:r>
            <a:endParaRPr lang="en-IN" sz="1800" spc="-5" dirty="0">
              <a:effectLst/>
              <a:latin typeface="Times New Roman" panose="02020603050405020304" pitchFamily="18" charset="0"/>
              <a:ea typeface="Times New Roman" panose="02020603050405020304" pitchFamily="18" charset="0"/>
            </a:endParaRPr>
          </a:p>
          <a:p>
            <a:pPr marL="0" marR="0" indent="0" algn="just">
              <a:lnSpc>
                <a:spcPct val="95000"/>
              </a:lnSpc>
              <a:spcBef>
                <a:spcPts val="0"/>
              </a:spcBef>
              <a:spcAft>
                <a:spcPts val="0"/>
              </a:spcAft>
              <a:tabLst>
                <a:tab pos="182880" algn="l"/>
              </a:tabLst>
            </a:pPr>
            <a:r>
              <a:rPr lang="x-none" sz="1800" spc="-5"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1</a:t>
            </a:r>
            <a:r>
              <a:rPr lang="x-none" sz="1800" spc="-5" dirty="0">
                <a:effectLst/>
                <a:latin typeface="Times New Roman" panose="02020603050405020304" pitchFamily="18" charset="0"/>
                <a:ea typeface="Times New Roman" panose="02020603050405020304" pitchFamily="18" charset="0"/>
              </a:rPr>
              <a:t>4] G. R. Muller-Putz and G. Pfurtscheller, “Control of an Electrical Prosthesis With an SSVEP-Based BCI,” IEEE Trans. Biomed. Eng., vol. 55, no. 1, pp. 361– 364, Jan. 2008.</a:t>
            </a:r>
            <a:endParaRPr lang="en-IN" sz="1800" spc="-5" dirty="0">
              <a:effectLst/>
              <a:latin typeface="Times New Roman" panose="02020603050405020304" pitchFamily="18" charset="0"/>
              <a:ea typeface="Times New Roman" panose="02020603050405020304" pitchFamily="18" charset="0"/>
            </a:endParaRPr>
          </a:p>
          <a:p>
            <a:pPr marL="0" marR="0" indent="0" algn="just">
              <a:lnSpc>
                <a:spcPct val="95000"/>
              </a:lnSpc>
              <a:spcBef>
                <a:spcPts val="0"/>
              </a:spcBef>
              <a:spcAft>
                <a:spcPts val="600"/>
              </a:spcAft>
              <a:tabLst>
                <a:tab pos="182880" algn="l"/>
              </a:tabLst>
            </a:pPr>
            <a:r>
              <a:rPr lang="x-none" sz="1800" spc="-5" dirty="0">
                <a:effectLst/>
                <a:latin typeface="Times New Roman" panose="02020603050405020304" pitchFamily="18" charset="0"/>
                <a:ea typeface="Times New Roman" panose="02020603050405020304" pitchFamily="18" charset="0"/>
              </a:rPr>
              <a:t>[1</a:t>
            </a:r>
            <a:r>
              <a:rPr lang="en-US" sz="1800" spc="-5" dirty="0">
                <a:effectLst/>
                <a:latin typeface="Times New Roman" panose="02020603050405020304" pitchFamily="18" charset="0"/>
                <a:ea typeface="Times New Roman" panose="02020603050405020304" pitchFamily="18" charset="0"/>
              </a:rPr>
              <a:t>5</a:t>
            </a:r>
            <a:r>
              <a:rPr lang="x-none" sz="1800" spc="-5" dirty="0">
                <a:effectLst/>
                <a:latin typeface="Times New Roman" panose="02020603050405020304" pitchFamily="18" charset="0"/>
                <a:ea typeface="Times New Roman" panose="02020603050405020304" pitchFamily="18" charset="0"/>
              </a:rPr>
              <a:t>] C. Guger, B. Z. Allison, B. Großwindhager, R. Prückl, C. Hintermüller, C. Kapeller, M. Bruckner, G. Krausz, and G. Edlinger, “How Many People Could Use an SSVEP BCI?,” Front. Neurosci., vol. 6, p. 169, Nov. 2012</a:t>
            </a:r>
            <a:endParaRPr lang="en-IN" sz="1800" spc="-5" dirty="0">
              <a:effectLst/>
              <a:latin typeface="Times New Roman" panose="02020603050405020304" pitchFamily="18" charset="0"/>
              <a:ea typeface="Times New Roman" panose="02020603050405020304" pitchFamily="18" charset="0"/>
            </a:endParaRPr>
          </a:p>
          <a:p>
            <a:pPr marL="0" marR="0" indent="0" algn="just">
              <a:lnSpc>
                <a:spcPct val="100000"/>
              </a:lnSpc>
              <a:spcBef>
                <a:spcPts val="0"/>
              </a:spcBef>
              <a:spcAft>
                <a:spcPts val="600"/>
              </a:spcAft>
              <a:tabLst>
                <a:tab pos="182880" algn="l"/>
              </a:tabLst>
            </a:pPr>
            <a:endParaRPr lang="en-US" sz="1800" dirty="0">
              <a:solidFill>
                <a:schemeClr val="tx1"/>
              </a:solidFill>
            </a:endParaRP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solidFill>
                  <a:schemeClr val="tx1">
                    <a:alpha val="80000"/>
                  </a:schemeClr>
                </a:solidFill>
              </a:rPr>
              <a:t>April 29, 2023</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spTree>
    <p:extLst>
      <p:ext uri="{BB962C8B-B14F-4D97-AF65-F5344CB8AC3E}">
        <p14:creationId xmlns:p14="http://schemas.microsoft.com/office/powerpoint/2010/main" val="1231097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152" name="Freeform: Shape 5151">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54" name="Oval 5153">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56" name="Oval 5155">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58" name="Group 5157">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5159" name="Freeform: Shape 5158">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0" name="Freeform: Shape 5159">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61" name="Oval 5160">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62" name="Oval 5161">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5164" name="Rectangle 5163">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vert="horz" wrap="square" lIns="0" tIns="0" rIns="0" bIns="0" rtlCol="0">
            <a:normAutofit/>
          </a:bodyPr>
          <a:lstStyle/>
          <a:p>
            <a:pPr marL="0" indent="0">
              <a:lnSpc>
                <a:spcPct val="100000"/>
              </a:lnSpc>
            </a:pPr>
            <a:r>
              <a:rPr lang="en-US" kern="1200" dirty="0">
                <a:latin typeface="+mn-lt"/>
                <a:ea typeface="+mn-ea"/>
                <a:cs typeface="+mn-cs"/>
              </a:rPr>
              <a:t>Presenter name: Pavani Thadem</a:t>
            </a:r>
          </a:p>
        </p:txBody>
      </p:sp>
      <p:pic>
        <p:nvPicPr>
          <p:cNvPr id="5124" name="Picture 4" descr="Brain-Computer Interface Clinical Trials | Johns Hopkins Neurology and  Neurosurgery">
            <a:extLst>
              <a:ext uri="{FF2B5EF4-FFF2-40B4-BE49-F238E27FC236}">
                <a16:creationId xmlns:a16="http://schemas.microsoft.com/office/drawing/2014/main" id="{EB5AE415-B787-A695-3093-ED8F588D18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17" r="18783"/>
          <a:stretch/>
        </p:blipFill>
        <p:spPr bwMode="auto">
          <a:xfrm>
            <a:off x="6508749" y="862806"/>
            <a:ext cx="5132388"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noFill/>
          <a:extLst>
            <a:ext uri="{909E8E84-426E-40DD-AFC4-6F175D3DCCD1}">
              <a14:hiddenFill xmlns:a14="http://schemas.microsoft.com/office/drawing/2010/main">
                <a:solidFill>
                  <a:srgbClr val="FFFFFF"/>
                </a:solidFill>
              </a14:hiddenFill>
            </a:ext>
          </a:extLst>
        </p:spPr>
      </p:pic>
      <p:grpSp>
        <p:nvGrpSpPr>
          <p:cNvPr id="5166" name="Group 5165">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5167" name="Freeform: Shape 5166">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68" name="Oval 5167">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170" name="Oval 5169">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dirty="0">
                <a:solidFill>
                  <a:schemeClr val="tx1">
                    <a:alpha val="80000"/>
                  </a:schemeClr>
                </a:solidFill>
              </a:rPr>
              <a:t>April 29, 2023</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15</a:t>
            </a:fld>
            <a:endParaRPr lang="en-US">
              <a:solidFill>
                <a:schemeClr val="tx1">
                  <a:alpha val="80000"/>
                </a:schemeClr>
              </a:solidFill>
            </a:endParaRPr>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981657" y="737229"/>
            <a:ext cx="3545275" cy="802306"/>
          </a:xfrm>
        </p:spPr>
        <p:txBody>
          <a:bodyPr/>
          <a:lstStyle/>
          <a:p>
            <a:r>
              <a:rPr lang="en-US" dirty="0"/>
              <a:t>CONTENTS</a:t>
            </a:r>
          </a:p>
        </p:txBody>
      </p:sp>
      <p:pic>
        <p:nvPicPr>
          <p:cNvPr id="8" name="Picture Placeholder 7">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a:blip r:embed="rId2"/>
          <a:srcRect/>
          <a:stretch/>
        </p:blipFill>
        <p:spPr>
          <a:xfrm>
            <a:off x="5930186" y="1891317"/>
            <a:ext cx="3457575" cy="2936877"/>
          </a:xfrm>
          <a:solidFill>
            <a:schemeClr val="tx1"/>
          </a:solidFill>
          <a:ln>
            <a:solidFill>
              <a:schemeClr val="tx1"/>
            </a:solidFill>
          </a:ln>
        </p:spPr>
      </p:pic>
      <p:pic>
        <p:nvPicPr>
          <p:cNvPr id="10" name="Picture Placeholder 9">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a:blip r:embed="rId3"/>
          <a:srcRect/>
          <a:stretch/>
        </p:blipFill>
        <p:spPr>
          <a:xfrm>
            <a:off x="8918575" y="596392"/>
            <a:ext cx="2844800" cy="2263776"/>
          </a:xfrm>
          <a:ln>
            <a:solidFill>
              <a:schemeClr val="tx1"/>
            </a:solidFill>
          </a:ln>
        </p:spPr>
      </p:pic>
      <p:pic>
        <p:nvPicPr>
          <p:cNvPr id="12" name="Picture Placeholder 11">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a:blip r:embed="rId4"/>
          <a:srcRect/>
          <a:stretch/>
        </p:blipFill>
        <p:spPr>
          <a:xfrm>
            <a:off x="9091612" y="3324733"/>
            <a:ext cx="2936876" cy="2936876"/>
          </a:xfrm>
          <a:ln>
            <a:solidFill>
              <a:schemeClr val="tx1"/>
            </a:solidFill>
          </a:ln>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dirty="0">
                <a:solidFill>
                  <a:schemeClr val="tx1">
                    <a:alpha val="80000"/>
                  </a:schemeClr>
                </a:solidFill>
              </a:rPr>
              <a:t> April 29, 2023</a:t>
            </a:r>
          </a:p>
          <a:p>
            <a:endParaRPr lang="en-US" dirty="0"/>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
        <p:nvSpPr>
          <p:cNvPr id="5" name="TextBox 4">
            <a:extLst>
              <a:ext uri="{FF2B5EF4-FFF2-40B4-BE49-F238E27FC236}">
                <a16:creationId xmlns:a16="http://schemas.microsoft.com/office/drawing/2014/main" id="{F43C410C-93D8-D466-C894-0CB6C7E24A6B}"/>
              </a:ext>
            </a:extLst>
          </p:cNvPr>
          <p:cNvSpPr txBox="1"/>
          <p:nvPr/>
        </p:nvSpPr>
        <p:spPr>
          <a:xfrm>
            <a:off x="761008" y="1898286"/>
            <a:ext cx="6097554" cy="4524315"/>
          </a:xfrm>
          <a:prstGeom prst="rect">
            <a:avLst/>
          </a:prstGeom>
          <a:noFill/>
        </p:spPr>
        <p:txBody>
          <a:bodyPr wrap="square">
            <a:spAutoFit/>
          </a:bodyPr>
          <a:lstStyle/>
          <a:p>
            <a:pPr marL="342900" indent="-342900">
              <a:lnSpc>
                <a:spcPct val="200000"/>
              </a:lnSpc>
              <a:buFont typeface="Arial" panose="020B0604020202020204" pitchFamily="34" charset="0"/>
              <a:buChar char="•"/>
            </a:pPr>
            <a:r>
              <a:rPr lang="en-US" dirty="0">
                <a:latin typeface="+mj-lt"/>
                <a:cs typeface="Times New Roman" panose="02020603050405020304" pitchFamily="18" charset="0"/>
              </a:rPr>
              <a:t>Background </a:t>
            </a:r>
          </a:p>
          <a:p>
            <a:pPr marL="342900" indent="-342900">
              <a:lnSpc>
                <a:spcPct val="200000"/>
              </a:lnSpc>
              <a:buFont typeface="Arial" panose="020B0604020202020204" pitchFamily="34" charset="0"/>
              <a:buChar char="•"/>
            </a:pPr>
            <a:r>
              <a:rPr lang="en-US" sz="1800" dirty="0">
                <a:latin typeface="+mj-lt"/>
                <a:cs typeface="Times New Roman" panose="02020603050405020304" pitchFamily="18" charset="0"/>
              </a:rPr>
              <a:t>Introduction</a:t>
            </a:r>
          </a:p>
          <a:p>
            <a:pPr marL="342900" indent="-342900">
              <a:lnSpc>
                <a:spcPct val="200000"/>
              </a:lnSpc>
              <a:buFont typeface="Arial" panose="020B0604020202020204" pitchFamily="34" charset="0"/>
              <a:buChar char="•"/>
            </a:pPr>
            <a:r>
              <a:rPr lang="en-US" dirty="0">
                <a:latin typeface="+mj-lt"/>
                <a:cs typeface="Times New Roman" panose="02020603050405020304" pitchFamily="18" charset="0"/>
              </a:rPr>
              <a:t>Literature Review</a:t>
            </a:r>
          </a:p>
          <a:p>
            <a:pPr marL="342900" indent="-342900">
              <a:lnSpc>
                <a:spcPct val="200000"/>
              </a:lnSpc>
              <a:buFont typeface="Arial" panose="020B0604020202020204" pitchFamily="34" charset="0"/>
              <a:buChar char="•"/>
            </a:pPr>
            <a:r>
              <a:rPr lang="en-US" sz="1800" dirty="0">
                <a:latin typeface="+mj-lt"/>
                <a:cs typeface="Times New Roman" panose="02020603050405020304" pitchFamily="18" charset="0"/>
              </a:rPr>
              <a:t>Objectives</a:t>
            </a:r>
          </a:p>
          <a:p>
            <a:pPr marL="342900" indent="-342900">
              <a:lnSpc>
                <a:spcPct val="200000"/>
              </a:lnSpc>
              <a:buFont typeface="Arial" panose="020B0604020202020204" pitchFamily="34" charset="0"/>
              <a:buChar char="•"/>
            </a:pPr>
            <a:r>
              <a:rPr lang="en-US" sz="1800" dirty="0">
                <a:latin typeface="+mj-lt"/>
                <a:cs typeface="Times New Roman" panose="02020603050405020304" pitchFamily="18" charset="0"/>
              </a:rPr>
              <a:t>Methodology</a:t>
            </a:r>
          </a:p>
          <a:p>
            <a:pPr marL="342900" indent="-342900">
              <a:lnSpc>
                <a:spcPct val="200000"/>
              </a:lnSpc>
              <a:buFont typeface="Arial" panose="020B0604020202020204" pitchFamily="34" charset="0"/>
              <a:buChar char="•"/>
            </a:pPr>
            <a:r>
              <a:rPr lang="en-US" sz="1800" dirty="0">
                <a:latin typeface="+mj-lt"/>
                <a:cs typeface="Times New Roman" panose="02020603050405020304" pitchFamily="18" charset="0"/>
              </a:rPr>
              <a:t>Results And discussions</a:t>
            </a:r>
          </a:p>
          <a:p>
            <a:pPr marL="342900" indent="-342900">
              <a:lnSpc>
                <a:spcPct val="200000"/>
              </a:lnSpc>
              <a:buFont typeface="Arial" panose="020B0604020202020204" pitchFamily="34" charset="0"/>
              <a:buChar char="•"/>
            </a:pPr>
            <a:r>
              <a:rPr lang="en-US" sz="1800" dirty="0">
                <a:latin typeface="+mj-lt"/>
                <a:cs typeface="Times New Roman" panose="02020603050405020304" pitchFamily="18" charset="0"/>
              </a:rPr>
              <a:t>Conclusions &amp; </a:t>
            </a:r>
            <a:r>
              <a:rPr lang="en-US" dirty="0">
                <a:latin typeface="+mj-lt"/>
                <a:cs typeface="Times New Roman" panose="02020603050405020304" pitchFamily="18" charset="0"/>
              </a:rPr>
              <a:t>Future scope</a:t>
            </a:r>
            <a:endParaRPr lang="en-US" sz="1800" dirty="0">
              <a:latin typeface="+mj-lt"/>
              <a:cs typeface="Times New Roman" panose="02020603050405020304" pitchFamily="18" charset="0"/>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313234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54" name="Group 2056">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058" name="Freeform: Shape 2057">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59" name="Oval 2058">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60" name="Oval 2059">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61" name="Freeform: Shape 2060">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055" name="Rectangle 206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6" name="Freeform: Shape 2064">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2879785" y="-105004"/>
            <a:ext cx="5202236" cy="1319466"/>
          </a:xfrm>
        </p:spPr>
        <p:txBody>
          <a:bodyPr vert="horz" wrap="square" lIns="0" tIns="0" rIns="0" bIns="0" rtlCol="0" anchor="b" anchorCtr="0">
            <a:normAutofit/>
          </a:bodyPr>
          <a:lstStyle/>
          <a:p>
            <a:pPr>
              <a:lnSpc>
                <a:spcPct val="100000"/>
              </a:lnSpc>
            </a:pPr>
            <a:r>
              <a:rPr lang="en-US" sz="5900" dirty="0"/>
              <a:t>BACKGROUND</a:t>
            </a:r>
          </a:p>
        </p:txBody>
      </p:sp>
      <p:grpSp>
        <p:nvGrpSpPr>
          <p:cNvPr id="2062" name="Group 2066">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2068"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69"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70"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050" name="Picture 2" descr="Types Of Spinal Cord Injury, HD Png Download , Transparent Png Image -  PNGitem">
            <a:extLst>
              <a:ext uri="{FF2B5EF4-FFF2-40B4-BE49-F238E27FC236}">
                <a16:creationId xmlns:a16="http://schemas.microsoft.com/office/drawing/2014/main" id="{BC67AEDA-B359-7FAE-F6CE-42C2544031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7743"/>
          <a:stretch/>
        </p:blipFill>
        <p:spPr bwMode="auto">
          <a:xfrm>
            <a:off x="6332524" y="1603906"/>
            <a:ext cx="2332042" cy="4484155"/>
          </a:xfrm>
          <a:custGeom>
            <a:avLst/>
            <a:gdLst/>
            <a:ahLst/>
            <a:cxnLst/>
            <a:rect l="l" t="t" r="r" b="b"/>
            <a:pathLst>
              <a:path w="5083992" h="2880518">
                <a:moveTo>
                  <a:pt x="0" y="0"/>
                </a:moveTo>
                <a:lnTo>
                  <a:pt x="5083992" y="0"/>
                </a:lnTo>
                <a:lnTo>
                  <a:pt x="5083992" y="2880518"/>
                </a:lnTo>
                <a:lnTo>
                  <a:pt x="0" y="2880518"/>
                </a:lnTo>
                <a:close/>
              </a:path>
            </a:pathLst>
          </a:custGeom>
          <a:noFill/>
          <a:extLst>
            <a:ext uri="{909E8E84-426E-40DD-AFC4-6F175D3DCCD1}">
              <a14:hiddenFill xmlns:a14="http://schemas.microsoft.com/office/drawing/2010/main">
                <a:solidFill>
                  <a:srgbClr val="FFFFFF"/>
                </a:solidFill>
              </a14:hiddenFill>
            </a:ext>
          </a:extLst>
        </p:spPr>
      </p:pic>
      <p:sp>
        <p:nvSpPr>
          <p:cNvPr id="2072" name="Freeform: Shape 2071">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74" name="Freeform: Shape 2073">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461169" y="1899699"/>
            <a:ext cx="5398308" cy="3786447"/>
          </a:xfrm>
          <a:solidFill>
            <a:schemeClr val="accent6">
              <a:lumMod val="50000"/>
            </a:schemeClr>
          </a:solidFill>
        </p:spPr>
        <p:txBody>
          <a:bodyPr vert="horz" wrap="square" lIns="0" tIns="0" rIns="0" bIns="0" rtlCol="0" anchor="t">
            <a:normAutofit/>
          </a:bodyPr>
          <a:lstStyle/>
          <a:p>
            <a:pPr algn="just"/>
            <a:r>
              <a:rPr lang="en-US" sz="1600" dirty="0">
                <a:effectLst/>
              </a:rPr>
              <a:t>According to the survey conducted by WHO in 2019</a:t>
            </a:r>
            <a:r>
              <a:rPr lang="en-US" sz="1600" b="1" dirty="0">
                <a:effectLst/>
              </a:rPr>
              <a:t>, </a:t>
            </a:r>
            <a:r>
              <a:rPr lang="en-US" sz="1600" dirty="0">
                <a:effectLst/>
              </a:rPr>
              <a:t>533,172 individuals suffered from the neurological disorders and lost their lives, among them 213,129 (40%) are men, and 320,043 (60%) are women.</a:t>
            </a:r>
            <a:r>
              <a:rPr lang="en-US" sz="1600" b="1" dirty="0">
                <a:effectLst/>
              </a:rPr>
              <a:t> </a:t>
            </a:r>
          </a:p>
          <a:p>
            <a:pPr algn="just"/>
            <a:r>
              <a:rPr lang="en-US" sz="1600" dirty="0">
                <a:effectLst/>
              </a:rPr>
              <a:t>About 1.9 percent of the population who are suffering from neuromuscular disorder roughly 1 among 500, approximately 35% of patients cannot control the domestic appliances.</a:t>
            </a:r>
            <a:endParaRPr lang="en-US" sz="1600" dirty="0"/>
          </a:p>
        </p:txBody>
      </p:sp>
      <p:pic>
        <p:nvPicPr>
          <p:cNvPr id="2052" name="Picture 4" descr="Prevalence of neuromuscular disease per 100,000 adults and per 100,000... |  Download Scientific Diagram">
            <a:extLst>
              <a:ext uri="{FF2B5EF4-FFF2-40B4-BE49-F238E27FC236}">
                <a16:creationId xmlns:a16="http://schemas.microsoft.com/office/drawing/2014/main" id="{F3340FB0-F9E1-5769-7030-E855D3DC1BF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tretch/>
        </p:blipFill>
        <p:spPr bwMode="auto">
          <a:xfrm>
            <a:off x="9016443" y="1603906"/>
            <a:ext cx="2947449" cy="4484155"/>
          </a:xfrm>
          <a:custGeom>
            <a:avLst/>
            <a:gdLst/>
            <a:ahLst/>
            <a:cxnLst/>
            <a:rect l="l" t="t" r="r" b="b"/>
            <a:pathLst>
              <a:path w="5083992" h="2880518">
                <a:moveTo>
                  <a:pt x="0" y="0"/>
                </a:moveTo>
                <a:lnTo>
                  <a:pt x="5083992" y="0"/>
                </a:lnTo>
                <a:lnTo>
                  <a:pt x="5083992" y="2880518"/>
                </a:lnTo>
                <a:lnTo>
                  <a:pt x="0" y="2880518"/>
                </a:lnTo>
                <a:close/>
              </a:path>
            </a:pathLst>
          </a:cu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dirty="0">
                <a:solidFill>
                  <a:schemeClr val="tx1">
                    <a:alpha val="80000"/>
                  </a:schemeClr>
                </a:solidFill>
              </a:rPr>
              <a:t> April 29, 2023</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a:t>
            </a:fld>
            <a:endParaRPr lang="en-US">
              <a:solidFill>
                <a:schemeClr val="tx1">
                  <a:alpha val="80000"/>
                </a:schemeClr>
              </a:solidFill>
            </a:endParaRPr>
          </a:p>
        </p:txBody>
      </p:sp>
      <p:sp>
        <p:nvSpPr>
          <p:cNvPr id="15" name="TextBox 14">
            <a:extLst>
              <a:ext uri="{FF2B5EF4-FFF2-40B4-BE49-F238E27FC236}">
                <a16:creationId xmlns:a16="http://schemas.microsoft.com/office/drawing/2014/main" id="{0B247F32-F182-279A-30BC-A771B469B244}"/>
              </a:ext>
            </a:extLst>
          </p:cNvPr>
          <p:cNvSpPr txBox="1"/>
          <p:nvPr/>
        </p:nvSpPr>
        <p:spPr>
          <a:xfrm>
            <a:off x="6413315" y="6120590"/>
            <a:ext cx="2170460" cy="292388"/>
          </a:xfrm>
          <a:prstGeom prst="rect">
            <a:avLst/>
          </a:prstGeom>
          <a:noFill/>
        </p:spPr>
        <p:txBody>
          <a:bodyPr wrap="square" rtlCol="0">
            <a:spAutoFit/>
          </a:bodyPr>
          <a:lstStyle/>
          <a:p>
            <a:r>
              <a:rPr lang="en-US" sz="1300" dirty="0"/>
              <a:t>Fig 1: spinal cord </a:t>
            </a:r>
            <a:r>
              <a:rPr lang="en-US" sz="1300" dirty="0" err="1"/>
              <a:t>ingury</a:t>
            </a:r>
            <a:endParaRPr lang="en-IN" sz="1300" dirty="0"/>
          </a:p>
        </p:txBody>
      </p:sp>
      <p:sp>
        <p:nvSpPr>
          <p:cNvPr id="17" name="TextBox 16">
            <a:extLst>
              <a:ext uri="{FF2B5EF4-FFF2-40B4-BE49-F238E27FC236}">
                <a16:creationId xmlns:a16="http://schemas.microsoft.com/office/drawing/2014/main" id="{D4C4C71D-1E07-CB3D-C53C-55EDF7617052}"/>
              </a:ext>
            </a:extLst>
          </p:cNvPr>
          <p:cNvSpPr txBox="1"/>
          <p:nvPr/>
        </p:nvSpPr>
        <p:spPr>
          <a:xfrm>
            <a:off x="9217766" y="6088060"/>
            <a:ext cx="2746126" cy="523220"/>
          </a:xfrm>
          <a:prstGeom prst="rect">
            <a:avLst/>
          </a:prstGeom>
          <a:noFill/>
        </p:spPr>
        <p:txBody>
          <a:bodyPr wrap="square">
            <a:spAutoFit/>
          </a:bodyPr>
          <a:lstStyle/>
          <a:p>
            <a:r>
              <a:rPr lang="en-US" sz="1400" dirty="0"/>
              <a:t>Fig 2: </a:t>
            </a:r>
            <a:r>
              <a:rPr lang="en-US" sz="1400" dirty="0" err="1"/>
              <a:t>stastics</a:t>
            </a:r>
            <a:r>
              <a:rPr lang="en-US" sz="1400" dirty="0"/>
              <a:t> on neuromuscular </a:t>
            </a:r>
            <a:r>
              <a:rPr lang="en-US" sz="1400" dirty="0" err="1"/>
              <a:t>discorders</a:t>
            </a:r>
            <a:endParaRPr lang="en-IN" sz="1400" dirty="0"/>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392596"/>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158688" y="-99176"/>
            <a:ext cx="5874624" cy="2153923"/>
          </a:xfrm>
        </p:spPr>
        <p:txBody>
          <a:bodyPr vert="horz" wrap="square" lIns="0" tIns="0" rIns="0" bIns="0" rtlCol="0" anchor="b" anchorCtr="0">
            <a:normAutofit fontScale="90000"/>
          </a:bodyPr>
          <a:lstStyle/>
          <a:p>
            <a:pPr>
              <a:lnSpc>
                <a:spcPct val="100000"/>
              </a:lnSpc>
            </a:pPr>
            <a:r>
              <a:rPr lang="en-US" sz="6000" dirty="0">
                <a:latin typeface="+mj-lt"/>
                <a:cs typeface="Times New Roman" panose="02020603050405020304" pitchFamily="18" charset="0"/>
              </a:rPr>
              <a:t>INTRODUCTION</a:t>
            </a:r>
            <a:br>
              <a:rPr lang="en-US" sz="6600" dirty="0">
                <a:latin typeface="+mj-lt"/>
                <a:cs typeface="Times New Roman" panose="02020603050405020304" pitchFamily="18" charset="0"/>
              </a:rPr>
            </a:br>
            <a:endParaRPr lang="en-US" sz="6400" kern="1200" dirty="0">
              <a:solidFill>
                <a:schemeClr val="tx1"/>
              </a:solidFill>
              <a:latin typeface="+mj-lt"/>
              <a:ea typeface="+mj-ea"/>
              <a:cs typeface="+mj-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dirty="0">
                <a:solidFill>
                  <a:schemeClr val="tx1">
                    <a:alpha val="80000"/>
                  </a:schemeClr>
                </a:solidFill>
              </a:rPr>
              <a:t>April 29, 2023</a:t>
            </a:r>
            <a:endParaRPr lang="en-US" dirty="0"/>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pic>
        <p:nvPicPr>
          <p:cNvPr id="3076" name="Picture 4" descr="Brain-Computer Interface User Types 90 Characters Per Minute with Mind |  The Scientist Magazine®">
            <a:extLst>
              <a:ext uri="{FF2B5EF4-FFF2-40B4-BE49-F238E27FC236}">
                <a16:creationId xmlns:a16="http://schemas.microsoft.com/office/drawing/2014/main" id="{BE3E68EF-37FF-64C5-E372-BCF78C7488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137" y="2308843"/>
            <a:ext cx="4223555" cy="295669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n SSVEP BCI system with frequency encoding. | Download Scientific Diagram">
            <a:extLst>
              <a:ext uri="{FF2B5EF4-FFF2-40B4-BE49-F238E27FC236}">
                <a16:creationId xmlns:a16="http://schemas.microsoft.com/office/drawing/2014/main" id="{2851C92F-FEA7-46E0-E912-34B24C50F1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5281" y="2308843"/>
            <a:ext cx="6013773" cy="2956694"/>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497C4A1E-DCF3-0493-590B-0FD41487599C}"/>
              </a:ext>
            </a:extLst>
          </p:cNvPr>
          <p:cNvSpPr txBox="1"/>
          <p:nvPr/>
        </p:nvSpPr>
        <p:spPr>
          <a:xfrm>
            <a:off x="1399752" y="5332686"/>
            <a:ext cx="3760077" cy="369332"/>
          </a:xfrm>
          <a:prstGeom prst="rect">
            <a:avLst/>
          </a:prstGeom>
          <a:noFill/>
        </p:spPr>
        <p:txBody>
          <a:bodyPr wrap="square">
            <a:spAutoFit/>
          </a:bodyPr>
          <a:lstStyle/>
          <a:p>
            <a:r>
              <a:rPr lang="en-US" sz="1800" dirty="0"/>
              <a:t>Fig 3: Brain computer interface</a:t>
            </a:r>
            <a:endParaRPr lang="en-IN" sz="1800" dirty="0"/>
          </a:p>
        </p:txBody>
      </p:sp>
      <p:sp>
        <p:nvSpPr>
          <p:cNvPr id="17" name="TextBox 16">
            <a:extLst>
              <a:ext uri="{FF2B5EF4-FFF2-40B4-BE49-F238E27FC236}">
                <a16:creationId xmlns:a16="http://schemas.microsoft.com/office/drawing/2014/main" id="{4EA0CC1B-5E89-285A-02D6-BF01EB6C5479}"/>
              </a:ext>
            </a:extLst>
          </p:cNvPr>
          <p:cNvSpPr txBox="1"/>
          <p:nvPr/>
        </p:nvSpPr>
        <p:spPr>
          <a:xfrm>
            <a:off x="6494232" y="5473464"/>
            <a:ext cx="6172200" cy="369332"/>
          </a:xfrm>
          <a:prstGeom prst="rect">
            <a:avLst/>
          </a:prstGeom>
          <a:noFill/>
        </p:spPr>
        <p:txBody>
          <a:bodyPr wrap="square">
            <a:spAutoFit/>
          </a:bodyPr>
          <a:lstStyle/>
          <a:p>
            <a:r>
              <a:rPr lang="en-US" sz="1800" dirty="0"/>
              <a:t>Fig 4: Steady state visual evoked potential</a:t>
            </a:r>
            <a:endParaRPr lang="en-IN" sz="1800" dirty="0"/>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descr="Timeline Smart Art Placeholder ">
            <a:extLst>
              <a:ext uri="{FF2B5EF4-FFF2-40B4-BE49-F238E27FC236}">
                <a16:creationId xmlns:a16="http://schemas.microsoft.com/office/drawing/2014/main" id="{93897051-DA8D-4072-A594-51769F8D52F5}"/>
              </a:ext>
            </a:extLst>
          </p:cNvPr>
          <p:cNvGraphicFramePr>
            <a:graphicFrameLocks noGrp="1"/>
          </p:cNvGraphicFramePr>
          <p:nvPr>
            <p:ph idx="1"/>
            <p:extLst>
              <p:ext uri="{D42A27DB-BD31-4B8C-83A1-F6EECF244321}">
                <p14:modId xmlns:p14="http://schemas.microsoft.com/office/powerpoint/2010/main" val="228147700"/>
              </p:ext>
            </p:extLst>
          </p:nvPr>
        </p:nvGraphicFramePr>
        <p:xfrm>
          <a:off x="298936" y="1492898"/>
          <a:ext cx="11090275" cy="45999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Date Placeholder 1">
            <a:extLst>
              <a:ext uri="{FF2B5EF4-FFF2-40B4-BE49-F238E27FC236}">
                <a16:creationId xmlns:a16="http://schemas.microsoft.com/office/drawing/2014/main" id="{81FCAF0A-629F-4EC6-B3E6-563ED999F360}"/>
              </a:ext>
            </a:extLst>
          </p:cNvPr>
          <p:cNvSpPr>
            <a:spLocks noGrp="1"/>
          </p:cNvSpPr>
          <p:nvPr>
            <p:ph type="dt" sz="half" idx="10"/>
          </p:nvPr>
        </p:nvSpPr>
        <p:spPr>
          <a:xfrm>
            <a:off x="550863" y="6507212"/>
            <a:ext cx="2628900" cy="153888"/>
          </a:xfrm>
        </p:spPr>
        <p:txBody>
          <a:bodyPr/>
          <a:lstStyle/>
          <a:p>
            <a:r>
              <a:rPr lang="en-US" dirty="0">
                <a:solidFill>
                  <a:schemeClr val="tx1">
                    <a:alpha val="80000"/>
                  </a:schemeClr>
                </a:solidFill>
              </a:rPr>
              <a:t>April 29, 2023</a:t>
            </a:r>
            <a:endParaRPr lang="en-US" dirty="0"/>
          </a:p>
        </p:txBody>
      </p:sp>
      <p:sp>
        <p:nvSpPr>
          <p:cNvPr id="7" name="Footer Placeholder 6">
            <a:extLst>
              <a:ext uri="{FF2B5EF4-FFF2-40B4-BE49-F238E27FC236}">
                <a16:creationId xmlns:a16="http://schemas.microsoft.com/office/drawing/2014/main" id="{920A7C57-D6C5-4BA0-AB3C-41D4E3436B0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
        <p:nvSpPr>
          <p:cNvPr id="8" name="TextBox 7">
            <a:extLst>
              <a:ext uri="{FF2B5EF4-FFF2-40B4-BE49-F238E27FC236}">
                <a16:creationId xmlns:a16="http://schemas.microsoft.com/office/drawing/2014/main" id="{A0F635D0-1C57-259C-CD65-419B55358723}"/>
              </a:ext>
            </a:extLst>
          </p:cNvPr>
          <p:cNvSpPr txBox="1"/>
          <p:nvPr/>
        </p:nvSpPr>
        <p:spPr>
          <a:xfrm>
            <a:off x="7736179" y="1958210"/>
            <a:ext cx="4287514" cy="923330"/>
          </a:xfrm>
          <a:prstGeom prst="rect">
            <a:avLst/>
          </a:prstGeom>
          <a:noFill/>
        </p:spPr>
        <p:txBody>
          <a:bodyPr wrap="square">
            <a:spAutoFit/>
          </a:bodyPr>
          <a:lstStyle/>
          <a:p>
            <a:pPr algn="ctr"/>
            <a:r>
              <a:rPr lang="en-US" dirty="0"/>
              <a:t>The motivation for this study is to contribute towards improving the life of tetraplegic patients.</a:t>
            </a:r>
            <a:endParaRPr lang="en-IN" dirty="0"/>
          </a:p>
        </p:txBody>
      </p:sp>
      <p:sp>
        <p:nvSpPr>
          <p:cNvPr id="10" name="TextBox 9">
            <a:extLst>
              <a:ext uri="{FF2B5EF4-FFF2-40B4-BE49-F238E27FC236}">
                <a16:creationId xmlns:a16="http://schemas.microsoft.com/office/drawing/2014/main" id="{CC10532B-969E-DC04-FFC7-E10926F73741}"/>
              </a:ext>
            </a:extLst>
          </p:cNvPr>
          <p:cNvSpPr txBox="1"/>
          <p:nvPr/>
        </p:nvSpPr>
        <p:spPr>
          <a:xfrm>
            <a:off x="2899488" y="192704"/>
            <a:ext cx="6097554" cy="1569660"/>
          </a:xfrm>
          <a:prstGeom prst="rect">
            <a:avLst/>
          </a:prstGeom>
          <a:noFill/>
        </p:spPr>
        <p:txBody>
          <a:bodyPr wrap="square">
            <a:spAutoFit/>
          </a:bodyPr>
          <a:lstStyle/>
          <a:p>
            <a:r>
              <a:rPr lang="en-US" sz="4800" dirty="0"/>
              <a:t>LITERATURE REVIEW</a:t>
            </a:r>
            <a:br>
              <a:rPr lang="en-US" sz="4800" dirty="0"/>
            </a:br>
            <a:endParaRPr lang="en-IN" sz="4800" dirty="0"/>
          </a:p>
        </p:txBody>
      </p:sp>
    </p:spTree>
    <p:extLst>
      <p:ext uri="{BB962C8B-B14F-4D97-AF65-F5344CB8AC3E}">
        <p14:creationId xmlns:p14="http://schemas.microsoft.com/office/powerpoint/2010/main" val="2624630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4323362" y="390655"/>
            <a:ext cx="3915569" cy="934292"/>
          </a:xfrm>
        </p:spPr>
        <p:txBody>
          <a:bodyPr/>
          <a:lstStyle/>
          <a:p>
            <a:pPr algn="ctr"/>
            <a:r>
              <a:rPr lang="en-US" sz="4800" dirty="0">
                <a:latin typeface="+mj-lt"/>
                <a:cs typeface="Times New Roman" panose="02020603050405020304" pitchFamily="18" charset="0"/>
              </a:rPr>
              <a:t>OBJECTIVES</a:t>
            </a:r>
            <a:br>
              <a:rPr lang="en-US" sz="4800" dirty="0">
                <a:latin typeface="+mj-lt"/>
                <a:cs typeface="Times New Roman" panose="02020603050405020304" pitchFamily="18" charset="0"/>
              </a:rPr>
            </a:br>
            <a:endParaRPr lang="en-US" dirty="0"/>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dirty="0">
                <a:solidFill>
                  <a:schemeClr val="tx1">
                    <a:alpha val="80000"/>
                  </a:schemeClr>
                </a:solidFill>
              </a:rPr>
              <a:t>April 29, 2023</a:t>
            </a:r>
            <a:endParaRPr lang="en-US" dirty="0"/>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6" name="TextBox 5">
            <a:extLst>
              <a:ext uri="{FF2B5EF4-FFF2-40B4-BE49-F238E27FC236}">
                <a16:creationId xmlns:a16="http://schemas.microsoft.com/office/drawing/2014/main" id="{69CE4408-AC36-D970-8BB7-4DD6D77232A1}"/>
              </a:ext>
            </a:extLst>
          </p:cNvPr>
          <p:cNvSpPr txBox="1"/>
          <p:nvPr/>
        </p:nvSpPr>
        <p:spPr>
          <a:xfrm>
            <a:off x="737475" y="1609359"/>
            <a:ext cx="7399985" cy="561949"/>
          </a:xfrm>
          <a:prstGeom prst="rect">
            <a:avLst/>
          </a:prstGeom>
          <a:noFill/>
        </p:spPr>
        <p:txBody>
          <a:bodyPr wrap="square">
            <a:spAutoFit/>
          </a:bodyPr>
          <a:lstStyle/>
          <a:p>
            <a:pPr algn="just">
              <a:lnSpc>
                <a:spcPct val="200000"/>
              </a:lnSpc>
            </a:pPr>
            <a:r>
              <a:rPr lang="en-US" sz="1800" b="1" cap="none" dirty="0">
                <a:latin typeface="Times New Roman" panose="02020603050405020304" pitchFamily="18" charset="0"/>
                <a:ea typeface="SimSun" panose="02010600030101010101" pitchFamily="2" charset="-122"/>
                <a:cs typeface="Times New Roman" panose="02020603050405020304" pitchFamily="18" charset="0"/>
              </a:rPr>
              <a:t>Objectives of the project is to </a:t>
            </a:r>
          </a:p>
        </p:txBody>
      </p:sp>
      <p:graphicFrame>
        <p:nvGraphicFramePr>
          <p:cNvPr id="7" name="TextBox 7">
            <a:extLst>
              <a:ext uri="{FF2B5EF4-FFF2-40B4-BE49-F238E27FC236}">
                <a16:creationId xmlns:a16="http://schemas.microsoft.com/office/drawing/2014/main" id="{35BF1D6D-5548-579C-13C0-08684EED6B36}"/>
              </a:ext>
            </a:extLst>
          </p:cNvPr>
          <p:cNvGraphicFramePr/>
          <p:nvPr>
            <p:extLst>
              <p:ext uri="{D42A27DB-BD31-4B8C-83A1-F6EECF244321}">
                <p14:modId xmlns:p14="http://schemas.microsoft.com/office/powerpoint/2010/main" val="3328723494"/>
              </p:ext>
            </p:extLst>
          </p:nvPr>
        </p:nvGraphicFramePr>
        <p:xfrm>
          <a:off x="737475" y="1890334"/>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6947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2" name="Group 31">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33" name="Freeform: Shape 32">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5" name="Oval 34">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8" name="Rectangle 3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iagram&#10;&#10;Description automatically generated">
            <a:extLst>
              <a:ext uri="{FF2B5EF4-FFF2-40B4-BE49-F238E27FC236}">
                <a16:creationId xmlns:a16="http://schemas.microsoft.com/office/drawing/2014/main" id="{A72A3A22-64C3-8ACD-F1C3-788C452FAA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482395" y="1481821"/>
            <a:ext cx="11227210" cy="4687357"/>
          </a:xfrm>
          <a:custGeom>
            <a:avLst/>
            <a:gdLst/>
            <a:ahLst/>
            <a:cxnLst/>
            <a:rect l="l" t="t" r="r" b="b"/>
            <a:pathLst>
              <a:path w="12192000" h="6308724">
                <a:moveTo>
                  <a:pt x="0" y="0"/>
                </a:moveTo>
                <a:lnTo>
                  <a:pt x="12192000" y="0"/>
                </a:lnTo>
                <a:lnTo>
                  <a:pt x="12192000" y="6308724"/>
                </a:lnTo>
                <a:lnTo>
                  <a:pt x="0" y="6308724"/>
                </a:lnTo>
                <a:close/>
              </a:path>
            </a:pathLst>
          </a:custGeom>
          <a:noFill/>
        </p:spPr>
      </p:pic>
      <p:sp>
        <p:nvSpPr>
          <p:cNvPr id="40" name="Rectangle 39">
            <a:extLst>
              <a:ext uri="{FF2B5EF4-FFF2-40B4-BE49-F238E27FC236}">
                <a16:creationId xmlns:a16="http://schemas.microsoft.com/office/drawing/2014/main" id="{B089A443-F4FA-43F4-9F47-CCCBDB135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2"/>
            <a:ext cx="12192000" cy="4857751"/>
          </a:xfrm>
          <a:prstGeom prst="rect">
            <a:avLst/>
          </a:prstGeom>
          <a:gradFill flip="none" rotWithShape="1">
            <a:gsLst>
              <a:gs pos="70000">
                <a:schemeClr val="bg2">
                  <a:alpha val="60000"/>
                </a:schemeClr>
              </a:gs>
              <a:gs pos="26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3870229" y="350319"/>
            <a:ext cx="6572090" cy="1249156"/>
          </a:xfrm>
        </p:spPr>
        <p:txBody>
          <a:bodyPr vert="horz" wrap="square" lIns="0" tIns="0" rIns="0" bIns="0" rtlCol="0" anchor="ctr" anchorCtr="0">
            <a:noAutofit/>
          </a:bodyPr>
          <a:lstStyle/>
          <a:p>
            <a:r>
              <a:rPr lang="en-US" sz="4800" dirty="0"/>
              <a:t>METHODOLOGY</a:t>
            </a:r>
            <a:br>
              <a:rPr lang="en-US" sz="4800" dirty="0"/>
            </a:br>
            <a:endParaRPr lang="en-US" sz="4800" dirty="0"/>
          </a:p>
        </p:txBody>
      </p:sp>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dirty="0">
                <a:solidFill>
                  <a:schemeClr val="tx1">
                    <a:alpha val="80000"/>
                  </a:schemeClr>
                </a:solidFill>
              </a:rPr>
              <a:t>April 29, 2023</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
        <p:nvSpPr>
          <p:cNvPr id="10" name="TextBox 9">
            <a:extLst>
              <a:ext uri="{FF2B5EF4-FFF2-40B4-BE49-F238E27FC236}">
                <a16:creationId xmlns:a16="http://schemas.microsoft.com/office/drawing/2014/main" id="{41ACC225-F624-30E8-F8F3-A0EA08D9EE73}"/>
              </a:ext>
            </a:extLst>
          </p:cNvPr>
          <p:cNvSpPr txBox="1"/>
          <p:nvPr/>
        </p:nvSpPr>
        <p:spPr>
          <a:xfrm>
            <a:off x="4344765" y="6214824"/>
            <a:ext cx="6097554" cy="369332"/>
          </a:xfrm>
          <a:prstGeom prst="rect">
            <a:avLst/>
          </a:prstGeom>
          <a:noFill/>
        </p:spPr>
        <p:txBody>
          <a:bodyPr wrap="square">
            <a:spAutoFit/>
          </a:bodyPr>
          <a:lstStyle/>
          <a:p>
            <a:r>
              <a:rPr lang="en-US" sz="1800" dirty="0"/>
              <a:t>Fig </a:t>
            </a:r>
            <a:r>
              <a:rPr lang="en-US" dirty="0"/>
              <a:t>5:</a:t>
            </a:r>
            <a:r>
              <a:rPr lang="en-US" sz="1800" dirty="0"/>
              <a:t> Block diagram of </a:t>
            </a:r>
            <a:r>
              <a:rPr lang="tr-TR" sz="1800" dirty="0">
                <a:effectLst/>
                <a:latin typeface="Times New Roman" panose="02020603050405020304" pitchFamily="18" charset="0"/>
                <a:ea typeface="Times New Roman" panose="02020603050405020304" pitchFamily="18" charset="0"/>
              </a:rPr>
              <a:t>SSVEP based BCI</a:t>
            </a:r>
            <a:endParaRPr lang="en-IN" sz="1800" dirty="0"/>
          </a:p>
        </p:txBody>
      </p:sp>
    </p:spTree>
    <p:extLst>
      <p:ext uri="{BB962C8B-B14F-4D97-AF65-F5344CB8AC3E}">
        <p14:creationId xmlns:p14="http://schemas.microsoft.com/office/powerpoint/2010/main" val="395518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dirty="0">
                <a:solidFill>
                  <a:schemeClr val="tx1">
                    <a:alpha val="80000"/>
                  </a:schemeClr>
                </a:solidFill>
              </a:rPr>
              <a:t>April 29, 2023</a:t>
            </a:r>
            <a:endParaRPr lang="en-US" dirty="0"/>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pic>
        <p:nvPicPr>
          <p:cNvPr id="33" name="Picture 32" descr="Diagram&#10;&#10;Description automatically generated">
            <a:extLst>
              <a:ext uri="{FF2B5EF4-FFF2-40B4-BE49-F238E27FC236}">
                <a16:creationId xmlns:a16="http://schemas.microsoft.com/office/drawing/2014/main" id="{149CDD1B-EC88-E488-0F95-36172D574F8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4375" y="2428001"/>
            <a:ext cx="6188946" cy="2948965"/>
          </a:xfrm>
          <a:prstGeom prst="rect">
            <a:avLst/>
          </a:prstGeom>
          <a:noFill/>
          <a:ln>
            <a:noFill/>
          </a:ln>
        </p:spPr>
      </p:pic>
      <p:graphicFrame>
        <p:nvGraphicFramePr>
          <p:cNvPr id="37" name="Table 36">
            <a:extLst>
              <a:ext uri="{FF2B5EF4-FFF2-40B4-BE49-F238E27FC236}">
                <a16:creationId xmlns:a16="http://schemas.microsoft.com/office/drawing/2014/main" id="{9954AE90-C19C-5CEF-0EAE-1C147B0FB21B}"/>
              </a:ext>
            </a:extLst>
          </p:cNvPr>
          <p:cNvGraphicFramePr>
            <a:graphicFrameLocks noGrp="1"/>
          </p:cNvGraphicFramePr>
          <p:nvPr>
            <p:extLst>
              <p:ext uri="{D42A27DB-BD31-4B8C-83A1-F6EECF244321}">
                <p14:modId xmlns:p14="http://schemas.microsoft.com/office/powerpoint/2010/main" val="1661184665"/>
              </p:ext>
            </p:extLst>
          </p:nvPr>
        </p:nvGraphicFramePr>
        <p:xfrm>
          <a:off x="8007344" y="2027950"/>
          <a:ext cx="3505206" cy="3388761"/>
        </p:xfrm>
        <a:graphic>
          <a:graphicData uri="http://schemas.openxmlformats.org/drawingml/2006/table">
            <a:tbl>
              <a:tblPr firstRow="1" firstCol="1" bandRow="1">
                <a:tableStyleId>{5C22544A-7EE6-4342-B048-85BDC9FD1C3A}</a:tableStyleId>
              </a:tblPr>
              <a:tblGrid>
                <a:gridCol w="1752339">
                  <a:extLst>
                    <a:ext uri="{9D8B030D-6E8A-4147-A177-3AD203B41FA5}">
                      <a16:colId xmlns:a16="http://schemas.microsoft.com/office/drawing/2014/main" val="1260117724"/>
                    </a:ext>
                  </a:extLst>
                </a:gridCol>
                <a:gridCol w="1752867">
                  <a:extLst>
                    <a:ext uri="{9D8B030D-6E8A-4147-A177-3AD203B41FA5}">
                      <a16:colId xmlns:a16="http://schemas.microsoft.com/office/drawing/2014/main" val="562846159"/>
                    </a:ext>
                  </a:extLst>
                </a:gridCol>
              </a:tblGrid>
              <a:tr h="589793">
                <a:tc>
                  <a:txBody>
                    <a:bodyPr/>
                    <a:lstStyle/>
                    <a:p>
                      <a:pPr marL="0" marR="0" algn="ctr">
                        <a:lnSpc>
                          <a:spcPct val="115000"/>
                        </a:lnSpc>
                        <a:spcBef>
                          <a:spcPts val="0"/>
                        </a:spcBef>
                        <a:spcAft>
                          <a:spcPts val="0"/>
                        </a:spcAft>
                      </a:pPr>
                      <a:r>
                        <a:rPr lang="tr-TR" sz="2000">
                          <a:effectLst/>
                        </a:rPr>
                        <a:t>Frequency in Hz</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tr-TR" sz="2000">
                          <a:effectLst/>
                        </a:rPr>
                        <a:t>Time interval set (mSec)</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30932338"/>
                  </a:ext>
                </a:extLst>
              </a:tr>
              <a:tr h="589793">
                <a:tc>
                  <a:txBody>
                    <a:bodyPr/>
                    <a:lstStyle/>
                    <a:p>
                      <a:pPr marL="0" marR="0" algn="ctr">
                        <a:lnSpc>
                          <a:spcPct val="115000"/>
                        </a:lnSpc>
                        <a:spcBef>
                          <a:spcPts val="0"/>
                        </a:spcBef>
                        <a:spcAft>
                          <a:spcPts val="0"/>
                        </a:spcAft>
                      </a:pPr>
                      <a:r>
                        <a:rPr lang="tr-TR" sz="2000" dirty="0">
                          <a:effectLst/>
                        </a:rPr>
                        <a:t>7</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tr-TR" sz="2000">
                          <a:effectLst/>
                        </a:rPr>
                        <a:t>70</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79338094"/>
                  </a:ext>
                </a:extLst>
              </a:tr>
              <a:tr h="589793">
                <a:tc>
                  <a:txBody>
                    <a:bodyPr/>
                    <a:lstStyle/>
                    <a:p>
                      <a:pPr marL="0" marR="0" algn="ctr">
                        <a:lnSpc>
                          <a:spcPct val="115000"/>
                        </a:lnSpc>
                        <a:spcBef>
                          <a:spcPts val="0"/>
                        </a:spcBef>
                        <a:spcAft>
                          <a:spcPts val="0"/>
                        </a:spcAft>
                      </a:pPr>
                      <a:r>
                        <a:rPr lang="tr-TR" sz="2000" dirty="0">
                          <a:effectLst/>
                        </a:rPr>
                        <a:t>8</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tr-TR" sz="2000">
                          <a:effectLst/>
                        </a:rPr>
                        <a:t>61</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79071205"/>
                  </a:ext>
                </a:extLst>
              </a:tr>
              <a:tr h="589793">
                <a:tc>
                  <a:txBody>
                    <a:bodyPr/>
                    <a:lstStyle/>
                    <a:p>
                      <a:pPr marL="0" marR="0" algn="ctr">
                        <a:lnSpc>
                          <a:spcPct val="115000"/>
                        </a:lnSpc>
                        <a:spcBef>
                          <a:spcPts val="0"/>
                        </a:spcBef>
                        <a:spcAft>
                          <a:spcPts val="0"/>
                        </a:spcAft>
                      </a:pPr>
                      <a:r>
                        <a:rPr lang="tr-TR" sz="2000" dirty="0">
                          <a:effectLst/>
                        </a:rPr>
                        <a:t>9</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tr-TR" sz="2000">
                          <a:effectLst/>
                        </a:rPr>
                        <a:t>54</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34639800"/>
                  </a:ext>
                </a:extLst>
              </a:tr>
              <a:tr h="589793">
                <a:tc>
                  <a:txBody>
                    <a:bodyPr/>
                    <a:lstStyle/>
                    <a:p>
                      <a:pPr marL="0" marR="0" algn="ctr">
                        <a:lnSpc>
                          <a:spcPct val="115000"/>
                        </a:lnSpc>
                        <a:spcBef>
                          <a:spcPts val="0"/>
                        </a:spcBef>
                        <a:spcAft>
                          <a:spcPts val="0"/>
                        </a:spcAft>
                      </a:pPr>
                      <a:r>
                        <a:rPr lang="tr-TR" sz="2000">
                          <a:effectLst/>
                        </a:rPr>
                        <a:t>10</a:t>
                      </a:r>
                      <a:endParaRPr lang="en-IN" sz="2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tr-TR" sz="2000" dirty="0">
                          <a:effectLst/>
                        </a:rPr>
                        <a:t>49</a:t>
                      </a:r>
                      <a:endParaRPr lang="en-IN" sz="2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78309060"/>
                  </a:ext>
                </a:extLst>
              </a:tr>
            </a:tbl>
          </a:graphicData>
        </a:graphic>
      </p:graphicFrame>
      <p:sp>
        <p:nvSpPr>
          <p:cNvPr id="39" name="Rectangle 2">
            <a:extLst>
              <a:ext uri="{FF2B5EF4-FFF2-40B4-BE49-F238E27FC236}">
                <a16:creationId xmlns:a16="http://schemas.microsoft.com/office/drawing/2014/main" id="{BBF3AA7E-ED52-8FCF-BC02-50A3871C0888}"/>
              </a:ext>
            </a:extLst>
          </p:cNvPr>
          <p:cNvSpPr>
            <a:spLocks noChangeArrowheads="1"/>
          </p:cNvSpPr>
          <p:nvPr/>
        </p:nvSpPr>
        <p:spPr bwMode="auto">
          <a:xfrm>
            <a:off x="8223402" y="2428001"/>
            <a:ext cx="808138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tr-TR" altLang="en-US" sz="1000" b="0"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tr-TR" altLang="en-US" sz="1800" b="0" i="0" u="none" strike="noStrike" cap="none" normalizeH="0" baseline="0">
              <a:ln>
                <a:noFill/>
              </a:ln>
              <a:solidFill>
                <a:schemeClr val="tx1"/>
              </a:solidFill>
              <a:effectLst/>
              <a:latin typeface="Arial" panose="020B0604020202020204" pitchFamily="34" charset="0"/>
            </a:endParaRPr>
          </a:p>
        </p:txBody>
      </p:sp>
      <p:sp>
        <p:nvSpPr>
          <p:cNvPr id="48" name="TextBox 47">
            <a:extLst>
              <a:ext uri="{FF2B5EF4-FFF2-40B4-BE49-F238E27FC236}">
                <a16:creationId xmlns:a16="http://schemas.microsoft.com/office/drawing/2014/main" id="{8ED7CB6C-5556-B1A6-AC1E-B3FD24E357C7}"/>
              </a:ext>
            </a:extLst>
          </p:cNvPr>
          <p:cNvSpPr txBox="1"/>
          <p:nvPr/>
        </p:nvSpPr>
        <p:spPr>
          <a:xfrm>
            <a:off x="3359150" y="257047"/>
            <a:ext cx="8153400" cy="1569660"/>
          </a:xfrm>
          <a:prstGeom prst="rect">
            <a:avLst/>
          </a:prstGeom>
          <a:noFill/>
        </p:spPr>
        <p:txBody>
          <a:bodyPr wrap="square">
            <a:spAutoFit/>
          </a:bodyPr>
          <a:lstStyle/>
          <a:p>
            <a:r>
              <a:rPr lang="en-US" sz="4800" dirty="0"/>
              <a:t>METHODOLOGY</a:t>
            </a:r>
            <a:br>
              <a:rPr lang="en-US" sz="4800" dirty="0"/>
            </a:br>
            <a:endParaRPr lang="en-IN" sz="4800" dirty="0"/>
          </a:p>
        </p:txBody>
      </p:sp>
      <p:sp>
        <p:nvSpPr>
          <p:cNvPr id="50" name="TextBox 49">
            <a:extLst>
              <a:ext uri="{FF2B5EF4-FFF2-40B4-BE49-F238E27FC236}">
                <a16:creationId xmlns:a16="http://schemas.microsoft.com/office/drawing/2014/main" id="{D17D1D42-206D-0286-152B-7B6E5D917C64}"/>
              </a:ext>
            </a:extLst>
          </p:cNvPr>
          <p:cNvSpPr txBox="1"/>
          <p:nvPr/>
        </p:nvSpPr>
        <p:spPr>
          <a:xfrm>
            <a:off x="1343025" y="5493595"/>
            <a:ext cx="4229100" cy="646331"/>
          </a:xfrm>
          <a:prstGeom prst="rect">
            <a:avLst/>
          </a:prstGeom>
          <a:noFill/>
        </p:spPr>
        <p:txBody>
          <a:bodyPr wrap="square">
            <a:spAutoFit/>
          </a:bodyPr>
          <a:lstStyle/>
          <a:p>
            <a:r>
              <a:rPr lang="en-US" dirty="0"/>
              <a:t>Fig 6: </a:t>
            </a:r>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Visual stimulus control block diagram</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dirty="0"/>
              <a:t> </a:t>
            </a:r>
            <a:endParaRPr lang="en-IN" dirty="0"/>
          </a:p>
        </p:txBody>
      </p:sp>
      <p:sp>
        <p:nvSpPr>
          <p:cNvPr id="52" name="TextBox 51">
            <a:extLst>
              <a:ext uri="{FF2B5EF4-FFF2-40B4-BE49-F238E27FC236}">
                <a16:creationId xmlns:a16="http://schemas.microsoft.com/office/drawing/2014/main" id="{9A78CE9C-B134-B3F0-AC78-A192A7F15430}"/>
              </a:ext>
            </a:extLst>
          </p:cNvPr>
          <p:cNvSpPr txBox="1"/>
          <p:nvPr/>
        </p:nvSpPr>
        <p:spPr>
          <a:xfrm>
            <a:off x="6718300" y="5509205"/>
            <a:ext cx="8153400" cy="646331"/>
          </a:xfrm>
          <a:prstGeom prst="rect">
            <a:avLst/>
          </a:prstGeom>
          <a:noFill/>
        </p:spPr>
        <p:txBody>
          <a:bodyPr wrap="square">
            <a:spAutoFit/>
          </a:bodyPr>
          <a:lstStyle/>
          <a:p>
            <a:r>
              <a:rPr lang="tr-TR" sz="1800" dirty="0">
                <a:effectLst/>
                <a:latin typeface="Times New Roman" panose="02020603050405020304" pitchFamily="18" charset="0"/>
                <a:ea typeface="Times New Roman" panose="02020603050405020304" pitchFamily="18" charset="0"/>
                <a:cs typeface="Times New Roman" panose="02020603050405020304" pitchFamily="18" charset="0"/>
              </a:rPr>
              <a:t>Table.1. generation of Flickering frequencies by timing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79876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10F3D66-0109-4903-90B9-66D0E288F721}"/>
              </a:ext>
              <a:ext uri="{C183D7F6-B498-43B3-948B-1728B52AA6E4}">
                <adec:decorative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a16="http://schemas.microsoft.com/office/drawing/2014/main" id="{4B18D636-CC10-4B1E-AA38-419DCCF2D9C9}"/>
              </a:ext>
            </a:extLst>
          </p:cNvPr>
          <p:cNvSpPr>
            <a:spLocks noGrp="1"/>
          </p:cNvSpPr>
          <p:nvPr>
            <p:ph type="title"/>
          </p:nvPr>
        </p:nvSpPr>
        <p:spPr>
          <a:xfrm>
            <a:off x="550862" y="549275"/>
            <a:ext cx="11097551" cy="1332000"/>
          </a:xfrm>
        </p:spPr>
        <p:txBody>
          <a:bodyPr>
            <a:normAutofit/>
          </a:bodyPr>
          <a:lstStyle/>
          <a:p>
            <a:pPr algn="ctr"/>
            <a:r>
              <a:rPr lang="en-US" sz="4800" dirty="0">
                <a:latin typeface="+mj-lt"/>
                <a:cs typeface="Times New Roman" panose="02020603050405020304" pitchFamily="18" charset="0"/>
              </a:rPr>
              <a:t>RESULTS AND DISCUSSIONS</a:t>
            </a:r>
            <a:br>
              <a:rPr lang="en-US" sz="4800" dirty="0">
                <a:latin typeface="+mj-lt"/>
                <a:cs typeface="Times New Roman" panose="02020603050405020304" pitchFamily="18" charset="0"/>
              </a:rPr>
            </a:br>
            <a:endParaRPr lang="en-US" dirty="0"/>
          </a:p>
        </p:txBody>
      </p:sp>
      <p:sp>
        <p:nvSpPr>
          <p:cNvPr id="9" name="Text Placeholder 8">
            <a:extLst>
              <a:ext uri="{FF2B5EF4-FFF2-40B4-BE49-F238E27FC236}">
                <a16:creationId xmlns:a16="http://schemas.microsoft.com/office/drawing/2014/main" id="{0D098C43-2F2A-4100-89BC-5931039293FA}"/>
              </a:ext>
            </a:extLst>
          </p:cNvPr>
          <p:cNvSpPr>
            <a:spLocks noGrp="1"/>
          </p:cNvSpPr>
          <p:nvPr>
            <p:ph type="body" idx="1"/>
          </p:nvPr>
        </p:nvSpPr>
        <p:spPr>
          <a:xfrm>
            <a:off x="550863" y="1731375"/>
            <a:ext cx="6073871" cy="535354"/>
          </a:xfrm>
        </p:spPr>
        <p:txBody>
          <a:bodyPr/>
          <a:lstStyle/>
          <a:p>
            <a:r>
              <a:rPr lang="en-US" sz="1800" cap="none" dirty="0">
                <a:effectLst/>
                <a:latin typeface="Calibri" panose="020F0502020204030204" pitchFamily="34" charset="0"/>
                <a:ea typeface="Times New Roman" panose="02020603050405020304" pitchFamily="18" charset="0"/>
                <a:cs typeface="Times New Roman" panose="02020603050405020304" pitchFamily="18" charset="0"/>
              </a:rPr>
              <a:t>Visual stimulus</a:t>
            </a:r>
            <a:r>
              <a:rPr lang="tr-TR" sz="1800" cap="none" dirty="0">
                <a:effectLst/>
                <a:latin typeface="Calibri" panose="020F0502020204030204" pitchFamily="34" charset="0"/>
                <a:ea typeface="Times New Roman" panose="02020603050405020304" pitchFamily="18" charset="0"/>
                <a:cs typeface="Times New Roman" panose="02020603050405020304" pitchFamily="18" charset="0"/>
              </a:rPr>
              <a:t> and flickering frequency analysis</a:t>
            </a:r>
            <a:r>
              <a:rPr lang="en-US" sz="1800" cap="none" dirty="0">
                <a:effectLst/>
                <a:latin typeface="Calibri" panose="020F0502020204030204" pitchFamily="34" charset="0"/>
                <a:ea typeface="Times New Roman" panose="02020603050405020304" pitchFamily="18"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dirty="0">
                <a:solidFill>
                  <a:schemeClr val="tx1">
                    <a:alpha val="80000"/>
                  </a:schemeClr>
                </a:solidFill>
              </a:rPr>
              <a:t>April 29, 2023</a:t>
            </a:r>
            <a:endParaRPr lang="en-US" dirty="0"/>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
        <p:nvSpPr>
          <p:cNvPr id="22" name="Freeform: Shape 21">
            <a:extLst>
              <a:ext uri="{FF2B5EF4-FFF2-40B4-BE49-F238E27FC236}">
                <a16:creationId xmlns:a16="http://schemas.microsoft.com/office/drawing/2014/main" id="{C6F3814E-455F-456B-B1AF-7B993965A2C0}"/>
              </a:ext>
              <a:ext uri="{C183D7F6-B498-43B3-948B-1728B52AA6E4}">
                <adec:decorative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4" name="Picture 13" descr="Graphical user interface, application&#10;&#10;Description automatically generated">
            <a:extLst>
              <a:ext uri="{FF2B5EF4-FFF2-40B4-BE49-F238E27FC236}">
                <a16:creationId xmlns:a16="http://schemas.microsoft.com/office/drawing/2014/main" id="{9A1E244F-BE57-C2B3-51F5-8FC1936DA25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58887" y="2539774"/>
            <a:ext cx="4200525" cy="3476625"/>
          </a:xfrm>
          <a:prstGeom prst="rect">
            <a:avLst/>
          </a:prstGeom>
          <a:noFill/>
          <a:ln>
            <a:noFill/>
          </a:ln>
        </p:spPr>
      </p:pic>
      <p:pic>
        <p:nvPicPr>
          <p:cNvPr id="15" name="Picture 14" descr="Graphical user interface, application, Word&#10;&#10;Description automatically generated">
            <a:extLst>
              <a:ext uri="{FF2B5EF4-FFF2-40B4-BE49-F238E27FC236}">
                <a16:creationId xmlns:a16="http://schemas.microsoft.com/office/drawing/2014/main" id="{924374B2-FBED-4917-5344-5C4EEF3EF53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78080" y="2582636"/>
            <a:ext cx="4200525" cy="3390900"/>
          </a:xfrm>
          <a:prstGeom prst="rect">
            <a:avLst/>
          </a:prstGeom>
          <a:noFill/>
          <a:ln>
            <a:noFill/>
          </a:ln>
        </p:spPr>
      </p:pic>
      <p:sp>
        <p:nvSpPr>
          <p:cNvPr id="17" name="TextBox 16">
            <a:extLst>
              <a:ext uri="{FF2B5EF4-FFF2-40B4-BE49-F238E27FC236}">
                <a16:creationId xmlns:a16="http://schemas.microsoft.com/office/drawing/2014/main" id="{AE5B07ED-D5A2-7885-6425-4D4087ECF247}"/>
              </a:ext>
            </a:extLst>
          </p:cNvPr>
          <p:cNvSpPr txBox="1"/>
          <p:nvPr/>
        </p:nvSpPr>
        <p:spPr>
          <a:xfrm>
            <a:off x="1697425" y="6016399"/>
            <a:ext cx="6097554" cy="738664"/>
          </a:xfrm>
          <a:prstGeom prst="rect">
            <a:avLst/>
          </a:prstGeom>
          <a:noFill/>
        </p:spPr>
        <p:txBody>
          <a:bodyPr wrap="square">
            <a:spAutoFit/>
          </a:bodyPr>
          <a:lstStyle/>
          <a:p>
            <a:r>
              <a:rPr lang="en-US" sz="1400" dirty="0"/>
              <a:t>Fig 7: </a:t>
            </a:r>
            <a:r>
              <a:rPr lang="x-none" sz="1400" spc="-5" dirty="0">
                <a:effectLst/>
                <a:latin typeface="Times New Roman" panose="02020603050405020304" pitchFamily="18" charset="0"/>
                <a:ea typeface="Times New Roman" panose="02020603050405020304" pitchFamily="18" charset="0"/>
              </a:rPr>
              <a:t>Yellow color LED flickering at</a:t>
            </a:r>
            <a:r>
              <a:rPr lang="en-US" sz="1400" spc="-5" dirty="0">
                <a:effectLst/>
                <a:latin typeface="Times New Roman" panose="02020603050405020304" pitchFamily="18" charset="0"/>
                <a:ea typeface="Times New Roman" panose="02020603050405020304" pitchFamily="18" charset="0"/>
              </a:rPr>
              <a:t> 7 Hz</a:t>
            </a:r>
            <a:endParaRPr lang="en-IN" sz="1400" spc="-5" dirty="0">
              <a:effectLst/>
              <a:latin typeface="Times New Roman" panose="02020603050405020304" pitchFamily="18" charset="0"/>
              <a:ea typeface="Times New Roman" panose="02020603050405020304" pitchFamily="18" charset="0"/>
            </a:endParaRPr>
          </a:p>
          <a:p>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400" dirty="0"/>
              <a:t> </a:t>
            </a:r>
            <a:endParaRPr lang="en-IN" sz="1400" dirty="0"/>
          </a:p>
        </p:txBody>
      </p:sp>
      <p:sp>
        <p:nvSpPr>
          <p:cNvPr id="20" name="TextBox 19">
            <a:extLst>
              <a:ext uri="{FF2B5EF4-FFF2-40B4-BE49-F238E27FC236}">
                <a16:creationId xmlns:a16="http://schemas.microsoft.com/office/drawing/2014/main" id="{7A67756E-9B1F-F797-F084-610204ADF839}"/>
              </a:ext>
            </a:extLst>
          </p:cNvPr>
          <p:cNvSpPr txBox="1"/>
          <p:nvPr/>
        </p:nvSpPr>
        <p:spPr>
          <a:xfrm>
            <a:off x="7035182" y="5982278"/>
            <a:ext cx="6097554" cy="738664"/>
          </a:xfrm>
          <a:prstGeom prst="rect">
            <a:avLst/>
          </a:prstGeom>
          <a:noFill/>
        </p:spPr>
        <p:txBody>
          <a:bodyPr wrap="square">
            <a:spAutoFit/>
          </a:bodyPr>
          <a:lstStyle/>
          <a:p>
            <a:r>
              <a:rPr lang="en-US" sz="1400" dirty="0"/>
              <a:t>Fig 8: </a:t>
            </a:r>
            <a:r>
              <a:rPr lang="en-US" sz="1400" spc="-5" dirty="0">
                <a:latin typeface="Times New Roman" panose="02020603050405020304" pitchFamily="18" charset="0"/>
              </a:rPr>
              <a:t>Green</a:t>
            </a:r>
            <a:r>
              <a:rPr lang="x-none" sz="1400" spc="-5" dirty="0">
                <a:effectLst/>
                <a:latin typeface="Times New Roman" panose="02020603050405020304" pitchFamily="18" charset="0"/>
                <a:ea typeface="Times New Roman" panose="02020603050405020304" pitchFamily="18" charset="0"/>
              </a:rPr>
              <a:t> color LED flickering at</a:t>
            </a:r>
            <a:r>
              <a:rPr lang="en-US" sz="1400" spc="-5" dirty="0">
                <a:effectLst/>
                <a:latin typeface="Times New Roman" panose="02020603050405020304" pitchFamily="18" charset="0"/>
                <a:ea typeface="Times New Roman" panose="02020603050405020304" pitchFamily="18" charset="0"/>
              </a:rPr>
              <a:t> 8 Hz</a:t>
            </a:r>
            <a:endParaRPr lang="en-IN" sz="1400" spc="-5" dirty="0">
              <a:effectLst/>
              <a:latin typeface="Times New Roman" panose="02020603050405020304" pitchFamily="18" charset="0"/>
              <a:ea typeface="Times New Roman" panose="02020603050405020304" pitchFamily="18" charset="0"/>
            </a:endParaRPr>
          </a:p>
          <a:p>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400" dirty="0"/>
              <a:t> </a:t>
            </a:r>
            <a:endParaRPr lang="en-IN" sz="1400" dirty="0"/>
          </a:p>
        </p:txBody>
      </p:sp>
    </p:spTree>
    <p:extLst>
      <p:ext uri="{BB962C8B-B14F-4D97-AF65-F5344CB8AC3E}">
        <p14:creationId xmlns:p14="http://schemas.microsoft.com/office/powerpoint/2010/main" val="3891345585"/>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244</TotalTime>
  <Words>1480</Words>
  <Application>Microsoft Office PowerPoint</Application>
  <PresentationFormat>Widescreen</PresentationFormat>
  <Paragraphs>137</Paragraphs>
  <Slides>15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Gill Sans MT</vt:lpstr>
      <vt:lpstr>Symbol</vt:lpstr>
      <vt:lpstr>Times New Roman</vt:lpstr>
      <vt:lpstr>Walbaum Display</vt:lpstr>
      <vt:lpstr>3DFloatVTI</vt:lpstr>
      <vt:lpstr>PowerPoint Presentation</vt:lpstr>
      <vt:lpstr>CONTENTS</vt:lpstr>
      <vt:lpstr>BACKGROUND</vt:lpstr>
      <vt:lpstr>INTRODUCTION </vt:lpstr>
      <vt:lpstr>PowerPoint Presentation</vt:lpstr>
      <vt:lpstr>OBJECTIVES </vt:lpstr>
      <vt:lpstr>METHODOLOGY </vt:lpstr>
      <vt:lpstr>PowerPoint Presentation</vt:lpstr>
      <vt:lpstr>RESULTS AND DISCUSSIONS </vt:lpstr>
      <vt:lpstr>RESULTS AND DISCUSSIONS </vt:lpstr>
      <vt:lpstr>CONCLUSIONS &amp; FUTURE SCOPE </vt:lpstr>
      <vt:lpstr>ACKNOWLEDGEMENT</vt:lpstr>
      <vt:lpstr>REFERENCES </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Pavani Thadem</dc:creator>
  <cp:lastModifiedBy>Pavani Thadem</cp:lastModifiedBy>
  <cp:revision>2</cp:revision>
  <dcterms:created xsi:type="dcterms:W3CDTF">2023-04-28T05:08:23Z</dcterms:created>
  <dcterms:modified xsi:type="dcterms:W3CDTF">2023-04-28T09:13:04Z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