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56" r:id="rId5"/>
    <p:sldId id="276" r:id="rId6"/>
    <p:sldId id="285" r:id="rId7"/>
    <p:sldId id="297" r:id="rId8"/>
    <p:sldId id="291" r:id="rId9"/>
    <p:sldId id="290" r:id="rId10"/>
    <p:sldId id="293" r:id="rId11"/>
    <p:sldId id="29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82" d="100"/>
          <a:sy n="82" d="100"/>
        </p:scale>
        <p:origin x="720" y="7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12/20/2022</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12/20/2022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742563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977710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2485397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4276020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745640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12/20/2022</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12/20/2022</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12/20/2022</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12/20/2022</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12/20/2022</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12/20/2022</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12/20/2022</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12/20/2022</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12/20/2022</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12/20/2022</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12/20/2022</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12/20/2022</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pic>
        <p:nvPicPr>
          <p:cNvPr id="3" name="Picture 12" descr="University College of Engineering, Osmania University - MATLAB Access for  Everyone - MATLAB &amp; Simulink">
            <a:extLst>
              <a:ext uri="{FF2B5EF4-FFF2-40B4-BE49-F238E27FC236}">
                <a16:creationId xmlns:a16="http://schemas.microsoft.com/office/drawing/2014/main" id="{371C4760-B0A7-3716-D8E6-607D36E3E21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01" t="8483" r="10370" b="6011"/>
          <a:stretch/>
        </p:blipFill>
        <p:spPr bwMode="auto">
          <a:xfrm>
            <a:off x="9819249" y="379828"/>
            <a:ext cx="1786597" cy="1702191"/>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pic>
        <p:nvPicPr>
          <p:cNvPr id="6" name="Picture 14" descr="Osmania University Hyderabad Distance MBA Admission Fee 2022">
            <a:extLst>
              <a:ext uri="{FF2B5EF4-FFF2-40B4-BE49-F238E27FC236}">
                <a16:creationId xmlns:a16="http://schemas.microsoft.com/office/drawing/2014/main" id="{7ED75054-D7D2-BC5E-17E7-886A86DF8E1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078" r="7583"/>
          <a:stretch/>
        </p:blipFill>
        <p:spPr bwMode="auto">
          <a:xfrm>
            <a:off x="586154" y="379828"/>
            <a:ext cx="1786598" cy="1702192"/>
          </a:xfrm>
          <a:prstGeom prst="rect">
            <a:avLst/>
          </a:prstGeom>
          <a:noFill/>
          <a:effectLst>
            <a:outerShdw blurRad="50800" dist="50800" dir="5400000" algn="ctr" rotWithShape="0">
              <a:schemeClr val="bg1"/>
            </a:outerShdw>
            <a:softEdge rad="127000"/>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D2B8F12-2EE6-FD79-35AE-E0B3A71AD027}"/>
              </a:ext>
            </a:extLst>
          </p:cNvPr>
          <p:cNvSpPr txBox="1"/>
          <p:nvPr/>
        </p:nvSpPr>
        <p:spPr>
          <a:xfrm>
            <a:off x="2264899" y="692314"/>
            <a:ext cx="7906042" cy="892552"/>
          </a:xfrm>
          <a:prstGeom prst="rect">
            <a:avLst/>
          </a:prstGeom>
          <a:noFill/>
        </p:spPr>
        <p:txBody>
          <a:bodyPr wrap="square" rtlCol="0">
            <a:spAutoFit/>
          </a:bodyPr>
          <a:lstStyle/>
          <a:p>
            <a:pPr algn="ctr"/>
            <a:r>
              <a:rPr lang="en-US" sz="2600" b="1" dirty="0">
                <a:solidFill>
                  <a:schemeClr val="bg1"/>
                </a:solidFill>
                <a:latin typeface="Times New Roman" panose="02020603050405020304" pitchFamily="18" charset="0"/>
                <a:cs typeface="Times New Roman" panose="02020603050405020304" pitchFamily="18" charset="0"/>
              </a:rPr>
              <a:t>UNIVERSITY COLLEGE OF ENGINEERING,</a:t>
            </a:r>
          </a:p>
          <a:p>
            <a:pPr algn="ctr"/>
            <a:r>
              <a:rPr lang="en-US" sz="2600" b="1" dirty="0">
                <a:solidFill>
                  <a:schemeClr val="bg1"/>
                </a:solidFill>
                <a:latin typeface="Times New Roman" panose="02020603050405020304" pitchFamily="18" charset="0"/>
                <a:cs typeface="Times New Roman" panose="02020603050405020304" pitchFamily="18" charset="0"/>
              </a:rPr>
              <a:t>OSMANIA UNIVERSITY </a:t>
            </a:r>
          </a:p>
        </p:txBody>
      </p:sp>
      <p:sp>
        <p:nvSpPr>
          <p:cNvPr id="12" name="TextBox 11">
            <a:extLst>
              <a:ext uri="{FF2B5EF4-FFF2-40B4-BE49-F238E27FC236}">
                <a16:creationId xmlns:a16="http://schemas.microsoft.com/office/drawing/2014/main" id="{DFD195EE-E32C-708F-9C7E-A85697AE3A4E}"/>
              </a:ext>
            </a:extLst>
          </p:cNvPr>
          <p:cNvSpPr txBox="1"/>
          <p:nvPr/>
        </p:nvSpPr>
        <p:spPr>
          <a:xfrm>
            <a:off x="2733641" y="3161476"/>
            <a:ext cx="6968558" cy="707886"/>
          </a:xfrm>
          <a:prstGeom prst="rect">
            <a:avLst/>
          </a:prstGeom>
          <a:noFill/>
        </p:spPr>
        <p:txBody>
          <a:bodyPr wrap="square">
            <a:sp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PUPILLOMETER FOR AUTOMATED DETECTION OF RELATIVE AFFERENT PUPILLARY DEFECT</a:t>
            </a:r>
          </a:p>
        </p:txBody>
      </p:sp>
      <p:sp>
        <p:nvSpPr>
          <p:cNvPr id="13" name="TextBox 12">
            <a:extLst>
              <a:ext uri="{FF2B5EF4-FFF2-40B4-BE49-F238E27FC236}">
                <a16:creationId xmlns:a16="http://schemas.microsoft.com/office/drawing/2014/main" id="{408C8B41-BC6E-9D14-5ABD-537B2AB19076}"/>
              </a:ext>
            </a:extLst>
          </p:cNvPr>
          <p:cNvSpPr txBox="1"/>
          <p:nvPr/>
        </p:nvSpPr>
        <p:spPr>
          <a:xfrm>
            <a:off x="1057770" y="4472915"/>
            <a:ext cx="3968949" cy="954107"/>
          </a:xfrm>
          <a:prstGeom prst="rect">
            <a:avLst/>
          </a:prstGeom>
          <a:noFill/>
        </p:spPr>
        <p:txBody>
          <a:bodyPr wrap="square" rtlCol="0">
            <a:spAutoFit/>
          </a:bodyPr>
          <a:lstStyle/>
          <a:p>
            <a:pPr algn="ctr"/>
            <a:r>
              <a:rPr lang="en-US" b="1" u="sng" dirty="0">
                <a:solidFill>
                  <a:schemeClr val="bg1"/>
                </a:solidFill>
                <a:latin typeface="Times New Roman" panose="02020603050405020304" pitchFamily="18" charset="0"/>
                <a:cs typeface="Times New Roman" panose="02020603050405020304" pitchFamily="18" charset="0"/>
              </a:rPr>
              <a:t>INTERNAL GUIDE :</a:t>
            </a:r>
          </a:p>
          <a:p>
            <a:endParaRPr lang="en-US" b="1" dirty="0">
              <a:solidFill>
                <a:schemeClr val="bg1"/>
              </a:solidFill>
              <a:latin typeface="Times New Roman" panose="02020603050405020304" pitchFamily="18" charset="0"/>
              <a:cs typeface="Times New Roman" panose="02020603050405020304" pitchFamily="18" charset="0"/>
            </a:endParaRPr>
          </a:p>
          <a:p>
            <a:r>
              <a:rPr lang="en-US" sz="2000" b="1" dirty="0">
                <a:solidFill>
                  <a:schemeClr val="bg1"/>
                </a:solidFill>
                <a:latin typeface="Times New Roman" panose="02020603050405020304" pitchFamily="18" charset="0"/>
                <a:cs typeface="Times New Roman" panose="02020603050405020304" pitchFamily="18" charset="0"/>
              </a:rPr>
              <a:t> Associate Prof: DR.D.SUMAN</a:t>
            </a:r>
          </a:p>
        </p:txBody>
      </p:sp>
      <p:sp>
        <p:nvSpPr>
          <p:cNvPr id="14" name="TextBox 13">
            <a:extLst>
              <a:ext uri="{FF2B5EF4-FFF2-40B4-BE49-F238E27FC236}">
                <a16:creationId xmlns:a16="http://schemas.microsoft.com/office/drawing/2014/main" id="{A235B1BD-1724-14A9-B872-42DAB0046D1D}"/>
              </a:ext>
            </a:extLst>
          </p:cNvPr>
          <p:cNvSpPr txBox="1"/>
          <p:nvPr/>
        </p:nvSpPr>
        <p:spPr>
          <a:xfrm>
            <a:off x="7287065" y="4472915"/>
            <a:ext cx="4318781" cy="1477328"/>
          </a:xfrm>
          <a:prstGeom prst="rect">
            <a:avLst/>
          </a:prstGeom>
          <a:noFill/>
        </p:spPr>
        <p:txBody>
          <a:bodyPr wrap="square" rtlCol="0">
            <a:spAutoFit/>
          </a:bodyPr>
          <a:lstStyle/>
          <a:p>
            <a:pPr algn="ctr"/>
            <a:r>
              <a:rPr lang="en-US" b="1" u="sng" dirty="0">
                <a:solidFill>
                  <a:schemeClr val="bg1"/>
                </a:solidFill>
                <a:latin typeface="Times New Roman" panose="02020603050405020304" pitchFamily="18" charset="0"/>
                <a:cs typeface="Times New Roman" panose="02020603050405020304" pitchFamily="18" charset="0"/>
              </a:rPr>
              <a:t>TEAM MEMBERS :</a:t>
            </a:r>
          </a:p>
          <a:p>
            <a:endParaRPr lang="en-US" b="1" dirty="0">
              <a:solidFill>
                <a:schemeClr val="bg1"/>
              </a:solidFill>
              <a:latin typeface="Times New Roman" panose="02020603050405020304" pitchFamily="18" charset="0"/>
              <a:cs typeface="Times New Roman" panose="02020603050405020304" pitchFamily="18" charset="0"/>
            </a:endParaRPr>
          </a:p>
          <a:p>
            <a:r>
              <a:rPr lang="en-US" b="1" dirty="0">
                <a:solidFill>
                  <a:schemeClr val="bg1"/>
                </a:solidFill>
                <a:latin typeface="Times New Roman" panose="02020603050405020304" pitchFamily="18" charset="0"/>
                <a:cs typeface="Times New Roman" panose="02020603050405020304" pitchFamily="18" charset="0"/>
              </a:rPr>
              <a:t> PAVANI THADEM        –100519731022</a:t>
            </a:r>
          </a:p>
          <a:p>
            <a:r>
              <a:rPr lang="en-US" b="1" dirty="0">
                <a:solidFill>
                  <a:schemeClr val="bg1"/>
                </a:solidFill>
                <a:latin typeface="Times New Roman" panose="02020603050405020304" pitchFamily="18" charset="0"/>
                <a:cs typeface="Times New Roman" panose="02020603050405020304" pitchFamily="18" charset="0"/>
              </a:rPr>
              <a:t>CHILMULA DHARANI  – 100519731082</a:t>
            </a:r>
          </a:p>
          <a:p>
            <a:r>
              <a:rPr lang="en-US" b="1" dirty="0">
                <a:solidFill>
                  <a:schemeClr val="bg1"/>
                </a:solidFill>
                <a:latin typeface="Times New Roman" panose="02020603050405020304" pitchFamily="18" charset="0"/>
                <a:cs typeface="Times New Roman" panose="02020603050405020304" pitchFamily="18" charset="0"/>
              </a:rPr>
              <a:t>SRIVOJU VAISHNAVI    –100519731084</a:t>
            </a:r>
          </a:p>
        </p:txBody>
      </p:sp>
      <p:sp>
        <p:nvSpPr>
          <p:cNvPr id="15" name="TextBox 14">
            <a:extLst>
              <a:ext uri="{FF2B5EF4-FFF2-40B4-BE49-F238E27FC236}">
                <a16:creationId xmlns:a16="http://schemas.microsoft.com/office/drawing/2014/main" id="{C4F0BED5-C06E-F726-17D5-E163AC234129}"/>
              </a:ext>
            </a:extLst>
          </p:cNvPr>
          <p:cNvSpPr txBox="1"/>
          <p:nvPr/>
        </p:nvSpPr>
        <p:spPr>
          <a:xfrm>
            <a:off x="2042092" y="2212247"/>
            <a:ext cx="8107816" cy="477054"/>
          </a:xfrm>
          <a:prstGeom prst="rect">
            <a:avLst/>
          </a:prstGeom>
          <a:noFill/>
        </p:spPr>
        <p:txBody>
          <a:bodyPr wrap="square" rtlCol="0">
            <a:spAutoFit/>
          </a:bodyPr>
          <a:lstStyle/>
          <a:p>
            <a:pPr algn="ctr"/>
            <a:r>
              <a:rPr lang="en-US" sz="2500" b="1" dirty="0">
                <a:solidFill>
                  <a:schemeClr val="bg1"/>
                </a:solidFill>
                <a:latin typeface="Times New Roman" panose="02020603050405020304" pitchFamily="18" charset="0"/>
                <a:cs typeface="Times New Roman" panose="02020603050405020304" pitchFamily="18" charset="0"/>
              </a:rPr>
              <a:t>DEPARTMENT OF BIOMEDICAL ENGINEERING</a:t>
            </a:r>
            <a:endParaRPr lang="en-IN" sz="25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7129621" y="522898"/>
            <a:ext cx="5062379"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53198"/>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Contents</a:t>
            </a:r>
            <a:b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br>
            <a:endParaRPr lang="en-US" sz="28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5044132"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OBJECTIVES</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260420" y="1616443"/>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FUTURE DEVELOPMENTS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054886" y="3982463"/>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CURRENT PROGRESS</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3886986" y="3883061"/>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184968" y="4181043"/>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 name="TextBox 5">
            <a:extLst>
              <a:ext uri="{FF2B5EF4-FFF2-40B4-BE49-F238E27FC236}">
                <a16:creationId xmlns:a16="http://schemas.microsoft.com/office/drawing/2014/main" id="{DA70EF75-A991-0140-AB72-8E321BA88041}"/>
              </a:ext>
            </a:extLst>
          </p:cNvPr>
          <p:cNvSpPr txBox="1"/>
          <p:nvPr/>
        </p:nvSpPr>
        <p:spPr>
          <a:xfrm>
            <a:off x="11595619" y="6361455"/>
            <a:ext cx="361560" cy="369332"/>
          </a:xfrm>
          <a:prstGeom prst="rect">
            <a:avLst/>
          </a:prstGeom>
          <a:noFill/>
        </p:spPr>
        <p:txBody>
          <a:bodyPr wrap="square">
            <a:spAutoFit/>
          </a:bodyPr>
          <a:lstStyle/>
          <a:p>
            <a:r>
              <a:rPr lang="en-US" dirty="0"/>
              <a:t>1</a:t>
            </a:r>
            <a:endParaRPr lang="en-IN" dirty="0"/>
          </a:p>
        </p:txBody>
      </p:sp>
      <p:sp>
        <p:nvSpPr>
          <p:cNvPr id="7" name="Rectangle: Rounded Corners 6">
            <a:extLst>
              <a:ext uri="{FF2B5EF4-FFF2-40B4-BE49-F238E27FC236}">
                <a16:creationId xmlns:a16="http://schemas.microsoft.com/office/drawing/2014/main" id="{92CC2A3F-EB00-2536-946C-498313CA5D0C}"/>
              </a:ext>
              <a:ext uri="{C183D7F6-B498-43B3-948B-1728B52AA6E4}">
                <adec:decorative xmlns:adec="http://schemas.microsoft.com/office/drawing/2017/decorative" val="1"/>
              </a:ext>
            </a:extLst>
          </p:cNvPr>
          <p:cNvSpPr/>
          <p:nvPr/>
        </p:nvSpPr>
        <p:spPr>
          <a:xfrm>
            <a:off x="7883525" y="3944892"/>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INTRODUCTION</a:t>
            </a:r>
          </a:p>
        </p:txBody>
      </p:sp>
      <p:sp>
        <p:nvSpPr>
          <p:cNvPr id="9" name="Oval 8">
            <a:extLst>
              <a:ext uri="{FF2B5EF4-FFF2-40B4-BE49-F238E27FC236}">
                <a16:creationId xmlns:a16="http://schemas.microsoft.com/office/drawing/2014/main" id="{9AFD059E-F188-0CE2-4FFE-E3319A713994}"/>
              </a:ext>
              <a:ext uri="{C183D7F6-B498-43B3-948B-1728B52AA6E4}">
                <adec:decorative xmlns:adec="http://schemas.microsoft.com/office/drawing/2017/decorative" val="1"/>
              </a:ext>
            </a:extLst>
          </p:cNvPr>
          <p:cNvSpPr/>
          <p:nvPr/>
        </p:nvSpPr>
        <p:spPr>
          <a:xfrm>
            <a:off x="7772400" y="3845490"/>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1676" descr="Icon of check box. ">
            <a:extLst>
              <a:ext uri="{FF2B5EF4-FFF2-40B4-BE49-F238E27FC236}">
                <a16:creationId xmlns:a16="http://schemas.microsoft.com/office/drawing/2014/main" id="{84D865DE-1D9B-23A3-85A6-649776C9C5D9}"/>
              </a:ext>
            </a:extLst>
          </p:cNvPr>
          <p:cNvSpPr>
            <a:spLocks noEditPoints="1"/>
          </p:cNvSpPr>
          <p:nvPr/>
        </p:nvSpPr>
        <p:spPr bwMode="auto">
          <a:xfrm>
            <a:off x="8069421" y="4142511"/>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98D649B-042B-97B3-68B8-F9329E8EF74B}"/>
              </a:ext>
            </a:extLst>
          </p:cNvPr>
          <p:cNvSpPr txBox="1"/>
          <p:nvPr/>
        </p:nvSpPr>
        <p:spPr>
          <a:xfrm>
            <a:off x="749967" y="2257018"/>
            <a:ext cx="11325727" cy="3477875"/>
          </a:xfrm>
          <a:prstGeom prst="rect">
            <a:avLst/>
          </a:prstGeom>
          <a:noFill/>
        </p:spPr>
        <p:txBody>
          <a:bodyPr wrap="square">
            <a:spAutoFit/>
          </a:bodyPr>
          <a:lstStyle/>
          <a:p>
            <a:pPr marL="285750" indent="-285750" algn="just">
              <a:lnSpc>
                <a:spcPct val="200000"/>
              </a:lnSpc>
              <a:buFont typeface="Arial" panose="020B0604020202020204" pitchFamily="34" charset="0"/>
              <a:buChar char="•"/>
            </a:pP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 detect RAPD by estimating the radii of the pupil in constricted mode.</a:t>
            </a:r>
          </a:p>
          <a:p>
            <a:pPr marL="285750" indent="-285750" algn="just">
              <a:lnSpc>
                <a:spcPct val="200000"/>
              </a:lnSpc>
              <a:buFont typeface="Arial" panose="020B0604020202020204" pitchFamily="34" charset="0"/>
              <a:buChar char="•"/>
            </a:pP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To reduce the effort of technicians by making it real-time.</a:t>
            </a:r>
          </a:p>
          <a:p>
            <a:pPr marL="285750" indent="-285750" algn="just">
              <a:lnSpc>
                <a:spcPct val="200000"/>
              </a:lnSpc>
              <a:buFont typeface="Arial" panose="020B0604020202020204" pitchFamily="34" charset="0"/>
              <a:buChar char="•"/>
            </a:pP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To include the grading system according to pupil response.</a:t>
            </a:r>
          </a:p>
          <a:p>
            <a:pPr marL="285750" indent="-285750" algn="just">
              <a:buFont typeface="Arial" panose="020B0604020202020204" pitchFamily="34" charset="0"/>
              <a:buChar char="•"/>
            </a:pPr>
            <a:endPar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D07EE532-360B-7675-CA47-E64C4FB9FD76}"/>
              </a:ext>
            </a:extLst>
          </p:cNvPr>
          <p:cNvSpPr txBox="1">
            <a:spLocks/>
          </p:cNvSpPr>
          <p:nvPr/>
        </p:nvSpPr>
        <p:spPr>
          <a:xfrm>
            <a:off x="340894" y="429906"/>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Times New Roman" panose="02020603050405020304" pitchFamily="18" charset="0"/>
                <a:cs typeface="Times New Roman" panose="02020603050405020304" pitchFamily="18" charset="0"/>
              </a:rPr>
              <a:t>Objectives</a:t>
            </a:r>
            <a:br>
              <a:rPr lang="en-US" sz="2800" dirty="0">
                <a:solidFill>
                  <a:schemeClr val="bg1"/>
                </a:solidFill>
                <a:latin typeface="Times New Roman" panose="02020603050405020304" pitchFamily="18" charset="0"/>
                <a:cs typeface="Times New Roman" panose="02020603050405020304" pitchFamily="18" charset="0"/>
              </a:rPr>
            </a:br>
            <a:endParaRPr lang="en-US" sz="2800" dirty="0">
              <a:solidFill>
                <a:schemeClr val="bg1"/>
              </a:solidFill>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998B873C-0D5C-62B8-0FD2-A67450F4B771}"/>
              </a:ext>
              <a:ext uri="{C183D7F6-B498-43B3-948B-1728B52AA6E4}">
                <adec:decorative xmlns:adec="http://schemas.microsoft.com/office/drawing/2017/decorative" val="1"/>
              </a:ext>
            </a:extLst>
          </p:cNvPr>
          <p:cNvCxnSpPr>
            <a:cxnSpLocks/>
          </p:cNvCxnSpPr>
          <p:nvPr/>
        </p:nvCxnSpPr>
        <p:spPr>
          <a:xfrm>
            <a:off x="0" y="619150"/>
            <a:ext cx="4856246"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D71B684-402B-34FA-25DA-405633D0CF01}"/>
              </a:ext>
              <a:ext uri="{C183D7F6-B498-43B3-948B-1728B52AA6E4}">
                <adec:decorative xmlns:adec="http://schemas.microsoft.com/office/drawing/2017/decorative" val="1"/>
              </a:ext>
            </a:extLst>
          </p:cNvPr>
          <p:cNvCxnSpPr>
            <a:cxnSpLocks/>
          </p:cNvCxnSpPr>
          <p:nvPr/>
        </p:nvCxnSpPr>
        <p:spPr>
          <a:xfrm flipV="1">
            <a:off x="7496175" y="619150"/>
            <a:ext cx="4856246" cy="955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21CEB58-CC81-AB7B-9C3F-93FA3A3C0296}"/>
              </a:ext>
            </a:extLst>
          </p:cNvPr>
          <p:cNvSpPr txBox="1"/>
          <p:nvPr/>
        </p:nvSpPr>
        <p:spPr>
          <a:xfrm>
            <a:off x="11595619" y="6314802"/>
            <a:ext cx="361560" cy="369332"/>
          </a:xfrm>
          <a:prstGeom prst="rect">
            <a:avLst/>
          </a:prstGeom>
          <a:noFill/>
        </p:spPr>
        <p:txBody>
          <a:bodyPr wrap="square">
            <a:spAutoFit/>
          </a:bodyPr>
          <a:lstStyle/>
          <a:p>
            <a:r>
              <a:rPr lang="en-US" dirty="0">
                <a:solidFill>
                  <a:schemeClr val="bg1">
                    <a:lumMod val="95000"/>
                  </a:schemeClr>
                </a:solidFill>
              </a:rPr>
              <a:t>2</a:t>
            </a:r>
            <a:endParaRPr lang="en-IN" dirty="0">
              <a:solidFill>
                <a:schemeClr val="bg1">
                  <a:lumMod val="95000"/>
                </a:schemeClr>
              </a:solidFill>
            </a:endParaRPr>
          </a:p>
        </p:txBody>
      </p:sp>
    </p:spTree>
    <p:extLst>
      <p:ext uri="{BB962C8B-B14F-4D97-AF65-F5344CB8AC3E}">
        <p14:creationId xmlns:p14="http://schemas.microsoft.com/office/powerpoint/2010/main" val="1923038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98D649B-042B-97B3-68B8-F9329E8EF74B}"/>
              </a:ext>
            </a:extLst>
          </p:cNvPr>
          <p:cNvSpPr txBox="1"/>
          <p:nvPr/>
        </p:nvSpPr>
        <p:spPr>
          <a:xfrm>
            <a:off x="545430" y="1790487"/>
            <a:ext cx="11325727" cy="4524315"/>
          </a:xfrm>
          <a:prstGeom prst="rect">
            <a:avLst/>
          </a:prstGeom>
          <a:noFill/>
        </p:spPr>
        <p:txBody>
          <a:bodyPr wrap="square">
            <a:spAutoFit/>
          </a:bodyPr>
          <a:lstStyle/>
          <a:p>
            <a:pPr marL="285750" indent="-285750" algn="just">
              <a:buFont typeface="Arial" panose="020B0604020202020204" pitchFamily="34" charset="0"/>
              <a:buChar char="•"/>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Relative Afferent Pupillary Defect (RAPD) indicates serious ocular disease. It is caused due to any damage to the Afferent pupillary pathways that are responsible for transmitting signals from the eye to the brain.</a:t>
            </a:r>
          </a:p>
          <a:p>
            <a:pPr marL="285750" indent="-285750" algn="just">
              <a:buFont typeface="Arial" panose="020B0604020202020204" pitchFamily="34" charset="0"/>
              <a:buChar char="•"/>
            </a:pPr>
            <a:endPar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SFT has been a traditional way of testing for RAPD for decades, as there is no quantification and being a subjective test, the assessment depends on the experience of the clinician.</a:t>
            </a:r>
          </a:p>
          <a:p>
            <a:pPr marL="285750" indent="-285750" algn="just">
              <a:buFont typeface="Arial" panose="020B0604020202020204" pitchFamily="34" charset="0"/>
              <a:buChar char="•"/>
            </a:pPr>
            <a:endParaRPr lang="en-US"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r>
              <a:rPr lang="en-US" b="1" dirty="0">
                <a:solidFill>
                  <a:schemeClr val="bg1"/>
                </a:solidFill>
                <a:latin typeface="Times New Roman" panose="02020603050405020304" pitchFamily="18" charset="0"/>
                <a:cs typeface="Times New Roman" panose="02020603050405020304" pitchFamily="18" charset="0"/>
              </a:rPr>
              <a:t>Advantages of pupillometer over SFT </a:t>
            </a:r>
            <a:r>
              <a:rPr lang="en-US" dirty="0">
                <a:solidFill>
                  <a:schemeClr val="bg1"/>
                </a:solidFill>
                <a:latin typeface="Times New Roman" panose="02020603050405020304" pitchFamily="18" charset="0"/>
                <a:cs typeface="Times New Roman" panose="02020603050405020304" pitchFamily="18" charset="0"/>
              </a:rPr>
              <a:t>:</a:t>
            </a:r>
          </a:p>
          <a:p>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chemeClr val="bg1"/>
                </a:solidFill>
                <a:effectLst/>
                <a:latin typeface="Times New Roman" panose="02020603050405020304" pitchFamily="18" charset="0"/>
                <a:cs typeface="Times New Roman" panose="02020603050405020304" pitchFamily="18" charset="0"/>
              </a:rPr>
              <a:t> Technicians should be trained and well experience to interpret the results obtained from SFT, whereas newly trained can perform the test using a pupillometer.</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Pupillometer can be performed in both light and dark environments</a:t>
            </a:r>
            <a:r>
              <a:rPr lang="en-US" b="0" i="0" dirty="0">
                <a:solidFill>
                  <a:schemeClr val="bg1"/>
                </a:solidFill>
                <a:effectLst/>
                <a:latin typeface="Times New Roman" panose="02020603050405020304" pitchFamily="18" charset="0"/>
                <a:cs typeface="Times New Roman" panose="02020603050405020304" pitchFamily="18" charset="0"/>
              </a:rPr>
              <a:t>.</a:t>
            </a: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US" sz="1800" dirty="0">
              <a:solidFill>
                <a:schemeClr val="bg1"/>
              </a:solidFill>
              <a:effectLst/>
              <a:ea typeface="Calibri" panose="020F0502020204030204" pitchFamily="34" charset="0"/>
              <a:cs typeface="Times New Roman" panose="02020603050405020304" pitchFamily="18" charset="0"/>
            </a:endParaRPr>
          </a:p>
          <a:p>
            <a:pPr algn="just"/>
            <a:endParaRPr lang="en-US" sz="1800" dirty="0">
              <a:solidFill>
                <a:schemeClr val="bg1"/>
              </a:solidFill>
              <a:effectLst/>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US" sz="1800" dirty="0">
              <a:solidFill>
                <a:schemeClr val="bg1"/>
              </a:solidFill>
              <a:cs typeface="Segoe UI" panose="020B0502040204020203" pitchFamily="34" charset="0"/>
            </a:endParaRPr>
          </a:p>
          <a:p>
            <a:pPr marL="285750" indent="-285750" algn="just">
              <a:buFont typeface="Arial" panose="020B0604020202020204" pitchFamily="34" charset="0"/>
              <a:buChar char="•"/>
            </a:pPr>
            <a:endParaRPr lang="en-US" sz="1800" dirty="0">
              <a:solidFill>
                <a:schemeClr val="bg1"/>
              </a:solidFill>
              <a:cs typeface="Segoe UI" panose="020B0502040204020203" pitchFamily="34" charset="0"/>
            </a:endParaRPr>
          </a:p>
        </p:txBody>
      </p:sp>
      <p:sp>
        <p:nvSpPr>
          <p:cNvPr id="7" name="Title 1">
            <a:extLst>
              <a:ext uri="{FF2B5EF4-FFF2-40B4-BE49-F238E27FC236}">
                <a16:creationId xmlns:a16="http://schemas.microsoft.com/office/drawing/2014/main" id="{D07EE532-360B-7675-CA47-E64C4FB9FD76}"/>
              </a:ext>
            </a:extLst>
          </p:cNvPr>
          <p:cNvSpPr txBox="1">
            <a:spLocks/>
          </p:cNvSpPr>
          <p:nvPr/>
        </p:nvSpPr>
        <p:spPr>
          <a:xfrm>
            <a:off x="340894" y="429906"/>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Times New Roman" panose="02020603050405020304" pitchFamily="18" charset="0"/>
                <a:cs typeface="Times New Roman" panose="02020603050405020304" pitchFamily="18" charset="0"/>
              </a:rPr>
              <a:t>Introduction</a:t>
            </a:r>
            <a:br>
              <a:rPr lang="en-US" sz="2800" dirty="0">
                <a:solidFill>
                  <a:schemeClr val="bg1"/>
                </a:solidFill>
                <a:latin typeface="Times New Roman" panose="02020603050405020304" pitchFamily="18" charset="0"/>
                <a:cs typeface="Times New Roman" panose="02020603050405020304" pitchFamily="18" charset="0"/>
              </a:rPr>
            </a:br>
            <a:endParaRPr lang="en-US" sz="2800" dirty="0">
              <a:solidFill>
                <a:schemeClr val="bg1"/>
              </a:solidFill>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998B873C-0D5C-62B8-0FD2-A67450F4B771}"/>
              </a:ext>
              <a:ext uri="{C183D7F6-B498-43B3-948B-1728B52AA6E4}">
                <adec:decorative xmlns:adec="http://schemas.microsoft.com/office/drawing/2017/decorative" val="1"/>
              </a:ext>
            </a:extLst>
          </p:cNvPr>
          <p:cNvCxnSpPr>
            <a:cxnSpLocks/>
          </p:cNvCxnSpPr>
          <p:nvPr/>
        </p:nvCxnSpPr>
        <p:spPr>
          <a:xfrm>
            <a:off x="0" y="619150"/>
            <a:ext cx="4856246"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D71B684-402B-34FA-25DA-405633D0CF01}"/>
              </a:ext>
              <a:ext uri="{C183D7F6-B498-43B3-948B-1728B52AA6E4}">
                <adec:decorative xmlns:adec="http://schemas.microsoft.com/office/drawing/2017/decorative" val="1"/>
              </a:ext>
            </a:extLst>
          </p:cNvPr>
          <p:cNvCxnSpPr>
            <a:cxnSpLocks/>
          </p:cNvCxnSpPr>
          <p:nvPr/>
        </p:nvCxnSpPr>
        <p:spPr>
          <a:xfrm flipV="1">
            <a:off x="7496175" y="619150"/>
            <a:ext cx="4856246" cy="955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21CEB58-CC81-AB7B-9C3F-93FA3A3C0296}"/>
              </a:ext>
            </a:extLst>
          </p:cNvPr>
          <p:cNvSpPr txBox="1"/>
          <p:nvPr/>
        </p:nvSpPr>
        <p:spPr>
          <a:xfrm>
            <a:off x="11524034" y="6130136"/>
            <a:ext cx="361560" cy="369332"/>
          </a:xfrm>
          <a:prstGeom prst="rect">
            <a:avLst/>
          </a:prstGeom>
          <a:noFill/>
        </p:spPr>
        <p:txBody>
          <a:bodyPr wrap="square">
            <a:spAutoFit/>
          </a:bodyPr>
          <a:lstStyle/>
          <a:p>
            <a:r>
              <a:rPr lang="en-US" dirty="0">
                <a:solidFill>
                  <a:schemeClr val="bg1">
                    <a:lumMod val="95000"/>
                  </a:schemeClr>
                </a:solidFill>
              </a:rPr>
              <a:t>3</a:t>
            </a:r>
            <a:endParaRPr lang="en-IN" dirty="0">
              <a:solidFill>
                <a:schemeClr val="bg1">
                  <a:lumMod val="95000"/>
                </a:schemeClr>
              </a:solidFill>
            </a:endParaRPr>
          </a:p>
        </p:txBody>
      </p:sp>
    </p:spTree>
    <p:extLst>
      <p:ext uri="{BB962C8B-B14F-4D97-AF65-F5344CB8AC3E}">
        <p14:creationId xmlns:p14="http://schemas.microsoft.com/office/powerpoint/2010/main" val="1971519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7EE532-360B-7675-CA47-E64C4FB9FD76}"/>
              </a:ext>
            </a:extLst>
          </p:cNvPr>
          <p:cNvSpPr txBox="1">
            <a:spLocks/>
          </p:cNvSpPr>
          <p:nvPr/>
        </p:nvSpPr>
        <p:spPr>
          <a:xfrm>
            <a:off x="228600" y="448568"/>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Current Progress</a:t>
            </a:r>
            <a:br>
              <a:rPr lang="en-US" sz="2800" dirty="0">
                <a:solidFill>
                  <a:schemeClr val="bg1"/>
                </a:solidFill>
                <a:latin typeface="Times New Roman" panose="02020603050405020304" pitchFamily="18" charset="0"/>
                <a:cs typeface="Times New Roman" panose="02020603050405020304" pitchFamily="18" charset="0"/>
              </a:rPr>
            </a:br>
            <a:endParaRPr lang="en-US" sz="2800" dirty="0">
              <a:solidFill>
                <a:schemeClr val="bg1"/>
              </a:solidFill>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998B873C-0D5C-62B8-0FD2-A67450F4B771}"/>
              </a:ext>
              <a:ext uri="{C183D7F6-B498-43B3-948B-1728B52AA6E4}">
                <adec:decorative xmlns:adec="http://schemas.microsoft.com/office/drawing/2017/decorative" val="1"/>
              </a:ext>
            </a:extLst>
          </p:cNvPr>
          <p:cNvCxnSpPr>
            <a:cxnSpLocks/>
          </p:cNvCxnSpPr>
          <p:nvPr/>
        </p:nvCxnSpPr>
        <p:spPr>
          <a:xfrm>
            <a:off x="0" y="619150"/>
            <a:ext cx="4394718"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D71B684-402B-34FA-25DA-405633D0CF01}"/>
              </a:ext>
              <a:ext uri="{C183D7F6-B498-43B3-948B-1728B52AA6E4}">
                <adec:decorative xmlns:adec="http://schemas.microsoft.com/office/drawing/2017/decorative" val="1"/>
              </a:ext>
            </a:extLst>
          </p:cNvPr>
          <p:cNvCxnSpPr>
            <a:cxnSpLocks/>
          </p:cNvCxnSpPr>
          <p:nvPr/>
        </p:nvCxnSpPr>
        <p:spPr>
          <a:xfrm>
            <a:off x="7791061" y="619150"/>
            <a:ext cx="4468054"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sp>
        <p:nvSpPr>
          <p:cNvPr id="16" name="AutoShape 10" descr="INFRARED IR LED SENSOR LED - Infrared IR Sensor LED 3Watt, 1Watt &amp; 5mm  Wholesaler from Delhi">
            <a:extLst>
              <a:ext uri="{FF2B5EF4-FFF2-40B4-BE49-F238E27FC236}">
                <a16:creationId xmlns:a16="http://schemas.microsoft.com/office/drawing/2014/main" id="{0E9FE78A-1BE0-CE50-C3C3-F70E454C3996}"/>
              </a:ext>
            </a:extLst>
          </p:cNvPr>
          <p:cNvSpPr>
            <a:spLocks noChangeAspect="1" noChangeArrowheads="1"/>
          </p:cNvSpPr>
          <p:nvPr/>
        </p:nvSpPr>
        <p:spPr bwMode="auto">
          <a:xfrm>
            <a:off x="5986359" y="5655375"/>
            <a:ext cx="219282" cy="2192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TextBox 16">
            <a:extLst>
              <a:ext uri="{FF2B5EF4-FFF2-40B4-BE49-F238E27FC236}">
                <a16:creationId xmlns:a16="http://schemas.microsoft.com/office/drawing/2014/main" id="{9E8C4AF3-159E-1AF7-D466-9EF981B93073}"/>
              </a:ext>
            </a:extLst>
          </p:cNvPr>
          <p:cNvSpPr txBox="1"/>
          <p:nvPr/>
        </p:nvSpPr>
        <p:spPr>
          <a:xfrm>
            <a:off x="1175658" y="1699196"/>
            <a:ext cx="7669762" cy="845744"/>
          </a:xfrm>
          <a:prstGeom prst="rect">
            <a:avLst/>
          </a:prstGeom>
          <a:noFill/>
        </p:spPr>
        <p:txBody>
          <a:bodyPr wrap="square" rtlCol="0">
            <a:spAutoFit/>
          </a:bodyPr>
          <a:lstStyle/>
          <a:p>
            <a:endParaRPr lang="en-IN" dirty="0">
              <a:solidFill>
                <a:schemeClr val="bg1"/>
              </a:solidFill>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endParaRPr lang="en-IN" dirty="0">
              <a:solidFill>
                <a:schemeClr val="bg1"/>
              </a:solidFill>
            </a:endParaRPr>
          </a:p>
        </p:txBody>
      </p:sp>
      <p:sp>
        <p:nvSpPr>
          <p:cNvPr id="27" name="TextBox 26">
            <a:extLst>
              <a:ext uri="{FF2B5EF4-FFF2-40B4-BE49-F238E27FC236}">
                <a16:creationId xmlns:a16="http://schemas.microsoft.com/office/drawing/2014/main" id="{EAC01198-DE07-A074-0D9F-4B17B798E0CE}"/>
              </a:ext>
            </a:extLst>
          </p:cNvPr>
          <p:cNvSpPr txBox="1"/>
          <p:nvPr/>
        </p:nvSpPr>
        <p:spPr>
          <a:xfrm>
            <a:off x="11605779" y="6314802"/>
            <a:ext cx="361560" cy="369332"/>
          </a:xfrm>
          <a:prstGeom prst="rect">
            <a:avLst/>
          </a:prstGeom>
          <a:noFill/>
        </p:spPr>
        <p:txBody>
          <a:bodyPr wrap="square">
            <a:spAutoFit/>
          </a:bodyPr>
          <a:lstStyle/>
          <a:p>
            <a:r>
              <a:rPr lang="en-US" dirty="0">
                <a:solidFill>
                  <a:schemeClr val="bg1">
                    <a:lumMod val="95000"/>
                  </a:schemeClr>
                </a:solidFill>
              </a:rPr>
              <a:t>4</a:t>
            </a:r>
            <a:endParaRPr lang="en-IN" dirty="0">
              <a:solidFill>
                <a:schemeClr val="bg1">
                  <a:lumMod val="95000"/>
                </a:schemeClr>
              </a:solidFill>
            </a:endParaRPr>
          </a:p>
        </p:txBody>
      </p:sp>
      <p:pic>
        <p:nvPicPr>
          <p:cNvPr id="5" name="Picture 4" descr="Graphical user interface, application, table, Excel&#10;&#10;Description automatically generated">
            <a:extLst>
              <a:ext uri="{FF2B5EF4-FFF2-40B4-BE49-F238E27FC236}">
                <a16:creationId xmlns:a16="http://schemas.microsoft.com/office/drawing/2014/main" id="{E0C00D4B-BA43-4596-BAC2-86B87AC493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49" y="1604904"/>
            <a:ext cx="5431728" cy="3979057"/>
          </a:xfrm>
          <a:prstGeom prst="rect">
            <a:avLst/>
          </a:prstGeom>
        </p:spPr>
      </p:pic>
      <p:pic>
        <p:nvPicPr>
          <p:cNvPr id="4" name="Picture 3">
            <a:extLst>
              <a:ext uri="{FF2B5EF4-FFF2-40B4-BE49-F238E27FC236}">
                <a16:creationId xmlns:a16="http://schemas.microsoft.com/office/drawing/2014/main" id="{527A3AF8-430B-DDC1-03D2-637F3480B0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623" y="1574570"/>
            <a:ext cx="5081257" cy="4009391"/>
          </a:xfrm>
          <a:prstGeom prst="rect">
            <a:avLst/>
          </a:prstGeom>
        </p:spPr>
      </p:pic>
    </p:spTree>
    <p:extLst>
      <p:ext uri="{BB962C8B-B14F-4D97-AF65-F5344CB8AC3E}">
        <p14:creationId xmlns:p14="http://schemas.microsoft.com/office/powerpoint/2010/main" val="2875904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7EE532-360B-7675-CA47-E64C4FB9FD76}"/>
              </a:ext>
            </a:extLst>
          </p:cNvPr>
          <p:cNvSpPr txBox="1">
            <a:spLocks/>
          </p:cNvSpPr>
          <p:nvPr/>
        </p:nvSpPr>
        <p:spPr>
          <a:xfrm>
            <a:off x="228600" y="448568"/>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latin typeface="Times New Roman" panose="02020603050405020304" pitchFamily="18" charset="0"/>
                <a:cs typeface="Times New Roman" panose="02020603050405020304" pitchFamily="18" charset="0"/>
              </a:rPr>
              <a:t>Current Progress</a:t>
            </a:r>
            <a:br>
              <a:rPr lang="en-US" sz="2800" dirty="0">
                <a:solidFill>
                  <a:schemeClr val="bg1"/>
                </a:solidFill>
                <a:latin typeface="Times New Roman" panose="02020603050405020304" pitchFamily="18" charset="0"/>
                <a:cs typeface="Times New Roman" panose="02020603050405020304" pitchFamily="18" charset="0"/>
              </a:rPr>
            </a:br>
            <a:endParaRPr lang="en-US" sz="2800" dirty="0">
              <a:solidFill>
                <a:schemeClr val="bg1"/>
              </a:solidFill>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998B873C-0D5C-62B8-0FD2-A67450F4B771}"/>
              </a:ext>
              <a:ext uri="{C183D7F6-B498-43B3-948B-1728B52AA6E4}">
                <adec:decorative xmlns:adec="http://schemas.microsoft.com/office/drawing/2017/decorative" val="1"/>
              </a:ext>
            </a:extLst>
          </p:cNvPr>
          <p:cNvCxnSpPr>
            <a:cxnSpLocks/>
          </p:cNvCxnSpPr>
          <p:nvPr/>
        </p:nvCxnSpPr>
        <p:spPr>
          <a:xfrm>
            <a:off x="0" y="619150"/>
            <a:ext cx="4394718"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D71B684-402B-34FA-25DA-405633D0CF01}"/>
              </a:ext>
              <a:ext uri="{C183D7F6-B498-43B3-948B-1728B52AA6E4}">
                <adec:decorative xmlns:adec="http://schemas.microsoft.com/office/drawing/2017/decorative" val="1"/>
              </a:ext>
            </a:extLst>
          </p:cNvPr>
          <p:cNvCxnSpPr>
            <a:cxnSpLocks/>
          </p:cNvCxnSpPr>
          <p:nvPr/>
        </p:nvCxnSpPr>
        <p:spPr>
          <a:xfrm>
            <a:off x="7791061" y="619150"/>
            <a:ext cx="4468054"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AC01198-DE07-A074-0D9F-4B17B798E0CE}"/>
              </a:ext>
            </a:extLst>
          </p:cNvPr>
          <p:cNvSpPr txBox="1"/>
          <p:nvPr/>
        </p:nvSpPr>
        <p:spPr>
          <a:xfrm>
            <a:off x="11595619" y="6314802"/>
            <a:ext cx="361560" cy="369332"/>
          </a:xfrm>
          <a:prstGeom prst="rect">
            <a:avLst/>
          </a:prstGeom>
          <a:noFill/>
        </p:spPr>
        <p:txBody>
          <a:bodyPr wrap="square">
            <a:spAutoFit/>
          </a:bodyPr>
          <a:lstStyle/>
          <a:p>
            <a:r>
              <a:rPr lang="en-US" dirty="0">
                <a:solidFill>
                  <a:schemeClr val="bg1">
                    <a:lumMod val="95000"/>
                  </a:schemeClr>
                </a:solidFill>
              </a:rPr>
              <a:t>5</a:t>
            </a:r>
            <a:endParaRPr lang="en-IN" dirty="0">
              <a:solidFill>
                <a:schemeClr val="bg1">
                  <a:lumMod val="95000"/>
                </a:schemeClr>
              </a:solidFill>
            </a:endParaRPr>
          </a:p>
        </p:txBody>
      </p:sp>
      <p:pic>
        <p:nvPicPr>
          <p:cNvPr id="2" name="Picture 1" descr="Graphical user interface, application&#10;&#10;Description automatically generated">
            <a:extLst>
              <a:ext uri="{FF2B5EF4-FFF2-40B4-BE49-F238E27FC236}">
                <a16:creationId xmlns:a16="http://schemas.microsoft.com/office/drawing/2014/main" id="{90147164-D31C-EDA7-E330-1F283BD516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1730786"/>
            <a:ext cx="4792464" cy="4039363"/>
          </a:xfrm>
          <a:prstGeom prst="rect">
            <a:avLst/>
          </a:prstGeom>
        </p:spPr>
      </p:pic>
      <p:pic>
        <p:nvPicPr>
          <p:cNvPr id="12" name="Picture 11" descr="Graphical user interface&#10;&#10;Description automatically generated">
            <a:extLst>
              <a:ext uri="{FF2B5EF4-FFF2-40B4-BE49-F238E27FC236}">
                <a16:creationId xmlns:a16="http://schemas.microsoft.com/office/drawing/2014/main" id="{3018ABA6-CA91-67B9-511D-8A4F55A74F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3" y="1730786"/>
            <a:ext cx="5385816" cy="4039362"/>
          </a:xfrm>
          <a:prstGeom prst="rect">
            <a:avLst/>
          </a:prstGeom>
        </p:spPr>
      </p:pic>
    </p:spTree>
    <p:extLst>
      <p:ext uri="{BB962C8B-B14F-4D97-AF65-F5344CB8AC3E}">
        <p14:creationId xmlns:p14="http://schemas.microsoft.com/office/powerpoint/2010/main" val="2265432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7EE532-360B-7675-CA47-E64C4FB9FD76}"/>
              </a:ext>
            </a:extLst>
          </p:cNvPr>
          <p:cNvSpPr txBox="1">
            <a:spLocks/>
          </p:cNvSpPr>
          <p:nvPr/>
        </p:nvSpPr>
        <p:spPr>
          <a:xfrm>
            <a:off x="228600" y="448568"/>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2800" dirty="0">
                <a:solidFill>
                  <a:schemeClr val="bg1"/>
                </a:solidFill>
              </a:rPr>
            </a:br>
            <a:endParaRPr lang="en-US" sz="2800" dirty="0">
              <a:solidFill>
                <a:schemeClr val="bg1"/>
              </a:solidFill>
            </a:endParaRPr>
          </a:p>
        </p:txBody>
      </p:sp>
      <p:cxnSp>
        <p:nvCxnSpPr>
          <p:cNvPr id="8" name="Straight Connector 7">
            <a:extLst>
              <a:ext uri="{FF2B5EF4-FFF2-40B4-BE49-F238E27FC236}">
                <a16:creationId xmlns:a16="http://schemas.microsoft.com/office/drawing/2014/main" id="{998B873C-0D5C-62B8-0FD2-A67450F4B771}"/>
              </a:ext>
              <a:ext uri="{C183D7F6-B498-43B3-948B-1728B52AA6E4}">
                <adec:decorative xmlns:adec="http://schemas.microsoft.com/office/drawing/2017/decorative" val="1"/>
              </a:ext>
            </a:extLst>
          </p:cNvPr>
          <p:cNvCxnSpPr>
            <a:cxnSpLocks/>
          </p:cNvCxnSpPr>
          <p:nvPr/>
        </p:nvCxnSpPr>
        <p:spPr>
          <a:xfrm>
            <a:off x="0" y="619150"/>
            <a:ext cx="4185920"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D71B684-402B-34FA-25DA-405633D0CF01}"/>
              </a:ext>
              <a:ext uri="{C183D7F6-B498-43B3-948B-1728B52AA6E4}">
                <adec:decorative xmlns:adec="http://schemas.microsoft.com/office/drawing/2017/decorative" val="1"/>
              </a:ext>
            </a:extLst>
          </p:cNvPr>
          <p:cNvCxnSpPr>
            <a:cxnSpLocks/>
          </p:cNvCxnSpPr>
          <p:nvPr/>
        </p:nvCxnSpPr>
        <p:spPr>
          <a:xfrm>
            <a:off x="7975600" y="619150"/>
            <a:ext cx="4283515"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57E72FE-82EA-79B7-7544-04049E20857F}"/>
              </a:ext>
            </a:extLst>
          </p:cNvPr>
          <p:cNvSpPr txBox="1"/>
          <p:nvPr/>
        </p:nvSpPr>
        <p:spPr>
          <a:xfrm>
            <a:off x="1754155" y="2211355"/>
            <a:ext cx="5682343" cy="2369976"/>
          </a:xfrm>
          <a:prstGeom prst="rect">
            <a:avLst/>
          </a:prstGeom>
          <a:noFill/>
        </p:spPr>
        <p:txBody>
          <a:bodyPr wrap="square" rtlCol="0">
            <a:spAutoFit/>
          </a:bodyPr>
          <a:lstStyle/>
          <a:p>
            <a:endParaRPr lang="en-IN" dirty="0"/>
          </a:p>
        </p:txBody>
      </p:sp>
      <p:sp>
        <p:nvSpPr>
          <p:cNvPr id="16" name="AutoShape 10" descr="INFRARED IR LED SENSOR LED - Infrared IR Sensor LED 3Watt, 1Watt &amp; 5mm  Wholesaler from Delhi">
            <a:extLst>
              <a:ext uri="{FF2B5EF4-FFF2-40B4-BE49-F238E27FC236}">
                <a16:creationId xmlns:a16="http://schemas.microsoft.com/office/drawing/2014/main" id="{0E9FE78A-1BE0-CE50-C3C3-F70E454C3996}"/>
              </a:ext>
            </a:extLst>
          </p:cNvPr>
          <p:cNvSpPr>
            <a:spLocks noChangeAspect="1" noChangeArrowheads="1"/>
          </p:cNvSpPr>
          <p:nvPr/>
        </p:nvSpPr>
        <p:spPr bwMode="auto">
          <a:xfrm>
            <a:off x="5986359" y="5655375"/>
            <a:ext cx="219282" cy="2192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TextBox 16">
            <a:extLst>
              <a:ext uri="{FF2B5EF4-FFF2-40B4-BE49-F238E27FC236}">
                <a16:creationId xmlns:a16="http://schemas.microsoft.com/office/drawing/2014/main" id="{9E8C4AF3-159E-1AF7-D466-9EF981B93073}"/>
              </a:ext>
            </a:extLst>
          </p:cNvPr>
          <p:cNvSpPr txBox="1"/>
          <p:nvPr/>
        </p:nvSpPr>
        <p:spPr>
          <a:xfrm>
            <a:off x="1175658" y="1699196"/>
            <a:ext cx="7669762" cy="845744"/>
          </a:xfrm>
          <a:prstGeom prst="rect">
            <a:avLst/>
          </a:prstGeom>
          <a:noFill/>
        </p:spPr>
        <p:txBody>
          <a:bodyPr wrap="square" rtlCol="0">
            <a:spAutoFit/>
          </a:bodyPr>
          <a:lstStyle/>
          <a:p>
            <a:endParaRPr lang="en-IN" dirty="0">
              <a:solidFill>
                <a:schemeClr val="bg1"/>
              </a:solidFill>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endParaRPr lang="en-IN" dirty="0">
              <a:solidFill>
                <a:schemeClr val="bg1"/>
              </a:solidFill>
            </a:endParaRPr>
          </a:p>
        </p:txBody>
      </p:sp>
      <p:sp>
        <p:nvSpPr>
          <p:cNvPr id="27" name="TextBox 26">
            <a:extLst>
              <a:ext uri="{FF2B5EF4-FFF2-40B4-BE49-F238E27FC236}">
                <a16:creationId xmlns:a16="http://schemas.microsoft.com/office/drawing/2014/main" id="{EAC01198-DE07-A074-0D9F-4B17B798E0CE}"/>
              </a:ext>
            </a:extLst>
          </p:cNvPr>
          <p:cNvSpPr txBox="1"/>
          <p:nvPr/>
        </p:nvSpPr>
        <p:spPr>
          <a:xfrm>
            <a:off x="11595619" y="6314802"/>
            <a:ext cx="361560" cy="369332"/>
          </a:xfrm>
          <a:prstGeom prst="rect">
            <a:avLst/>
          </a:prstGeom>
          <a:noFill/>
        </p:spPr>
        <p:txBody>
          <a:bodyPr wrap="square">
            <a:spAutoFit/>
          </a:bodyPr>
          <a:lstStyle/>
          <a:p>
            <a:r>
              <a:rPr lang="en-US" dirty="0">
                <a:solidFill>
                  <a:schemeClr val="bg1">
                    <a:lumMod val="95000"/>
                  </a:schemeClr>
                </a:solidFill>
              </a:rPr>
              <a:t>6</a:t>
            </a:r>
            <a:endParaRPr lang="en-IN" dirty="0">
              <a:solidFill>
                <a:schemeClr val="bg1">
                  <a:lumMod val="95000"/>
                </a:schemeClr>
              </a:solidFill>
            </a:endParaRPr>
          </a:p>
        </p:txBody>
      </p:sp>
      <p:sp>
        <p:nvSpPr>
          <p:cNvPr id="5" name="TextBox 4">
            <a:extLst>
              <a:ext uri="{FF2B5EF4-FFF2-40B4-BE49-F238E27FC236}">
                <a16:creationId xmlns:a16="http://schemas.microsoft.com/office/drawing/2014/main" id="{60EE4244-B0B3-C543-8555-C38FC059CC76}"/>
              </a:ext>
            </a:extLst>
          </p:cNvPr>
          <p:cNvSpPr txBox="1"/>
          <p:nvPr/>
        </p:nvSpPr>
        <p:spPr>
          <a:xfrm>
            <a:off x="4394718" y="313146"/>
            <a:ext cx="6134876" cy="523220"/>
          </a:xfrm>
          <a:prstGeom prst="rect">
            <a:avLst/>
          </a:prstGeom>
          <a:noFill/>
        </p:spPr>
        <p:txBody>
          <a:bodyPr wrap="square">
            <a:spAutoFit/>
          </a:bodyPr>
          <a:lstStyle/>
          <a:p>
            <a:r>
              <a:rPr lang="en-US" sz="2800" b="1" dirty="0">
                <a:solidFill>
                  <a:schemeClr val="bg1"/>
                </a:solidFill>
                <a:latin typeface="Times New Roman" panose="02020603050405020304" pitchFamily="18" charset="0"/>
                <a:cs typeface="Times New Roman" panose="02020603050405020304" pitchFamily="18" charset="0"/>
              </a:rPr>
              <a:t>Future Developments</a:t>
            </a:r>
            <a:endParaRPr lang="en-IN" sz="2800" dirty="0">
              <a:latin typeface="Times New Roman" panose="02020603050405020304" pitchFamily="18" charset="0"/>
              <a:cs typeface="Times New Roman" panose="02020603050405020304" pitchFamily="18" charset="0"/>
            </a:endParaRPr>
          </a:p>
        </p:txBody>
      </p:sp>
      <p:pic>
        <p:nvPicPr>
          <p:cNvPr id="2" name="Picture 1" descr="Chart&#10;&#10;Description automatically generated with low confidence">
            <a:extLst>
              <a:ext uri="{FF2B5EF4-FFF2-40B4-BE49-F238E27FC236}">
                <a16:creationId xmlns:a16="http://schemas.microsoft.com/office/drawing/2014/main" id="{342A2DD6-EA46-D4FB-27DF-A90C029CF9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3327" y="1714296"/>
            <a:ext cx="5122093" cy="4373606"/>
          </a:xfrm>
          <a:prstGeom prst="rect">
            <a:avLst/>
          </a:prstGeom>
        </p:spPr>
      </p:pic>
    </p:spTree>
    <p:extLst>
      <p:ext uri="{BB962C8B-B14F-4D97-AF65-F5344CB8AC3E}">
        <p14:creationId xmlns:p14="http://schemas.microsoft.com/office/powerpoint/2010/main" val="1882485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07EE532-360B-7675-CA47-E64C4FB9FD76}"/>
              </a:ext>
            </a:extLst>
          </p:cNvPr>
          <p:cNvSpPr txBox="1">
            <a:spLocks/>
          </p:cNvSpPr>
          <p:nvPr/>
        </p:nvSpPr>
        <p:spPr>
          <a:xfrm>
            <a:off x="338241" y="3175337"/>
            <a:ext cx="11734800" cy="5539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bg1"/>
                </a:solidFill>
                <a:latin typeface="Times New Roman" panose="02020603050405020304" pitchFamily="18" charset="0"/>
                <a:cs typeface="Times New Roman" panose="02020603050405020304" pitchFamily="18" charset="0"/>
              </a:rPr>
              <a:t>THANK YOU</a:t>
            </a:r>
            <a:endParaRPr lang="en-US" sz="4000" dirty="0">
              <a:solidFill>
                <a:schemeClr val="bg1"/>
              </a:solidFill>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998B873C-0D5C-62B8-0FD2-A67450F4B771}"/>
              </a:ext>
              <a:ext uri="{C183D7F6-B498-43B3-948B-1728B52AA6E4}">
                <adec:decorative xmlns:adec="http://schemas.microsoft.com/office/drawing/2017/decorative" val="1"/>
              </a:ext>
            </a:extLst>
          </p:cNvPr>
          <p:cNvCxnSpPr>
            <a:cxnSpLocks/>
          </p:cNvCxnSpPr>
          <p:nvPr/>
        </p:nvCxnSpPr>
        <p:spPr>
          <a:xfrm>
            <a:off x="-130629" y="3452336"/>
            <a:ext cx="4303752" cy="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D71B684-402B-34FA-25DA-405633D0CF01}"/>
              </a:ext>
              <a:ext uri="{C183D7F6-B498-43B3-948B-1728B52AA6E4}">
                <adec:decorative xmlns:adec="http://schemas.microsoft.com/office/drawing/2017/decorative" val="1"/>
              </a:ext>
            </a:extLst>
          </p:cNvPr>
          <p:cNvCxnSpPr>
            <a:cxnSpLocks/>
          </p:cNvCxnSpPr>
          <p:nvPr/>
        </p:nvCxnSpPr>
        <p:spPr>
          <a:xfrm flipV="1">
            <a:off x="8330436" y="3452336"/>
            <a:ext cx="3861564" cy="23317"/>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sp>
        <p:nvSpPr>
          <p:cNvPr id="16" name="AutoShape 10" descr="INFRARED IR LED SENSOR LED - Infrared IR Sensor LED 3Watt, 1Watt &amp; 5mm  Wholesaler from Delhi">
            <a:extLst>
              <a:ext uri="{FF2B5EF4-FFF2-40B4-BE49-F238E27FC236}">
                <a16:creationId xmlns:a16="http://schemas.microsoft.com/office/drawing/2014/main" id="{0E9FE78A-1BE0-CE50-C3C3-F70E454C3996}"/>
              </a:ext>
            </a:extLst>
          </p:cNvPr>
          <p:cNvSpPr>
            <a:spLocks noChangeAspect="1" noChangeArrowheads="1"/>
          </p:cNvSpPr>
          <p:nvPr/>
        </p:nvSpPr>
        <p:spPr bwMode="auto">
          <a:xfrm>
            <a:off x="5986359" y="5655375"/>
            <a:ext cx="219282" cy="2192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TextBox 16">
            <a:extLst>
              <a:ext uri="{FF2B5EF4-FFF2-40B4-BE49-F238E27FC236}">
                <a16:creationId xmlns:a16="http://schemas.microsoft.com/office/drawing/2014/main" id="{9E8C4AF3-159E-1AF7-D466-9EF981B93073}"/>
              </a:ext>
            </a:extLst>
          </p:cNvPr>
          <p:cNvSpPr txBox="1"/>
          <p:nvPr/>
        </p:nvSpPr>
        <p:spPr>
          <a:xfrm>
            <a:off x="1175658" y="1699196"/>
            <a:ext cx="7669762" cy="845744"/>
          </a:xfrm>
          <a:prstGeom prst="rect">
            <a:avLst/>
          </a:prstGeom>
          <a:noFill/>
        </p:spPr>
        <p:txBody>
          <a:bodyPr wrap="square" rtlCol="0">
            <a:spAutoFit/>
          </a:bodyPr>
          <a:lstStyle/>
          <a:p>
            <a:endParaRPr lang="en-IN" dirty="0">
              <a:solidFill>
                <a:schemeClr val="bg1"/>
              </a:solidFill>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val="490460261"/>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523</TotalTime>
  <Words>241</Words>
  <Application>Microsoft Office PowerPoint</Application>
  <PresentationFormat>Widescreen</PresentationFormat>
  <Paragraphs>57</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Segoe UI Light</vt:lpstr>
      <vt:lpstr>Times New Roman</vt:lpstr>
      <vt:lpstr>Office Theme</vt:lpstr>
      <vt:lpstr>PowerPoint Presentation</vt:lpstr>
      <vt:lpstr>Project analysis slide 2</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Pavani Thadem</dc:creator>
  <cp:lastModifiedBy>Pavani Thadem</cp:lastModifiedBy>
  <cp:revision>9</cp:revision>
  <dcterms:created xsi:type="dcterms:W3CDTF">2022-12-17T05:00:28Z</dcterms:created>
  <dcterms:modified xsi:type="dcterms:W3CDTF">2022-12-20T06:28:39Z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