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5" r:id="rId6"/>
    <p:sldId id="272" r:id="rId7"/>
    <p:sldId id="273" r:id="rId8"/>
    <p:sldId id="277" r:id="rId9"/>
    <p:sldId id="261" r:id="rId10"/>
    <p:sldId id="274" r:id="rId11"/>
    <p:sldId id="278" r:id="rId12"/>
    <p:sldId id="280" r:id="rId13"/>
    <p:sldId id="281"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42B64D-4F71-4B1D-A640-F9BA2ADD8B7C}" v="123" dt="2022-10-28T10:26:29.4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82" d="100"/>
          <a:sy n="82" d="100"/>
        </p:scale>
        <p:origin x="533" y="72"/>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i Thadem" userId="bffc40240fdc1eb6" providerId="LiveId" clId="{D15F1AA3-2C18-4B24-9E6C-030122C3AACB}"/>
    <pc:docChg chg="modSld">
      <pc:chgData name="Pavani Thadem" userId="bffc40240fdc1eb6" providerId="LiveId" clId="{D15F1AA3-2C18-4B24-9E6C-030122C3AACB}" dt="2022-10-28T17:53:03.026" v="5" actId="1076"/>
      <pc:docMkLst>
        <pc:docMk/>
      </pc:docMkLst>
      <pc:sldChg chg="modSp mod">
        <pc:chgData name="Pavani Thadem" userId="bffc40240fdc1eb6" providerId="LiveId" clId="{D15F1AA3-2C18-4B24-9E6C-030122C3AACB}" dt="2022-10-28T17:53:03.026" v="5" actId="1076"/>
        <pc:sldMkLst>
          <pc:docMk/>
          <pc:sldMk cId="982355592" sldId="258"/>
        </pc:sldMkLst>
        <pc:spChg chg="mod">
          <ac:chgData name="Pavani Thadem" userId="bffc40240fdc1eb6" providerId="LiveId" clId="{D15F1AA3-2C18-4B24-9E6C-030122C3AACB}" dt="2022-10-28T17:52:33.092" v="1" actId="207"/>
          <ac:spMkLst>
            <pc:docMk/>
            <pc:sldMk cId="982355592" sldId="258"/>
            <ac:spMk id="31" creationId="{D3B3F601-134F-4A57-8DB9-D1A3DCB3A845}"/>
          </ac:spMkLst>
        </pc:spChg>
        <pc:spChg chg="mod">
          <ac:chgData name="Pavani Thadem" userId="bffc40240fdc1eb6" providerId="LiveId" clId="{D15F1AA3-2C18-4B24-9E6C-030122C3AACB}" dt="2022-10-28T17:52:19.413" v="0" actId="207"/>
          <ac:spMkLst>
            <pc:docMk/>
            <pc:sldMk cId="982355592" sldId="258"/>
            <ac:spMk id="32" creationId="{0A173AB0-7547-4A23-8F04-7AB95BDD9EFF}"/>
          </ac:spMkLst>
        </pc:spChg>
        <pc:spChg chg="mod">
          <ac:chgData name="Pavani Thadem" userId="bffc40240fdc1eb6" providerId="LiveId" clId="{D15F1AA3-2C18-4B24-9E6C-030122C3AACB}" dt="2022-10-28T17:53:03.026" v="5" actId="1076"/>
          <ac:spMkLst>
            <pc:docMk/>
            <pc:sldMk cId="982355592" sldId="258"/>
            <ac:spMk id="33" creationId="{9154D948-0074-4EB2-8FA6-212C49932C65}"/>
          </ac:spMkLst>
        </pc:spChg>
        <pc:spChg chg="mod">
          <ac:chgData name="Pavani Thadem" userId="bffc40240fdc1eb6" providerId="LiveId" clId="{D15F1AA3-2C18-4B24-9E6C-030122C3AACB}" dt="2022-10-28T17:52:42.115" v="2" actId="207"/>
          <ac:spMkLst>
            <pc:docMk/>
            <pc:sldMk cId="982355592" sldId="258"/>
            <ac:spMk id="34" creationId="{02F4DF4A-5D3F-48AD-9DE2-82DA85581FD6}"/>
          </ac:spMkLst>
        </pc:spChg>
        <pc:spChg chg="mod">
          <ac:chgData name="Pavani Thadem" userId="bffc40240fdc1eb6" providerId="LiveId" clId="{D15F1AA3-2C18-4B24-9E6C-030122C3AACB}" dt="2022-10-28T17:52:48.067" v="3" actId="207"/>
          <ac:spMkLst>
            <pc:docMk/>
            <pc:sldMk cId="982355592" sldId="258"/>
            <ac:spMk id="39" creationId="{88035290-52FE-4562-B4E3-5936132B488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1C64-AFC2-417F-887A-2EFC0F2A06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387998-F56E-4408-BABF-9598551724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99DD03-321D-4571-82C9-CA8C71B90384}"/>
              </a:ext>
            </a:extLst>
          </p:cNvPr>
          <p:cNvSpPr>
            <a:spLocks noGrp="1"/>
          </p:cNvSpPr>
          <p:nvPr>
            <p:ph type="dt" sz="half" idx="10"/>
          </p:nvPr>
        </p:nvSpPr>
        <p:spPr/>
        <p:txBody>
          <a:bodyPr/>
          <a:lstStyle/>
          <a:p>
            <a:fld id="{E8D6AE8F-918A-4835-96EE-EFDF444E5A79}" type="datetimeFigureOut">
              <a:rPr lang="en-US" smtClean="0"/>
              <a:t>10/28/2022</a:t>
            </a:fld>
            <a:endParaRPr lang="en-US"/>
          </a:p>
        </p:txBody>
      </p:sp>
      <p:sp>
        <p:nvSpPr>
          <p:cNvPr id="5" name="Footer Placeholder 4">
            <a:extLst>
              <a:ext uri="{FF2B5EF4-FFF2-40B4-BE49-F238E27FC236}">
                <a16:creationId xmlns:a16="http://schemas.microsoft.com/office/drawing/2014/main" id="{BFB62EAB-F4E8-4A2A-A267-822E6EB84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8F5D0-2287-40E7-BF5B-08BD546E2099}"/>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3502798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7839-C289-4737-A2AF-E667DD1415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AD4B99-D856-4F9C-8008-33C2BBFDB9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5D643D-B1BD-4A74-B9CA-E857EE12DF08}"/>
              </a:ext>
            </a:extLst>
          </p:cNvPr>
          <p:cNvSpPr>
            <a:spLocks noGrp="1"/>
          </p:cNvSpPr>
          <p:nvPr>
            <p:ph type="dt" sz="half" idx="10"/>
          </p:nvPr>
        </p:nvSpPr>
        <p:spPr/>
        <p:txBody>
          <a:bodyPr/>
          <a:lstStyle/>
          <a:p>
            <a:fld id="{E8D6AE8F-918A-4835-96EE-EFDF444E5A79}" type="datetimeFigureOut">
              <a:rPr lang="en-US" smtClean="0"/>
              <a:t>10/28/2022</a:t>
            </a:fld>
            <a:endParaRPr lang="en-US"/>
          </a:p>
        </p:txBody>
      </p:sp>
      <p:sp>
        <p:nvSpPr>
          <p:cNvPr id="5" name="Footer Placeholder 4">
            <a:extLst>
              <a:ext uri="{FF2B5EF4-FFF2-40B4-BE49-F238E27FC236}">
                <a16:creationId xmlns:a16="http://schemas.microsoft.com/office/drawing/2014/main" id="{A1B3CE2D-F454-4E50-8AC7-A3924F3B24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02242-ED1D-48DA-B53F-08AF415AFC18}"/>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3811542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3047A9-0E0D-4C60-A602-5D3EFC9C3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C41CA2-86C1-4C8E-8F73-C0B2E2A631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A904E-3D50-4448-8971-CFF9B9D38583}"/>
              </a:ext>
            </a:extLst>
          </p:cNvPr>
          <p:cNvSpPr>
            <a:spLocks noGrp="1"/>
          </p:cNvSpPr>
          <p:nvPr>
            <p:ph type="dt" sz="half" idx="10"/>
          </p:nvPr>
        </p:nvSpPr>
        <p:spPr/>
        <p:txBody>
          <a:bodyPr/>
          <a:lstStyle/>
          <a:p>
            <a:fld id="{E8D6AE8F-918A-4835-96EE-EFDF444E5A79}" type="datetimeFigureOut">
              <a:rPr lang="en-US" smtClean="0"/>
              <a:t>10/28/2022</a:t>
            </a:fld>
            <a:endParaRPr lang="en-US"/>
          </a:p>
        </p:txBody>
      </p:sp>
      <p:sp>
        <p:nvSpPr>
          <p:cNvPr id="5" name="Footer Placeholder 4">
            <a:extLst>
              <a:ext uri="{FF2B5EF4-FFF2-40B4-BE49-F238E27FC236}">
                <a16:creationId xmlns:a16="http://schemas.microsoft.com/office/drawing/2014/main" id="{557DC0E0-57A3-426A-8013-AF79FF536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B4F2F-C87E-4687-92CB-8ED6C629EEA4}"/>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1514072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38FB-F78D-4C88-A023-F39E4BFA5D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41FFA3-068C-4742-91E1-D555EDFB68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18044-929D-404A-AD82-1A001B735A08}"/>
              </a:ext>
            </a:extLst>
          </p:cNvPr>
          <p:cNvSpPr>
            <a:spLocks noGrp="1"/>
          </p:cNvSpPr>
          <p:nvPr>
            <p:ph type="dt" sz="half" idx="10"/>
          </p:nvPr>
        </p:nvSpPr>
        <p:spPr/>
        <p:txBody>
          <a:bodyPr/>
          <a:lstStyle/>
          <a:p>
            <a:fld id="{E8D6AE8F-918A-4835-96EE-EFDF444E5A79}" type="datetimeFigureOut">
              <a:rPr lang="en-US" smtClean="0"/>
              <a:t>10/28/2022</a:t>
            </a:fld>
            <a:endParaRPr lang="en-US"/>
          </a:p>
        </p:txBody>
      </p:sp>
      <p:sp>
        <p:nvSpPr>
          <p:cNvPr id="5" name="Footer Placeholder 4">
            <a:extLst>
              <a:ext uri="{FF2B5EF4-FFF2-40B4-BE49-F238E27FC236}">
                <a16:creationId xmlns:a16="http://schemas.microsoft.com/office/drawing/2014/main" id="{D70CD5D7-BE15-4D84-B994-C21808251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00BF8-CA5B-4F70-AA5D-6FCE44EB7A2D}"/>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286423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B891-9F63-4FF1-880A-103D85D885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4C38FA-CE74-49B3-A5CF-55FA695FA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90261E-27C8-4458-A4C4-DE4196456817}"/>
              </a:ext>
            </a:extLst>
          </p:cNvPr>
          <p:cNvSpPr>
            <a:spLocks noGrp="1"/>
          </p:cNvSpPr>
          <p:nvPr>
            <p:ph type="dt" sz="half" idx="10"/>
          </p:nvPr>
        </p:nvSpPr>
        <p:spPr/>
        <p:txBody>
          <a:bodyPr/>
          <a:lstStyle/>
          <a:p>
            <a:fld id="{E8D6AE8F-918A-4835-96EE-EFDF444E5A79}" type="datetimeFigureOut">
              <a:rPr lang="en-US" smtClean="0"/>
              <a:t>10/28/2022</a:t>
            </a:fld>
            <a:endParaRPr lang="en-US"/>
          </a:p>
        </p:txBody>
      </p:sp>
      <p:sp>
        <p:nvSpPr>
          <p:cNvPr id="5" name="Footer Placeholder 4">
            <a:extLst>
              <a:ext uri="{FF2B5EF4-FFF2-40B4-BE49-F238E27FC236}">
                <a16:creationId xmlns:a16="http://schemas.microsoft.com/office/drawing/2014/main" id="{C1F28B9C-CFE0-4DEF-81FD-E7B728666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9A533-7D9B-4D2C-845F-59C2DD199E58}"/>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382937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499E-4700-4454-AFD0-78034AB137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32671D-4A2D-4761-859F-B2770537E8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99F7C4-1663-4B03-B33E-1F4485A736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8396BD-5181-4ABC-90C6-63CEFBF647B5}"/>
              </a:ext>
            </a:extLst>
          </p:cNvPr>
          <p:cNvSpPr>
            <a:spLocks noGrp="1"/>
          </p:cNvSpPr>
          <p:nvPr>
            <p:ph type="dt" sz="half" idx="10"/>
          </p:nvPr>
        </p:nvSpPr>
        <p:spPr/>
        <p:txBody>
          <a:bodyPr/>
          <a:lstStyle/>
          <a:p>
            <a:fld id="{E8D6AE8F-918A-4835-96EE-EFDF444E5A79}" type="datetimeFigureOut">
              <a:rPr lang="en-US" smtClean="0"/>
              <a:t>10/28/2022</a:t>
            </a:fld>
            <a:endParaRPr lang="en-US"/>
          </a:p>
        </p:txBody>
      </p:sp>
      <p:sp>
        <p:nvSpPr>
          <p:cNvPr id="6" name="Footer Placeholder 5">
            <a:extLst>
              <a:ext uri="{FF2B5EF4-FFF2-40B4-BE49-F238E27FC236}">
                <a16:creationId xmlns:a16="http://schemas.microsoft.com/office/drawing/2014/main" id="{0F3A96F7-365E-4E1D-8308-0B504348FF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CDE45F-7A17-4467-8C87-5D02325F3635}"/>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985753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A2062-1436-4A50-9A95-C8F91B5BD5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8C9D84-144E-412F-B750-D38A2551A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0113AC-1759-4E1B-BC73-FC104FACDA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A8CBC1-FB49-426D-BC9C-36FC4C908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12A925-F804-4D8E-AACA-97FB65119D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358278-B82B-4BD5-A7CD-3A0C2BB08266}"/>
              </a:ext>
            </a:extLst>
          </p:cNvPr>
          <p:cNvSpPr>
            <a:spLocks noGrp="1"/>
          </p:cNvSpPr>
          <p:nvPr>
            <p:ph type="dt" sz="half" idx="10"/>
          </p:nvPr>
        </p:nvSpPr>
        <p:spPr/>
        <p:txBody>
          <a:bodyPr/>
          <a:lstStyle/>
          <a:p>
            <a:fld id="{E8D6AE8F-918A-4835-96EE-EFDF444E5A79}" type="datetimeFigureOut">
              <a:rPr lang="en-US" smtClean="0"/>
              <a:t>10/28/2022</a:t>
            </a:fld>
            <a:endParaRPr lang="en-US"/>
          </a:p>
        </p:txBody>
      </p:sp>
      <p:sp>
        <p:nvSpPr>
          <p:cNvPr id="8" name="Footer Placeholder 7">
            <a:extLst>
              <a:ext uri="{FF2B5EF4-FFF2-40B4-BE49-F238E27FC236}">
                <a16:creationId xmlns:a16="http://schemas.microsoft.com/office/drawing/2014/main" id="{2056CD84-9B67-4B0E-8558-F36C9B98CA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1C8B32-2200-488C-8B08-2938135DC9C8}"/>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323103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396E2-3C53-44C3-9408-094178D39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2F0F59-078A-467C-9455-FD338E63E4A8}"/>
              </a:ext>
            </a:extLst>
          </p:cNvPr>
          <p:cNvSpPr>
            <a:spLocks noGrp="1"/>
          </p:cNvSpPr>
          <p:nvPr>
            <p:ph type="dt" sz="half" idx="10"/>
          </p:nvPr>
        </p:nvSpPr>
        <p:spPr/>
        <p:txBody>
          <a:bodyPr/>
          <a:lstStyle/>
          <a:p>
            <a:fld id="{E8D6AE8F-918A-4835-96EE-EFDF444E5A79}" type="datetimeFigureOut">
              <a:rPr lang="en-US" smtClean="0"/>
              <a:t>10/28/2022</a:t>
            </a:fld>
            <a:endParaRPr lang="en-US"/>
          </a:p>
        </p:txBody>
      </p:sp>
      <p:sp>
        <p:nvSpPr>
          <p:cNvPr id="4" name="Footer Placeholder 3">
            <a:extLst>
              <a:ext uri="{FF2B5EF4-FFF2-40B4-BE49-F238E27FC236}">
                <a16:creationId xmlns:a16="http://schemas.microsoft.com/office/drawing/2014/main" id="{3C1E17C9-31EB-45D2-B9F6-666B70C5E3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B28A6A-82F4-4962-B394-41FFAFA1316F}"/>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394012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8037D3-1FC1-4532-A32F-625BAC880805}"/>
              </a:ext>
            </a:extLst>
          </p:cNvPr>
          <p:cNvSpPr>
            <a:spLocks noGrp="1"/>
          </p:cNvSpPr>
          <p:nvPr>
            <p:ph type="dt" sz="half" idx="10"/>
          </p:nvPr>
        </p:nvSpPr>
        <p:spPr/>
        <p:txBody>
          <a:bodyPr/>
          <a:lstStyle/>
          <a:p>
            <a:fld id="{E8D6AE8F-918A-4835-96EE-EFDF444E5A79}" type="datetimeFigureOut">
              <a:rPr lang="en-US" smtClean="0"/>
              <a:t>10/28/2022</a:t>
            </a:fld>
            <a:endParaRPr lang="en-US"/>
          </a:p>
        </p:txBody>
      </p:sp>
      <p:sp>
        <p:nvSpPr>
          <p:cNvPr id="3" name="Footer Placeholder 2">
            <a:extLst>
              <a:ext uri="{FF2B5EF4-FFF2-40B4-BE49-F238E27FC236}">
                <a16:creationId xmlns:a16="http://schemas.microsoft.com/office/drawing/2014/main" id="{F9D92085-3A70-4AE9-8D94-7A80FA9824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F1CF5-F808-4A52-B750-169F68ADAF99}"/>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215906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049E-FF21-45AB-BF4B-5CEA2A90FD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B22BD3-11AB-4EA9-97E3-ABB980CAB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21F3A2-335B-4BD3-BE47-FD7E47387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EB0C56-4A18-4384-A07B-A678012A513A}"/>
              </a:ext>
            </a:extLst>
          </p:cNvPr>
          <p:cNvSpPr>
            <a:spLocks noGrp="1"/>
          </p:cNvSpPr>
          <p:nvPr>
            <p:ph type="dt" sz="half" idx="10"/>
          </p:nvPr>
        </p:nvSpPr>
        <p:spPr/>
        <p:txBody>
          <a:bodyPr/>
          <a:lstStyle/>
          <a:p>
            <a:fld id="{E8D6AE8F-918A-4835-96EE-EFDF444E5A79}" type="datetimeFigureOut">
              <a:rPr lang="en-US" smtClean="0"/>
              <a:t>10/28/2022</a:t>
            </a:fld>
            <a:endParaRPr lang="en-US"/>
          </a:p>
        </p:txBody>
      </p:sp>
      <p:sp>
        <p:nvSpPr>
          <p:cNvPr id="6" name="Footer Placeholder 5">
            <a:extLst>
              <a:ext uri="{FF2B5EF4-FFF2-40B4-BE49-F238E27FC236}">
                <a16:creationId xmlns:a16="http://schemas.microsoft.com/office/drawing/2014/main" id="{CECAFC7A-AF5F-4AE7-A882-D2810F62A7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BC0722-DA72-45B7-A02C-43A8E7BF08A7}"/>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1998826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C790-BEC1-4262-BC69-4246E65C5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35B5EE-0FD1-4A5E-A5B7-A8B515EEF1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B04409-C7DE-4666-87BD-E054BB10E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8721AF-4398-434A-B916-1E25EA14927A}"/>
              </a:ext>
            </a:extLst>
          </p:cNvPr>
          <p:cNvSpPr>
            <a:spLocks noGrp="1"/>
          </p:cNvSpPr>
          <p:nvPr>
            <p:ph type="dt" sz="half" idx="10"/>
          </p:nvPr>
        </p:nvSpPr>
        <p:spPr/>
        <p:txBody>
          <a:bodyPr/>
          <a:lstStyle/>
          <a:p>
            <a:fld id="{E8D6AE8F-918A-4835-96EE-EFDF444E5A79}" type="datetimeFigureOut">
              <a:rPr lang="en-US" smtClean="0"/>
              <a:t>10/28/2022</a:t>
            </a:fld>
            <a:endParaRPr lang="en-US"/>
          </a:p>
        </p:txBody>
      </p:sp>
      <p:sp>
        <p:nvSpPr>
          <p:cNvPr id="6" name="Footer Placeholder 5">
            <a:extLst>
              <a:ext uri="{FF2B5EF4-FFF2-40B4-BE49-F238E27FC236}">
                <a16:creationId xmlns:a16="http://schemas.microsoft.com/office/drawing/2014/main" id="{7419FE16-45EC-4435-B982-9E47C17FD6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CEB8E2-2BB1-4ADE-B013-78F735C76E68}"/>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3862121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2C96AB-C3DE-431E-BD14-828040E2F7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47ED27-4EF0-439E-92A9-3742EBA884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2BB83-F123-4442-8FDD-58E300965C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D6AE8F-918A-4835-96EE-EFDF444E5A79}" type="datetimeFigureOut">
              <a:rPr lang="en-US" smtClean="0"/>
              <a:t>10/28/2022</a:t>
            </a:fld>
            <a:endParaRPr lang="en-US"/>
          </a:p>
        </p:txBody>
      </p:sp>
      <p:sp>
        <p:nvSpPr>
          <p:cNvPr id="5" name="Footer Placeholder 4">
            <a:extLst>
              <a:ext uri="{FF2B5EF4-FFF2-40B4-BE49-F238E27FC236}">
                <a16:creationId xmlns:a16="http://schemas.microsoft.com/office/drawing/2014/main" id="{1269531C-2EE5-48BF-902F-7F3867E540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87F10A-F513-4B9B-ACB1-E3FAD70A54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F020E-D62F-4478-83EE-C9E962C24929}" type="slidenum">
              <a:rPr lang="en-US" smtClean="0"/>
              <a:t>‹#›</a:t>
            </a:fld>
            <a:endParaRPr lang="en-US"/>
          </a:p>
        </p:txBody>
      </p:sp>
    </p:spTree>
    <p:extLst>
      <p:ext uri="{BB962C8B-B14F-4D97-AF65-F5344CB8AC3E}">
        <p14:creationId xmlns:p14="http://schemas.microsoft.com/office/powerpoint/2010/main" val="2687534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6156" name="Picture 12" descr="University College of Engineering, Osmania University - MATLAB Access for  Everyone - MATLAB &amp; Simulink">
            <a:extLst>
              <a:ext uri="{FF2B5EF4-FFF2-40B4-BE49-F238E27FC236}">
                <a16:creationId xmlns:a16="http://schemas.microsoft.com/office/drawing/2014/main" id="{0F0DB9B6-AA41-4AB8-AE4F-B4220C9EC4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01" t="8483" r="10370" b="6011"/>
          <a:stretch/>
        </p:blipFill>
        <p:spPr bwMode="auto">
          <a:xfrm>
            <a:off x="9819249" y="379828"/>
            <a:ext cx="1786597" cy="1702191"/>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6158" name="Picture 14" descr="Osmania University Hyderabad Distance MBA Admission Fee 2022">
            <a:extLst>
              <a:ext uri="{FF2B5EF4-FFF2-40B4-BE49-F238E27FC236}">
                <a16:creationId xmlns:a16="http://schemas.microsoft.com/office/drawing/2014/main" id="{D36504F7-95DF-4D85-B586-B8BF415861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078" r="7583"/>
          <a:stretch/>
        </p:blipFill>
        <p:spPr bwMode="auto">
          <a:xfrm>
            <a:off x="586154" y="379828"/>
            <a:ext cx="1786598" cy="1702192"/>
          </a:xfrm>
          <a:prstGeom prst="rect">
            <a:avLst/>
          </a:prstGeom>
          <a:noFill/>
          <a:effectLst>
            <a:outerShdw blurRad="50800" dist="50800" dir="5400000" algn="ctr" rotWithShape="0">
              <a:schemeClr val="bg1"/>
            </a:outerShdw>
            <a:softEdge rad="1270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F36DC9-1081-4E6A-80E7-D5BE01317045}"/>
              </a:ext>
            </a:extLst>
          </p:cNvPr>
          <p:cNvSpPr txBox="1"/>
          <p:nvPr/>
        </p:nvSpPr>
        <p:spPr>
          <a:xfrm>
            <a:off x="2264899" y="692314"/>
            <a:ext cx="7906042" cy="1077218"/>
          </a:xfrm>
          <a:prstGeom prst="rect">
            <a:avLst/>
          </a:prstGeom>
          <a:noFill/>
        </p:spPr>
        <p:txBody>
          <a:bodyPr wrap="square" rtlCol="0">
            <a:spAutoFit/>
          </a:bodyPr>
          <a:lstStyle/>
          <a:p>
            <a:pPr algn="ctr"/>
            <a:r>
              <a:rPr lang="en-US" sz="3200" b="1" dirty="0">
                <a:solidFill>
                  <a:schemeClr val="bg1"/>
                </a:solidFill>
              </a:rPr>
              <a:t>UNIVERSITY COLLEGE </a:t>
            </a:r>
            <a:r>
              <a:rPr lang="en-US" sz="3200" b="1">
                <a:solidFill>
                  <a:schemeClr val="bg1"/>
                </a:solidFill>
              </a:rPr>
              <a:t>OF ENGINEERING</a:t>
            </a:r>
            <a:r>
              <a:rPr lang="en-US" sz="3200" b="1" dirty="0">
                <a:solidFill>
                  <a:schemeClr val="bg1"/>
                </a:solidFill>
              </a:rPr>
              <a:t>,</a:t>
            </a:r>
          </a:p>
          <a:p>
            <a:pPr algn="ctr"/>
            <a:r>
              <a:rPr lang="en-US" sz="3200" b="1" dirty="0">
                <a:solidFill>
                  <a:schemeClr val="bg1"/>
                </a:solidFill>
              </a:rPr>
              <a:t>OSMANIA UNIVERSITY </a:t>
            </a:r>
          </a:p>
        </p:txBody>
      </p:sp>
      <p:sp>
        <p:nvSpPr>
          <p:cNvPr id="13" name="TextBox 12">
            <a:extLst>
              <a:ext uri="{FF2B5EF4-FFF2-40B4-BE49-F238E27FC236}">
                <a16:creationId xmlns:a16="http://schemas.microsoft.com/office/drawing/2014/main" id="{40ECDF1B-DB16-41F4-8D01-0F341AD6356C}"/>
              </a:ext>
            </a:extLst>
          </p:cNvPr>
          <p:cNvSpPr txBox="1"/>
          <p:nvPr/>
        </p:nvSpPr>
        <p:spPr>
          <a:xfrm>
            <a:off x="2916967" y="3171987"/>
            <a:ext cx="6093683" cy="707886"/>
          </a:xfrm>
          <a:prstGeom prst="rect">
            <a:avLst/>
          </a:prstGeom>
          <a:noFill/>
        </p:spPr>
        <p:txBody>
          <a:bodyPr wrap="square">
            <a:spAutoFit/>
          </a:bodyPr>
          <a:lstStyle/>
          <a:p>
            <a:pPr algn="ctr"/>
            <a:r>
              <a:rPr lang="en-US" sz="2000" b="1" dirty="0">
                <a:solidFill>
                  <a:schemeClr val="bg1"/>
                </a:solidFill>
              </a:rPr>
              <a:t>PUPILLOMETER FOR AUTOMATED DETECTION OF RELATIVE AFFERENT PUPILLARY DEFECT</a:t>
            </a:r>
          </a:p>
        </p:txBody>
      </p:sp>
      <p:sp>
        <p:nvSpPr>
          <p:cNvPr id="6" name="TextBox 5">
            <a:extLst>
              <a:ext uri="{FF2B5EF4-FFF2-40B4-BE49-F238E27FC236}">
                <a16:creationId xmlns:a16="http://schemas.microsoft.com/office/drawing/2014/main" id="{83427E36-99D5-4DD5-B82C-6751259836FE}"/>
              </a:ext>
            </a:extLst>
          </p:cNvPr>
          <p:cNvSpPr txBox="1"/>
          <p:nvPr/>
        </p:nvSpPr>
        <p:spPr>
          <a:xfrm>
            <a:off x="1083652" y="4549860"/>
            <a:ext cx="3263705" cy="1077218"/>
          </a:xfrm>
          <a:prstGeom prst="rect">
            <a:avLst/>
          </a:prstGeom>
          <a:noFill/>
        </p:spPr>
        <p:txBody>
          <a:bodyPr wrap="square" rtlCol="0">
            <a:spAutoFit/>
          </a:bodyPr>
          <a:lstStyle/>
          <a:p>
            <a:r>
              <a:rPr lang="en-US" sz="2400" u="sng" dirty="0">
                <a:solidFill>
                  <a:schemeClr val="bg1"/>
                </a:solidFill>
              </a:rPr>
              <a:t>INTERNAL GUIDE:</a:t>
            </a:r>
          </a:p>
          <a:p>
            <a:endParaRPr lang="en-US" sz="2000" dirty="0">
              <a:solidFill>
                <a:schemeClr val="bg1"/>
              </a:solidFill>
            </a:endParaRPr>
          </a:p>
          <a:p>
            <a:r>
              <a:rPr lang="en-US" sz="2000" dirty="0">
                <a:solidFill>
                  <a:schemeClr val="bg1"/>
                </a:solidFill>
              </a:rPr>
              <a:t> Prof: DR.D.SUMAN</a:t>
            </a:r>
          </a:p>
        </p:txBody>
      </p:sp>
      <p:sp>
        <p:nvSpPr>
          <p:cNvPr id="7" name="TextBox 6">
            <a:extLst>
              <a:ext uri="{FF2B5EF4-FFF2-40B4-BE49-F238E27FC236}">
                <a16:creationId xmlns:a16="http://schemas.microsoft.com/office/drawing/2014/main" id="{588D97FB-7490-4BC7-A06A-187A7092DC7C}"/>
              </a:ext>
            </a:extLst>
          </p:cNvPr>
          <p:cNvSpPr txBox="1"/>
          <p:nvPr/>
        </p:nvSpPr>
        <p:spPr>
          <a:xfrm>
            <a:off x="7287065" y="4472915"/>
            <a:ext cx="4318781" cy="1692771"/>
          </a:xfrm>
          <a:prstGeom prst="rect">
            <a:avLst/>
          </a:prstGeom>
          <a:noFill/>
        </p:spPr>
        <p:txBody>
          <a:bodyPr wrap="square" rtlCol="0">
            <a:spAutoFit/>
          </a:bodyPr>
          <a:lstStyle/>
          <a:p>
            <a:r>
              <a:rPr lang="en-US" sz="2400" u="sng" dirty="0">
                <a:solidFill>
                  <a:schemeClr val="bg1"/>
                </a:solidFill>
              </a:rPr>
              <a:t>TEAM MEMBERS:</a:t>
            </a:r>
          </a:p>
          <a:p>
            <a:endParaRPr lang="en-US" sz="2000" dirty="0">
              <a:solidFill>
                <a:schemeClr val="bg1"/>
              </a:solidFill>
            </a:endParaRPr>
          </a:p>
          <a:p>
            <a:r>
              <a:rPr lang="en-US" sz="2000" dirty="0">
                <a:solidFill>
                  <a:schemeClr val="bg1"/>
                </a:solidFill>
              </a:rPr>
              <a:t> PAVANI THADEM         – 100519731022</a:t>
            </a:r>
          </a:p>
          <a:p>
            <a:r>
              <a:rPr lang="en-US" sz="2000" dirty="0">
                <a:solidFill>
                  <a:schemeClr val="bg1"/>
                </a:solidFill>
              </a:rPr>
              <a:t>CHILMULA DHARANI   – 100519731082</a:t>
            </a:r>
          </a:p>
          <a:p>
            <a:r>
              <a:rPr lang="en-US" sz="2000" dirty="0">
                <a:solidFill>
                  <a:schemeClr val="bg1"/>
                </a:solidFill>
              </a:rPr>
              <a:t>SRIVOJU VAISHNAVI    –  100519731084</a:t>
            </a:r>
          </a:p>
        </p:txBody>
      </p:sp>
      <p:sp>
        <p:nvSpPr>
          <p:cNvPr id="2" name="TextBox 1">
            <a:extLst>
              <a:ext uri="{FF2B5EF4-FFF2-40B4-BE49-F238E27FC236}">
                <a16:creationId xmlns:a16="http://schemas.microsoft.com/office/drawing/2014/main" id="{F5CF85C3-7788-401C-5A98-D5CD78E2B096}"/>
              </a:ext>
            </a:extLst>
          </p:cNvPr>
          <p:cNvSpPr txBox="1"/>
          <p:nvPr/>
        </p:nvSpPr>
        <p:spPr>
          <a:xfrm>
            <a:off x="3088503" y="2182969"/>
            <a:ext cx="6258833" cy="461665"/>
          </a:xfrm>
          <a:prstGeom prst="rect">
            <a:avLst/>
          </a:prstGeom>
          <a:noFill/>
        </p:spPr>
        <p:txBody>
          <a:bodyPr wrap="square" rtlCol="0">
            <a:spAutoFit/>
          </a:bodyPr>
          <a:lstStyle/>
          <a:p>
            <a:r>
              <a:rPr lang="en-US" sz="2400" b="1" dirty="0">
                <a:solidFill>
                  <a:schemeClr val="bg1"/>
                </a:solidFill>
              </a:rPr>
              <a:t>DEPARTMENT OF BIOMEDICAL ENGINEERING</a:t>
            </a:r>
            <a:endParaRPr lang="en-IN" sz="2400" b="1" dirty="0">
              <a:solidFill>
                <a:schemeClr val="bg1"/>
              </a:solidFill>
            </a:endParaRPr>
          </a:p>
        </p:txBody>
      </p:sp>
    </p:spTree>
    <p:extLst>
      <p:ext uri="{BB962C8B-B14F-4D97-AF65-F5344CB8AC3E}">
        <p14:creationId xmlns:p14="http://schemas.microsoft.com/office/powerpoint/2010/main" val="1296994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239ECF-0497-4E7E-91CB-4A934BB21538}"/>
              </a:ext>
            </a:extLst>
          </p:cNvPr>
          <p:cNvSpPr txBox="1"/>
          <p:nvPr/>
        </p:nvSpPr>
        <p:spPr>
          <a:xfrm>
            <a:off x="4544983" y="456419"/>
            <a:ext cx="3162102" cy="646331"/>
          </a:xfrm>
          <a:prstGeom prst="rect">
            <a:avLst/>
          </a:prstGeom>
          <a:noFill/>
        </p:spPr>
        <p:txBody>
          <a:bodyPr wrap="square" rtlCol="0">
            <a:spAutoFit/>
          </a:bodyPr>
          <a:lstStyle/>
          <a:p>
            <a:r>
              <a:rPr lang="en-US" sz="3600" u="sng" dirty="0">
                <a:solidFill>
                  <a:schemeClr val="bg1"/>
                </a:solidFill>
              </a:rPr>
              <a:t>Data collection</a:t>
            </a:r>
          </a:p>
        </p:txBody>
      </p:sp>
      <p:sp>
        <p:nvSpPr>
          <p:cNvPr id="3" name="AutoShape 10" descr="INFRARED IR LED SENSOR LED - Infrared IR Sensor LED 3Watt, 1Watt &amp; 5mm  Wholesaler from Delhi">
            <a:extLst>
              <a:ext uri="{FF2B5EF4-FFF2-40B4-BE49-F238E27FC236}">
                <a16:creationId xmlns:a16="http://schemas.microsoft.com/office/drawing/2014/main" id="{27418EBF-999D-4B9C-9E67-6342A884C7B3}"/>
              </a:ext>
            </a:extLst>
          </p:cNvPr>
          <p:cNvSpPr>
            <a:spLocks noChangeAspect="1" noChangeArrowheads="1"/>
          </p:cNvSpPr>
          <p:nvPr/>
        </p:nvSpPr>
        <p:spPr bwMode="auto">
          <a:xfrm>
            <a:off x="5986359" y="5655375"/>
            <a:ext cx="219282" cy="2192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5F36E6A8-3B28-4F53-19B1-48B63A3D03F6}"/>
              </a:ext>
            </a:extLst>
          </p:cNvPr>
          <p:cNvSpPr txBox="1"/>
          <p:nvPr/>
        </p:nvSpPr>
        <p:spPr>
          <a:xfrm>
            <a:off x="1175658" y="1699196"/>
            <a:ext cx="7669762" cy="845744"/>
          </a:xfrm>
          <a:prstGeom prst="rect">
            <a:avLst/>
          </a:prstGeom>
          <a:noFill/>
        </p:spPr>
        <p:txBody>
          <a:bodyPr wrap="square" rtlCol="0">
            <a:spAutoFit/>
          </a:bodyPr>
          <a:lstStyle/>
          <a:p>
            <a:endParaRPr lang="en-IN" dirty="0">
              <a:solidFill>
                <a:schemeClr val="bg1"/>
              </a:solidFill>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endParaRPr lang="en-IN" dirty="0">
              <a:solidFill>
                <a:schemeClr val="bg1"/>
              </a:solidFill>
            </a:endParaRPr>
          </a:p>
        </p:txBody>
      </p:sp>
      <p:pic>
        <p:nvPicPr>
          <p:cNvPr id="7" name="Picture 6" descr="A close up of a person's eyes&#10;&#10;Description automatically generated with medium confidence">
            <a:extLst>
              <a:ext uri="{FF2B5EF4-FFF2-40B4-BE49-F238E27FC236}">
                <a16:creationId xmlns:a16="http://schemas.microsoft.com/office/drawing/2014/main" id="{25312C7D-F585-0E22-5183-15C9F366F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645" y="1938433"/>
            <a:ext cx="3243158" cy="828675"/>
          </a:xfrm>
          <a:prstGeom prst="rect">
            <a:avLst/>
          </a:prstGeom>
        </p:spPr>
      </p:pic>
      <p:pic>
        <p:nvPicPr>
          <p:cNvPr id="11" name="Picture 10" descr="A close up of a person's eyes&#10;&#10;Description automatically generated with medium confidence">
            <a:extLst>
              <a:ext uri="{FF2B5EF4-FFF2-40B4-BE49-F238E27FC236}">
                <a16:creationId xmlns:a16="http://schemas.microsoft.com/office/drawing/2014/main" id="{A2186E95-30F0-9C6A-E467-6079BEC695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4454" y="4224553"/>
            <a:ext cx="3308621" cy="800100"/>
          </a:xfrm>
          <a:prstGeom prst="rect">
            <a:avLst/>
          </a:prstGeom>
        </p:spPr>
      </p:pic>
      <p:pic>
        <p:nvPicPr>
          <p:cNvPr id="13" name="Picture 12" descr="A close up of an eye&#10;&#10;Description automatically generated with medium confidence">
            <a:extLst>
              <a:ext uri="{FF2B5EF4-FFF2-40B4-BE49-F238E27FC236}">
                <a16:creationId xmlns:a16="http://schemas.microsoft.com/office/drawing/2014/main" id="{63EE1547-4999-1982-11B6-C559A0765873}"/>
              </a:ext>
            </a:extLst>
          </p:cNvPr>
          <p:cNvPicPr>
            <a:picLocks noChangeAspect="1"/>
          </p:cNvPicPr>
          <p:nvPr/>
        </p:nvPicPr>
        <p:blipFill rotWithShape="1">
          <a:blip r:embed="rId5">
            <a:extLst>
              <a:ext uri="{28A0092B-C50C-407E-A947-70E740481C1C}">
                <a14:useLocalDpi xmlns:a14="http://schemas.microsoft.com/office/drawing/2010/main" val="0"/>
              </a:ext>
            </a:extLst>
          </a:blip>
          <a:srcRect t="5434" b="14010"/>
          <a:stretch/>
        </p:blipFill>
        <p:spPr>
          <a:xfrm>
            <a:off x="1701918" y="4240402"/>
            <a:ext cx="3308621" cy="828675"/>
          </a:xfrm>
          <a:prstGeom prst="rect">
            <a:avLst/>
          </a:prstGeom>
        </p:spPr>
      </p:pic>
      <p:pic>
        <p:nvPicPr>
          <p:cNvPr id="15" name="Picture 14" descr="A close up of a cat's eyes&#10;&#10;Description automatically generated with medium confidence">
            <a:extLst>
              <a:ext uri="{FF2B5EF4-FFF2-40B4-BE49-F238E27FC236}">
                <a16:creationId xmlns:a16="http://schemas.microsoft.com/office/drawing/2014/main" id="{D6134F5C-82FF-534A-6CAA-364C4E770E05}"/>
              </a:ext>
            </a:extLst>
          </p:cNvPr>
          <p:cNvPicPr>
            <a:picLocks noChangeAspect="1"/>
          </p:cNvPicPr>
          <p:nvPr/>
        </p:nvPicPr>
        <p:blipFill rotWithShape="1">
          <a:blip r:embed="rId6">
            <a:extLst>
              <a:ext uri="{28A0092B-C50C-407E-A947-70E740481C1C}">
                <a14:useLocalDpi xmlns:a14="http://schemas.microsoft.com/office/drawing/2010/main" val="0"/>
              </a:ext>
            </a:extLst>
          </a:blip>
          <a:srcRect b="20909"/>
          <a:stretch/>
        </p:blipFill>
        <p:spPr>
          <a:xfrm>
            <a:off x="1645871" y="1926242"/>
            <a:ext cx="3257550" cy="828675"/>
          </a:xfrm>
          <a:prstGeom prst="rect">
            <a:avLst/>
          </a:prstGeom>
        </p:spPr>
      </p:pic>
      <p:sp>
        <p:nvSpPr>
          <p:cNvPr id="16" name="TextBox 15">
            <a:extLst>
              <a:ext uri="{FF2B5EF4-FFF2-40B4-BE49-F238E27FC236}">
                <a16:creationId xmlns:a16="http://schemas.microsoft.com/office/drawing/2014/main" id="{50744B26-8ACC-1FB3-8BDA-CFF3CA3D6DF8}"/>
              </a:ext>
            </a:extLst>
          </p:cNvPr>
          <p:cNvSpPr txBox="1"/>
          <p:nvPr/>
        </p:nvSpPr>
        <p:spPr>
          <a:xfrm>
            <a:off x="2623468" y="6036830"/>
            <a:ext cx="6945063" cy="369332"/>
          </a:xfrm>
          <a:prstGeom prst="rect">
            <a:avLst/>
          </a:prstGeom>
          <a:noFill/>
        </p:spPr>
        <p:txBody>
          <a:bodyPr wrap="square" rtlCol="0">
            <a:spAutoFit/>
          </a:bodyPr>
          <a:lstStyle/>
          <a:p>
            <a:r>
              <a:rPr lang="en-US" dirty="0">
                <a:solidFill>
                  <a:schemeClr val="bg1"/>
                </a:solidFill>
              </a:rPr>
              <a:t>Left and Right eye of the subjects when light is stimulated on eye</a:t>
            </a:r>
            <a:endParaRPr lang="en-IN" dirty="0">
              <a:solidFill>
                <a:schemeClr val="bg1"/>
              </a:solidFill>
            </a:endParaRPr>
          </a:p>
        </p:txBody>
      </p:sp>
      <p:sp>
        <p:nvSpPr>
          <p:cNvPr id="17" name="TextBox 16">
            <a:extLst>
              <a:ext uri="{FF2B5EF4-FFF2-40B4-BE49-F238E27FC236}">
                <a16:creationId xmlns:a16="http://schemas.microsoft.com/office/drawing/2014/main" id="{020675B1-4332-8CE8-2893-3403DAC98A90}"/>
              </a:ext>
            </a:extLst>
          </p:cNvPr>
          <p:cNvSpPr txBox="1"/>
          <p:nvPr/>
        </p:nvSpPr>
        <p:spPr>
          <a:xfrm>
            <a:off x="2777537" y="2946685"/>
            <a:ext cx="2118167" cy="369332"/>
          </a:xfrm>
          <a:prstGeom prst="rect">
            <a:avLst/>
          </a:prstGeom>
          <a:noFill/>
        </p:spPr>
        <p:txBody>
          <a:bodyPr wrap="square" rtlCol="0">
            <a:spAutoFit/>
          </a:bodyPr>
          <a:lstStyle/>
          <a:p>
            <a:r>
              <a:rPr lang="en-US" dirty="0">
                <a:solidFill>
                  <a:schemeClr val="bg1"/>
                </a:solidFill>
              </a:rPr>
              <a:t>Fig:1.1</a:t>
            </a:r>
            <a:endParaRPr lang="en-IN" dirty="0">
              <a:solidFill>
                <a:schemeClr val="bg1"/>
              </a:solidFill>
            </a:endParaRPr>
          </a:p>
        </p:txBody>
      </p:sp>
      <p:sp>
        <p:nvSpPr>
          <p:cNvPr id="19" name="TextBox 18">
            <a:extLst>
              <a:ext uri="{FF2B5EF4-FFF2-40B4-BE49-F238E27FC236}">
                <a16:creationId xmlns:a16="http://schemas.microsoft.com/office/drawing/2014/main" id="{E7634308-3A58-FB98-0C4E-EDEA578F77E4}"/>
              </a:ext>
            </a:extLst>
          </p:cNvPr>
          <p:cNvSpPr txBox="1"/>
          <p:nvPr/>
        </p:nvSpPr>
        <p:spPr>
          <a:xfrm>
            <a:off x="8209345" y="2958260"/>
            <a:ext cx="1050402" cy="369332"/>
          </a:xfrm>
          <a:prstGeom prst="rect">
            <a:avLst/>
          </a:prstGeom>
          <a:noFill/>
        </p:spPr>
        <p:txBody>
          <a:bodyPr wrap="square">
            <a:spAutoFit/>
          </a:bodyPr>
          <a:lstStyle/>
          <a:p>
            <a:r>
              <a:rPr lang="en-US" dirty="0">
                <a:solidFill>
                  <a:schemeClr val="bg1"/>
                </a:solidFill>
              </a:rPr>
              <a:t>Fig:1.2</a:t>
            </a:r>
            <a:endParaRPr lang="en-IN" dirty="0">
              <a:solidFill>
                <a:schemeClr val="bg1"/>
              </a:solidFill>
            </a:endParaRPr>
          </a:p>
        </p:txBody>
      </p:sp>
      <p:sp>
        <p:nvSpPr>
          <p:cNvPr id="21" name="TextBox 20">
            <a:extLst>
              <a:ext uri="{FF2B5EF4-FFF2-40B4-BE49-F238E27FC236}">
                <a16:creationId xmlns:a16="http://schemas.microsoft.com/office/drawing/2014/main" id="{71BBAA37-1418-9DAB-784F-A38BD6DE37C7}"/>
              </a:ext>
            </a:extLst>
          </p:cNvPr>
          <p:cNvSpPr txBox="1"/>
          <p:nvPr/>
        </p:nvSpPr>
        <p:spPr>
          <a:xfrm>
            <a:off x="2751350" y="5346955"/>
            <a:ext cx="1010422" cy="369332"/>
          </a:xfrm>
          <a:prstGeom prst="rect">
            <a:avLst/>
          </a:prstGeom>
          <a:noFill/>
        </p:spPr>
        <p:txBody>
          <a:bodyPr wrap="square">
            <a:spAutoFit/>
          </a:bodyPr>
          <a:lstStyle/>
          <a:p>
            <a:r>
              <a:rPr lang="en-US" dirty="0">
                <a:solidFill>
                  <a:schemeClr val="bg1"/>
                </a:solidFill>
              </a:rPr>
              <a:t>Fig:2.1</a:t>
            </a:r>
            <a:endParaRPr lang="en-IN" dirty="0">
              <a:solidFill>
                <a:schemeClr val="bg1"/>
              </a:solidFill>
            </a:endParaRPr>
          </a:p>
        </p:txBody>
      </p:sp>
      <p:sp>
        <p:nvSpPr>
          <p:cNvPr id="23" name="TextBox 22">
            <a:extLst>
              <a:ext uri="{FF2B5EF4-FFF2-40B4-BE49-F238E27FC236}">
                <a16:creationId xmlns:a16="http://schemas.microsoft.com/office/drawing/2014/main" id="{ED8F60BE-934B-49EF-5392-475464F147A4}"/>
              </a:ext>
            </a:extLst>
          </p:cNvPr>
          <p:cNvSpPr txBox="1"/>
          <p:nvPr/>
        </p:nvSpPr>
        <p:spPr>
          <a:xfrm>
            <a:off x="8209345" y="5353271"/>
            <a:ext cx="1050402" cy="369332"/>
          </a:xfrm>
          <a:prstGeom prst="rect">
            <a:avLst/>
          </a:prstGeom>
          <a:noFill/>
        </p:spPr>
        <p:txBody>
          <a:bodyPr wrap="square">
            <a:spAutoFit/>
          </a:bodyPr>
          <a:lstStyle/>
          <a:p>
            <a:r>
              <a:rPr lang="en-US" dirty="0">
                <a:solidFill>
                  <a:schemeClr val="bg1"/>
                </a:solidFill>
              </a:rPr>
              <a:t>Fig:2.2</a:t>
            </a:r>
            <a:endParaRPr lang="en-IN" dirty="0">
              <a:solidFill>
                <a:schemeClr val="bg1"/>
              </a:solidFill>
            </a:endParaRPr>
          </a:p>
        </p:txBody>
      </p:sp>
    </p:spTree>
    <p:extLst>
      <p:ext uri="{BB962C8B-B14F-4D97-AF65-F5344CB8AC3E}">
        <p14:creationId xmlns:p14="http://schemas.microsoft.com/office/powerpoint/2010/main" val="3962232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AutoShape 10" descr="INFRARED IR LED SENSOR LED - Infrared IR Sensor LED 3Watt, 1Watt &amp; 5mm  Wholesaler from Delhi">
            <a:extLst>
              <a:ext uri="{FF2B5EF4-FFF2-40B4-BE49-F238E27FC236}">
                <a16:creationId xmlns:a16="http://schemas.microsoft.com/office/drawing/2014/main" id="{27418EBF-999D-4B9C-9E67-6342A884C7B3}"/>
              </a:ext>
            </a:extLst>
          </p:cNvPr>
          <p:cNvSpPr>
            <a:spLocks noChangeAspect="1" noChangeArrowheads="1"/>
          </p:cNvSpPr>
          <p:nvPr/>
        </p:nvSpPr>
        <p:spPr bwMode="auto">
          <a:xfrm>
            <a:off x="5986359" y="5655375"/>
            <a:ext cx="219282" cy="2192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5F36E6A8-3B28-4F53-19B1-48B63A3D03F6}"/>
              </a:ext>
            </a:extLst>
          </p:cNvPr>
          <p:cNvSpPr txBox="1"/>
          <p:nvPr/>
        </p:nvSpPr>
        <p:spPr>
          <a:xfrm>
            <a:off x="1175658" y="1699196"/>
            <a:ext cx="7669762" cy="845744"/>
          </a:xfrm>
          <a:prstGeom prst="rect">
            <a:avLst/>
          </a:prstGeom>
          <a:noFill/>
        </p:spPr>
        <p:txBody>
          <a:bodyPr wrap="square" rtlCol="0">
            <a:spAutoFit/>
          </a:bodyPr>
          <a:lstStyle/>
          <a:p>
            <a:endParaRPr lang="en-IN" dirty="0">
              <a:solidFill>
                <a:schemeClr val="bg1"/>
              </a:solidFill>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endParaRPr lang="en-IN" dirty="0">
              <a:solidFill>
                <a:schemeClr val="bg1"/>
              </a:solidFill>
            </a:endParaRPr>
          </a:p>
        </p:txBody>
      </p:sp>
      <p:pic>
        <p:nvPicPr>
          <p:cNvPr id="7" name="Picture 6">
            <a:extLst>
              <a:ext uri="{FF2B5EF4-FFF2-40B4-BE49-F238E27FC236}">
                <a16:creationId xmlns:a16="http://schemas.microsoft.com/office/drawing/2014/main" id="{75027898-8E48-2ED8-258F-AD757ADE8E57}"/>
              </a:ext>
            </a:extLst>
          </p:cNvPr>
          <p:cNvPicPr>
            <a:picLocks noChangeAspect="1"/>
          </p:cNvPicPr>
          <p:nvPr/>
        </p:nvPicPr>
        <p:blipFill rotWithShape="1">
          <a:blip r:embed="rId3">
            <a:extLst>
              <a:ext uri="{28A0092B-C50C-407E-A947-70E740481C1C}">
                <a14:useLocalDpi xmlns:a14="http://schemas.microsoft.com/office/drawing/2010/main" val="0"/>
              </a:ext>
            </a:extLst>
          </a:blip>
          <a:srcRect l="15190" t="4544" r="6352" b="15951"/>
          <a:stretch/>
        </p:blipFill>
        <p:spPr>
          <a:xfrm>
            <a:off x="1986871" y="1178476"/>
            <a:ext cx="8218257" cy="46961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A4267F94-9E25-B747-3AF9-045074CA9309}"/>
              </a:ext>
            </a:extLst>
          </p:cNvPr>
          <p:cNvSpPr txBox="1"/>
          <p:nvPr/>
        </p:nvSpPr>
        <p:spPr>
          <a:xfrm>
            <a:off x="3727048" y="6065134"/>
            <a:ext cx="5497975" cy="369332"/>
          </a:xfrm>
          <a:prstGeom prst="rect">
            <a:avLst/>
          </a:prstGeom>
          <a:noFill/>
        </p:spPr>
        <p:txBody>
          <a:bodyPr wrap="square" rtlCol="0">
            <a:spAutoFit/>
          </a:bodyPr>
          <a:lstStyle/>
          <a:p>
            <a:r>
              <a:rPr lang="en-US" dirty="0">
                <a:solidFill>
                  <a:schemeClr val="bg1"/>
                </a:solidFill>
              </a:rPr>
              <a:t>Fig: output after processing the data collected</a:t>
            </a:r>
            <a:endParaRPr lang="en-IN" dirty="0">
              <a:solidFill>
                <a:schemeClr val="bg1"/>
              </a:solidFill>
            </a:endParaRPr>
          </a:p>
        </p:txBody>
      </p:sp>
    </p:spTree>
    <p:extLst>
      <p:ext uri="{BB962C8B-B14F-4D97-AF65-F5344CB8AC3E}">
        <p14:creationId xmlns:p14="http://schemas.microsoft.com/office/powerpoint/2010/main" val="4276654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E388A5-B360-4D0D-A0D0-BD1CF0006845}"/>
              </a:ext>
            </a:extLst>
          </p:cNvPr>
          <p:cNvSpPr txBox="1"/>
          <p:nvPr/>
        </p:nvSpPr>
        <p:spPr>
          <a:xfrm>
            <a:off x="654050" y="1370771"/>
            <a:ext cx="10883899" cy="4752648"/>
          </a:xfrm>
          <a:prstGeom prst="rect">
            <a:avLst/>
          </a:prstGeom>
          <a:noFill/>
        </p:spPr>
        <p:txBody>
          <a:bodyPr wrap="square">
            <a:spAutoFit/>
          </a:bodyPr>
          <a:lstStyle/>
          <a:p>
            <a:pPr marL="285750" marR="0" indent="-285750" algn="just">
              <a:lnSpc>
                <a:spcPct val="107000"/>
              </a:lnSpc>
              <a:spcBef>
                <a:spcPts val="0"/>
              </a:spcBef>
              <a:spcAft>
                <a:spcPts val="800"/>
              </a:spcAft>
              <a:buFont typeface="Arial" panose="020B0604020202020204" pitchFamily="34" charset="0"/>
              <a:buChar char="•"/>
            </a:pPr>
            <a:r>
              <a:rPr lang="en-IN" dirty="0">
                <a:solidFill>
                  <a:schemeClr val="bg1"/>
                </a:solidFill>
              </a:rPr>
              <a:t> Clinical Anatomy of the Eye; Second Edition – Richard S. Snell, Michael A. </a:t>
            </a:r>
            <a:r>
              <a:rPr lang="en-IN" dirty="0" err="1">
                <a:solidFill>
                  <a:schemeClr val="bg1"/>
                </a:solidFill>
              </a:rPr>
              <a:t>Lemp</a:t>
            </a:r>
            <a:r>
              <a:rPr lang="en-IN" dirty="0">
                <a:solidFill>
                  <a:schemeClr val="bg1"/>
                </a:solidFill>
              </a:rPr>
              <a:t> </a:t>
            </a:r>
          </a:p>
          <a:p>
            <a:pPr marL="285750" marR="0" indent="-285750" algn="just">
              <a:lnSpc>
                <a:spcPct val="107000"/>
              </a:lnSpc>
              <a:spcBef>
                <a:spcPts val="0"/>
              </a:spcBef>
              <a:spcAft>
                <a:spcPts val="800"/>
              </a:spcAft>
              <a:buFont typeface="Arial" panose="020B0604020202020204" pitchFamily="34" charset="0"/>
              <a:buChar char="•"/>
            </a:pPr>
            <a:r>
              <a:rPr lang="en-IN" dirty="0">
                <a:solidFill>
                  <a:schemeClr val="bg1"/>
                </a:solidFill>
              </a:rPr>
              <a:t> Clinical Anatomy of the Visual System; Second Edition – LEE ANN REMINGTON </a:t>
            </a:r>
          </a:p>
          <a:p>
            <a:pPr marL="285750" marR="0" indent="-285750" algn="just">
              <a:lnSpc>
                <a:spcPct val="107000"/>
              </a:lnSpc>
              <a:spcBef>
                <a:spcPts val="0"/>
              </a:spcBef>
              <a:spcAft>
                <a:spcPts val="800"/>
              </a:spcAft>
              <a:buFont typeface="Arial" panose="020B0604020202020204" pitchFamily="34" charset="0"/>
              <a:buChar char="•"/>
            </a:pPr>
            <a:r>
              <a:rPr lang="en-IN" dirty="0">
                <a:solidFill>
                  <a:schemeClr val="bg1"/>
                </a:solidFill>
              </a:rPr>
              <a:t>Jack J Kanski Clinical Ophthalmology; Sixth Edition </a:t>
            </a:r>
          </a:p>
          <a:p>
            <a:pPr marL="285750" marR="0" indent="-285750" algn="just">
              <a:lnSpc>
                <a:spcPct val="107000"/>
              </a:lnSpc>
              <a:spcBef>
                <a:spcPts val="0"/>
              </a:spcBef>
              <a:spcAft>
                <a:spcPts val="800"/>
              </a:spcAft>
              <a:buFont typeface="Arial" panose="020B0604020202020204" pitchFamily="34" charset="0"/>
              <a:buChar char="•"/>
            </a:pPr>
            <a:r>
              <a:rPr lang="en-IN" dirty="0">
                <a:solidFill>
                  <a:schemeClr val="bg1"/>
                </a:solidFill>
              </a:rPr>
              <a:t>Bell, Raymond A., et al. "Clinical grading of relative afferent pupillary defects." Archives of Ophthalmology 111.7 (1993): 938-942 </a:t>
            </a:r>
          </a:p>
          <a:p>
            <a:pPr marL="285750" marR="0" indent="-285750" algn="just">
              <a:lnSpc>
                <a:spcPct val="107000"/>
              </a:lnSpc>
              <a:spcBef>
                <a:spcPts val="0"/>
              </a:spcBef>
              <a:spcAft>
                <a:spcPts val="800"/>
              </a:spcAft>
              <a:buFont typeface="Arial" panose="020B0604020202020204" pitchFamily="34" charset="0"/>
              <a:buChar char="•"/>
            </a:pPr>
            <a:r>
              <a:rPr lang="en-IN" dirty="0">
                <a:solidFill>
                  <a:schemeClr val="bg1"/>
                </a:solidFill>
              </a:rPr>
              <a:t> http://www.richmondeye.com/clinical-content-the-relative-afferentpupillary-defect/ </a:t>
            </a:r>
          </a:p>
          <a:p>
            <a:pPr marL="285750" marR="0" indent="-285750" algn="just">
              <a:lnSpc>
                <a:spcPct val="107000"/>
              </a:lnSpc>
              <a:spcBef>
                <a:spcPts val="0"/>
              </a:spcBef>
              <a:spcAft>
                <a:spcPts val="800"/>
              </a:spcAft>
              <a:buFont typeface="Arial" panose="020B0604020202020204" pitchFamily="34" charset="0"/>
              <a:buChar char="•"/>
            </a:pPr>
            <a:r>
              <a:rPr lang="en-IN" dirty="0">
                <a:solidFill>
                  <a:schemeClr val="bg1"/>
                </a:solidFill>
              </a:rPr>
              <a:t>Thompson, H. Stanley, and James J. Corbett. "Asymmetry of pupillomotor input." Eye 5.Pt 1 (1991): 36-9 </a:t>
            </a:r>
          </a:p>
          <a:p>
            <a:pPr marL="285750" marR="0" indent="-285750" algn="just">
              <a:lnSpc>
                <a:spcPct val="107000"/>
              </a:lnSpc>
              <a:spcBef>
                <a:spcPts val="0"/>
              </a:spcBef>
              <a:spcAft>
                <a:spcPts val="800"/>
              </a:spcAft>
              <a:buFont typeface="Arial" panose="020B0604020202020204" pitchFamily="34" charset="0"/>
              <a:buChar char="•"/>
            </a:pPr>
            <a:r>
              <a:rPr lang="en-IN" dirty="0">
                <a:solidFill>
                  <a:schemeClr val="bg1"/>
                </a:solidFill>
              </a:rPr>
              <a:t>Cox, Terry A. "Pupillary escape." Neurology 42.7 (1992): 1271-1271. </a:t>
            </a:r>
          </a:p>
          <a:p>
            <a:pPr marL="285750" marR="0" indent="-285750" algn="just">
              <a:lnSpc>
                <a:spcPct val="107000"/>
              </a:lnSpc>
              <a:spcBef>
                <a:spcPts val="0"/>
              </a:spcBef>
              <a:spcAft>
                <a:spcPts val="800"/>
              </a:spcAft>
              <a:buFont typeface="Arial" panose="020B0604020202020204" pitchFamily="34" charset="0"/>
              <a:buChar char="•"/>
            </a:pPr>
            <a:r>
              <a:rPr lang="en-IN" dirty="0">
                <a:solidFill>
                  <a:schemeClr val="bg1"/>
                </a:solidFill>
              </a:rPr>
              <a:t> </a:t>
            </a:r>
            <a:r>
              <a:rPr lang="en-IN" dirty="0" err="1">
                <a:solidFill>
                  <a:schemeClr val="bg1"/>
                </a:solidFill>
              </a:rPr>
              <a:t>Enyedi</a:t>
            </a:r>
            <a:r>
              <a:rPr lang="en-IN" dirty="0">
                <a:solidFill>
                  <a:schemeClr val="bg1"/>
                </a:solidFill>
              </a:rPr>
              <a:t>, Laura B., Sundeep Dev, and Terry A. Cox. "A comparison of the Marcus Gunn and alternating light tests for afferent pupillary defects. “Ophthalmology 105.5 (1998): 871-873.</a:t>
            </a:r>
          </a:p>
          <a:p>
            <a:pPr marL="285750" marR="0" indent="-285750" algn="just">
              <a:lnSpc>
                <a:spcPct val="107000"/>
              </a:lnSpc>
              <a:spcBef>
                <a:spcPts val="0"/>
              </a:spcBef>
              <a:spcAft>
                <a:spcPts val="800"/>
              </a:spcAft>
              <a:buFont typeface="Arial" panose="020B0604020202020204" pitchFamily="34" charset="0"/>
              <a:buChar char="•"/>
            </a:pPr>
            <a:r>
              <a:rPr lang="en-IN" dirty="0">
                <a:solidFill>
                  <a:schemeClr val="bg1"/>
                </a:solidFill>
              </a:rPr>
              <a:t> </a:t>
            </a:r>
            <a:r>
              <a:rPr lang="en-IN" dirty="0" err="1">
                <a:solidFill>
                  <a:schemeClr val="bg1"/>
                </a:solidFill>
              </a:rPr>
              <a:t>Graefe</a:t>
            </a:r>
            <a:r>
              <a:rPr lang="en-IN" dirty="0">
                <a:solidFill>
                  <a:schemeClr val="bg1"/>
                </a:solidFill>
              </a:rPr>
              <a:t>, A.; </a:t>
            </a:r>
            <a:r>
              <a:rPr lang="en-IN" dirty="0" err="1">
                <a:solidFill>
                  <a:schemeClr val="bg1"/>
                </a:solidFill>
              </a:rPr>
              <a:t>Mitteilungen</a:t>
            </a:r>
            <a:r>
              <a:rPr lang="en-IN" dirty="0">
                <a:solidFill>
                  <a:schemeClr val="bg1"/>
                </a:solidFill>
              </a:rPr>
              <a:t> </a:t>
            </a:r>
            <a:r>
              <a:rPr lang="en-IN" dirty="0" err="1">
                <a:solidFill>
                  <a:schemeClr val="bg1"/>
                </a:solidFill>
              </a:rPr>
              <a:t>vermischten</a:t>
            </a:r>
            <a:r>
              <a:rPr lang="en-IN" dirty="0">
                <a:solidFill>
                  <a:schemeClr val="bg1"/>
                </a:solidFill>
              </a:rPr>
              <a:t> </a:t>
            </a:r>
            <a:r>
              <a:rPr lang="en-IN" dirty="0" err="1">
                <a:solidFill>
                  <a:schemeClr val="bg1"/>
                </a:solidFill>
              </a:rPr>
              <a:t>Inhalts</a:t>
            </a:r>
            <a:r>
              <a:rPr lang="en-IN" dirty="0">
                <a:solidFill>
                  <a:schemeClr val="bg1"/>
                </a:solidFill>
              </a:rPr>
              <a:t>: 12: </a:t>
            </a:r>
            <a:r>
              <a:rPr lang="en-IN" dirty="0" err="1">
                <a:solidFill>
                  <a:schemeClr val="bg1"/>
                </a:solidFill>
              </a:rPr>
              <a:t>Ueber</a:t>
            </a:r>
            <a:r>
              <a:rPr lang="en-IN" dirty="0">
                <a:solidFill>
                  <a:schemeClr val="bg1"/>
                </a:solidFill>
              </a:rPr>
              <a:t> </a:t>
            </a:r>
            <a:r>
              <a:rPr lang="en-IN" dirty="0" err="1">
                <a:solidFill>
                  <a:schemeClr val="bg1"/>
                </a:solidFill>
              </a:rPr>
              <a:t>ein</a:t>
            </a:r>
            <a:r>
              <a:rPr lang="en-IN" dirty="0">
                <a:solidFill>
                  <a:schemeClr val="bg1"/>
                </a:solidFill>
              </a:rPr>
              <a:t> </a:t>
            </a:r>
            <a:r>
              <a:rPr lang="en-IN" dirty="0" err="1">
                <a:solidFill>
                  <a:schemeClr val="bg1"/>
                </a:solidFill>
              </a:rPr>
              <a:t>einfaches</a:t>
            </a:r>
            <a:r>
              <a:rPr lang="en-IN" dirty="0">
                <a:solidFill>
                  <a:schemeClr val="bg1"/>
                </a:solidFill>
              </a:rPr>
              <a:t> Mittel, Simulation </a:t>
            </a:r>
            <a:r>
              <a:rPr lang="en-IN" dirty="0" err="1">
                <a:solidFill>
                  <a:schemeClr val="bg1"/>
                </a:solidFill>
              </a:rPr>
              <a:t>einseitiger</a:t>
            </a:r>
            <a:r>
              <a:rPr lang="en-IN" dirty="0">
                <a:solidFill>
                  <a:schemeClr val="bg1"/>
                </a:solidFill>
              </a:rPr>
              <a:t> </a:t>
            </a:r>
            <a:r>
              <a:rPr lang="en-IN" dirty="0" err="1">
                <a:solidFill>
                  <a:schemeClr val="bg1"/>
                </a:solidFill>
              </a:rPr>
              <a:t>Amaurose</a:t>
            </a:r>
            <a:r>
              <a:rPr lang="en-IN" dirty="0">
                <a:solidFill>
                  <a:schemeClr val="bg1"/>
                </a:solidFill>
              </a:rPr>
              <a:t> </a:t>
            </a:r>
            <a:r>
              <a:rPr lang="en-IN" dirty="0" err="1">
                <a:solidFill>
                  <a:schemeClr val="bg1"/>
                </a:solidFill>
              </a:rPr>
              <a:t>zu</a:t>
            </a:r>
            <a:r>
              <a:rPr lang="en-IN" dirty="0">
                <a:solidFill>
                  <a:schemeClr val="bg1"/>
                </a:solidFill>
              </a:rPr>
              <a:t> </a:t>
            </a:r>
            <a:r>
              <a:rPr lang="en-IN" dirty="0" err="1">
                <a:solidFill>
                  <a:schemeClr val="bg1"/>
                </a:solidFill>
              </a:rPr>
              <a:t>entdecken</a:t>
            </a:r>
            <a:r>
              <a:rPr lang="en-IN" dirty="0">
                <a:solidFill>
                  <a:schemeClr val="bg1"/>
                </a:solidFill>
              </a:rPr>
              <a:t>, </a:t>
            </a:r>
            <a:r>
              <a:rPr lang="en-IN" dirty="0" err="1">
                <a:solidFill>
                  <a:schemeClr val="bg1"/>
                </a:solidFill>
              </a:rPr>
              <a:t>nebst</a:t>
            </a:r>
            <a:r>
              <a:rPr lang="en-IN" dirty="0">
                <a:solidFill>
                  <a:schemeClr val="bg1"/>
                </a:solidFill>
              </a:rPr>
              <a:t> </a:t>
            </a:r>
            <a:r>
              <a:rPr lang="en-IN" dirty="0" err="1">
                <a:solidFill>
                  <a:schemeClr val="bg1"/>
                </a:solidFill>
              </a:rPr>
              <a:t>Bemerkungen</a:t>
            </a:r>
            <a:r>
              <a:rPr lang="en-IN" dirty="0">
                <a:solidFill>
                  <a:schemeClr val="bg1"/>
                </a:solidFill>
              </a:rPr>
              <a:t> </a:t>
            </a:r>
            <a:r>
              <a:rPr lang="en-IN" dirty="0" err="1">
                <a:solidFill>
                  <a:schemeClr val="bg1"/>
                </a:solidFill>
              </a:rPr>
              <a:t>ueber</a:t>
            </a:r>
            <a:r>
              <a:rPr lang="en-IN" dirty="0">
                <a:solidFill>
                  <a:schemeClr val="bg1"/>
                </a:solidFill>
              </a:rPr>
              <a:t> die </a:t>
            </a:r>
            <a:r>
              <a:rPr lang="en-IN" dirty="0" err="1">
                <a:solidFill>
                  <a:schemeClr val="bg1"/>
                </a:solidFill>
              </a:rPr>
              <a:t>Pupillar-Kontraction</a:t>
            </a:r>
            <a:r>
              <a:rPr lang="en-IN" dirty="0">
                <a:solidFill>
                  <a:schemeClr val="bg1"/>
                </a:solidFill>
              </a:rPr>
              <a:t> </a:t>
            </a:r>
            <a:r>
              <a:rPr lang="en-IN" dirty="0" err="1">
                <a:solidFill>
                  <a:schemeClr val="bg1"/>
                </a:solidFill>
              </a:rPr>
              <a:t>b^i</a:t>
            </a:r>
            <a:r>
              <a:rPr lang="en-IN" dirty="0">
                <a:solidFill>
                  <a:schemeClr val="bg1"/>
                </a:solidFill>
              </a:rPr>
              <a:t> </a:t>
            </a:r>
            <a:r>
              <a:rPr lang="en-IN" dirty="0" err="1">
                <a:solidFill>
                  <a:schemeClr val="bg1"/>
                </a:solidFill>
              </a:rPr>
              <a:t>Erblindeten</a:t>
            </a:r>
            <a:r>
              <a:rPr lang="en-IN" dirty="0">
                <a:solidFill>
                  <a:schemeClr val="bg1"/>
                </a:solidFill>
              </a:rPr>
              <a:t>. Arch. f. </a:t>
            </a:r>
            <a:r>
              <a:rPr lang="en-IN" dirty="0" err="1">
                <a:solidFill>
                  <a:schemeClr val="bg1"/>
                </a:solidFill>
              </a:rPr>
              <a:t>Ophth</a:t>
            </a:r>
            <a:r>
              <a:rPr lang="en-IN" dirty="0">
                <a:solidFill>
                  <a:schemeClr val="bg1"/>
                </a:solidFill>
              </a:rPr>
              <a:t>. 2:266 (pt. 1) 1855</a:t>
            </a:r>
            <a:endParaRPr lang="en-US" sz="18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p:txBody>
      </p:sp>
      <p:sp>
        <p:nvSpPr>
          <p:cNvPr id="6" name="TextBox 5">
            <a:extLst>
              <a:ext uri="{FF2B5EF4-FFF2-40B4-BE49-F238E27FC236}">
                <a16:creationId xmlns:a16="http://schemas.microsoft.com/office/drawing/2014/main" id="{86C68D74-A300-455B-8C5E-3D2439D92EF7}"/>
              </a:ext>
            </a:extLst>
          </p:cNvPr>
          <p:cNvSpPr txBox="1"/>
          <p:nvPr/>
        </p:nvSpPr>
        <p:spPr>
          <a:xfrm>
            <a:off x="4542976" y="274943"/>
            <a:ext cx="5120640" cy="646331"/>
          </a:xfrm>
          <a:prstGeom prst="rect">
            <a:avLst/>
          </a:prstGeom>
          <a:noFill/>
        </p:spPr>
        <p:txBody>
          <a:bodyPr wrap="square" rtlCol="0">
            <a:spAutoFit/>
          </a:bodyPr>
          <a:lstStyle/>
          <a:p>
            <a:r>
              <a:rPr lang="en-US" sz="3600" u="sng" dirty="0">
                <a:solidFill>
                  <a:schemeClr val="bg1"/>
                </a:solidFill>
              </a:rPr>
              <a:t>References</a:t>
            </a:r>
          </a:p>
        </p:txBody>
      </p:sp>
    </p:spTree>
    <p:extLst>
      <p:ext uri="{BB962C8B-B14F-4D97-AF65-F5344CB8AC3E}">
        <p14:creationId xmlns:p14="http://schemas.microsoft.com/office/powerpoint/2010/main" val="3199340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E388A5-B360-4D0D-A0D0-BD1CF0006845}"/>
              </a:ext>
            </a:extLst>
          </p:cNvPr>
          <p:cNvSpPr txBox="1"/>
          <p:nvPr/>
        </p:nvSpPr>
        <p:spPr>
          <a:xfrm>
            <a:off x="654050" y="1255024"/>
            <a:ext cx="10883899" cy="3954737"/>
          </a:xfrm>
          <a:prstGeom prst="rect">
            <a:avLst/>
          </a:prstGeom>
          <a:noFill/>
        </p:spPr>
        <p:txBody>
          <a:bodyPr wrap="square">
            <a:spAutoFit/>
          </a:bodyPr>
          <a:lstStyle/>
          <a:p>
            <a:pPr marL="285750" marR="0" indent="-285750" algn="just">
              <a:lnSpc>
                <a:spcPct val="107000"/>
              </a:lnSpc>
              <a:spcBef>
                <a:spcPts val="0"/>
              </a:spcBef>
              <a:spcAft>
                <a:spcPts val="800"/>
              </a:spcAft>
              <a:buFont typeface="Arial" panose="020B0604020202020204" pitchFamily="34" charset="0"/>
              <a:buChar char="•"/>
            </a:pPr>
            <a:r>
              <a:rPr lang="en-IN" dirty="0" err="1">
                <a:solidFill>
                  <a:schemeClr val="bg1"/>
                </a:solidFill>
              </a:rPr>
              <a:t>Baquis</a:t>
            </a:r>
            <a:r>
              <a:rPr lang="en-IN" dirty="0">
                <a:solidFill>
                  <a:schemeClr val="bg1"/>
                </a:solidFill>
              </a:rPr>
              <a:t>, E. "La </a:t>
            </a:r>
            <a:r>
              <a:rPr lang="en-IN" dirty="0" err="1">
                <a:solidFill>
                  <a:schemeClr val="bg1"/>
                </a:solidFill>
              </a:rPr>
              <a:t>reazione</a:t>
            </a:r>
            <a:r>
              <a:rPr lang="en-IN" dirty="0">
                <a:solidFill>
                  <a:schemeClr val="bg1"/>
                </a:solidFill>
              </a:rPr>
              <a:t> </a:t>
            </a:r>
            <a:r>
              <a:rPr lang="en-IN" dirty="0" err="1">
                <a:solidFill>
                  <a:schemeClr val="bg1"/>
                </a:solidFill>
              </a:rPr>
              <a:t>pupillare</a:t>
            </a:r>
            <a:r>
              <a:rPr lang="en-IN" dirty="0">
                <a:solidFill>
                  <a:schemeClr val="bg1"/>
                </a:solidFill>
              </a:rPr>
              <a:t> come </a:t>
            </a:r>
            <a:r>
              <a:rPr lang="en-IN" dirty="0" err="1">
                <a:solidFill>
                  <a:schemeClr val="bg1"/>
                </a:solidFill>
              </a:rPr>
              <a:t>elemento</a:t>
            </a:r>
            <a:r>
              <a:rPr lang="en-IN" dirty="0">
                <a:solidFill>
                  <a:schemeClr val="bg1"/>
                </a:solidFill>
              </a:rPr>
              <a:t> </a:t>
            </a:r>
            <a:r>
              <a:rPr lang="en-IN" dirty="0" err="1">
                <a:solidFill>
                  <a:schemeClr val="bg1"/>
                </a:solidFill>
              </a:rPr>
              <a:t>diagnostico</a:t>
            </a:r>
            <a:r>
              <a:rPr lang="en-IN" dirty="0">
                <a:solidFill>
                  <a:schemeClr val="bg1"/>
                </a:solidFill>
              </a:rPr>
              <a:t> </a:t>
            </a:r>
            <a:r>
              <a:rPr lang="en-IN" dirty="0" err="1">
                <a:solidFill>
                  <a:schemeClr val="bg1"/>
                </a:solidFill>
              </a:rPr>
              <a:t>differenziale</a:t>
            </a:r>
            <a:r>
              <a:rPr lang="en-IN" dirty="0">
                <a:solidFill>
                  <a:schemeClr val="bg1"/>
                </a:solidFill>
              </a:rPr>
              <a:t> </a:t>
            </a:r>
            <a:r>
              <a:rPr lang="en-IN" dirty="0" err="1">
                <a:solidFill>
                  <a:schemeClr val="bg1"/>
                </a:solidFill>
              </a:rPr>
              <a:t>tra</a:t>
            </a:r>
            <a:r>
              <a:rPr lang="en-IN" dirty="0">
                <a:solidFill>
                  <a:schemeClr val="bg1"/>
                </a:solidFill>
              </a:rPr>
              <a:t> </a:t>
            </a:r>
            <a:r>
              <a:rPr lang="en-IN" dirty="0" err="1">
                <a:solidFill>
                  <a:schemeClr val="bg1"/>
                </a:solidFill>
              </a:rPr>
              <a:t>l'amaurosi</a:t>
            </a:r>
            <a:r>
              <a:rPr lang="en-IN" dirty="0">
                <a:solidFill>
                  <a:schemeClr val="bg1"/>
                </a:solidFill>
              </a:rPr>
              <a:t> </a:t>
            </a:r>
            <a:r>
              <a:rPr lang="en-IN" dirty="0" err="1">
                <a:solidFill>
                  <a:schemeClr val="bg1"/>
                </a:solidFill>
              </a:rPr>
              <a:t>isterica</a:t>
            </a:r>
            <a:r>
              <a:rPr lang="en-IN" dirty="0">
                <a:solidFill>
                  <a:schemeClr val="bg1"/>
                </a:solidFill>
              </a:rPr>
              <a:t> e </a:t>
            </a:r>
            <a:r>
              <a:rPr lang="en-IN" dirty="0" err="1">
                <a:solidFill>
                  <a:schemeClr val="bg1"/>
                </a:solidFill>
              </a:rPr>
              <a:t>quella</a:t>
            </a:r>
            <a:r>
              <a:rPr lang="en-IN" dirty="0">
                <a:solidFill>
                  <a:schemeClr val="bg1"/>
                </a:solidFill>
              </a:rPr>
              <a:t> da </a:t>
            </a:r>
            <a:r>
              <a:rPr lang="en-IN" dirty="0" err="1">
                <a:solidFill>
                  <a:schemeClr val="bg1"/>
                </a:solidFill>
              </a:rPr>
              <a:t>nevrite</a:t>
            </a:r>
            <a:r>
              <a:rPr lang="en-IN" dirty="0">
                <a:solidFill>
                  <a:schemeClr val="bg1"/>
                </a:solidFill>
              </a:rPr>
              <a:t> retro-</a:t>
            </a:r>
            <a:r>
              <a:rPr lang="en-IN" dirty="0" err="1">
                <a:solidFill>
                  <a:schemeClr val="bg1"/>
                </a:solidFill>
              </a:rPr>
              <a:t>bulbare</a:t>
            </a:r>
            <a:r>
              <a:rPr lang="en-IN" dirty="0">
                <a:solidFill>
                  <a:schemeClr val="bg1"/>
                </a:solidFill>
              </a:rPr>
              <a:t>." Ann. </a:t>
            </a:r>
            <a:r>
              <a:rPr lang="en-IN" dirty="0" err="1">
                <a:solidFill>
                  <a:schemeClr val="bg1"/>
                </a:solidFill>
              </a:rPr>
              <a:t>Ottal</a:t>
            </a:r>
            <a:r>
              <a:rPr lang="en-IN" dirty="0">
                <a:solidFill>
                  <a:schemeClr val="bg1"/>
                </a:solidFill>
              </a:rPr>
              <a:t> 30.3 (1901): i901</a:t>
            </a:r>
          </a:p>
          <a:p>
            <a:pPr marL="285750" marR="0" indent="-285750" algn="just">
              <a:lnSpc>
                <a:spcPct val="107000"/>
              </a:lnSpc>
              <a:spcBef>
                <a:spcPts val="0"/>
              </a:spcBef>
              <a:spcAft>
                <a:spcPts val="800"/>
              </a:spcAft>
              <a:buFont typeface="Arial" panose="020B0604020202020204" pitchFamily="34" charset="0"/>
              <a:buChar char="•"/>
            </a:pPr>
            <a:r>
              <a:rPr lang="en-IN" dirty="0">
                <a:solidFill>
                  <a:schemeClr val="bg1"/>
                </a:solidFill>
              </a:rPr>
              <a:t> Gunn, R. Marcus, et al. "Discussion on retro-ocular neuritis." The British Medical Journal (1904): 1285-1287.</a:t>
            </a:r>
          </a:p>
          <a:p>
            <a:pPr marL="285750" marR="0" indent="-285750" algn="just">
              <a:lnSpc>
                <a:spcPct val="107000"/>
              </a:lnSpc>
              <a:spcBef>
                <a:spcPts val="0"/>
              </a:spcBef>
              <a:spcAft>
                <a:spcPts val="800"/>
              </a:spcAft>
              <a:buFont typeface="Arial" panose="020B0604020202020204" pitchFamily="34" charset="0"/>
              <a:buChar char="•"/>
            </a:pPr>
            <a:r>
              <a:rPr lang="en-IN" dirty="0">
                <a:solidFill>
                  <a:schemeClr val="bg1"/>
                </a:solidFill>
              </a:rPr>
              <a:t>Kestenbaum, Alfred. Clinical methods of neuro-ophthalmologic examination. Elsevier, 2013. </a:t>
            </a:r>
          </a:p>
          <a:p>
            <a:pPr marL="285750" marR="0" indent="-285750" algn="just">
              <a:lnSpc>
                <a:spcPct val="107000"/>
              </a:lnSpc>
              <a:spcBef>
                <a:spcPts val="0"/>
              </a:spcBef>
              <a:spcAft>
                <a:spcPts val="800"/>
              </a:spcAft>
              <a:buFont typeface="Arial" panose="020B0604020202020204" pitchFamily="34" charset="0"/>
              <a:buChar char="•"/>
            </a:pPr>
            <a:r>
              <a:rPr lang="en-IN" dirty="0">
                <a:solidFill>
                  <a:schemeClr val="bg1"/>
                </a:solidFill>
              </a:rPr>
              <a:t>LEVATIN, PAUL. "Pupillary escape in disease of the retina or optic </a:t>
            </a:r>
            <a:r>
              <a:rPr lang="en-IN" dirty="0" err="1">
                <a:solidFill>
                  <a:schemeClr val="bg1"/>
                </a:solidFill>
              </a:rPr>
              <a:t>nerve."AMA</a:t>
            </a:r>
            <a:r>
              <a:rPr lang="en-IN" dirty="0">
                <a:solidFill>
                  <a:schemeClr val="bg1"/>
                </a:solidFill>
              </a:rPr>
              <a:t> Archives of Ophthalmology 62.5 (1959): 768-779 </a:t>
            </a:r>
          </a:p>
          <a:p>
            <a:pPr marL="285750" marR="0" indent="-285750" algn="just">
              <a:lnSpc>
                <a:spcPct val="107000"/>
              </a:lnSpc>
              <a:spcBef>
                <a:spcPts val="0"/>
              </a:spcBef>
              <a:spcAft>
                <a:spcPts val="800"/>
              </a:spcAft>
              <a:buFont typeface="Arial" panose="020B0604020202020204" pitchFamily="34" charset="0"/>
              <a:buChar char="•"/>
            </a:pPr>
            <a:r>
              <a:rPr lang="en-IN" dirty="0">
                <a:solidFill>
                  <a:schemeClr val="bg1"/>
                </a:solidFill>
              </a:rPr>
              <a:t>Thompson, H. Stanley. "Afferent pupillary defects: Pupillary findings associated with defects of the afferent arm of the pupillary light reflex </a:t>
            </a:r>
            <a:r>
              <a:rPr lang="en-IN" dirty="0" err="1">
                <a:solidFill>
                  <a:schemeClr val="bg1"/>
                </a:solidFill>
              </a:rPr>
              <a:t>arc."American</a:t>
            </a:r>
            <a:r>
              <a:rPr lang="en-IN" dirty="0">
                <a:solidFill>
                  <a:schemeClr val="bg1"/>
                </a:solidFill>
              </a:rPr>
              <a:t> journal of ophthalmology 62.5 (1966): 860-87</a:t>
            </a:r>
          </a:p>
          <a:p>
            <a:pPr marL="285750" marR="0" indent="-285750" algn="just">
              <a:lnSpc>
                <a:spcPct val="107000"/>
              </a:lnSpc>
              <a:spcBef>
                <a:spcPts val="0"/>
              </a:spcBef>
              <a:spcAft>
                <a:spcPts val="800"/>
              </a:spcAft>
              <a:buFont typeface="Arial" panose="020B0604020202020204" pitchFamily="34" charset="0"/>
              <a:buChar char="•"/>
            </a:pPr>
            <a:r>
              <a:rPr lang="en-IN" dirty="0">
                <a:solidFill>
                  <a:schemeClr val="bg1"/>
                </a:solidFill>
              </a:rPr>
              <a:t> </a:t>
            </a:r>
            <a:r>
              <a:rPr lang="en-IN" dirty="0" err="1">
                <a:solidFill>
                  <a:schemeClr val="bg1"/>
                </a:solidFill>
              </a:rPr>
              <a:t>Gerold</a:t>
            </a:r>
            <a:r>
              <a:rPr lang="en-IN" dirty="0">
                <a:solidFill>
                  <a:schemeClr val="bg1"/>
                </a:solidFill>
              </a:rPr>
              <a:t>, Hugo. Die </a:t>
            </a:r>
            <a:r>
              <a:rPr lang="en-IN" dirty="0" err="1">
                <a:solidFill>
                  <a:schemeClr val="bg1"/>
                </a:solidFill>
              </a:rPr>
              <a:t>Lehre</a:t>
            </a:r>
            <a:r>
              <a:rPr lang="en-IN" dirty="0">
                <a:solidFill>
                  <a:schemeClr val="bg1"/>
                </a:solidFill>
              </a:rPr>
              <a:t> </a:t>
            </a:r>
            <a:r>
              <a:rPr lang="en-IN" dirty="0" err="1">
                <a:solidFill>
                  <a:schemeClr val="bg1"/>
                </a:solidFill>
              </a:rPr>
              <a:t>vom</a:t>
            </a:r>
            <a:r>
              <a:rPr lang="en-IN" dirty="0">
                <a:solidFill>
                  <a:schemeClr val="bg1"/>
                </a:solidFill>
              </a:rPr>
              <a:t> </a:t>
            </a:r>
            <a:r>
              <a:rPr lang="en-IN" dirty="0" err="1">
                <a:solidFill>
                  <a:schemeClr val="bg1"/>
                </a:solidFill>
              </a:rPr>
              <a:t>schwarzen</a:t>
            </a:r>
            <a:r>
              <a:rPr lang="en-IN" dirty="0">
                <a:solidFill>
                  <a:schemeClr val="bg1"/>
                </a:solidFill>
              </a:rPr>
              <a:t> </a:t>
            </a:r>
            <a:r>
              <a:rPr lang="en-IN" dirty="0" err="1">
                <a:solidFill>
                  <a:schemeClr val="bg1"/>
                </a:solidFill>
              </a:rPr>
              <a:t>Staar</a:t>
            </a:r>
            <a:r>
              <a:rPr lang="en-IN" dirty="0">
                <a:solidFill>
                  <a:schemeClr val="bg1"/>
                </a:solidFill>
              </a:rPr>
              <a:t> u. </a:t>
            </a:r>
            <a:r>
              <a:rPr lang="en-IN" dirty="0" err="1">
                <a:solidFill>
                  <a:schemeClr val="bg1"/>
                </a:solidFill>
              </a:rPr>
              <a:t>dessen</a:t>
            </a:r>
            <a:r>
              <a:rPr lang="en-IN" dirty="0">
                <a:solidFill>
                  <a:schemeClr val="bg1"/>
                </a:solidFill>
              </a:rPr>
              <a:t> </a:t>
            </a:r>
            <a:r>
              <a:rPr lang="en-IN" dirty="0" err="1">
                <a:solidFill>
                  <a:schemeClr val="bg1"/>
                </a:solidFill>
              </a:rPr>
              <a:t>Heilung</a:t>
            </a:r>
            <a:r>
              <a:rPr lang="en-IN" dirty="0">
                <a:solidFill>
                  <a:schemeClr val="bg1"/>
                </a:solidFill>
              </a:rPr>
              <a:t>. </a:t>
            </a:r>
            <a:r>
              <a:rPr lang="en-IN" dirty="0" err="1">
                <a:solidFill>
                  <a:schemeClr val="bg1"/>
                </a:solidFill>
              </a:rPr>
              <a:t>Rubach</a:t>
            </a:r>
            <a:r>
              <a:rPr lang="en-IN" dirty="0">
                <a:solidFill>
                  <a:schemeClr val="bg1"/>
                </a:solidFill>
              </a:rPr>
              <a:t>, 1846 [11]Hirschberg, J. "Neuritis </a:t>
            </a:r>
            <a:r>
              <a:rPr lang="en-IN" dirty="0" err="1">
                <a:solidFill>
                  <a:schemeClr val="bg1"/>
                </a:solidFill>
              </a:rPr>
              <a:t>retrobulbaris</a:t>
            </a:r>
            <a:r>
              <a:rPr lang="en-IN" dirty="0">
                <a:solidFill>
                  <a:schemeClr val="bg1"/>
                </a:solidFill>
              </a:rPr>
              <a:t>." Z. </a:t>
            </a:r>
            <a:r>
              <a:rPr lang="en-IN" dirty="0" err="1">
                <a:solidFill>
                  <a:schemeClr val="bg1"/>
                </a:solidFill>
              </a:rPr>
              <a:t>Prak</a:t>
            </a:r>
            <a:r>
              <a:rPr lang="en-IN" dirty="0">
                <a:solidFill>
                  <a:schemeClr val="bg1"/>
                </a:solidFill>
              </a:rPr>
              <a:t>. </a:t>
            </a:r>
            <a:r>
              <a:rPr lang="en-IN" dirty="0" err="1">
                <a:solidFill>
                  <a:schemeClr val="bg1"/>
                </a:solidFill>
              </a:rPr>
              <a:t>Augenh</a:t>
            </a:r>
            <a:r>
              <a:rPr lang="en-IN" dirty="0">
                <a:solidFill>
                  <a:schemeClr val="bg1"/>
                </a:solidFill>
              </a:rPr>
              <a:t> 8 (1884): 185. </a:t>
            </a:r>
            <a:endParaRPr lang="en-US" sz="18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pPr marL="285750" marR="0" indent="-285750" algn="just">
              <a:lnSpc>
                <a:spcPct val="107000"/>
              </a:lnSpc>
              <a:spcBef>
                <a:spcPts val="0"/>
              </a:spcBef>
              <a:spcAft>
                <a:spcPts val="800"/>
              </a:spcAft>
              <a:buFont typeface="Arial" panose="020B0604020202020204" pitchFamily="34" charset="0"/>
              <a:buChar char="•"/>
            </a:pPr>
            <a:endParaRPr lang="en-US" sz="18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p:txBody>
      </p:sp>
      <p:sp>
        <p:nvSpPr>
          <p:cNvPr id="6" name="TextBox 5">
            <a:extLst>
              <a:ext uri="{FF2B5EF4-FFF2-40B4-BE49-F238E27FC236}">
                <a16:creationId xmlns:a16="http://schemas.microsoft.com/office/drawing/2014/main" id="{86C68D74-A300-455B-8C5E-3D2439D92EF7}"/>
              </a:ext>
            </a:extLst>
          </p:cNvPr>
          <p:cNvSpPr txBox="1"/>
          <p:nvPr/>
        </p:nvSpPr>
        <p:spPr>
          <a:xfrm>
            <a:off x="4542976" y="274943"/>
            <a:ext cx="5120640" cy="646331"/>
          </a:xfrm>
          <a:prstGeom prst="rect">
            <a:avLst/>
          </a:prstGeom>
          <a:noFill/>
        </p:spPr>
        <p:txBody>
          <a:bodyPr wrap="square" rtlCol="0">
            <a:spAutoFit/>
          </a:bodyPr>
          <a:lstStyle/>
          <a:p>
            <a:r>
              <a:rPr lang="en-US" sz="3600" u="sng" dirty="0">
                <a:solidFill>
                  <a:schemeClr val="bg1"/>
                </a:solidFill>
              </a:rPr>
              <a:t>References</a:t>
            </a:r>
          </a:p>
        </p:txBody>
      </p:sp>
    </p:spTree>
    <p:extLst>
      <p:ext uri="{BB962C8B-B14F-4D97-AF65-F5344CB8AC3E}">
        <p14:creationId xmlns:p14="http://schemas.microsoft.com/office/powerpoint/2010/main" val="1317116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780634-D584-4117-A481-7F3AA5ABF4C2}"/>
              </a:ext>
            </a:extLst>
          </p:cNvPr>
          <p:cNvSpPr txBox="1"/>
          <p:nvPr/>
        </p:nvSpPr>
        <p:spPr>
          <a:xfrm>
            <a:off x="3831771" y="2505670"/>
            <a:ext cx="4731658" cy="923330"/>
          </a:xfrm>
          <a:prstGeom prst="rect">
            <a:avLst/>
          </a:prstGeom>
          <a:noFill/>
        </p:spPr>
        <p:txBody>
          <a:bodyPr wrap="square" rtlCol="0">
            <a:spAutoFit/>
          </a:bodyPr>
          <a:lstStyle/>
          <a:p>
            <a:r>
              <a:rPr lang="en-US" sz="5400" b="1" u="sng"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162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4542489-9F9A-4092-92C3-F07F338CF191}"/>
              </a:ext>
            </a:extLst>
          </p:cNvPr>
          <p:cNvGrpSpPr/>
          <p:nvPr/>
        </p:nvGrpSpPr>
        <p:grpSpPr>
          <a:xfrm>
            <a:off x="5362338" y="4176907"/>
            <a:ext cx="1313292" cy="616024"/>
            <a:chOff x="7736114" y="799386"/>
            <a:chExt cx="1512626" cy="653143"/>
          </a:xfrm>
          <a:solidFill>
            <a:srgbClr val="F3722C"/>
          </a:solidFill>
        </p:grpSpPr>
        <p:sp>
          <p:nvSpPr>
            <p:cNvPr id="5" name="Oval 4">
              <a:extLst>
                <a:ext uri="{FF2B5EF4-FFF2-40B4-BE49-F238E27FC236}">
                  <a16:creationId xmlns:a16="http://schemas.microsoft.com/office/drawing/2014/main" id="{FF01ED23-F71D-45F2-B9F3-4999415B968B}"/>
                </a:ext>
              </a:extLst>
            </p:cNvPr>
            <p:cNvSpPr/>
            <p:nvPr/>
          </p:nvSpPr>
          <p:spPr>
            <a:xfrm>
              <a:off x="8566568" y="799386"/>
              <a:ext cx="682172" cy="653143"/>
            </a:xfrm>
            <a:prstGeom prst="ellipse">
              <a:avLst/>
            </a:prstGeom>
            <a:grpFill/>
            <a:ln>
              <a:solidFill>
                <a:srgbClr val="F941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125A81C3-C9B3-44A2-9A58-C4B0EAAF6360}"/>
                </a:ext>
              </a:extLst>
            </p:cNvPr>
            <p:cNvCxnSpPr>
              <a:cxnSpLocks/>
              <a:stCxn id="5" idx="2"/>
            </p:cNvCxnSpPr>
            <p:nvPr/>
          </p:nvCxnSpPr>
          <p:spPr>
            <a:xfrm flipH="1" flipV="1">
              <a:off x="7736114" y="1125957"/>
              <a:ext cx="830454" cy="1"/>
            </a:xfrm>
            <a:prstGeom prst="straightConnector1">
              <a:avLst/>
            </a:prstGeom>
            <a:grpFill/>
            <a:ln>
              <a:solidFill>
                <a:srgbClr val="F94144"/>
              </a:solidFill>
              <a:tailEnd type="oval" w="lg" len="med"/>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ABBB64C4-841F-4FDB-830B-73A14C06C063}"/>
              </a:ext>
            </a:extLst>
          </p:cNvPr>
          <p:cNvGrpSpPr/>
          <p:nvPr/>
        </p:nvGrpSpPr>
        <p:grpSpPr>
          <a:xfrm flipH="1">
            <a:off x="5288278" y="3445162"/>
            <a:ext cx="1313292" cy="616024"/>
            <a:chOff x="7736114" y="799386"/>
            <a:chExt cx="1512626" cy="653143"/>
          </a:xfrm>
          <a:solidFill>
            <a:srgbClr val="277DA1"/>
          </a:solidFill>
        </p:grpSpPr>
        <p:sp>
          <p:nvSpPr>
            <p:cNvPr id="8" name="Oval 7">
              <a:extLst>
                <a:ext uri="{FF2B5EF4-FFF2-40B4-BE49-F238E27FC236}">
                  <a16:creationId xmlns:a16="http://schemas.microsoft.com/office/drawing/2014/main" id="{5B03D530-1E79-47FB-9F33-0E4B30E43052}"/>
                </a:ext>
              </a:extLst>
            </p:cNvPr>
            <p:cNvSpPr/>
            <p:nvPr/>
          </p:nvSpPr>
          <p:spPr>
            <a:xfrm>
              <a:off x="8566568" y="799386"/>
              <a:ext cx="682172" cy="653143"/>
            </a:xfrm>
            <a:prstGeom prst="ellipse">
              <a:avLst/>
            </a:prstGeom>
            <a:grpFill/>
            <a:ln>
              <a:solidFill>
                <a:srgbClr val="277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22F3EC53-FC08-4ABE-AA29-0B66C7ADBB34}"/>
                </a:ext>
              </a:extLst>
            </p:cNvPr>
            <p:cNvCxnSpPr>
              <a:cxnSpLocks/>
              <a:stCxn id="8" idx="2"/>
            </p:cNvCxnSpPr>
            <p:nvPr/>
          </p:nvCxnSpPr>
          <p:spPr>
            <a:xfrm flipH="1" flipV="1">
              <a:off x="7736114" y="1125957"/>
              <a:ext cx="830454" cy="1"/>
            </a:xfrm>
            <a:prstGeom prst="straightConnector1">
              <a:avLst/>
            </a:prstGeom>
            <a:grpFill/>
            <a:ln>
              <a:solidFill>
                <a:srgbClr val="277DA1"/>
              </a:solidFill>
              <a:tailEnd type="oval" w="lg" len="me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AE0F075C-D57F-4F7A-84FC-4DD7C539A63C}"/>
              </a:ext>
            </a:extLst>
          </p:cNvPr>
          <p:cNvGrpSpPr/>
          <p:nvPr/>
        </p:nvGrpSpPr>
        <p:grpSpPr>
          <a:xfrm>
            <a:off x="6003344" y="2682369"/>
            <a:ext cx="1313292" cy="616024"/>
            <a:chOff x="7736114" y="799386"/>
            <a:chExt cx="1512626" cy="653143"/>
          </a:xfrm>
          <a:solidFill>
            <a:srgbClr val="90BE6D"/>
          </a:solidFill>
        </p:grpSpPr>
        <p:sp>
          <p:nvSpPr>
            <p:cNvPr id="11" name="Oval 10">
              <a:extLst>
                <a:ext uri="{FF2B5EF4-FFF2-40B4-BE49-F238E27FC236}">
                  <a16:creationId xmlns:a16="http://schemas.microsoft.com/office/drawing/2014/main" id="{71215358-1700-44D4-8AE0-004186E405D3}"/>
                </a:ext>
              </a:extLst>
            </p:cNvPr>
            <p:cNvSpPr/>
            <p:nvPr/>
          </p:nvSpPr>
          <p:spPr>
            <a:xfrm>
              <a:off x="8566568" y="799386"/>
              <a:ext cx="682172" cy="653143"/>
            </a:xfrm>
            <a:prstGeom prst="ellipse">
              <a:avLst/>
            </a:prstGeom>
            <a:grpFill/>
            <a:ln>
              <a:solidFill>
                <a:srgbClr val="90BE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B82030D3-A18B-4959-9522-1689959828F8}"/>
                </a:ext>
              </a:extLst>
            </p:cNvPr>
            <p:cNvCxnSpPr>
              <a:cxnSpLocks/>
              <a:stCxn id="11" idx="2"/>
            </p:cNvCxnSpPr>
            <p:nvPr/>
          </p:nvCxnSpPr>
          <p:spPr>
            <a:xfrm flipH="1" flipV="1">
              <a:off x="7736114" y="1125957"/>
              <a:ext cx="830454" cy="1"/>
            </a:xfrm>
            <a:prstGeom prst="straightConnector1">
              <a:avLst/>
            </a:prstGeom>
            <a:grpFill/>
            <a:ln>
              <a:solidFill>
                <a:srgbClr val="90BE6D"/>
              </a:solidFill>
              <a:tailEnd type="oval" w="lg"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44854051-1E7F-4569-96CB-D15D7AB39BB5}"/>
              </a:ext>
            </a:extLst>
          </p:cNvPr>
          <p:cNvGrpSpPr/>
          <p:nvPr/>
        </p:nvGrpSpPr>
        <p:grpSpPr>
          <a:xfrm flipH="1">
            <a:off x="5121040" y="1752770"/>
            <a:ext cx="1313292" cy="616024"/>
            <a:chOff x="7736114" y="799386"/>
            <a:chExt cx="1512626" cy="653143"/>
          </a:xfrm>
          <a:solidFill>
            <a:srgbClr val="FFFF00"/>
          </a:solidFill>
        </p:grpSpPr>
        <p:sp>
          <p:nvSpPr>
            <p:cNvPr id="14" name="Oval 13">
              <a:extLst>
                <a:ext uri="{FF2B5EF4-FFF2-40B4-BE49-F238E27FC236}">
                  <a16:creationId xmlns:a16="http://schemas.microsoft.com/office/drawing/2014/main" id="{B5749C22-446A-4A53-BDEC-5886EA81405C}"/>
                </a:ext>
              </a:extLst>
            </p:cNvPr>
            <p:cNvSpPr/>
            <p:nvPr/>
          </p:nvSpPr>
          <p:spPr>
            <a:xfrm>
              <a:off x="8566568" y="799386"/>
              <a:ext cx="682172" cy="653143"/>
            </a:xfrm>
            <a:prstGeom prst="ellipse">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175AD35A-DAD3-450F-B8ED-43F833320621}"/>
                </a:ext>
              </a:extLst>
            </p:cNvPr>
            <p:cNvCxnSpPr>
              <a:cxnSpLocks/>
              <a:stCxn id="14" idx="2"/>
            </p:cNvCxnSpPr>
            <p:nvPr/>
          </p:nvCxnSpPr>
          <p:spPr>
            <a:xfrm flipH="1" flipV="1">
              <a:off x="7736114" y="1125957"/>
              <a:ext cx="830454" cy="1"/>
            </a:xfrm>
            <a:prstGeom prst="straightConnector1">
              <a:avLst/>
            </a:prstGeom>
            <a:grpFill/>
            <a:ln>
              <a:solidFill>
                <a:srgbClr val="FFFF00"/>
              </a:solidFill>
              <a:tailEnd type="oval" w="lg" len="med"/>
            </a:ln>
          </p:spPr>
          <p:style>
            <a:lnRef idx="1">
              <a:schemeClr val="accent1"/>
            </a:lnRef>
            <a:fillRef idx="0">
              <a:schemeClr val="accent1"/>
            </a:fillRef>
            <a:effectRef idx="0">
              <a:schemeClr val="accent1"/>
            </a:effectRef>
            <a:fontRef idx="minor">
              <a:schemeClr val="tx1"/>
            </a:fontRef>
          </p:style>
        </p:cxnSp>
      </p:grpSp>
      <p:sp>
        <p:nvSpPr>
          <p:cNvPr id="16" name="Freeform: Shape 15">
            <a:extLst>
              <a:ext uri="{FF2B5EF4-FFF2-40B4-BE49-F238E27FC236}">
                <a16:creationId xmlns:a16="http://schemas.microsoft.com/office/drawing/2014/main" id="{A2AEF788-17B9-496D-B782-57F86A59DF91}"/>
              </a:ext>
            </a:extLst>
          </p:cNvPr>
          <p:cNvSpPr/>
          <p:nvPr/>
        </p:nvSpPr>
        <p:spPr>
          <a:xfrm rot="8096620">
            <a:off x="4975269" y="652305"/>
            <a:ext cx="2087431" cy="2084296"/>
          </a:xfrm>
          <a:custGeom>
            <a:avLst/>
            <a:gdLst>
              <a:gd name="connsiteX0" fmla="*/ 607647 w 2087431"/>
              <a:gd name="connsiteY0" fmla="*/ 1710885 h 2084296"/>
              <a:gd name="connsiteX1" fmla="*/ 367451 w 2087431"/>
              <a:gd name="connsiteY1" fmla="*/ 1470217 h 2084296"/>
              <a:gd name="connsiteX2" fmla="*/ 284189 w 2087431"/>
              <a:gd name="connsiteY2" fmla="*/ 1360344 h 2084296"/>
              <a:gd name="connsiteX3" fmla="*/ 0 w 2087431"/>
              <a:gd name="connsiteY3" fmla="*/ 442274 h 2084296"/>
              <a:gd name="connsiteX4" fmla="*/ 33807 w 2087431"/>
              <a:gd name="connsiteY4" fmla="*/ 111349 h 2084296"/>
              <a:gd name="connsiteX5" fmla="*/ 62821 w 2087431"/>
              <a:gd name="connsiteY5" fmla="*/ 0 h 2084296"/>
              <a:gd name="connsiteX6" fmla="*/ 2087431 w 2087431"/>
              <a:gd name="connsiteY6" fmla="*/ 2028595 h 2084296"/>
              <a:gd name="connsiteX7" fmla="*/ 1999382 w 2087431"/>
              <a:gd name="connsiteY7" fmla="*/ 2050936 h 2084296"/>
              <a:gd name="connsiteX8" fmla="*/ 1664023 w 2087431"/>
              <a:gd name="connsiteY8" fmla="*/ 2084296 h 2084296"/>
              <a:gd name="connsiteX9" fmla="*/ 733652 w 2087431"/>
              <a:gd name="connsiteY9" fmla="*/ 1803864 h 208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7431" h="2084296">
                <a:moveTo>
                  <a:pt x="607647" y="1710885"/>
                </a:moveTo>
                <a:lnTo>
                  <a:pt x="367451" y="1470217"/>
                </a:lnTo>
                <a:lnTo>
                  <a:pt x="284189" y="1360344"/>
                </a:lnTo>
                <a:cubicBezTo>
                  <a:pt x="104767" y="1098275"/>
                  <a:pt x="0" y="782348"/>
                  <a:pt x="0" y="442274"/>
                </a:cubicBezTo>
                <a:cubicBezTo>
                  <a:pt x="0" y="328916"/>
                  <a:pt x="11641" y="218241"/>
                  <a:pt x="33807" y="111349"/>
                </a:cubicBezTo>
                <a:lnTo>
                  <a:pt x="62821" y="0"/>
                </a:lnTo>
                <a:lnTo>
                  <a:pt x="2087431" y="2028595"/>
                </a:lnTo>
                <a:lnTo>
                  <a:pt x="1999382" y="2050936"/>
                </a:lnTo>
                <a:cubicBezTo>
                  <a:pt x="1891058" y="2072809"/>
                  <a:pt x="1778900" y="2084296"/>
                  <a:pt x="1664023" y="2084296"/>
                </a:cubicBezTo>
                <a:cubicBezTo>
                  <a:pt x="1319393" y="2084296"/>
                  <a:pt x="999232" y="1980914"/>
                  <a:pt x="733652" y="1803864"/>
                </a:cubicBezTo>
                <a:close/>
              </a:path>
            </a:pathLst>
          </a:custGeom>
          <a:solidFill>
            <a:srgbClr val="F94144"/>
          </a:solidFill>
          <a:ln>
            <a:solidFill>
              <a:srgbClr val="F9414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4F51356-E9AE-4841-9B85-16DE32439DB2}"/>
              </a:ext>
            </a:extLst>
          </p:cNvPr>
          <p:cNvSpPr/>
          <p:nvPr/>
        </p:nvSpPr>
        <p:spPr>
          <a:xfrm>
            <a:off x="4350602" y="1658724"/>
            <a:ext cx="3305484" cy="822960"/>
          </a:xfrm>
          <a:custGeom>
            <a:avLst/>
            <a:gdLst>
              <a:gd name="connsiteX0" fmla="*/ 230545 w 3305484"/>
              <a:gd name="connsiteY0" fmla="*/ 0 h 822960"/>
              <a:gd name="connsiteX1" fmla="*/ 3096596 w 3305484"/>
              <a:gd name="connsiteY1" fmla="*/ 0 h 822960"/>
              <a:gd name="connsiteX2" fmla="*/ 3120694 w 3305484"/>
              <a:gd name="connsiteY2" fmla="*/ 40991 h 822960"/>
              <a:gd name="connsiteX3" fmla="*/ 3305458 w 3305484"/>
              <a:gd name="connsiteY3" fmla="*/ 808281 h 822960"/>
              <a:gd name="connsiteX4" fmla="*/ 3304674 w 3305484"/>
              <a:gd name="connsiteY4" fmla="*/ 822960 h 822960"/>
              <a:gd name="connsiteX5" fmla="*/ 0 w 3305484"/>
              <a:gd name="connsiteY5" fmla="*/ 822960 h 822960"/>
              <a:gd name="connsiteX6" fmla="*/ 7899 w 3305484"/>
              <a:gd name="connsiteY6" fmla="*/ 675028 h 822960"/>
              <a:gd name="connsiteX7" fmla="*/ 192919 w 3305484"/>
              <a:gd name="connsiteY7" fmla="*/ 63354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5484" h="822960">
                <a:moveTo>
                  <a:pt x="230545" y="0"/>
                </a:moveTo>
                <a:lnTo>
                  <a:pt x="3096596" y="0"/>
                </a:lnTo>
                <a:lnTo>
                  <a:pt x="3120694" y="40991"/>
                </a:lnTo>
                <a:cubicBezTo>
                  <a:pt x="3245416" y="279952"/>
                  <a:pt x="3306958" y="543876"/>
                  <a:pt x="3305458" y="808281"/>
                </a:cubicBezTo>
                <a:lnTo>
                  <a:pt x="3304674" y="822960"/>
                </a:lnTo>
                <a:lnTo>
                  <a:pt x="0" y="822960"/>
                </a:lnTo>
                <a:lnTo>
                  <a:pt x="7899" y="675028"/>
                </a:lnTo>
                <a:cubicBezTo>
                  <a:pt x="29267" y="464133"/>
                  <a:pt x="90964" y="256064"/>
                  <a:pt x="192919" y="63354"/>
                </a:cubicBezTo>
                <a:close/>
              </a:path>
            </a:pathLst>
          </a:cu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725CEB4-8291-4DA5-B708-ACF9BF286FA7}"/>
              </a:ext>
            </a:extLst>
          </p:cNvPr>
          <p:cNvSpPr/>
          <p:nvPr/>
        </p:nvSpPr>
        <p:spPr>
          <a:xfrm>
            <a:off x="4350820" y="2498929"/>
            <a:ext cx="3305266" cy="822960"/>
          </a:xfrm>
          <a:custGeom>
            <a:avLst/>
            <a:gdLst>
              <a:gd name="connsiteX0" fmla="*/ 592 w 3305266"/>
              <a:gd name="connsiteY0" fmla="*/ 0 h 822960"/>
              <a:gd name="connsiteX1" fmla="*/ 3305266 w 3305266"/>
              <a:gd name="connsiteY1" fmla="*/ 0 h 822960"/>
              <a:gd name="connsiteX2" fmla="*/ 3297586 w 3305266"/>
              <a:gd name="connsiteY2" fmla="*/ 143826 h 822960"/>
              <a:gd name="connsiteX3" fmla="*/ 3112567 w 3305266"/>
              <a:gd name="connsiteY3" fmla="*/ 755500 h 822960"/>
              <a:gd name="connsiteX4" fmla="*/ 3072501 w 3305266"/>
              <a:gd name="connsiteY4" fmla="*/ 822960 h 822960"/>
              <a:gd name="connsiteX5" fmla="*/ 211304 w 3305266"/>
              <a:gd name="connsiteY5" fmla="*/ 822960 h 822960"/>
              <a:gd name="connsiteX6" fmla="*/ 184791 w 3305266"/>
              <a:gd name="connsiteY6" fmla="*/ 777862 h 822960"/>
              <a:gd name="connsiteX7" fmla="*/ 27 w 3305266"/>
              <a:gd name="connsiteY7" fmla="*/ 10573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5266" h="822960">
                <a:moveTo>
                  <a:pt x="592" y="0"/>
                </a:moveTo>
                <a:lnTo>
                  <a:pt x="3305266" y="0"/>
                </a:lnTo>
                <a:lnTo>
                  <a:pt x="3297586" y="143826"/>
                </a:lnTo>
                <a:cubicBezTo>
                  <a:pt x="3276218" y="354720"/>
                  <a:pt x="3214521" y="562790"/>
                  <a:pt x="3112567" y="755500"/>
                </a:cubicBezTo>
                <a:lnTo>
                  <a:pt x="3072501" y="822960"/>
                </a:lnTo>
                <a:lnTo>
                  <a:pt x="211304" y="822960"/>
                </a:lnTo>
                <a:lnTo>
                  <a:pt x="184791" y="777862"/>
                </a:lnTo>
                <a:cubicBezTo>
                  <a:pt x="60069" y="538901"/>
                  <a:pt x="-1472" y="274978"/>
                  <a:pt x="27" y="10573"/>
                </a:cubicBezTo>
                <a:close/>
              </a:path>
            </a:pathLst>
          </a:custGeom>
          <a:solidFill>
            <a:srgbClr val="90BE6D"/>
          </a:solidFill>
          <a:ln>
            <a:solidFill>
              <a:srgbClr val="90BE6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907D7757-7ED8-480F-9A3A-12A03A0F89E4}"/>
              </a:ext>
            </a:extLst>
          </p:cNvPr>
          <p:cNvSpPr/>
          <p:nvPr/>
        </p:nvSpPr>
        <p:spPr>
          <a:xfrm>
            <a:off x="4563110" y="3338626"/>
            <a:ext cx="2861197" cy="822960"/>
          </a:xfrm>
          <a:custGeom>
            <a:avLst/>
            <a:gdLst>
              <a:gd name="connsiteX0" fmla="*/ 0 w 2861197"/>
              <a:gd name="connsiteY0" fmla="*/ 0 h 822960"/>
              <a:gd name="connsiteX1" fmla="*/ 2861197 w 2861197"/>
              <a:gd name="connsiteY1" fmla="*/ 0 h 822960"/>
              <a:gd name="connsiteX2" fmla="*/ 2817250 w 2861197"/>
              <a:gd name="connsiteY2" fmla="*/ 73996 h 822960"/>
              <a:gd name="connsiteX3" fmla="*/ 2603961 w 2861197"/>
              <a:gd name="connsiteY3" fmla="*/ 334930 h 822960"/>
              <a:gd name="connsiteX4" fmla="*/ 2476585 w 2861197"/>
              <a:gd name="connsiteY4" fmla="*/ 657209 h 822960"/>
              <a:gd name="connsiteX5" fmla="*/ 2425319 w 2861197"/>
              <a:gd name="connsiteY5" fmla="*/ 822960 h 822960"/>
              <a:gd name="connsiteX6" fmla="*/ 409659 w 2861197"/>
              <a:gd name="connsiteY6" fmla="*/ 822960 h 822960"/>
              <a:gd name="connsiteX7" fmla="*/ 402137 w 2861197"/>
              <a:gd name="connsiteY7" fmla="*/ 802376 h 822960"/>
              <a:gd name="connsiteX8" fmla="*/ 266250 w 2861197"/>
              <a:gd name="connsiteY8" fmla="*/ 352785 h 822960"/>
              <a:gd name="connsiteX9" fmla="*/ 55903 w 2861197"/>
              <a:gd name="connsiteY9" fmla="*/ 95088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1197" h="822960">
                <a:moveTo>
                  <a:pt x="0" y="0"/>
                </a:moveTo>
                <a:lnTo>
                  <a:pt x="2861197" y="0"/>
                </a:lnTo>
                <a:lnTo>
                  <a:pt x="2817250" y="73996"/>
                </a:lnTo>
                <a:cubicBezTo>
                  <a:pt x="2756210" y="166120"/>
                  <a:pt x="2685111" y="253620"/>
                  <a:pt x="2603961" y="334930"/>
                </a:cubicBezTo>
                <a:cubicBezTo>
                  <a:pt x="2553187" y="404626"/>
                  <a:pt x="2517088" y="521301"/>
                  <a:pt x="2476585" y="657209"/>
                </a:cubicBezTo>
                <a:lnTo>
                  <a:pt x="2425319" y="822960"/>
                </a:lnTo>
                <a:lnTo>
                  <a:pt x="409659" y="822960"/>
                </a:lnTo>
                <a:lnTo>
                  <a:pt x="402137" y="802376"/>
                </a:lnTo>
                <a:cubicBezTo>
                  <a:pt x="354135" y="652894"/>
                  <a:pt x="314124" y="498522"/>
                  <a:pt x="266250" y="352785"/>
                </a:cubicBezTo>
                <a:cubicBezTo>
                  <a:pt x="186015" y="272708"/>
                  <a:pt x="115902" y="186286"/>
                  <a:pt x="55903" y="95088"/>
                </a:cubicBezTo>
                <a:close/>
              </a:path>
            </a:pathLst>
          </a:custGeom>
          <a:solidFill>
            <a:srgbClr val="277DA1"/>
          </a:solidFill>
          <a:ln>
            <a:solidFill>
              <a:srgbClr val="277DA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AA291027-5844-4A74-AD4B-630448A2BC87}"/>
              </a:ext>
            </a:extLst>
          </p:cNvPr>
          <p:cNvSpPr/>
          <p:nvPr/>
        </p:nvSpPr>
        <p:spPr>
          <a:xfrm>
            <a:off x="4964678" y="4176907"/>
            <a:ext cx="2015660" cy="822960"/>
          </a:xfrm>
          <a:custGeom>
            <a:avLst/>
            <a:gdLst>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5660" h="822960">
                <a:moveTo>
                  <a:pt x="0" y="0"/>
                </a:moveTo>
                <a:lnTo>
                  <a:pt x="2015660" y="0"/>
                </a:lnTo>
                <a:lnTo>
                  <a:pt x="2000484" y="49066"/>
                </a:lnTo>
                <a:cubicBezTo>
                  <a:pt x="1888710" y="382525"/>
                  <a:pt x="1958138" y="809374"/>
                  <a:pt x="1236066" y="814787"/>
                </a:cubicBezTo>
                <a:lnTo>
                  <a:pt x="1128601" y="822960"/>
                </a:lnTo>
                <a:lnTo>
                  <a:pt x="959753" y="822960"/>
                </a:lnTo>
                <a:lnTo>
                  <a:pt x="899532" y="820419"/>
                </a:lnTo>
                <a:cubicBezTo>
                  <a:pt x="210823" y="814495"/>
                  <a:pt x="207363" y="516006"/>
                  <a:pt x="72458" y="198281"/>
                </a:cubicBezTo>
                <a:lnTo>
                  <a:pt x="0" y="0"/>
                </a:lnTo>
                <a:close/>
              </a:path>
            </a:pathLst>
          </a:custGeom>
          <a:solidFill>
            <a:srgbClr val="F3722C"/>
          </a:solidFill>
          <a:ln>
            <a:solidFill>
              <a:srgbClr val="F3722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Rounded Corners 20">
            <a:extLst>
              <a:ext uri="{FF2B5EF4-FFF2-40B4-BE49-F238E27FC236}">
                <a16:creationId xmlns:a16="http://schemas.microsoft.com/office/drawing/2014/main" id="{62FA70D3-5096-469F-BDA9-655397D1EA99}"/>
              </a:ext>
            </a:extLst>
          </p:cNvPr>
          <p:cNvSpPr/>
          <p:nvPr/>
        </p:nvSpPr>
        <p:spPr>
          <a:xfrm>
            <a:off x="5419919" y="5098786"/>
            <a:ext cx="1266825" cy="304800"/>
          </a:xfrm>
          <a:prstGeom prst="roundRect">
            <a:avLst>
              <a:gd name="adj" fmla="val 50000"/>
            </a:avLst>
          </a:prstGeom>
          <a:solidFill>
            <a:srgbClr val="F3722C"/>
          </a:solidFill>
          <a:ln>
            <a:solidFill>
              <a:srgbClr val="F37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B80846A1-DE21-46B7-B6E4-2524238576B9}"/>
              </a:ext>
            </a:extLst>
          </p:cNvPr>
          <p:cNvSpPr/>
          <p:nvPr/>
        </p:nvSpPr>
        <p:spPr>
          <a:xfrm>
            <a:off x="5422416" y="5472163"/>
            <a:ext cx="1266825" cy="304800"/>
          </a:xfrm>
          <a:prstGeom prst="roundRect">
            <a:avLst>
              <a:gd name="adj" fmla="val 50000"/>
            </a:avLst>
          </a:prstGeom>
          <a:solidFill>
            <a:srgbClr val="F3722C"/>
          </a:solidFill>
          <a:ln>
            <a:solidFill>
              <a:srgbClr val="F37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0173822B-29F5-4559-BF6C-73BD2E021780}"/>
              </a:ext>
            </a:extLst>
          </p:cNvPr>
          <p:cNvSpPr/>
          <p:nvPr/>
        </p:nvSpPr>
        <p:spPr>
          <a:xfrm>
            <a:off x="5673793" y="5861814"/>
            <a:ext cx="760539" cy="304800"/>
          </a:xfrm>
          <a:prstGeom prst="roundRect">
            <a:avLst>
              <a:gd name="adj" fmla="val 50000"/>
            </a:avLst>
          </a:prstGeom>
          <a:solidFill>
            <a:srgbClr val="F3722C"/>
          </a:solidFill>
          <a:ln>
            <a:solidFill>
              <a:srgbClr val="F37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E2871E2-7194-4F96-8CBC-FF5EC5AF6987}"/>
              </a:ext>
            </a:extLst>
          </p:cNvPr>
          <p:cNvSpPr/>
          <p:nvPr/>
        </p:nvSpPr>
        <p:spPr>
          <a:xfrm>
            <a:off x="4350602" y="1658724"/>
            <a:ext cx="3305484" cy="822960"/>
          </a:xfrm>
          <a:custGeom>
            <a:avLst/>
            <a:gdLst>
              <a:gd name="connsiteX0" fmla="*/ 230545 w 3305484"/>
              <a:gd name="connsiteY0" fmla="*/ 0 h 822960"/>
              <a:gd name="connsiteX1" fmla="*/ 3096596 w 3305484"/>
              <a:gd name="connsiteY1" fmla="*/ 0 h 822960"/>
              <a:gd name="connsiteX2" fmla="*/ 3120694 w 3305484"/>
              <a:gd name="connsiteY2" fmla="*/ 40991 h 822960"/>
              <a:gd name="connsiteX3" fmla="*/ 3305458 w 3305484"/>
              <a:gd name="connsiteY3" fmla="*/ 808281 h 822960"/>
              <a:gd name="connsiteX4" fmla="*/ 3304674 w 3305484"/>
              <a:gd name="connsiteY4" fmla="*/ 822960 h 822960"/>
              <a:gd name="connsiteX5" fmla="*/ 0 w 3305484"/>
              <a:gd name="connsiteY5" fmla="*/ 822960 h 822960"/>
              <a:gd name="connsiteX6" fmla="*/ 7899 w 3305484"/>
              <a:gd name="connsiteY6" fmla="*/ 675028 h 822960"/>
              <a:gd name="connsiteX7" fmla="*/ 192919 w 3305484"/>
              <a:gd name="connsiteY7" fmla="*/ 63354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5484" h="822960">
                <a:moveTo>
                  <a:pt x="230545" y="0"/>
                </a:moveTo>
                <a:lnTo>
                  <a:pt x="3096596" y="0"/>
                </a:lnTo>
                <a:lnTo>
                  <a:pt x="3120694" y="40991"/>
                </a:lnTo>
                <a:cubicBezTo>
                  <a:pt x="3245416" y="279952"/>
                  <a:pt x="3306958" y="543876"/>
                  <a:pt x="3305458" y="808281"/>
                </a:cubicBezTo>
                <a:lnTo>
                  <a:pt x="3304674" y="822960"/>
                </a:lnTo>
                <a:lnTo>
                  <a:pt x="0" y="822960"/>
                </a:lnTo>
                <a:lnTo>
                  <a:pt x="7899" y="675028"/>
                </a:lnTo>
                <a:cubicBezTo>
                  <a:pt x="29267" y="464133"/>
                  <a:pt x="90964" y="256064"/>
                  <a:pt x="192919" y="63354"/>
                </a:cubicBezTo>
                <a:close/>
              </a:path>
            </a:pathLst>
          </a:custGeom>
          <a:gradFill flip="none" rotWithShape="1">
            <a:gsLst>
              <a:gs pos="49000">
                <a:schemeClr val="tx1">
                  <a:alpha val="0"/>
                </a:schemeClr>
              </a:gs>
              <a:gs pos="2000">
                <a:schemeClr val="tx1">
                  <a:alpha val="0"/>
                </a:schemeClr>
              </a:gs>
            </a:gsLst>
            <a:lin ang="6000000" scaled="0"/>
            <a:tileRect/>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n>
                <a:solidFill>
                  <a:srgbClr val="90BE6D"/>
                </a:solidFill>
              </a:ln>
            </a:endParaRPr>
          </a:p>
        </p:txBody>
      </p:sp>
      <p:sp>
        <p:nvSpPr>
          <p:cNvPr id="25" name="Freeform: Shape 24">
            <a:extLst>
              <a:ext uri="{FF2B5EF4-FFF2-40B4-BE49-F238E27FC236}">
                <a16:creationId xmlns:a16="http://schemas.microsoft.com/office/drawing/2014/main" id="{0BC09EAB-9010-453D-BCE0-3E690627854F}"/>
              </a:ext>
            </a:extLst>
          </p:cNvPr>
          <p:cNvSpPr/>
          <p:nvPr/>
        </p:nvSpPr>
        <p:spPr>
          <a:xfrm>
            <a:off x="4350820" y="2498929"/>
            <a:ext cx="3305266" cy="822960"/>
          </a:xfrm>
          <a:custGeom>
            <a:avLst/>
            <a:gdLst>
              <a:gd name="connsiteX0" fmla="*/ 592 w 3305266"/>
              <a:gd name="connsiteY0" fmla="*/ 0 h 822960"/>
              <a:gd name="connsiteX1" fmla="*/ 3305266 w 3305266"/>
              <a:gd name="connsiteY1" fmla="*/ 0 h 822960"/>
              <a:gd name="connsiteX2" fmla="*/ 3297586 w 3305266"/>
              <a:gd name="connsiteY2" fmla="*/ 143826 h 822960"/>
              <a:gd name="connsiteX3" fmla="*/ 3112567 w 3305266"/>
              <a:gd name="connsiteY3" fmla="*/ 755500 h 822960"/>
              <a:gd name="connsiteX4" fmla="*/ 3072501 w 3305266"/>
              <a:gd name="connsiteY4" fmla="*/ 822960 h 822960"/>
              <a:gd name="connsiteX5" fmla="*/ 211304 w 3305266"/>
              <a:gd name="connsiteY5" fmla="*/ 822960 h 822960"/>
              <a:gd name="connsiteX6" fmla="*/ 184791 w 3305266"/>
              <a:gd name="connsiteY6" fmla="*/ 777862 h 822960"/>
              <a:gd name="connsiteX7" fmla="*/ 27 w 3305266"/>
              <a:gd name="connsiteY7" fmla="*/ 10573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5266" h="822960">
                <a:moveTo>
                  <a:pt x="592" y="0"/>
                </a:moveTo>
                <a:lnTo>
                  <a:pt x="3305266" y="0"/>
                </a:lnTo>
                <a:lnTo>
                  <a:pt x="3297586" y="143826"/>
                </a:lnTo>
                <a:cubicBezTo>
                  <a:pt x="3276218" y="354720"/>
                  <a:pt x="3214521" y="562790"/>
                  <a:pt x="3112567" y="755500"/>
                </a:cubicBezTo>
                <a:lnTo>
                  <a:pt x="3072501" y="822960"/>
                </a:lnTo>
                <a:lnTo>
                  <a:pt x="211304" y="822960"/>
                </a:lnTo>
                <a:lnTo>
                  <a:pt x="184791" y="777862"/>
                </a:lnTo>
                <a:cubicBezTo>
                  <a:pt x="60069" y="538901"/>
                  <a:pt x="-1472" y="274978"/>
                  <a:pt x="27" y="10573"/>
                </a:cubicBezTo>
                <a:close/>
              </a:path>
            </a:pathLst>
          </a:custGeom>
          <a:gradFill flip="none" rotWithShape="1">
            <a:gsLst>
              <a:gs pos="49000">
                <a:schemeClr val="tx1">
                  <a:alpha val="0"/>
                </a:schemeClr>
              </a:gs>
              <a:gs pos="2000">
                <a:schemeClr val="tx1">
                  <a:alpha val="0"/>
                </a:schemeClr>
              </a:gs>
            </a:gsLst>
            <a:lin ang="6000000" scaled="0"/>
            <a:tileRect/>
          </a:gradFill>
          <a:ln>
            <a:solidFill>
              <a:srgbClr val="90BE6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n>
                <a:solidFill>
                  <a:srgbClr val="90BE6D"/>
                </a:solidFill>
              </a:ln>
            </a:endParaRPr>
          </a:p>
        </p:txBody>
      </p:sp>
      <p:sp>
        <p:nvSpPr>
          <p:cNvPr id="26" name="Freeform: Shape 25">
            <a:extLst>
              <a:ext uri="{FF2B5EF4-FFF2-40B4-BE49-F238E27FC236}">
                <a16:creationId xmlns:a16="http://schemas.microsoft.com/office/drawing/2014/main" id="{5E8EA172-FD28-4708-AA71-9BFE71734814}"/>
              </a:ext>
            </a:extLst>
          </p:cNvPr>
          <p:cNvSpPr/>
          <p:nvPr/>
        </p:nvSpPr>
        <p:spPr>
          <a:xfrm>
            <a:off x="4563110" y="3338626"/>
            <a:ext cx="2861197" cy="822960"/>
          </a:xfrm>
          <a:custGeom>
            <a:avLst/>
            <a:gdLst>
              <a:gd name="connsiteX0" fmla="*/ 0 w 2861197"/>
              <a:gd name="connsiteY0" fmla="*/ 0 h 822960"/>
              <a:gd name="connsiteX1" fmla="*/ 2861197 w 2861197"/>
              <a:gd name="connsiteY1" fmla="*/ 0 h 822960"/>
              <a:gd name="connsiteX2" fmla="*/ 2817250 w 2861197"/>
              <a:gd name="connsiteY2" fmla="*/ 73996 h 822960"/>
              <a:gd name="connsiteX3" fmla="*/ 2603961 w 2861197"/>
              <a:gd name="connsiteY3" fmla="*/ 334930 h 822960"/>
              <a:gd name="connsiteX4" fmla="*/ 2476585 w 2861197"/>
              <a:gd name="connsiteY4" fmla="*/ 657209 h 822960"/>
              <a:gd name="connsiteX5" fmla="*/ 2425319 w 2861197"/>
              <a:gd name="connsiteY5" fmla="*/ 822960 h 822960"/>
              <a:gd name="connsiteX6" fmla="*/ 409659 w 2861197"/>
              <a:gd name="connsiteY6" fmla="*/ 822960 h 822960"/>
              <a:gd name="connsiteX7" fmla="*/ 402137 w 2861197"/>
              <a:gd name="connsiteY7" fmla="*/ 802376 h 822960"/>
              <a:gd name="connsiteX8" fmla="*/ 266250 w 2861197"/>
              <a:gd name="connsiteY8" fmla="*/ 352785 h 822960"/>
              <a:gd name="connsiteX9" fmla="*/ 55903 w 2861197"/>
              <a:gd name="connsiteY9" fmla="*/ 95088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1197" h="822960">
                <a:moveTo>
                  <a:pt x="0" y="0"/>
                </a:moveTo>
                <a:lnTo>
                  <a:pt x="2861197" y="0"/>
                </a:lnTo>
                <a:lnTo>
                  <a:pt x="2817250" y="73996"/>
                </a:lnTo>
                <a:cubicBezTo>
                  <a:pt x="2756210" y="166120"/>
                  <a:pt x="2685111" y="253620"/>
                  <a:pt x="2603961" y="334930"/>
                </a:cubicBezTo>
                <a:cubicBezTo>
                  <a:pt x="2553187" y="404626"/>
                  <a:pt x="2517088" y="521301"/>
                  <a:pt x="2476585" y="657209"/>
                </a:cubicBezTo>
                <a:lnTo>
                  <a:pt x="2425319" y="822960"/>
                </a:lnTo>
                <a:lnTo>
                  <a:pt x="409659" y="822960"/>
                </a:lnTo>
                <a:lnTo>
                  <a:pt x="402137" y="802376"/>
                </a:lnTo>
                <a:cubicBezTo>
                  <a:pt x="354135" y="652894"/>
                  <a:pt x="314124" y="498522"/>
                  <a:pt x="266250" y="352785"/>
                </a:cubicBezTo>
                <a:cubicBezTo>
                  <a:pt x="186015" y="272708"/>
                  <a:pt x="115902" y="186286"/>
                  <a:pt x="55903" y="95088"/>
                </a:cubicBezTo>
                <a:close/>
              </a:path>
            </a:pathLst>
          </a:custGeom>
          <a:gradFill flip="none" rotWithShape="1">
            <a:gsLst>
              <a:gs pos="49000">
                <a:schemeClr val="tx1">
                  <a:alpha val="0"/>
                </a:schemeClr>
              </a:gs>
              <a:gs pos="2000">
                <a:schemeClr val="tx1">
                  <a:alpha val="0"/>
                </a:schemeClr>
              </a:gs>
            </a:gsLst>
            <a:lin ang="6000000" scaled="0"/>
            <a:tileRect/>
          </a:gradFill>
          <a:ln>
            <a:solidFill>
              <a:srgbClr val="277DA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n>
                <a:solidFill>
                  <a:srgbClr val="90BE6D"/>
                </a:solidFill>
              </a:ln>
            </a:endParaRPr>
          </a:p>
        </p:txBody>
      </p:sp>
      <p:sp>
        <p:nvSpPr>
          <p:cNvPr id="27" name="Freeform: Shape 26">
            <a:extLst>
              <a:ext uri="{FF2B5EF4-FFF2-40B4-BE49-F238E27FC236}">
                <a16:creationId xmlns:a16="http://schemas.microsoft.com/office/drawing/2014/main" id="{6DD0E38C-134F-4663-B96A-E0F4804578A0}"/>
              </a:ext>
            </a:extLst>
          </p:cNvPr>
          <p:cNvSpPr/>
          <p:nvPr/>
        </p:nvSpPr>
        <p:spPr>
          <a:xfrm>
            <a:off x="4964678" y="4176907"/>
            <a:ext cx="2015660" cy="822960"/>
          </a:xfrm>
          <a:custGeom>
            <a:avLst/>
            <a:gdLst>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5660" h="822960">
                <a:moveTo>
                  <a:pt x="0" y="0"/>
                </a:moveTo>
                <a:lnTo>
                  <a:pt x="2015660" y="0"/>
                </a:lnTo>
                <a:lnTo>
                  <a:pt x="2000484" y="49066"/>
                </a:lnTo>
                <a:cubicBezTo>
                  <a:pt x="1888710" y="382525"/>
                  <a:pt x="1958138" y="809374"/>
                  <a:pt x="1236066" y="814787"/>
                </a:cubicBezTo>
                <a:lnTo>
                  <a:pt x="1128601" y="822960"/>
                </a:lnTo>
                <a:lnTo>
                  <a:pt x="959753" y="822960"/>
                </a:lnTo>
                <a:lnTo>
                  <a:pt x="899532" y="820419"/>
                </a:lnTo>
                <a:cubicBezTo>
                  <a:pt x="210823" y="814495"/>
                  <a:pt x="207363" y="516006"/>
                  <a:pt x="72458" y="198281"/>
                </a:cubicBezTo>
                <a:lnTo>
                  <a:pt x="0" y="0"/>
                </a:lnTo>
                <a:close/>
              </a:path>
            </a:pathLst>
          </a:custGeom>
          <a:gradFill flip="none" rotWithShape="1">
            <a:gsLst>
              <a:gs pos="49000">
                <a:schemeClr val="tx1">
                  <a:alpha val="0"/>
                </a:schemeClr>
              </a:gs>
              <a:gs pos="2000">
                <a:schemeClr val="tx1">
                  <a:alpha val="0"/>
                </a:schemeClr>
              </a:gs>
            </a:gsLst>
            <a:lin ang="6000000" scaled="0"/>
            <a:tileRect/>
          </a:gradFill>
          <a:ln>
            <a:solidFill>
              <a:srgbClr val="F3722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n>
                <a:solidFill>
                  <a:srgbClr val="90BE6D"/>
                </a:solidFill>
              </a:ln>
            </a:endParaRPr>
          </a:p>
        </p:txBody>
      </p:sp>
      <p:grpSp>
        <p:nvGrpSpPr>
          <p:cNvPr id="28" name="Group 27">
            <a:extLst>
              <a:ext uri="{FF2B5EF4-FFF2-40B4-BE49-F238E27FC236}">
                <a16:creationId xmlns:a16="http://schemas.microsoft.com/office/drawing/2014/main" id="{3D95B168-6A65-43DC-A857-FA49A41F4BCD}"/>
              </a:ext>
            </a:extLst>
          </p:cNvPr>
          <p:cNvGrpSpPr/>
          <p:nvPr/>
        </p:nvGrpSpPr>
        <p:grpSpPr>
          <a:xfrm>
            <a:off x="5346698" y="1000275"/>
            <a:ext cx="1313292" cy="616024"/>
            <a:chOff x="7736114" y="799386"/>
            <a:chExt cx="1512626" cy="653143"/>
          </a:xfrm>
        </p:grpSpPr>
        <p:sp>
          <p:nvSpPr>
            <p:cNvPr id="29" name="Oval 28">
              <a:extLst>
                <a:ext uri="{FF2B5EF4-FFF2-40B4-BE49-F238E27FC236}">
                  <a16:creationId xmlns:a16="http://schemas.microsoft.com/office/drawing/2014/main" id="{1BB1F876-DD8C-4FE6-8A36-D44FE672B8BD}"/>
                </a:ext>
              </a:extLst>
            </p:cNvPr>
            <p:cNvSpPr/>
            <p:nvPr/>
          </p:nvSpPr>
          <p:spPr>
            <a:xfrm>
              <a:off x="8566568" y="799386"/>
              <a:ext cx="682172" cy="653143"/>
            </a:xfrm>
            <a:prstGeom prst="ellipse">
              <a:avLst/>
            </a:prstGeom>
            <a:solidFill>
              <a:srgbClr val="F94144"/>
            </a:solidFill>
            <a:ln>
              <a:solidFill>
                <a:srgbClr val="F941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74FDE1E3-F1AB-40B8-86B8-04ED575DF04C}"/>
                </a:ext>
              </a:extLst>
            </p:cNvPr>
            <p:cNvCxnSpPr>
              <a:cxnSpLocks/>
              <a:stCxn id="29" idx="2"/>
            </p:cNvCxnSpPr>
            <p:nvPr/>
          </p:nvCxnSpPr>
          <p:spPr>
            <a:xfrm flipH="1" flipV="1">
              <a:off x="7736114" y="1125957"/>
              <a:ext cx="830454" cy="1"/>
            </a:xfrm>
            <a:prstGeom prst="straightConnector1">
              <a:avLst/>
            </a:prstGeom>
            <a:ln>
              <a:solidFill>
                <a:srgbClr val="F94144"/>
              </a:solidFill>
              <a:tailEnd type="oval"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225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C563EC9D-922A-4031-B493-187A0AF4A615}"/>
              </a:ext>
            </a:extLst>
          </p:cNvPr>
          <p:cNvSpPr/>
          <p:nvPr/>
        </p:nvSpPr>
        <p:spPr>
          <a:xfrm>
            <a:off x="5602170" y="1722122"/>
            <a:ext cx="3305484" cy="822960"/>
          </a:xfrm>
          <a:custGeom>
            <a:avLst/>
            <a:gdLst>
              <a:gd name="connsiteX0" fmla="*/ 230545 w 3305484"/>
              <a:gd name="connsiteY0" fmla="*/ 0 h 822960"/>
              <a:gd name="connsiteX1" fmla="*/ 3096596 w 3305484"/>
              <a:gd name="connsiteY1" fmla="*/ 0 h 822960"/>
              <a:gd name="connsiteX2" fmla="*/ 3120694 w 3305484"/>
              <a:gd name="connsiteY2" fmla="*/ 40991 h 822960"/>
              <a:gd name="connsiteX3" fmla="*/ 3305458 w 3305484"/>
              <a:gd name="connsiteY3" fmla="*/ 808281 h 822960"/>
              <a:gd name="connsiteX4" fmla="*/ 3304674 w 3305484"/>
              <a:gd name="connsiteY4" fmla="*/ 822960 h 822960"/>
              <a:gd name="connsiteX5" fmla="*/ 0 w 3305484"/>
              <a:gd name="connsiteY5" fmla="*/ 822960 h 822960"/>
              <a:gd name="connsiteX6" fmla="*/ 7899 w 3305484"/>
              <a:gd name="connsiteY6" fmla="*/ 675028 h 822960"/>
              <a:gd name="connsiteX7" fmla="*/ 192919 w 3305484"/>
              <a:gd name="connsiteY7" fmla="*/ 63354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5484" h="822960">
                <a:moveTo>
                  <a:pt x="230545" y="0"/>
                </a:moveTo>
                <a:lnTo>
                  <a:pt x="3096596" y="0"/>
                </a:lnTo>
                <a:lnTo>
                  <a:pt x="3120694" y="40991"/>
                </a:lnTo>
                <a:cubicBezTo>
                  <a:pt x="3245416" y="279952"/>
                  <a:pt x="3306958" y="543876"/>
                  <a:pt x="3305458" y="808281"/>
                </a:cubicBezTo>
                <a:lnTo>
                  <a:pt x="3304674" y="822960"/>
                </a:lnTo>
                <a:lnTo>
                  <a:pt x="0" y="822960"/>
                </a:lnTo>
                <a:lnTo>
                  <a:pt x="7899" y="675028"/>
                </a:lnTo>
                <a:cubicBezTo>
                  <a:pt x="29267" y="464133"/>
                  <a:pt x="90964" y="256064"/>
                  <a:pt x="192919" y="63354"/>
                </a:cubicBezTo>
                <a:close/>
              </a:path>
            </a:pathLst>
          </a:cu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Shape 4">
            <a:extLst>
              <a:ext uri="{FF2B5EF4-FFF2-40B4-BE49-F238E27FC236}">
                <a16:creationId xmlns:a16="http://schemas.microsoft.com/office/drawing/2014/main" id="{F2CA11B2-D6EB-4BF4-8E62-078237CF3F0F}"/>
              </a:ext>
            </a:extLst>
          </p:cNvPr>
          <p:cNvSpPr/>
          <p:nvPr/>
        </p:nvSpPr>
        <p:spPr>
          <a:xfrm>
            <a:off x="3767041" y="2563913"/>
            <a:ext cx="3305266" cy="822960"/>
          </a:xfrm>
          <a:custGeom>
            <a:avLst/>
            <a:gdLst>
              <a:gd name="connsiteX0" fmla="*/ 592 w 3305266"/>
              <a:gd name="connsiteY0" fmla="*/ 0 h 822960"/>
              <a:gd name="connsiteX1" fmla="*/ 3305266 w 3305266"/>
              <a:gd name="connsiteY1" fmla="*/ 0 h 822960"/>
              <a:gd name="connsiteX2" fmla="*/ 3297586 w 3305266"/>
              <a:gd name="connsiteY2" fmla="*/ 143826 h 822960"/>
              <a:gd name="connsiteX3" fmla="*/ 3112567 w 3305266"/>
              <a:gd name="connsiteY3" fmla="*/ 755500 h 822960"/>
              <a:gd name="connsiteX4" fmla="*/ 3072501 w 3305266"/>
              <a:gd name="connsiteY4" fmla="*/ 822960 h 822960"/>
              <a:gd name="connsiteX5" fmla="*/ 211304 w 3305266"/>
              <a:gd name="connsiteY5" fmla="*/ 822960 h 822960"/>
              <a:gd name="connsiteX6" fmla="*/ 184791 w 3305266"/>
              <a:gd name="connsiteY6" fmla="*/ 777862 h 822960"/>
              <a:gd name="connsiteX7" fmla="*/ 27 w 3305266"/>
              <a:gd name="connsiteY7" fmla="*/ 10573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5266" h="822960">
                <a:moveTo>
                  <a:pt x="592" y="0"/>
                </a:moveTo>
                <a:lnTo>
                  <a:pt x="3305266" y="0"/>
                </a:lnTo>
                <a:lnTo>
                  <a:pt x="3297586" y="143826"/>
                </a:lnTo>
                <a:cubicBezTo>
                  <a:pt x="3276218" y="354720"/>
                  <a:pt x="3214521" y="562790"/>
                  <a:pt x="3112567" y="755500"/>
                </a:cubicBezTo>
                <a:lnTo>
                  <a:pt x="3072501" y="822960"/>
                </a:lnTo>
                <a:lnTo>
                  <a:pt x="211304" y="822960"/>
                </a:lnTo>
                <a:lnTo>
                  <a:pt x="184791" y="777862"/>
                </a:lnTo>
                <a:cubicBezTo>
                  <a:pt x="60069" y="538901"/>
                  <a:pt x="-1472" y="274978"/>
                  <a:pt x="27" y="10573"/>
                </a:cubicBezTo>
                <a:close/>
              </a:path>
            </a:pathLst>
          </a:custGeom>
          <a:solidFill>
            <a:srgbClr val="90BE6D"/>
          </a:solidFill>
          <a:ln>
            <a:solidFill>
              <a:srgbClr val="90BE6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Shape 5">
            <a:extLst>
              <a:ext uri="{FF2B5EF4-FFF2-40B4-BE49-F238E27FC236}">
                <a16:creationId xmlns:a16="http://schemas.microsoft.com/office/drawing/2014/main" id="{5E3DFE38-F615-45D9-8DDB-CFE5CBF7B410}"/>
              </a:ext>
            </a:extLst>
          </p:cNvPr>
          <p:cNvSpPr/>
          <p:nvPr/>
        </p:nvSpPr>
        <p:spPr>
          <a:xfrm>
            <a:off x="5416414" y="3405704"/>
            <a:ext cx="2861197" cy="822960"/>
          </a:xfrm>
          <a:custGeom>
            <a:avLst/>
            <a:gdLst>
              <a:gd name="connsiteX0" fmla="*/ 0 w 2861197"/>
              <a:gd name="connsiteY0" fmla="*/ 0 h 822960"/>
              <a:gd name="connsiteX1" fmla="*/ 2861197 w 2861197"/>
              <a:gd name="connsiteY1" fmla="*/ 0 h 822960"/>
              <a:gd name="connsiteX2" fmla="*/ 2817250 w 2861197"/>
              <a:gd name="connsiteY2" fmla="*/ 73996 h 822960"/>
              <a:gd name="connsiteX3" fmla="*/ 2603961 w 2861197"/>
              <a:gd name="connsiteY3" fmla="*/ 334930 h 822960"/>
              <a:gd name="connsiteX4" fmla="*/ 2476585 w 2861197"/>
              <a:gd name="connsiteY4" fmla="*/ 657209 h 822960"/>
              <a:gd name="connsiteX5" fmla="*/ 2425319 w 2861197"/>
              <a:gd name="connsiteY5" fmla="*/ 822960 h 822960"/>
              <a:gd name="connsiteX6" fmla="*/ 409659 w 2861197"/>
              <a:gd name="connsiteY6" fmla="*/ 822960 h 822960"/>
              <a:gd name="connsiteX7" fmla="*/ 402137 w 2861197"/>
              <a:gd name="connsiteY7" fmla="*/ 802376 h 822960"/>
              <a:gd name="connsiteX8" fmla="*/ 266250 w 2861197"/>
              <a:gd name="connsiteY8" fmla="*/ 352785 h 822960"/>
              <a:gd name="connsiteX9" fmla="*/ 55903 w 2861197"/>
              <a:gd name="connsiteY9" fmla="*/ 95088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1197" h="822960">
                <a:moveTo>
                  <a:pt x="0" y="0"/>
                </a:moveTo>
                <a:lnTo>
                  <a:pt x="2861197" y="0"/>
                </a:lnTo>
                <a:lnTo>
                  <a:pt x="2817250" y="73996"/>
                </a:lnTo>
                <a:cubicBezTo>
                  <a:pt x="2756210" y="166120"/>
                  <a:pt x="2685111" y="253620"/>
                  <a:pt x="2603961" y="334930"/>
                </a:cubicBezTo>
                <a:cubicBezTo>
                  <a:pt x="2553187" y="404626"/>
                  <a:pt x="2517088" y="521301"/>
                  <a:pt x="2476585" y="657209"/>
                </a:cubicBezTo>
                <a:lnTo>
                  <a:pt x="2425319" y="822960"/>
                </a:lnTo>
                <a:lnTo>
                  <a:pt x="409659" y="822960"/>
                </a:lnTo>
                <a:lnTo>
                  <a:pt x="402137" y="802376"/>
                </a:lnTo>
                <a:cubicBezTo>
                  <a:pt x="354135" y="652894"/>
                  <a:pt x="314124" y="498522"/>
                  <a:pt x="266250" y="352785"/>
                </a:cubicBezTo>
                <a:cubicBezTo>
                  <a:pt x="186015" y="272708"/>
                  <a:pt x="115902" y="186286"/>
                  <a:pt x="55903" y="95088"/>
                </a:cubicBezTo>
                <a:close/>
              </a:path>
            </a:pathLst>
          </a:custGeom>
          <a:solidFill>
            <a:srgbClr val="277DA1"/>
          </a:solidFill>
          <a:ln>
            <a:solidFill>
              <a:srgbClr val="277DA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51F4CEAE-F245-4F3A-8C04-30FF346AAE18}"/>
              </a:ext>
            </a:extLst>
          </p:cNvPr>
          <p:cNvSpPr/>
          <p:nvPr/>
        </p:nvSpPr>
        <p:spPr>
          <a:xfrm>
            <a:off x="4971590" y="4247493"/>
            <a:ext cx="2015660" cy="822960"/>
          </a:xfrm>
          <a:custGeom>
            <a:avLst/>
            <a:gdLst>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5660" h="822960">
                <a:moveTo>
                  <a:pt x="0" y="0"/>
                </a:moveTo>
                <a:lnTo>
                  <a:pt x="2015660" y="0"/>
                </a:lnTo>
                <a:lnTo>
                  <a:pt x="2000484" y="49066"/>
                </a:lnTo>
                <a:cubicBezTo>
                  <a:pt x="1888710" y="382525"/>
                  <a:pt x="1958138" y="809374"/>
                  <a:pt x="1236066" y="814787"/>
                </a:cubicBezTo>
                <a:lnTo>
                  <a:pt x="1128601" y="822960"/>
                </a:lnTo>
                <a:lnTo>
                  <a:pt x="959753" y="822960"/>
                </a:lnTo>
                <a:lnTo>
                  <a:pt x="899532" y="820419"/>
                </a:lnTo>
                <a:cubicBezTo>
                  <a:pt x="210823" y="814495"/>
                  <a:pt x="207363" y="516006"/>
                  <a:pt x="72458" y="198281"/>
                </a:cubicBezTo>
                <a:lnTo>
                  <a:pt x="0" y="0"/>
                </a:lnTo>
                <a:close/>
              </a:path>
            </a:pathLst>
          </a:custGeom>
          <a:solidFill>
            <a:srgbClr val="F3722C"/>
          </a:solidFill>
          <a:ln>
            <a:solidFill>
              <a:srgbClr val="F3722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B363FDE7-F799-4F03-A0BA-218C3D55BA0E}"/>
              </a:ext>
            </a:extLst>
          </p:cNvPr>
          <p:cNvSpPr/>
          <p:nvPr/>
        </p:nvSpPr>
        <p:spPr>
          <a:xfrm>
            <a:off x="5405851" y="5197262"/>
            <a:ext cx="1266825" cy="304800"/>
          </a:xfrm>
          <a:prstGeom prst="roundRect">
            <a:avLst>
              <a:gd name="adj" fmla="val 50000"/>
            </a:avLst>
          </a:prstGeom>
          <a:solidFill>
            <a:srgbClr val="F3722C"/>
          </a:solidFill>
          <a:ln>
            <a:solidFill>
              <a:srgbClr val="F37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5C2F98E-9D32-4359-A6B8-B460631E372B}"/>
              </a:ext>
            </a:extLst>
          </p:cNvPr>
          <p:cNvSpPr/>
          <p:nvPr/>
        </p:nvSpPr>
        <p:spPr>
          <a:xfrm rot="8096620">
            <a:off x="4975269" y="624169"/>
            <a:ext cx="2087431" cy="2084296"/>
          </a:xfrm>
          <a:custGeom>
            <a:avLst/>
            <a:gdLst>
              <a:gd name="connsiteX0" fmla="*/ 607647 w 2087431"/>
              <a:gd name="connsiteY0" fmla="*/ 1710885 h 2084296"/>
              <a:gd name="connsiteX1" fmla="*/ 367451 w 2087431"/>
              <a:gd name="connsiteY1" fmla="*/ 1470217 h 2084296"/>
              <a:gd name="connsiteX2" fmla="*/ 284189 w 2087431"/>
              <a:gd name="connsiteY2" fmla="*/ 1360344 h 2084296"/>
              <a:gd name="connsiteX3" fmla="*/ 0 w 2087431"/>
              <a:gd name="connsiteY3" fmla="*/ 442274 h 2084296"/>
              <a:gd name="connsiteX4" fmla="*/ 33807 w 2087431"/>
              <a:gd name="connsiteY4" fmla="*/ 111349 h 2084296"/>
              <a:gd name="connsiteX5" fmla="*/ 62821 w 2087431"/>
              <a:gd name="connsiteY5" fmla="*/ 0 h 2084296"/>
              <a:gd name="connsiteX6" fmla="*/ 2087431 w 2087431"/>
              <a:gd name="connsiteY6" fmla="*/ 2028595 h 2084296"/>
              <a:gd name="connsiteX7" fmla="*/ 1999382 w 2087431"/>
              <a:gd name="connsiteY7" fmla="*/ 2050936 h 2084296"/>
              <a:gd name="connsiteX8" fmla="*/ 1664023 w 2087431"/>
              <a:gd name="connsiteY8" fmla="*/ 2084296 h 2084296"/>
              <a:gd name="connsiteX9" fmla="*/ 733652 w 2087431"/>
              <a:gd name="connsiteY9" fmla="*/ 1803864 h 208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7431" h="2084296">
                <a:moveTo>
                  <a:pt x="607647" y="1710885"/>
                </a:moveTo>
                <a:lnTo>
                  <a:pt x="367451" y="1470217"/>
                </a:lnTo>
                <a:lnTo>
                  <a:pt x="284189" y="1360344"/>
                </a:lnTo>
                <a:cubicBezTo>
                  <a:pt x="104767" y="1098275"/>
                  <a:pt x="0" y="782348"/>
                  <a:pt x="0" y="442274"/>
                </a:cubicBezTo>
                <a:cubicBezTo>
                  <a:pt x="0" y="328916"/>
                  <a:pt x="11641" y="218241"/>
                  <a:pt x="33807" y="111349"/>
                </a:cubicBezTo>
                <a:lnTo>
                  <a:pt x="62821" y="0"/>
                </a:lnTo>
                <a:lnTo>
                  <a:pt x="2087431" y="2028595"/>
                </a:lnTo>
                <a:lnTo>
                  <a:pt x="1999382" y="2050936"/>
                </a:lnTo>
                <a:cubicBezTo>
                  <a:pt x="1891058" y="2072809"/>
                  <a:pt x="1778900" y="2084296"/>
                  <a:pt x="1664023" y="2084296"/>
                </a:cubicBezTo>
                <a:cubicBezTo>
                  <a:pt x="1319393" y="2084296"/>
                  <a:pt x="999232" y="1980914"/>
                  <a:pt x="733652" y="1803864"/>
                </a:cubicBezTo>
                <a:close/>
              </a:path>
            </a:pathLst>
          </a:custGeom>
          <a:solidFill>
            <a:srgbClr val="F94144"/>
          </a:solidFill>
          <a:ln>
            <a:solidFill>
              <a:srgbClr val="F9414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Rectangle: Rounded Corners 9">
            <a:extLst>
              <a:ext uri="{FF2B5EF4-FFF2-40B4-BE49-F238E27FC236}">
                <a16:creationId xmlns:a16="http://schemas.microsoft.com/office/drawing/2014/main" id="{91EC3C47-9C2E-47C0-B129-EB3198122168}"/>
              </a:ext>
            </a:extLst>
          </p:cNvPr>
          <p:cNvSpPr/>
          <p:nvPr/>
        </p:nvSpPr>
        <p:spPr>
          <a:xfrm>
            <a:off x="5408348" y="5570639"/>
            <a:ext cx="1266825" cy="304800"/>
          </a:xfrm>
          <a:prstGeom prst="roundRect">
            <a:avLst>
              <a:gd name="adj" fmla="val 50000"/>
            </a:avLst>
          </a:prstGeom>
          <a:solidFill>
            <a:srgbClr val="F3722C"/>
          </a:solidFill>
          <a:ln>
            <a:solidFill>
              <a:srgbClr val="F37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8C53D91-E0F5-4B75-9472-5A378FACE153}"/>
              </a:ext>
            </a:extLst>
          </p:cNvPr>
          <p:cNvSpPr/>
          <p:nvPr/>
        </p:nvSpPr>
        <p:spPr>
          <a:xfrm>
            <a:off x="5659725" y="5960290"/>
            <a:ext cx="760539" cy="304800"/>
          </a:xfrm>
          <a:prstGeom prst="roundRect">
            <a:avLst>
              <a:gd name="adj" fmla="val 50000"/>
            </a:avLst>
          </a:prstGeom>
          <a:solidFill>
            <a:srgbClr val="F3722C"/>
          </a:solidFill>
          <a:ln>
            <a:solidFill>
              <a:srgbClr val="F37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105E64C7-2E08-4E91-AFA9-FE561AC659E3}"/>
              </a:ext>
            </a:extLst>
          </p:cNvPr>
          <p:cNvSpPr/>
          <p:nvPr/>
        </p:nvSpPr>
        <p:spPr>
          <a:xfrm>
            <a:off x="5602170" y="1722122"/>
            <a:ext cx="3305484" cy="822960"/>
          </a:xfrm>
          <a:custGeom>
            <a:avLst/>
            <a:gdLst>
              <a:gd name="connsiteX0" fmla="*/ 230545 w 3305484"/>
              <a:gd name="connsiteY0" fmla="*/ 0 h 822960"/>
              <a:gd name="connsiteX1" fmla="*/ 3096596 w 3305484"/>
              <a:gd name="connsiteY1" fmla="*/ 0 h 822960"/>
              <a:gd name="connsiteX2" fmla="*/ 3120694 w 3305484"/>
              <a:gd name="connsiteY2" fmla="*/ 40991 h 822960"/>
              <a:gd name="connsiteX3" fmla="*/ 3305458 w 3305484"/>
              <a:gd name="connsiteY3" fmla="*/ 808281 h 822960"/>
              <a:gd name="connsiteX4" fmla="*/ 3304674 w 3305484"/>
              <a:gd name="connsiteY4" fmla="*/ 822960 h 822960"/>
              <a:gd name="connsiteX5" fmla="*/ 0 w 3305484"/>
              <a:gd name="connsiteY5" fmla="*/ 822960 h 822960"/>
              <a:gd name="connsiteX6" fmla="*/ 7899 w 3305484"/>
              <a:gd name="connsiteY6" fmla="*/ 675028 h 822960"/>
              <a:gd name="connsiteX7" fmla="*/ 192919 w 3305484"/>
              <a:gd name="connsiteY7" fmla="*/ 63354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5484" h="822960">
                <a:moveTo>
                  <a:pt x="230545" y="0"/>
                </a:moveTo>
                <a:lnTo>
                  <a:pt x="3096596" y="0"/>
                </a:lnTo>
                <a:lnTo>
                  <a:pt x="3120694" y="40991"/>
                </a:lnTo>
                <a:cubicBezTo>
                  <a:pt x="3245416" y="279952"/>
                  <a:pt x="3306958" y="543876"/>
                  <a:pt x="3305458" y="808281"/>
                </a:cubicBezTo>
                <a:lnTo>
                  <a:pt x="3304674" y="822960"/>
                </a:lnTo>
                <a:lnTo>
                  <a:pt x="0" y="822960"/>
                </a:lnTo>
                <a:lnTo>
                  <a:pt x="7899" y="675028"/>
                </a:lnTo>
                <a:cubicBezTo>
                  <a:pt x="29267" y="464133"/>
                  <a:pt x="90964" y="256064"/>
                  <a:pt x="192919" y="63354"/>
                </a:cubicBezTo>
                <a:close/>
              </a:path>
            </a:pathLst>
          </a:custGeom>
          <a:gradFill flip="none" rotWithShape="1">
            <a:gsLst>
              <a:gs pos="49000">
                <a:schemeClr val="tx1">
                  <a:lumMod val="60000"/>
                  <a:lumOff val="40000"/>
                  <a:alpha val="2000"/>
                </a:schemeClr>
              </a:gs>
              <a:gs pos="5000">
                <a:schemeClr val="tx1"/>
              </a:gs>
            </a:gsLst>
            <a:lin ang="48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56FFED84-C09B-4F37-92ED-8A7489665817}"/>
              </a:ext>
            </a:extLst>
          </p:cNvPr>
          <p:cNvSpPr/>
          <p:nvPr/>
        </p:nvSpPr>
        <p:spPr>
          <a:xfrm>
            <a:off x="3767041" y="2563913"/>
            <a:ext cx="3305266" cy="822960"/>
          </a:xfrm>
          <a:custGeom>
            <a:avLst/>
            <a:gdLst>
              <a:gd name="connsiteX0" fmla="*/ 592 w 3305266"/>
              <a:gd name="connsiteY0" fmla="*/ 0 h 822960"/>
              <a:gd name="connsiteX1" fmla="*/ 3305266 w 3305266"/>
              <a:gd name="connsiteY1" fmla="*/ 0 h 822960"/>
              <a:gd name="connsiteX2" fmla="*/ 3297586 w 3305266"/>
              <a:gd name="connsiteY2" fmla="*/ 143826 h 822960"/>
              <a:gd name="connsiteX3" fmla="*/ 3112567 w 3305266"/>
              <a:gd name="connsiteY3" fmla="*/ 755500 h 822960"/>
              <a:gd name="connsiteX4" fmla="*/ 3072501 w 3305266"/>
              <a:gd name="connsiteY4" fmla="*/ 822960 h 822960"/>
              <a:gd name="connsiteX5" fmla="*/ 211304 w 3305266"/>
              <a:gd name="connsiteY5" fmla="*/ 822960 h 822960"/>
              <a:gd name="connsiteX6" fmla="*/ 184791 w 3305266"/>
              <a:gd name="connsiteY6" fmla="*/ 777862 h 822960"/>
              <a:gd name="connsiteX7" fmla="*/ 27 w 3305266"/>
              <a:gd name="connsiteY7" fmla="*/ 10573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5266" h="822960">
                <a:moveTo>
                  <a:pt x="592" y="0"/>
                </a:moveTo>
                <a:lnTo>
                  <a:pt x="3305266" y="0"/>
                </a:lnTo>
                <a:lnTo>
                  <a:pt x="3297586" y="143826"/>
                </a:lnTo>
                <a:cubicBezTo>
                  <a:pt x="3276218" y="354720"/>
                  <a:pt x="3214521" y="562790"/>
                  <a:pt x="3112567" y="755500"/>
                </a:cubicBezTo>
                <a:lnTo>
                  <a:pt x="3072501" y="822960"/>
                </a:lnTo>
                <a:lnTo>
                  <a:pt x="211304" y="822960"/>
                </a:lnTo>
                <a:lnTo>
                  <a:pt x="184791" y="777862"/>
                </a:lnTo>
                <a:cubicBezTo>
                  <a:pt x="60069" y="538901"/>
                  <a:pt x="-1472" y="274978"/>
                  <a:pt x="27" y="10573"/>
                </a:cubicBezTo>
                <a:close/>
              </a:path>
            </a:pathLst>
          </a:custGeom>
          <a:gradFill flip="none" rotWithShape="1">
            <a:gsLst>
              <a:gs pos="49000">
                <a:schemeClr val="tx1">
                  <a:alpha val="0"/>
                </a:schemeClr>
              </a:gs>
              <a:gs pos="2000">
                <a:schemeClr val="tx1"/>
              </a:gs>
            </a:gsLst>
            <a:lin ang="5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n>
                <a:solidFill>
                  <a:srgbClr val="90BE6D"/>
                </a:solidFill>
              </a:ln>
            </a:endParaRPr>
          </a:p>
        </p:txBody>
      </p:sp>
      <p:sp>
        <p:nvSpPr>
          <p:cNvPr id="14" name="Freeform: Shape 13">
            <a:extLst>
              <a:ext uri="{FF2B5EF4-FFF2-40B4-BE49-F238E27FC236}">
                <a16:creationId xmlns:a16="http://schemas.microsoft.com/office/drawing/2014/main" id="{C85A022F-2114-472F-A960-12542D38A5C0}"/>
              </a:ext>
            </a:extLst>
          </p:cNvPr>
          <p:cNvSpPr/>
          <p:nvPr/>
        </p:nvSpPr>
        <p:spPr>
          <a:xfrm>
            <a:off x="5416414" y="3405704"/>
            <a:ext cx="2861197" cy="822960"/>
          </a:xfrm>
          <a:custGeom>
            <a:avLst/>
            <a:gdLst>
              <a:gd name="connsiteX0" fmla="*/ 0 w 2861197"/>
              <a:gd name="connsiteY0" fmla="*/ 0 h 822960"/>
              <a:gd name="connsiteX1" fmla="*/ 2861197 w 2861197"/>
              <a:gd name="connsiteY1" fmla="*/ 0 h 822960"/>
              <a:gd name="connsiteX2" fmla="*/ 2817250 w 2861197"/>
              <a:gd name="connsiteY2" fmla="*/ 73996 h 822960"/>
              <a:gd name="connsiteX3" fmla="*/ 2603961 w 2861197"/>
              <a:gd name="connsiteY3" fmla="*/ 334930 h 822960"/>
              <a:gd name="connsiteX4" fmla="*/ 2476585 w 2861197"/>
              <a:gd name="connsiteY4" fmla="*/ 657209 h 822960"/>
              <a:gd name="connsiteX5" fmla="*/ 2425319 w 2861197"/>
              <a:gd name="connsiteY5" fmla="*/ 822960 h 822960"/>
              <a:gd name="connsiteX6" fmla="*/ 409659 w 2861197"/>
              <a:gd name="connsiteY6" fmla="*/ 822960 h 822960"/>
              <a:gd name="connsiteX7" fmla="*/ 402137 w 2861197"/>
              <a:gd name="connsiteY7" fmla="*/ 802376 h 822960"/>
              <a:gd name="connsiteX8" fmla="*/ 266250 w 2861197"/>
              <a:gd name="connsiteY8" fmla="*/ 352785 h 822960"/>
              <a:gd name="connsiteX9" fmla="*/ 55903 w 2861197"/>
              <a:gd name="connsiteY9" fmla="*/ 95088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1197" h="822960">
                <a:moveTo>
                  <a:pt x="0" y="0"/>
                </a:moveTo>
                <a:lnTo>
                  <a:pt x="2861197" y="0"/>
                </a:lnTo>
                <a:lnTo>
                  <a:pt x="2817250" y="73996"/>
                </a:lnTo>
                <a:cubicBezTo>
                  <a:pt x="2756210" y="166120"/>
                  <a:pt x="2685111" y="253620"/>
                  <a:pt x="2603961" y="334930"/>
                </a:cubicBezTo>
                <a:cubicBezTo>
                  <a:pt x="2553187" y="404626"/>
                  <a:pt x="2517088" y="521301"/>
                  <a:pt x="2476585" y="657209"/>
                </a:cubicBezTo>
                <a:lnTo>
                  <a:pt x="2425319" y="822960"/>
                </a:lnTo>
                <a:lnTo>
                  <a:pt x="409659" y="822960"/>
                </a:lnTo>
                <a:lnTo>
                  <a:pt x="402137" y="802376"/>
                </a:lnTo>
                <a:cubicBezTo>
                  <a:pt x="354135" y="652894"/>
                  <a:pt x="314124" y="498522"/>
                  <a:pt x="266250" y="352785"/>
                </a:cubicBezTo>
                <a:cubicBezTo>
                  <a:pt x="186015" y="272708"/>
                  <a:pt x="115902" y="186286"/>
                  <a:pt x="55903" y="95088"/>
                </a:cubicBezTo>
                <a:close/>
              </a:path>
            </a:pathLst>
          </a:custGeom>
          <a:gradFill flip="none" rotWithShape="1">
            <a:gsLst>
              <a:gs pos="49000">
                <a:schemeClr val="tx1">
                  <a:alpha val="0"/>
                </a:schemeClr>
              </a:gs>
              <a:gs pos="2000">
                <a:schemeClr val="tx1"/>
              </a:gs>
            </a:gsLst>
            <a:lin ang="498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n>
                <a:solidFill>
                  <a:srgbClr val="90BE6D"/>
                </a:solidFill>
              </a:ln>
            </a:endParaRPr>
          </a:p>
        </p:txBody>
      </p:sp>
      <p:sp>
        <p:nvSpPr>
          <p:cNvPr id="15" name="Freeform: Shape 14">
            <a:extLst>
              <a:ext uri="{FF2B5EF4-FFF2-40B4-BE49-F238E27FC236}">
                <a16:creationId xmlns:a16="http://schemas.microsoft.com/office/drawing/2014/main" id="{3D494408-4B8A-4B87-B6EB-4FB13B4E1FA4}"/>
              </a:ext>
            </a:extLst>
          </p:cNvPr>
          <p:cNvSpPr/>
          <p:nvPr/>
        </p:nvSpPr>
        <p:spPr>
          <a:xfrm>
            <a:off x="4971590" y="4247493"/>
            <a:ext cx="2015660" cy="822960"/>
          </a:xfrm>
          <a:custGeom>
            <a:avLst/>
            <a:gdLst>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5660" h="822960">
                <a:moveTo>
                  <a:pt x="0" y="0"/>
                </a:moveTo>
                <a:lnTo>
                  <a:pt x="2015660" y="0"/>
                </a:lnTo>
                <a:lnTo>
                  <a:pt x="2000484" y="49066"/>
                </a:lnTo>
                <a:cubicBezTo>
                  <a:pt x="1888710" y="382525"/>
                  <a:pt x="1958138" y="809374"/>
                  <a:pt x="1236066" y="814787"/>
                </a:cubicBezTo>
                <a:lnTo>
                  <a:pt x="1128601" y="822960"/>
                </a:lnTo>
                <a:lnTo>
                  <a:pt x="959753" y="822960"/>
                </a:lnTo>
                <a:lnTo>
                  <a:pt x="899532" y="820419"/>
                </a:lnTo>
                <a:cubicBezTo>
                  <a:pt x="210823" y="814495"/>
                  <a:pt x="207363" y="516006"/>
                  <a:pt x="72458" y="198281"/>
                </a:cubicBezTo>
                <a:lnTo>
                  <a:pt x="0" y="0"/>
                </a:lnTo>
                <a:close/>
              </a:path>
            </a:pathLst>
          </a:custGeom>
          <a:gradFill flip="none" rotWithShape="1">
            <a:gsLst>
              <a:gs pos="49000">
                <a:schemeClr val="tx1">
                  <a:alpha val="0"/>
                </a:schemeClr>
              </a:gs>
              <a:gs pos="2000">
                <a:schemeClr val="tx1"/>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n>
                <a:solidFill>
                  <a:srgbClr val="90BE6D"/>
                </a:solidFill>
              </a:ln>
            </a:endParaRPr>
          </a:p>
        </p:txBody>
      </p:sp>
      <p:grpSp>
        <p:nvGrpSpPr>
          <p:cNvPr id="16" name="Group 15">
            <a:extLst>
              <a:ext uri="{FF2B5EF4-FFF2-40B4-BE49-F238E27FC236}">
                <a16:creationId xmlns:a16="http://schemas.microsoft.com/office/drawing/2014/main" id="{1850890A-3771-40BD-807E-A5F404695FBE}"/>
              </a:ext>
            </a:extLst>
          </p:cNvPr>
          <p:cNvGrpSpPr/>
          <p:nvPr/>
        </p:nvGrpSpPr>
        <p:grpSpPr>
          <a:xfrm>
            <a:off x="7072307" y="4443273"/>
            <a:ext cx="1313292" cy="616024"/>
            <a:chOff x="7736114" y="799386"/>
            <a:chExt cx="1512626" cy="653143"/>
          </a:xfrm>
          <a:solidFill>
            <a:srgbClr val="F3722C"/>
          </a:solidFill>
        </p:grpSpPr>
        <p:sp>
          <p:nvSpPr>
            <p:cNvPr id="17" name="Oval 16">
              <a:extLst>
                <a:ext uri="{FF2B5EF4-FFF2-40B4-BE49-F238E27FC236}">
                  <a16:creationId xmlns:a16="http://schemas.microsoft.com/office/drawing/2014/main" id="{5DB661AC-8048-4C8A-A679-6AABB9B82B05}"/>
                </a:ext>
              </a:extLst>
            </p:cNvPr>
            <p:cNvSpPr/>
            <p:nvPr/>
          </p:nvSpPr>
          <p:spPr>
            <a:xfrm>
              <a:off x="8566568" y="799386"/>
              <a:ext cx="682172" cy="653143"/>
            </a:xfrm>
            <a:prstGeom prst="ellipse">
              <a:avLst/>
            </a:prstGeom>
            <a:grpFill/>
            <a:ln>
              <a:solidFill>
                <a:srgbClr val="F941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246635E9-A81E-4420-A928-28C94A3C4788}"/>
                </a:ext>
              </a:extLst>
            </p:cNvPr>
            <p:cNvCxnSpPr>
              <a:cxnSpLocks/>
              <a:stCxn id="17" idx="2"/>
            </p:cNvCxnSpPr>
            <p:nvPr/>
          </p:nvCxnSpPr>
          <p:spPr>
            <a:xfrm flipH="1" flipV="1">
              <a:off x="7736114" y="1125957"/>
              <a:ext cx="830454" cy="1"/>
            </a:xfrm>
            <a:prstGeom prst="straightConnector1">
              <a:avLst/>
            </a:prstGeom>
            <a:grpFill/>
            <a:ln>
              <a:solidFill>
                <a:srgbClr val="F94144"/>
              </a:solidFill>
              <a:tailEnd type="oval"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98F52AC1-E87A-42F8-ADE4-3826422E9870}"/>
              </a:ext>
            </a:extLst>
          </p:cNvPr>
          <p:cNvGrpSpPr/>
          <p:nvPr/>
        </p:nvGrpSpPr>
        <p:grpSpPr>
          <a:xfrm flipH="1">
            <a:off x="3651386" y="3523744"/>
            <a:ext cx="1313292" cy="616024"/>
            <a:chOff x="7736114" y="799386"/>
            <a:chExt cx="1512626" cy="653143"/>
          </a:xfrm>
          <a:solidFill>
            <a:srgbClr val="277DA1"/>
          </a:solidFill>
        </p:grpSpPr>
        <p:sp>
          <p:nvSpPr>
            <p:cNvPr id="20" name="Oval 19">
              <a:extLst>
                <a:ext uri="{FF2B5EF4-FFF2-40B4-BE49-F238E27FC236}">
                  <a16:creationId xmlns:a16="http://schemas.microsoft.com/office/drawing/2014/main" id="{940DEFFC-FB11-47EB-B2B4-0863A8F24399}"/>
                </a:ext>
              </a:extLst>
            </p:cNvPr>
            <p:cNvSpPr/>
            <p:nvPr/>
          </p:nvSpPr>
          <p:spPr>
            <a:xfrm>
              <a:off x="8566568" y="799386"/>
              <a:ext cx="682172" cy="653143"/>
            </a:xfrm>
            <a:prstGeom prst="ellipse">
              <a:avLst/>
            </a:prstGeom>
            <a:grpFill/>
            <a:ln>
              <a:solidFill>
                <a:srgbClr val="277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3B453D26-C543-40A3-BA8A-3C3A2718D4CB}"/>
                </a:ext>
              </a:extLst>
            </p:cNvPr>
            <p:cNvCxnSpPr>
              <a:cxnSpLocks/>
              <a:stCxn id="20" idx="2"/>
            </p:cNvCxnSpPr>
            <p:nvPr/>
          </p:nvCxnSpPr>
          <p:spPr>
            <a:xfrm flipH="1" flipV="1">
              <a:off x="7736114" y="1125957"/>
              <a:ext cx="830454" cy="1"/>
            </a:xfrm>
            <a:prstGeom prst="straightConnector1">
              <a:avLst/>
            </a:prstGeom>
            <a:grpFill/>
            <a:ln>
              <a:solidFill>
                <a:srgbClr val="277DA1"/>
              </a:solidFill>
              <a:tailEnd type="oval" w="lg" len="med"/>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79EB765F-967D-4926-BB02-21813B6A80D1}"/>
              </a:ext>
            </a:extLst>
          </p:cNvPr>
          <p:cNvGrpSpPr/>
          <p:nvPr/>
        </p:nvGrpSpPr>
        <p:grpSpPr>
          <a:xfrm>
            <a:off x="7307784" y="2618915"/>
            <a:ext cx="1313292" cy="616024"/>
            <a:chOff x="7736114" y="799386"/>
            <a:chExt cx="1512626" cy="653143"/>
          </a:xfrm>
          <a:solidFill>
            <a:srgbClr val="90BE6D"/>
          </a:solidFill>
        </p:grpSpPr>
        <p:sp>
          <p:nvSpPr>
            <p:cNvPr id="23" name="Oval 22">
              <a:extLst>
                <a:ext uri="{FF2B5EF4-FFF2-40B4-BE49-F238E27FC236}">
                  <a16:creationId xmlns:a16="http://schemas.microsoft.com/office/drawing/2014/main" id="{1BD4C4CF-D140-47DD-BB41-245824C216CC}"/>
                </a:ext>
              </a:extLst>
            </p:cNvPr>
            <p:cNvSpPr/>
            <p:nvPr/>
          </p:nvSpPr>
          <p:spPr>
            <a:xfrm>
              <a:off x="8566568" y="799386"/>
              <a:ext cx="682172" cy="653143"/>
            </a:xfrm>
            <a:prstGeom prst="ellipse">
              <a:avLst/>
            </a:prstGeom>
            <a:grpFill/>
            <a:ln>
              <a:solidFill>
                <a:srgbClr val="90BE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0270DF83-E281-4BC7-83FF-D7EBE3A0A7EB}"/>
                </a:ext>
              </a:extLst>
            </p:cNvPr>
            <p:cNvCxnSpPr>
              <a:cxnSpLocks/>
              <a:stCxn id="23" idx="2"/>
            </p:cNvCxnSpPr>
            <p:nvPr/>
          </p:nvCxnSpPr>
          <p:spPr>
            <a:xfrm flipH="1" flipV="1">
              <a:off x="7736114" y="1125957"/>
              <a:ext cx="830454" cy="1"/>
            </a:xfrm>
            <a:prstGeom prst="straightConnector1">
              <a:avLst/>
            </a:prstGeom>
            <a:grpFill/>
            <a:ln>
              <a:solidFill>
                <a:srgbClr val="90BE6D"/>
              </a:solidFill>
              <a:tailEnd type="oval" w="lg" len="med"/>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817AB33B-85D2-4222-B4B3-21C89A4BDAB0}"/>
              </a:ext>
            </a:extLst>
          </p:cNvPr>
          <p:cNvGrpSpPr/>
          <p:nvPr/>
        </p:nvGrpSpPr>
        <p:grpSpPr>
          <a:xfrm flipH="1">
            <a:off x="3250791" y="1699167"/>
            <a:ext cx="1313292" cy="616024"/>
            <a:chOff x="7736114" y="799386"/>
            <a:chExt cx="1512626" cy="653143"/>
          </a:xfrm>
          <a:solidFill>
            <a:srgbClr val="FFFF00"/>
          </a:solidFill>
        </p:grpSpPr>
        <p:sp>
          <p:nvSpPr>
            <p:cNvPr id="26" name="Oval 25">
              <a:extLst>
                <a:ext uri="{FF2B5EF4-FFF2-40B4-BE49-F238E27FC236}">
                  <a16:creationId xmlns:a16="http://schemas.microsoft.com/office/drawing/2014/main" id="{8E2676B1-3A10-41DE-A3FC-CDC4460934A6}"/>
                </a:ext>
              </a:extLst>
            </p:cNvPr>
            <p:cNvSpPr/>
            <p:nvPr/>
          </p:nvSpPr>
          <p:spPr>
            <a:xfrm>
              <a:off x="8566568" y="799386"/>
              <a:ext cx="682172" cy="653143"/>
            </a:xfrm>
            <a:prstGeom prst="ellipse">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6981CA26-A375-4368-8C1C-0C2A331F5B01}"/>
                </a:ext>
              </a:extLst>
            </p:cNvPr>
            <p:cNvCxnSpPr>
              <a:cxnSpLocks/>
              <a:stCxn id="26" idx="2"/>
            </p:cNvCxnSpPr>
            <p:nvPr/>
          </p:nvCxnSpPr>
          <p:spPr>
            <a:xfrm flipH="1" flipV="1">
              <a:off x="7736114" y="1125957"/>
              <a:ext cx="830454" cy="1"/>
            </a:xfrm>
            <a:prstGeom prst="straightConnector1">
              <a:avLst/>
            </a:prstGeom>
            <a:grpFill/>
            <a:ln>
              <a:solidFill>
                <a:srgbClr val="FFFF00"/>
              </a:solidFill>
              <a:tailEnd type="oval" w="lg"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E048106D-EC25-4A30-9B0A-18A84EB458A7}"/>
              </a:ext>
            </a:extLst>
          </p:cNvPr>
          <p:cNvGrpSpPr/>
          <p:nvPr/>
        </p:nvGrpSpPr>
        <p:grpSpPr>
          <a:xfrm>
            <a:off x="7307784" y="998794"/>
            <a:ext cx="1313292" cy="616024"/>
            <a:chOff x="7736114" y="799386"/>
            <a:chExt cx="1512626" cy="653143"/>
          </a:xfrm>
        </p:grpSpPr>
        <p:sp>
          <p:nvSpPr>
            <p:cNvPr id="29" name="Oval 28">
              <a:extLst>
                <a:ext uri="{FF2B5EF4-FFF2-40B4-BE49-F238E27FC236}">
                  <a16:creationId xmlns:a16="http://schemas.microsoft.com/office/drawing/2014/main" id="{5140C603-292C-47AB-9A09-4D6D5FD8DDA1}"/>
                </a:ext>
              </a:extLst>
            </p:cNvPr>
            <p:cNvSpPr/>
            <p:nvPr/>
          </p:nvSpPr>
          <p:spPr>
            <a:xfrm>
              <a:off x="8566568" y="799386"/>
              <a:ext cx="682172" cy="653143"/>
            </a:xfrm>
            <a:prstGeom prst="ellipse">
              <a:avLst/>
            </a:prstGeom>
            <a:solidFill>
              <a:srgbClr val="F94144"/>
            </a:solidFill>
            <a:ln>
              <a:solidFill>
                <a:srgbClr val="F941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6F143060-96F4-4411-A2AB-48833B7FD537}"/>
                </a:ext>
              </a:extLst>
            </p:cNvPr>
            <p:cNvCxnSpPr>
              <a:cxnSpLocks/>
              <a:stCxn id="29" idx="2"/>
            </p:cNvCxnSpPr>
            <p:nvPr/>
          </p:nvCxnSpPr>
          <p:spPr>
            <a:xfrm flipH="1" flipV="1">
              <a:off x="7736114" y="1125957"/>
              <a:ext cx="830454" cy="1"/>
            </a:xfrm>
            <a:prstGeom prst="straightConnector1">
              <a:avLst/>
            </a:prstGeom>
            <a:ln>
              <a:solidFill>
                <a:srgbClr val="F94144"/>
              </a:solidFill>
              <a:tailEnd type="oval" w="lg" len="me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D3B3F601-134F-4A57-8DB9-D1A3DCB3A845}"/>
              </a:ext>
            </a:extLst>
          </p:cNvPr>
          <p:cNvSpPr txBox="1"/>
          <p:nvPr/>
        </p:nvSpPr>
        <p:spPr>
          <a:xfrm>
            <a:off x="8146983" y="845510"/>
            <a:ext cx="2674745" cy="446276"/>
          </a:xfrm>
          <a:prstGeom prst="rect">
            <a:avLst/>
          </a:prstGeom>
          <a:noFill/>
        </p:spPr>
        <p:txBody>
          <a:bodyPr wrap="square" rtlCol="0">
            <a:spAutoFit/>
          </a:bodyPr>
          <a:lstStyle/>
          <a:p>
            <a:pPr algn="ctr"/>
            <a:r>
              <a:rPr lang="en-US" sz="2200" b="1" u="sng" dirty="0">
                <a:solidFill>
                  <a:schemeClr val="bg1"/>
                </a:solidFill>
                <a:latin typeface="Times New Roman" panose="02020603050405020304" pitchFamily="18" charset="0"/>
                <a:cs typeface="Times New Roman" panose="02020603050405020304" pitchFamily="18" charset="0"/>
              </a:rPr>
              <a:t>ABSTRACT</a:t>
            </a:r>
            <a:r>
              <a:rPr lang="en-US" sz="2200" b="1" u="sng" dirty="0">
                <a:latin typeface="Times New Roman" panose="02020603050405020304" pitchFamily="18" charset="0"/>
                <a:cs typeface="Times New Roman" panose="02020603050405020304" pitchFamily="18" charset="0"/>
              </a:rPr>
              <a:t> </a:t>
            </a:r>
          </a:p>
        </p:txBody>
      </p:sp>
      <p:sp>
        <p:nvSpPr>
          <p:cNvPr id="32" name="TextBox 31">
            <a:extLst>
              <a:ext uri="{FF2B5EF4-FFF2-40B4-BE49-F238E27FC236}">
                <a16:creationId xmlns:a16="http://schemas.microsoft.com/office/drawing/2014/main" id="{0A173AB0-7547-4A23-8F04-7AB95BDD9EFF}"/>
              </a:ext>
            </a:extLst>
          </p:cNvPr>
          <p:cNvSpPr txBox="1"/>
          <p:nvPr/>
        </p:nvSpPr>
        <p:spPr>
          <a:xfrm>
            <a:off x="604938" y="1719139"/>
            <a:ext cx="2849620" cy="800219"/>
          </a:xfrm>
          <a:prstGeom prst="rect">
            <a:avLst/>
          </a:prstGeom>
          <a:noFill/>
        </p:spPr>
        <p:txBody>
          <a:bodyPr wrap="square" rtlCol="0">
            <a:spAutoFit/>
          </a:bodyPr>
          <a:lstStyle/>
          <a:p>
            <a:r>
              <a:rPr lang="en-US" sz="2400" b="1" u="sng" dirty="0">
                <a:solidFill>
                  <a:schemeClr val="bg1"/>
                </a:solidFill>
                <a:latin typeface="Times New Roman" panose="02020603050405020304" pitchFamily="18" charset="0"/>
                <a:cs typeface="Times New Roman" panose="02020603050405020304" pitchFamily="18" charset="0"/>
              </a:rPr>
              <a:t>INTRODUCTION</a:t>
            </a:r>
            <a:endParaRPr lang="en-US" sz="2400" dirty="0">
              <a:solidFill>
                <a:schemeClr val="bg1"/>
              </a:solidFill>
              <a:latin typeface="Times New Roman" panose="02020603050405020304" pitchFamily="18" charset="0"/>
              <a:cs typeface="Times New Roman" panose="02020603050405020304" pitchFamily="18" charset="0"/>
            </a:endParaRPr>
          </a:p>
          <a:p>
            <a:endParaRPr lang="en-US" sz="2200" dirty="0">
              <a:solidFill>
                <a:schemeClr val="bg1"/>
              </a:solidFill>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9154D948-0074-4EB2-8FA6-212C49932C65}"/>
              </a:ext>
            </a:extLst>
          </p:cNvPr>
          <p:cNvSpPr txBox="1"/>
          <p:nvPr/>
        </p:nvSpPr>
        <p:spPr>
          <a:xfrm>
            <a:off x="8060138" y="2693577"/>
            <a:ext cx="3305266" cy="954107"/>
          </a:xfrm>
          <a:prstGeom prst="rect">
            <a:avLst/>
          </a:prstGeom>
          <a:noFill/>
        </p:spPr>
        <p:txBody>
          <a:bodyPr wrap="square" rtlCol="0">
            <a:spAutoFit/>
          </a:bodyPr>
          <a:lstStyle/>
          <a:p>
            <a:pPr algn="ctr"/>
            <a:r>
              <a:rPr lang="en-US" sz="2000" b="1" u="sng" dirty="0">
                <a:latin typeface="Times New Roman" panose="02020603050405020304" pitchFamily="18" charset="0"/>
                <a:cs typeface="Times New Roman" panose="02020603050405020304" pitchFamily="18" charset="0"/>
              </a:rPr>
              <a:t>COMPONENTS</a:t>
            </a:r>
            <a:endParaRPr lang="en-US" sz="2000" dirty="0">
              <a:latin typeface="Times New Roman" panose="02020603050405020304" pitchFamily="18" charset="0"/>
              <a:cs typeface="Times New Roman" panose="02020603050405020304" pitchFamily="18" charset="0"/>
            </a:endParaRPr>
          </a:p>
          <a:p>
            <a:pPr algn="ctr"/>
            <a:endParaRPr lang="en-US" sz="1800" b="1"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02F4DF4A-5D3F-48AD-9DE2-82DA85581FD6}"/>
              </a:ext>
            </a:extLst>
          </p:cNvPr>
          <p:cNvSpPr txBox="1"/>
          <p:nvPr/>
        </p:nvSpPr>
        <p:spPr>
          <a:xfrm>
            <a:off x="803308" y="3487413"/>
            <a:ext cx="2872754" cy="800219"/>
          </a:xfrm>
          <a:prstGeom prst="rect">
            <a:avLst/>
          </a:prstGeom>
          <a:noFill/>
        </p:spPr>
        <p:txBody>
          <a:bodyPr wrap="square" rtlCol="0">
            <a:spAutoFit/>
          </a:bodyPr>
          <a:lstStyle/>
          <a:p>
            <a:pPr algn="ctr"/>
            <a:r>
              <a:rPr lang="en-US" sz="2400" b="1" u="sng" dirty="0">
                <a:solidFill>
                  <a:schemeClr val="bg1"/>
                </a:solidFill>
                <a:latin typeface="Times New Roman" panose="02020603050405020304" pitchFamily="18" charset="0"/>
                <a:cs typeface="Times New Roman" panose="02020603050405020304" pitchFamily="18" charset="0"/>
              </a:rPr>
              <a:t>METHODOLOGY</a:t>
            </a:r>
          </a:p>
          <a:p>
            <a:pPr algn="ctr"/>
            <a:endParaRPr lang="en-US" sz="2200" b="1"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88035290-52FE-4562-B4E3-5936132B4889}"/>
              </a:ext>
            </a:extLst>
          </p:cNvPr>
          <p:cNvSpPr txBox="1"/>
          <p:nvPr/>
        </p:nvSpPr>
        <p:spPr>
          <a:xfrm>
            <a:off x="8444213" y="4447441"/>
            <a:ext cx="2122744" cy="430887"/>
          </a:xfrm>
          <a:prstGeom prst="rect">
            <a:avLst/>
          </a:prstGeom>
          <a:noFill/>
        </p:spPr>
        <p:txBody>
          <a:bodyPr wrap="square">
            <a:spAutoFit/>
          </a:bodyPr>
          <a:lstStyle/>
          <a:p>
            <a:r>
              <a:rPr lang="en-US" sz="2200" b="1" u="sng" dirty="0">
                <a:solidFill>
                  <a:schemeClr val="bg1"/>
                </a:solidFill>
                <a:latin typeface="Times New Roman" panose="02020603050405020304" pitchFamily="18" charset="0"/>
                <a:cs typeface="Times New Roman" panose="02020603050405020304" pitchFamily="18" charset="0"/>
              </a:rPr>
              <a:t>CONCLUSION</a:t>
            </a:r>
            <a:r>
              <a:rPr lang="en-US" sz="2200" b="1" u="sng" dirty="0">
                <a:latin typeface="Times New Roman" panose="02020603050405020304" pitchFamily="18" charset="0"/>
                <a:cs typeface="Times New Roman" panose="02020603050405020304" pitchFamily="18" charset="0"/>
              </a:rPr>
              <a:t> </a:t>
            </a:r>
          </a:p>
        </p:txBody>
      </p:sp>
      <p:pic>
        <p:nvPicPr>
          <p:cNvPr id="40" name="Graphic 39" descr="Presentation with media with solid fill">
            <a:extLst>
              <a:ext uri="{FF2B5EF4-FFF2-40B4-BE49-F238E27FC236}">
                <a16:creationId xmlns:a16="http://schemas.microsoft.com/office/drawing/2014/main" id="{82009A8B-BB6C-4A5B-99DA-5F5B1FFB78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45778" y="4533421"/>
            <a:ext cx="525876" cy="525876"/>
          </a:xfrm>
          <a:prstGeom prst="rect">
            <a:avLst/>
          </a:prstGeom>
        </p:spPr>
      </p:pic>
      <p:pic>
        <p:nvPicPr>
          <p:cNvPr id="42" name="Graphic 41" descr="Processor with solid fill">
            <a:extLst>
              <a:ext uri="{FF2B5EF4-FFF2-40B4-BE49-F238E27FC236}">
                <a16:creationId xmlns:a16="http://schemas.microsoft.com/office/drawing/2014/main" id="{CBD86400-2C88-4E3B-ACC9-2DAD2929F7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26534" y="1766792"/>
            <a:ext cx="433824" cy="433824"/>
          </a:xfrm>
          <a:prstGeom prst="rect">
            <a:avLst/>
          </a:prstGeom>
        </p:spPr>
      </p:pic>
      <p:pic>
        <p:nvPicPr>
          <p:cNvPr id="44" name="Graphic 43" descr="Processor outline">
            <a:extLst>
              <a:ext uri="{FF2B5EF4-FFF2-40B4-BE49-F238E27FC236}">
                <a16:creationId xmlns:a16="http://schemas.microsoft.com/office/drawing/2014/main" id="{BDC45B2F-DEB7-4DBC-9F2F-098B8956EA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83426" y="2683097"/>
            <a:ext cx="492796" cy="492796"/>
          </a:xfrm>
          <a:prstGeom prst="rect">
            <a:avLst/>
          </a:prstGeom>
        </p:spPr>
      </p:pic>
      <p:pic>
        <p:nvPicPr>
          <p:cNvPr id="46" name="Graphic 45" descr="Reflection with solid fill">
            <a:extLst>
              <a:ext uri="{FF2B5EF4-FFF2-40B4-BE49-F238E27FC236}">
                <a16:creationId xmlns:a16="http://schemas.microsoft.com/office/drawing/2014/main" id="{BACE60E6-21C0-43C8-AC26-DD248AAD5C8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07632" y="1082531"/>
            <a:ext cx="477604" cy="395212"/>
          </a:xfrm>
          <a:prstGeom prst="rect">
            <a:avLst/>
          </a:prstGeom>
        </p:spPr>
      </p:pic>
      <p:pic>
        <p:nvPicPr>
          <p:cNvPr id="37" name="Graphic 36" descr="Flowchart with solid fill">
            <a:extLst>
              <a:ext uri="{FF2B5EF4-FFF2-40B4-BE49-F238E27FC236}">
                <a16:creationId xmlns:a16="http://schemas.microsoft.com/office/drawing/2014/main" id="{61258A5F-75D0-470B-88B1-2543A8C9C71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51386" y="3535618"/>
            <a:ext cx="592275" cy="592275"/>
          </a:xfrm>
          <a:prstGeom prst="rect">
            <a:avLst/>
          </a:prstGeom>
        </p:spPr>
      </p:pic>
    </p:spTree>
    <p:extLst>
      <p:ext uri="{BB962C8B-B14F-4D97-AF65-F5344CB8AC3E}">
        <p14:creationId xmlns:p14="http://schemas.microsoft.com/office/powerpoint/2010/main" val="982355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5E6C9B-1025-45C6-9ABC-EAFB7F01E5E0}"/>
              </a:ext>
            </a:extLst>
          </p:cNvPr>
          <p:cNvSpPr txBox="1"/>
          <p:nvPr/>
        </p:nvSpPr>
        <p:spPr>
          <a:xfrm>
            <a:off x="3479409" y="521569"/>
            <a:ext cx="5233182" cy="646331"/>
          </a:xfrm>
          <a:prstGeom prst="rect">
            <a:avLst/>
          </a:prstGeom>
          <a:noFill/>
        </p:spPr>
        <p:txBody>
          <a:bodyPr wrap="square" rtlCol="0">
            <a:spAutoFit/>
          </a:bodyPr>
          <a:lstStyle/>
          <a:p>
            <a:pPr algn="ctr"/>
            <a:r>
              <a:rPr lang="en-US" sz="3600" u="sng" dirty="0">
                <a:solidFill>
                  <a:schemeClr val="bg1"/>
                </a:solidFill>
                <a:cs typeface="Times New Roman" panose="02020603050405020304" pitchFamily="18" charset="0"/>
              </a:rPr>
              <a:t>Abstract </a:t>
            </a:r>
          </a:p>
        </p:txBody>
      </p:sp>
      <p:sp>
        <p:nvSpPr>
          <p:cNvPr id="5" name="TextBox 4">
            <a:extLst>
              <a:ext uri="{FF2B5EF4-FFF2-40B4-BE49-F238E27FC236}">
                <a16:creationId xmlns:a16="http://schemas.microsoft.com/office/drawing/2014/main" id="{51F94F35-8B83-4C90-956D-142D536AECD1}"/>
              </a:ext>
            </a:extLst>
          </p:cNvPr>
          <p:cNvSpPr txBox="1"/>
          <p:nvPr/>
        </p:nvSpPr>
        <p:spPr>
          <a:xfrm>
            <a:off x="366018" y="1595021"/>
            <a:ext cx="7071101" cy="477053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effectLst/>
                <a:ea typeface="Calibri" panose="020F0502020204030204" pitchFamily="34" charset="0"/>
                <a:cs typeface="Times New Roman" panose="02020603050405020304" pitchFamily="18" charset="0"/>
              </a:rPr>
              <a:t>The presence of Relative Afferent Pupillary Defect (RAPD) indicates serious ocular disease. It is caused due to any damage to the Afferent pupillary pathways that are responsible for transmitting signals of presence of light from eye to brain. The proper identification and interpretation of RAPD helps the clinician to estimate the degree of damage and also in evolution of the treatment process. Though SFT has been a traditional way of testing for RAPD since decades, as there is no quantification and being a subjective test, the assessment depends on the experience of the clinician. The result is the development of a pupilometer which objectively performs the test. </a:t>
            </a:r>
            <a:r>
              <a:rPr lang="en-US" sz="1600" dirty="0">
                <a:solidFill>
                  <a:schemeClr val="bg1"/>
                </a:solidFill>
                <a:ea typeface="Calibri" panose="020F0502020204030204" pitchFamily="34" charset="0"/>
                <a:cs typeface="Times New Roman" panose="02020603050405020304" pitchFamily="18" charset="0"/>
              </a:rPr>
              <a:t>Till now we have designed </a:t>
            </a:r>
            <a:r>
              <a:rPr lang="en-US" sz="1600" dirty="0">
                <a:solidFill>
                  <a:schemeClr val="bg1"/>
                </a:solidFill>
                <a:effectLst/>
                <a:ea typeface="Calibri" panose="020F0502020204030204" pitchFamily="34" charset="0"/>
                <a:cs typeface="Times New Roman" panose="02020603050405020304" pitchFamily="18" charset="0"/>
              </a:rPr>
              <a:t>Pupilometer device which is semi automated , uses custom built hardware and software to perform the test with an objective of determining the diameter of pupil and capable of diagnosing RAPD at an early stage. Now we are going to propose fully automated pupilometer with </a:t>
            </a:r>
            <a:r>
              <a:rPr lang="en-US" sz="1600" dirty="0">
                <a:solidFill>
                  <a:schemeClr val="bg1"/>
                </a:solidFill>
                <a:ea typeface="Calibri" panose="020F0502020204030204" pitchFamily="34" charset="0"/>
                <a:cs typeface="Times New Roman" panose="02020603050405020304" pitchFamily="18" charset="0"/>
              </a:rPr>
              <a:t>grading of RAPD. </a:t>
            </a:r>
            <a:r>
              <a:rPr lang="en-US" sz="1600" dirty="0">
                <a:solidFill>
                  <a:schemeClr val="bg1"/>
                </a:solidFill>
                <a:effectLst/>
                <a:ea typeface="Calibri" panose="020F0502020204030204" pitchFamily="34" charset="0"/>
                <a:cs typeface="Times New Roman" panose="02020603050405020304" pitchFamily="18" charset="0"/>
              </a:rPr>
              <a:t>The hardware of the device consists of components to produce a light stimulus into each eye and record the response of the pupils to the stimulus. Software developed is responsible for the timing of the stimulus, processing the recorded response of the pupil in calculating the diameter of pupil. Statistical analysis is done on few subjects ,the results obtained to verify the utility of the device.</a:t>
            </a:r>
          </a:p>
          <a:p>
            <a:pPr marL="285750" indent="-285750" algn="just">
              <a:buFont typeface="Arial" panose="020B0604020202020204" pitchFamily="34" charset="0"/>
              <a:buChar char="•"/>
            </a:pPr>
            <a:endParaRPr lang="en-US" sz="1600" dirty="0">
              <a:solidFill>
                <a:schemeClr val="bg1"/>
              </a:solidFill>
              <a:cs typeface="Times New Roman" panose="02020603050405020304" pitchFamily="18" charset="0"/>
            </a:endParaRPr>
          </a:p>
        </p:txBody>
      </p:sp>
      <p:sp>
        <p:nvSpPr>
          <p:cNvPr id="2" name="AutoShape 2" descr="Pupillary Responses | Stanford Medicine 25 | Stanford Medicine">
            <a:extLst>
              <a:ext uri="{FF2B5EF4-FFF2-40B4-BE49-F238E27FC236}">
                <a16:creationId xmlns:a16="http://schemas.microsoft.com/office/drawing/2014/main" id="{B64F6F9F-6EB1-442A-9662-468537EE2049}"/>
              </a:ext>
            </a:extLst>
          </p:cNvPr>
          <p:cNvSpPr>
            <a:spLocks noChangeAspect="1" noChangeArrowheads="1"/>
          </p:cNvSpPr>
          <p:nvPr/>
        </p:nvSpPr>
        <p:spPr bwMode="auto">
          <a:xfrm>
            <a:off x="11825982" y="4711505"/>
            <a:ext cx="1524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Pupillary light reflex رفلکس مردمکی به نور">
            <a:extLst>
              <a:ext uri="{FF2B5EF4-FFF2-40B4-BE49-F238E27FC236}">
                <a16:creationId xmlns:a16="http://schemas.microsoft.com/office/drawing/2014/main" id="{20E2ACD8-7B21-0E11-6D5C-81BB9050B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3683" y="2001521"/>
            <a:ext cx="4252299" cy="370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92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C748EB-BC0D-4047-B176-5ADB64E50F7B}"/>
              </a:ext>
            </a:extLst>
          </p:cNvPr>
          <p:cNvSpPr txBox="1"/>
          <p:nvPr/>
        </p:nvSpPr>
        <p:spPr>
          <a:xfrm>
            <a:off x="3663919" y="674818"/>
            <a:ext cx="5275384" cy="1200329"/>
          </a:xfrm>
          <a:prstGeom prst="rect">
            <a:avLst/>
          </a:prstGeom>
          <a:noFill/>
        </p:spPr>
        <p:txBody>
          <a:bodyPr wrap="square" rtlCol="0">
            <a:spAutoFit/>
          </a:bodyPr>
          <a:lstStyle/>
          <a:p>
            <a:endParaRPr lang="en-US" sz="3600" u="sng" dirty="0">
              <a:solidFill>
                <a:schemeClr val="bg1"/>
              </a:solidFill>
            </a:endParaRPr>
          </a:p>
          <a:p>
            <a:endParaRPr lang="en-US" sz="3600" u="sng" dirty="0">
              <a:solidFill>
                <a:schemeClr val="bg1"/>
              </a:solidFill>
            </a:endParaRPr>
          </a:p>
        </p:txBody>
      </p:sp>
      <p:sp>
        <p:nvSpPr>
          <p:cNvPr id="2" name="TextBox 1">
            <a:extLst>
              <a:ext uri="{FF2B5EF4-FFF2-40B4-BE49-F238E27FC236}">
                <a16:creationId xmlns:a16="http://schemas.microsoft.com/office/drawing/2014/main" id="{8BAAEA83-67AD-A90F-48BE-ECB9608B48BC}"/>
              </a:ext>
            </a:extLst>
          </p:cNvPr>
          <p:cNvSpPr txBox="1"/>
          <p:nvPr/>
        </p:nvSpPr>
        <p:spPr>
          <a:xfrm>
            <a:off x="998256" y="1875147"/>
            <a:ext cx="6652727" cy="2369880"/>
          </a:xfrm>
          <a:prstGeom prst="rect">
            <a:avLst/>
          </a:prstGeom>
          <a:noFill/>
        </p:spPr>
        <p:txBody>
          <a:bodyPr wrap="square" rtlCol="0">
            <a:spAutoFit/>
          </a:bodyPr>
          <a:lstStyle/>
          <a:p>
            <a:r>
              <a:rPr lang="en-US" sz="2200" b="1" dirty="0">
                <a:solidFill>
                  <a:schemeClr val="bg1"/>
                </a:solidFill>
              </a:rPr>
              <a:t>Limitations of Swinging flashlight test</a:t>
            </a:r>
            <a:r>
              <a:rPr lang="en-US" sz="2200" dirty="0">
                <a:solidFill>
                  <a:schemeClr val="bg1"/>
                </a:solidFill>
              </a:rPr>
              <a:t>:</a:t>
            </a:r>
          </a:p>
          <a:p>
            <a:endParaRPr lang="en-US" dirty="0">
              <a:solidFill>
                <a:schemeClr val="bg1"/>
              </a:solidFill>
            </a:endParaRPr>
          </a:p>
          <a:p>
            <a:pPr marL="285750" indent="-285750">
              <a:buFont typeface="Arial" panose="020B0604020202020204" pitchFamily="34" charset="0"/>
              <a:buChar char="•"/>
            </a:pPr>
            <a:r>
              <a:rPr lang="en-US" b="0" i="0" dirty="0">
                <a:solidFill>
                  <a:schemeClr val="bg1"/>
                </a:solidFill>
                <a:effectLst/>
              </a:rPr>
              <a:t> It requires a considerable amount of expertise by the examiner, especially in the detection of subtle defects.</a:t>
            </a:r>
          </a:p>
          <a:p>
            <a:pPr marL="285750" indent="-285750">
              <a:buFont typeface="Arial" panose="020B0604020202020204" pitchFamily="34" charset="0"/>
              <a:buChar char="•"/>
            </a:pPr>
            <a:r>
              <a:rPr lang="en-US" dirty="0">
                <a:solidFill>
                  <a:schemeClr val="bg1"/>
                </a:solidFill>
              </a:rPr>
              <a:t>D</a:t>
            </a:r>
            <a:r>
              <a:rPr lang="en-US" b="0" i="0" dirty="0">
                <a:solidFill>
                  <a:schemeClr val="bg1"/>
                </a:solidFill>
                <a:effectLst/>
              </a:rPr>
              <a:t>ifficulties in assessment of this test lie in patients with anisocoria, dark irises or very small pupils.</a:t>
            </a:r>
            <a:endParaRPr lang="en-US" dirty="0">
              <a:solidFill>
                <a:schemeClr val="bg1"/>
              </a:solidFill>
            </a:endParaRPr>
          </a:p>
          <a:p>
            <a:pPr marL="285750" indent="-285750">
              <a:buFont typeface="Arial" panose="020B0604020202020204" pitchFamily="34" charset="0"/>
              <a:buChar char="•"/>
            </a:pPr>
            <a:r>
              <a:rPr lang="en-US" b="0" i="0" dirty="0">
                <a:solidFill>
                  <a:schemeClr val="bg1"/>
                </a:solidFill>
                <a:effectLst/>
              </a:rPr>
              <a:t>Young patients may also exhibit hippus, which causes slight fluctuations in pupil size despite constant light stimulation.</a:t>
            </a:r>
            <a:endParaRPr lang="en-IN" dirty="0">
              <a:solidFill>
                <a:schemeClr val="bg1"/>
              </a:solidFill>
            </a:endParaRPr>
          </a:p>
        </p:txBody>
      </p:sp>
      <p:pic>
        <p:nvPicPr>
          <p:cNvPr id="4098" name="Picture 2">
            <a:extLst>
              <a:ext uri="{FF2B5EF4-FFF2-40B4-BE49-F238E27FC236}">
                <a16:creationId xmlns:a16="http://schemas.microsoft.com/office/drawing/2014/main" id="{39287CCA-BA0C-3B3D-A46E-B37D397E9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361" y="2247538"/>
            <a:ext cx="2505075"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89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239ECF-0497-4E7E-91CB-4A934BB21538}"/>
              </a:ext>
            </a:extLst>
          </p:cNvPr>
          <p:cNvSpPr txBox="1"/>
          <p:nvPr/>
        </p:nvSpPr>
        <p:spPr>
          <a:xfrm>
            <a:off x="3461966" y="621916"/>
            <a:ext cx="5048785" cy="646331"/>
          </a:xfrm>
          <a:prstGeom prst="rect">
            <a:avLst/>
          </a:prstGeom>
          <a:noFill/>
        </p:spPr>
        <p:txBody>
          <a:bodyPr wrap="square" rtlCol="0">
            <a:spAutoFit/>
          </a:bodyPr>
          <a:lstStyle/>
          <a:p>
            <a:r>
              <a:rPr lang="en-IN" sz="3600" b="1" u="sng" dirty="0">
                <a:solidFill>
                  <a:schemeClr val="bg1"/>
                </a:solidFill>
              </a:rPr>
              <a:t>Project Conceptualization</a:t>
            </a:r>
            <a:endParaRPr lang="en-US" sz="3600" b="1" u="sng" dirty="0">
              <a:solidFill>
                <a:schemeClr val="bg1"/>
              </a:solidFill>
            </a:endParaRPr>
          </a:p>
        </p:txBody>
      </p:sp>
      <p:sp>
        <p:nvSpPr>
          <p:cNvPr id="3" name="AutoShape 10" descr="INFRARED IR LED SENSOR LED - Infrared IR Sensor LED 3Watt, 1Watt &amp; 5mm  Wholesaler from Delhi">
            <a:extLst>
              <a:ext uri="{FF2B5EF4-FFF2-40B4-BE49-F238E27FC236}">
                <a16:creationId xmlns:a16="http://schemas.microsoft.com/office/drawing/2014/main" id="{27418EBF-999D-4B9C-9E67-6342A884C7B3}"/>
              </a:ext>
            </a:extLst>
          </p:cNvPr>
          <p:cNvSpPr>
            <a:spLocks noChangeAspect="1" noChangeArrowheads="1"/>
          </p:cNvSpPr>
          <p:nvPr/>
        </p:nvSpPr>
        <p:spPr bwMode="auto">
          <a:xfrm>
            <a:off x="5986359" y="5655375"/>
            <a:ext cx="219282" cy="2192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5F36E6A8-3B28-4F53-19B1-48B63A3D03F6}"/>
              </a:ext>
            </a:extLst>
          </p:cNvPr>
          <p:cNvSpPr txBox="1"/>
          <p:nvPr/>
        </p:nvSpPr>
        <p:spPr>
          <a:xfrm>
            <a:off x="1175658" y="1699196"/>
            <a:ext cx="7669762" cy="845744"/>
          </a:xfrm>
          <a:prstGeom prst="rect">
            <a:avLst/>
          </a:prstGeom>
          <a:noFill/>
        </p:spPr>
        <p:txBody>
          <a:bodyPr wrap="square" rtlCol="0">
            <a:spAutoFit/>
          </a:bodyPr>
          <a:lstStyle/>
          <a:p>
            <a:endParaRPr lang="en-IN" dirty="0">
              <a:solidFill>
                <a:schemeClr val="bg1"/>
              </a:solidFill>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endParaRPr lang="en-IN" dirty="0">
              <a:solidFill>
                <a:schemeClr val="bg1"/>
              </a:solidFill>
            </a:endParaRPr>
          </a:p>
        </p:txBody>
      </p:sp>
      <p:sp>
        <p:nvSpPr>
          <p:cNvPr id="6" name="Rectangle 3">
            <a:extLst>
              <a:ext uri="{FF2B5EF4-FFF2-40B4-BE49-F238E27FC236}">
                <a16:creationId xmlns:a16="http://schemas.microsoft.com/office/drawing/2014/main" id="{B43DB74E-C610-880B-61E0-2D4C98EC5745}"/>
              </a:ext>
            </a:extLst>
          </p:cNvPr>
          <p:cNvSpPr>
            <a:spLocks noChangeArrowheads="1"/>
          </p:cNvSpPr>
          <p:nvPr/>
        </p:nvSpPr>
        <p:spPr bwMode="auto">
          <a:xfrm rot="10800000" flipV="1">
            <a:off x="427311" y="1627340"/>
            <a:ext cx="696170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lgn="just">
              <a:buFont typeface="Arial" panose="020B0604020202020204" pitchFamily="34" charset="0"/>
              <a:buChar char="•"/>
            </a:pPr>
            <a:r>
              <a:rPr lang="en-GB" sz="1800" dirty="0">
                <a:solidFill>
                  <a:schemeClr val="bg1"/>
                </a:solidFill>
                <a:effectLst/>
                <a:latin typeface="+mn-lt"/>
                <a:ea typeface="Times New Roman" panose="02020603050405020304" pitchFamily="18" charset="0"/>
              </a:rPr>
              <a:t>The design of the pupilometer device records the constriction of the pupil of eye when light falls on it</a:t>
            </a:r>
          </a:p>
          <a:p>
            <a:pPr marL="285750" indent="-285750" algn="just">
              <a:buFont typeface="Arial" panose="020B0604020202020204" pitchFamily="34" charset="0"/>
              <a:buChar char="•"/>
            </a:pPr>
            <a:r>
              <a:rPr lang="en-GB" sz="1800" dirty="0">
                <a:solidFill>
                  <a:schemeClr val="bg1"/>
                </a:solidFill>
                <a:effectLst/>
                <a:latin typeface="+mn-lt"/>
                <a:ea typeface="Times New Roman" panose="02020603050405020304" pitchFamily="18" charset="0"/>
              </a:rPr>
              <a:t> The device is adjusted correctly so that the pupils of both eyes are visible correctly in the window. The stimulus alternates between both eyes by lasting in front of each eye for five seconds and a rapid alternation with a gap of three seconds between each stimulus pair. </a:t>
            </a:r>
          </a:p>
          <a:p>
            <a:pPr marL="285750" indent="-285750" algn="just">
              <a:buFont typeface="Arial" panose="020B0604020202020204" pitchFamily="34" charset="0"/>
              <a:buChar char="•"/>
            </a:pPr>
            <a:endParaRPr lang="en-GB" dirty="0">
              <a:solidFill>
                <a:schemeClr val="bg1"/>
              </a:solidFill>
              <a:latin typeface="+mn-lt"/>
              <a:ea typeface="Times New Roman" panose="02020603050405020304" pitchFamily="18" charset="0"/>
            </a:endParaRPr>
          </a:p>
          <a:p>
            <a:pPr marL="285750" indent="-285750" algn="just">
              <a:buFont typeface="Arial" panose="020B0604020202020204" pitchFamily="34" charset="0"/>
              <a:buChar char="•"/>
            </a:pPr>
            <a:r>
              <a:rPr lang="en-GB" sz="1800" dirty="0">
                <a:solidFill>
                  <a:schemeClr val="bg1"/>
                </a:solidFill>
                <a:effectLst/>
                <a:latin typeface="+mn-lt"/>
                <a:ea typeface="Times New Roman" panose="02020603050405020304" pitchFamily="18" charset="0"/>
              </a:rPr>
              <a:t>The cameras present inside the device records a live video of pupil of each eye when they are reacting to light stimulus. </a:t>
            </a:r>
          </a:p>
          <a:p>
            <a:pPr marL="285750" indent="-285750" algn="just">
              <a:buFont typeface="Arial" panose="020B0604020202020204" pitchFamily="34" charset="0"/>
              <a:buChar char="•"/>
            </a:pPr>
            <a:r>
              <a:rPr lang="en-GB" sz="1800" dirty="0">
                <a:solidFill>
                  <a:schemeClr val="bg1"/>
                </a:solidFill>
                <a:effectLst/>
                <a:latin typeface="+mn-lt"/>
                <a:ea typeface="Times New Roman" panose="02020603050405020304" pitchFamily="18" charset="0"/>
              </a:rPr>
              <a:t>Once the photographs of eye are taken automatically the further image processing is done and the diameter of the pupil is compared between the eye and displays RAPD status. </a:t>
            </a:r>
          </a:p>
          <a:p>
            <a:pPr marL="285750" indent="-285750" algn="just">
              <a:buFont typeface="Arial" panose="020B0604020202020204" pitchFamily="34" charset="0"/>
              <a:buChar char="•"/>
            </a:pPr>
            <a:r>
              <a:rPr lang="en-GB" sz="1800" dirty="0">
                <a:solidFill>
                  <a:schemeClr val="bg1"/>
                </a:solidFill>
                <a:effectLst/>
                <a:latin typeface="+mn-lt"/>
                <a:ea typeface="Times New Roman" panose="02020603050405020304" pitchFamily="18" charset="0"/>
              </a:rPr>
              <a:t>Recording of video and taking photographs are done by the visual studio open cv and the further process was done by the visual studio python programming. </a:t>
            </a:r>
            <a:endParaRPr kumimoji="0" lang="en-GB" altLang="en-US" sz="1800" b="0" i="0" u="none" strike="noStrike" cap="none" normalizeH="0" baseline="0" dirty="0">
              <a:ln>
                <a:noFill/>
              </a:ln>
              <a:solidFill>
                <a:schemeClr val="bg1"/>
              </a:solidFill>
              <a:effectLst/>
              <a:latin typeface="+mn-lt"/>
            </a:endParaRPr>
          </a:p>
        </p:txBody>
      </p:sp>
      <p:pic>
        <p:nvPicPr>
          <p:cNvPr id="8" name="Picture 7">
            <a:extLst>
              <a:ext uri="{FF2B5EF4-FFF2-40B4-BE49-F238E27FC236}">
                <a16:creationId xmlns:a16="http://schemas.microsoft.com/office/drawing/2014/main" id="{A14475B6-98EE-5FF1-AE4B-93899D5081F7}"/>
              </a:ext>
            </a:extLst>
          </p:cNvPr>
          <p:cNvPicPr/>
          <p:nvPr/>
        </p:nvPicPr>
        <p:blipFill>
          <a:blip r:embed="rId3">
            <a:lum/>
            <a:alphaModFix/>
          </a:blip>
          <a:srcRect/>
          <a:stretch>
            <a:fillRect/>
          </a:stretch>
        </p:blipFill>
        <p:spPr>
          <a:xfrm>
            <a:off x="7707085" y="2544940"/>
            <a:ext cx="3884126" cy="1394397"/>
          </a:xfrm>
          <a:prstGeom prst="rect">
            <a:avLst/>
          </a:prstGeom>
          <a:noFill/>
          <a:ln>
            <a:noFill/>
            <a:prstDash/>
          </a:ln>
        </p:spPr>
      </p:pic>
      <p:sp>
        <p:nvSpPr>
          <p:cNvPr id="10" name="TextBox 9">
            <a:extLst>
              <a:ext uri="{FF2B5EF4-FFF2-40B4-BE49-F238E27FC236}">
                <a16:creationId xmlns:a16="http://schemas.microsoft.com/office/drawing/2014/main" id="{AA369D60-D856-328F-7665-BC63FD96F2D7}"/>
              </a:ext>
            </a:extLst>
          </p:cNvPr>
          <p:cNvSpPr txBox="1"/>
          <p:nvPr/>
        </p:nvSpPr>
        <p:spPr>
          <a:xfrm>
            <a:off x="8440004" y="4045425"/>
            <a:ext cx="6094070" cy="369332"/>
          </a:xfrm>
          <a:prstGeom prst="rect">
            <a:avLst/>
          </a:prstGeom>
          <a:noFill/>
        </p:spPr>
        <p:txBody>
          <a:bodyPr wrap="square">
            <a:spAutoFit/>
          </a:bodyPr>
          <a:lstStyle/>
          <a:p>
            <a:r>
              <a:rPr lang="en-GB" sz="1800" dirty="0">
                <a:solidFill>
                  <a:schemeClr val="bg1"/>
                </a:solidFill>
                <a:effectLst/>
                <a:latin typeface="Calibri" panose="020F0502020204030204" pitchFamily="34" charset="0"/>
                <a:ea typeface="F"/>
                <a:cs typeface="F"/>
              </a:rPr>
              <a:t>Concept of the device</a:t>
            </a:r>
            <a:endParaRPr lang="en-IN" dirty="0">
              <a:solidFill>
                <a:schemeClr val="bg1"/>
              </a:solidFill>
            </a:endParaRPr>
          </a:p>
        </p:txBody>
      </p:sp>
    </p:spTree>
    <p:extLst>
      <p:ext uri="{BB962C8B-B14F-4D97-AF65-F5344CB8AC3E}">
        <p14:creationId xmlns:p14="http://schemas.microsoft.com/office/powerpoint/2010/main" val="382349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239ECF-0497-4E7E-91CB-4A934BB21538}"/>
              </a:ext>
            </a:extLst>
          </p:cNvPr>
          <p:cNvSpPr txBox="1"/>
          <p:nvPr/>
        </p:nvSpPr>
        <p:spPr>
          <a:xfrm>
            <a:off x="4544983" y="456419"/>
            <a:ext cx="3162102" cy="646331"/>
          </a:xfrm>
          <a:prstGeom prst="rect">
            <a:avLst/>
          </a:prstGeom>
          <a:noFill/>
        </p:spPr>
        <p:txBody>
          <a:bodyPr wrap="square" rtlCol="0">
            <a:spAutoFit/>
          </a:bodyPr>
          <a:lstStyle/>
          <a:p>
            <a:r>
              <a:rPr lang="en-US" sz="3600" u="sng" dirty="0">
                <a:solidFill>
                  <a:schemeClr val="bg1"/>
                </a:solidFill>
              </a:rPr>
              <a:t>Methodology</a:t>
            </a:r>
          </a:p>
        </p:txBody>
      </p:sp>
      <p:sp>
        <p:nvSpPr>
          <p:cNvPr id="3" name="AutoShape 10" descr="INFRARED IR LED SENSOR LED - Infrared IR Sensor LED 3Watt, 1Watt &amp; 5mm  Wholesaler from Delhi">
            <a:extLst>
              <a:ext uri="{FF2B5EF4-FFF2-40B4-BE49-F238E27FC236}">
                <a16:creationId xmlns:a16="http://schemas.microsoft.com/office/drawing/2014/main" id="{27418EBF-999D-4B9C-9E67-6342A884C7B3}"/>
              </a:ext>
            </a:extLst>
          </p:cNvPr>
          <p:cNvSpPr>
            <a:spLocks noChangeAspect="1" noChangeArrowheads="1"/>
          </p:cNvSpPr>
          <p:nvPr/>
        </p:nvSpPr>
        <p:spPr bwMode="auto">
          <a:xfrm>
            <a:off x="5986359" y="5655375"/>
            <a:ext cx="219282" cy="2192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5F36E6A8-3B28-4F53-19B1-48B63A3D03F6}"/>
              </a:ext>
            </a:extLst>
          </p:cNvPr>
          <p:cNvSpPr txBox="1"/>
          <p:nvPr/>
        </p:nvSpPr>
        <p:spPr>
          <a:xfrm>
            <a:off x="1178684" y="2672321"/>
            <a:ext cx="7669762" cy="845744"/>
          </a:xfrm>
          <a:prstGeom prst="rect">
            <a:avLst/>
          </a:prstGeom>
          <a:noFill/>
        </p:spPr>
        <p:txBody>
          <a:bodyPr wrap="square" rtlCol="0">
            <a:spAutoFit/>
          </a:bodyPr>
          <a:lstStyle/>
          <a:p>
            <a:endParaRPr lang="en-IN" dirty="0">
              <a:solidFill>
                <a:schemeClr val="bg1"/>
              </a:solidFill>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endParaRPr lang="en-IN" dirty="0">
              <a:solidFill>
                <a:schemeClr val="bg1"/>
              </a:solidFill>
            </a:endParaRPr>
          </a:p>
        </p:txBody>
      </p:sp>
      <p:sp>
        <p:nvSpPr>
          <p:cNvPr id="2" name="TextBox 1">
            <a:extLst>
              <a:ext uri="{FF2B5EF4-FFF2-40B4-BE49-F238E27FC236}">
                <a16:creationId xmlns:a16="http://schemas.microsoft.com/office/drawing/2014/main" id="{4B4D7E00-DBAC-D344-05C0-3F5070C33B17}"/>
              </a:ext>
            </a:extLst>
          </p:cNvPr>
          <p:cNvSpPr txBox="1"/>
          <p:nvPr/>
        </p:nvSpPr>
        <p:spPr>
          <a:xfrm>
            <a:off x="4116054" y="1537606"/>
            <a:ext cx="3720007" cy="369332"/>
          </a:xfrm>
          <a:prstGeom prst="rect">
            <a:avLst/>
          </a:prstGeom>
          <a:solidFill>
            <a:schemeClr val="bg1"/>
          </a:solidFill>
          <a:ln>
            <a:solidFill>
              <a:schemeClr val="tx1"/>
            </a:solidFill>
          </a:ln>
        </p:spPr>
        <p:txBody>
          <a:bodyPr wrap="square" rtlCol="0">
            <a:spAutoFit/>
          </a:bodyPr>
          <a:lstStyle/>
          <a:p>
            <a:r>
              <a:rPr lang="en-US" dirty="0"/>
              <a:t>Capturing the pictures using program </a:t>
            </a:r>
            <a:endParaRPr lang="en-IN" dirty="0"/>
          </a:p>
        </p:txBody>
      </p:sp>
      <p:sp>
        <p:nvSpPr>
          <p:cNvPr id="7" name="TextBox 6">
            <a:extLst>
              <a:ext uri="{FF2B5EF4-FFF2-40B4-BE49-F238E27FC236}">
                <a16:creationId xmlns:a16="http://schemas.microsoft.com/office/drawing/2014/main" id="{2ACD6BB4-F713-7BB9-50CD-01B8860E98CA}"/>
              </a:ext>
            </a:extLst>
          </p:cNvPr>
          <p:cNvSpPr txBox="1"/>
          <p:nvPr/>
        </p:nvSpPr>
        <p:spPr>
          <a:xfrm>
            <a:off x="4497386" y="2288184"/>
            <a:ext cx="2677312" cy="372822"/>
          </a:xfrm>
          <a:prstGeom prst="rect">
            <a:avLst/>
          </a:prstGeom>
          <a:solidFill>
            <a:schemeClr val="bg1"/>
          </a:solidFill>
          <a:ln>
            <a:solidFill>
              <a:schemeClr val="tx1"/>
            </a:solidFill>
          </a:ln>
        </p:spPr>
        <p:txBody>
          <a:bodyPr wrap="square" rtlCol="0">
            <a:spAutoFit/>
          </a:bodyPr>
          <a:lstStyle/>
          <a:p>
            <a:r>
              <a:rPr lang="en-US" dirty="0"/>
              <a:t>Thresholding and croping</a:t>
            </a:r>
            <a:endParaRPr lang="en-IN" dirty="0"/>
          </a:p>
        </p:txBody>
      </p:sp>
      <p:sp>
        <p:nvSpPr>
          <p:cNvPr id="9" name="TextBox 8">
            <a:extLst>
              <a:ext uri="{FF2B5EF4-FFF2-40B4-BE49-F238E27FC236}">
                <a16:creationId xmlns:a16="http://schemas.microsoft.com/office/drawing/2014/main" id="{8808B062-0660-FD89-099B-99B26B789D84}"/>
              </a:ext>
            </a:extLst>
          </p:cNvPr>
          <p:cNvSpPr txBox="1"/>
          <p:nvPr/>
        </p:nvSpPr>
        <p:spPr>
          <a:xfrm>
            <a:off x="4041494" y="3172427"/>
            <a:ext cx="3794568" cy="369332"/>
          </a:xfrm>
          <a:prstGeom prst="rect">
            <a:avLst/>
          </a:prstGeom>
          <a:solidFill>
            <a:schemeClr val="bg1"/>
          </a:solidFill>
          <a:ln>
            <a:solidFill>
              <a:schemeClr val="tx1"/>
            </a:solidFill>
          </a:ln>
        </p:spPr>
        <p:txBody>
          <a:bodyPr wrap="square" rtlCol="0">
            <a:spAutoFit/>
          </a:bodyPr>
          <a:lstStyle/>
          <a:p>
            <a:r>
              <a:rPr lang="en-US" dirty="0"/>
              <a:t>Detecting the pupil radius of two eyes</a:t>
            </a:r>
            <a:endParaRPr lang="en-IN" dirty="0"/>
          </a:p>
        </p:txBody>
      </p:sp>
      <p:sp>
        <p:nvSpPr>
          <p:cNvPr id="11" name="TextBox 10">
            <a:extLst>
              <a:ext uri="{FF2B5EF4-FFF2-40B4-BE49-F238E27FC236}">
                <a16:creationId xmlns:a16="http://schemas.microsoft.com/office/drawing/2014/main" id="{077E53E8-4A02-1CAC-392A-85E7F0BF403E}"/>
              </a:ext>
            </a:extLst>
          </p:cNvPr>
          <p:cNvSpPr txBox="1"/>
          <p:nvPr/>
        </p:nvSpPr>
        <p:spPr>
          <a:xfrm>
            <a:off x="4136472" y="4016111"/>
            <a:ext cx="3370475" cy="369332"/>
          </a:xfrm>
          <a:prstGeom prst="rect">
            <a:avLst/>
          </a:prstGeom>
          <a:solidFill>
            <a:schemeClr val="bg1"/>
          </a:solidFill>
          <a:ln>
            <a:solidFill>
              <a:schemeClr val="tx1"/>
            </a:solidFill>
          </a:ln>
        </p:spPr>
        <p:txBody>
          <a:bodyPr wrap="square" rtlCol="0">
            <a:spAutoFit/>
          </a:bodyPr>
          <a:lstStyle/>
          <a:p>
            <a:r>
              <a:rPr lang="en-US" dirty="0"/>
              <a:t>Comparing the radius of two eyes </a:t>
            </a:r>
            <a:endParaRPr lang="en-IN" dirty="0"/>
          </a:p>
        </p:txBody>
      </p:sp>
      <p:sp>
        <p:nvSpPr>
          <p:cNvPr id="12" name="Flowchart: Decision 11">
            <a:extLst>
              <a:ext uri="{FF2B5EF4-FFF2-40B4-BE49-F238E27FC236}">
                <a16:creationId xmlns:a16="http://schemas.microsoft.com/office/drawing/2014/main" id="{0147BCF6-CF53-05BE-B74F-65C405568B44}"/>
              </a:ext>
            </a:extLst>
          </p:cNvPr>
          <p:cNvSpPr/>
          <p:nvPr/>
        </p:nvSpPr>
        <p:spPr>
          <a:xfrm>
            <a:off x="4750439" y="4826042"/>
            <a:ext cx="2376678" cy="851244"/>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If : &lt;1</a:t>
            </a:r>
            <a:endParaRPr lang="en-IN" dirty="0">
              <a:solidFill>
                <a:schemeClr val="tx1"/>
              </a:solidFill>
            </a:endParaRPr>
          </a:p>
        </p:txBody>
      </p:sp>
      <p:sp>
        <p:nvSpPr>
          <p:cNvPr id="13" name="TextBox 12">
            <a:extLst>
              <a:ext uri="{FF2B5EF4-FFF2-40B4-BE49-F238E27FC236}">
                <a16:creationId xmlns:a16="http://schemas.microsoft.com/office/drawing/2014/main" id="{447CCB68-470B-F1C8-9498-1928A3162183}"/>
              </a:ext>
            </a:extLst>
          </p:cNvPr>
          <p:cNvSpPr txBox="1"/>
          <p:nvPr/>
        </p:nvSpPr>
        <p:spPr>
          <a:xfrm>
            <a:off x="5206202" y="6106306"/>
            <a:ext cx="1472387" cy="369332"/>
          </a:xfrm>
          <a:prstGeom prst="rect">
            <a:avLst/>
          </a:prstGeom>
          <a:solidFill>
            <a:schemeClr val="bg1"/>
          </a:solidFill>
          <a:ln>
            <a:solidFill>
              <a:schemeClr val="tx1"/>
            </a:solidFill>
          </a:ln>
        </p:spPr>
        <p:txBody>
          <a:bodyPr wrap="square" rtlCol="0">
            <a:spAutoFit/>
          </a:bodyPr>
          <a:lstStyle/>
          <a:p>
            <a:r>
              <a:rPr lang="en-US" dirty="0"/>
              <a:t>Yes: NO RAPD</a:t>
            </a:r>
            <a:endParaRPr lang="en-IN" dirty="0"/>
          </a:p>
        </p:txBody>
      </p:sp>
      <p:sp>
        <p:nvSpPr>
          <p:cNvPr id="14" name="TextBox 13">
            <a:extLst>
              <a:ext uri="{FF2B5EF4-FFF2-40B4-BE49-F238E27FC236}">
                <a16:creationId xmlns:a16="http://schemas.microsoft.com/office/drawing/2014/main" id="{78DEAF19-F2A7-95D4-D2E7-65874580DDC0}"/>
              </a:ext>
            </a:extLst>
          </p:cNvPr>
          <p:cNvSpPr txBox="1"/>
          <p:nvPr/>
        </p:nvSpPr>
        <p:spPr>
          <a:xfrm>
            <a:off x="7719132" y="5012931"/>
            <a:ext cx="1485100" cy="369332"/>
          </a:xfrm>
          <a:prstGeom prst="rect">
            <a:avLst/>
          </a:prstGeom>
          <a:solidFill>
            <a:schemeClr val="bg1"/>
          </a:solidFill>
          <a:ln>
            <a:solidFill>
              <a:schemeClr val="tx1"/>
            </a:solidFill>
          </a:ln>
        </p:spPr>
        <p:txBody>
          <a:bodyPr wrap="square" rtlCol="0">
            <a:spAutoFit/>
          </a:bodyPr>
          <a:lstStyle/>
          <a:p>
            <a:r>
              <a:rPr lang="en-US" dirty="0"/>
              <a:t>No: YES RAPD</a:t>
            </a:r>
            <a:endParaRPr lang="en-IN" dirty="0"/>
          </a:p>
        </p:txBody>
      </p:sp>
      <p:cxnSp>
        <p:nvCxnSpPr>
          <p:cNvPr id="16" name="Straight Arrow Connector 15">
            <a:extLst>
              <a:ext uri="{FF2B5EF4-FFF2-40B4-BE49-F238E27FC236}">
                <a16:creationId xmlns:a16="http://schemas.microsoft.com/office/drawing/2014/main" id="{62A8C50F-24E9-A2DC-0648-09FDCAAEADED}"/>
              </a:ext>
            </a:extLst>
          </p:cNvPr>
          <p:cNvCxnSpPr>
            <a:cxnSpLocks/>
          </p:cNvCxnSpPr>
          <p:nvPr/>
        </p:nvCxnSpPr>
        <p:spPr>
          <a:xfrm>
            <a:off x="5885708" y="2026756"/>
            <a:ext cx="0" cy="19062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FCD0C83-72EA-76B1-3E74-053993C227C1}"/>
              </a:ext>
            </a:extLst>
          </p:cNvPr>
          <p:cNvCxnSpPr>
            <a:cxnSpLocks/>
          </p:cNvCxnSpPr>
          <p:nvPr/>
        </p:nvCxnSpPr>
        <p:spPr>
          <a:xfrm>
            <a:off x="5917520" y="2811973"/>
            <a:ext cx="0" cy="19062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3BC1ABA-CDCB-47D9-E6DD-77CF5EAB8E44}"/>
              </a:ext>
            </a:extLst>
          </p:cNvPr>
          <p:cNvCxnSpPr>
            <a:cxnSpLocks/>
          </p:cNvCxnSpPr>
          <p:nvPr/>
        </p:nvCxnSpPr>
        <p:spPr>
          <a:xfrm>
            <a:off x="5917520" y="3683864"/>
            <a:ext cx="0" cy="19062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A57958C-A82D-813B-E861-E24232804530}"/>
              </a:ext>
            </a:extLst>
          </p:cNvPr>
          <p:cNvCxnSpPr>
            <a:cxnSpLocks/>
          </p:cNvCxnSpPr>
          <p:nvPr/>
        </p:nvCxnSpPr>
        <p:spPr>
          <a:xfrm>
            <a:off x="5934901" y="4531244"/>
            <a:ext cx="0" cy="19062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086E73-E258-A742-3C5B-5E16645AD6A2}"/>
              </a:ext>
            </a:extLst>
          </p:cNvPr>
          <p:cNvCxnSpPr>
            <a:cxnSpLocks/>
          </p:cNvCxnSpPr>
          <p:nvPr/>
        </p:nvCxnSpPr>
        <p:spPr>
          <a:xfrm>
            <a:off x="5942395" y="5800566"/>
            <a:ext cx="0" cy="19062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86BB99-249D-C66F-5E58-0765B6BDE0B3}"/>
              </a:ext>
            </a:extLst>
          </p:cNvPr>
          <p:cNvCxnSpPr>
            <a:cxnSpLocks/>
          </p:cNvCxnSpPr>
          <p:nvPr/>
        </p:nvCxnSpPr>
        <p:spPr>
          <a:xfrm>
            <a:off x="7252271" y="5251664"/>
            <a:ext cx="25467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73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C748EB-BC0D-4047-B176-5ADB64E50F7B}"/>
              </a:ext>
            </a:extLst>
          </p:cNvPr>
          <p:cNvSpPr txBox="1"/>
          <p:nvPr/>
        </p:nvSpPr>
        <p:spPr>
          <a:xfrm>
            <a:off x="3663919" y="674818"/>
            <a:ext cx="5275384" cy="1200329"/>
          </a:xfrm>
          <a:prstGeom prst="rect">
            <a:avLst/>
          </a:prstGeom>
          <a:noFill/>
        </p:spPr>
        <p:txBody>
          <a:bodyPr wrap="square" rtlCol="0">
            <a:spAutoFit/>
          </a:bodyPr>
          <a:lstStyle/>
          <a:p>
            <a:endParaRPr lang="en-US" sz="3600" u="sng" dirty="0">
              <a:solidFill>
                <a:schemeClr val="bg1"/>
              </a:solidFill>
            </a:endParaRPr>
          </a:p>
          <a:p>
            <a:endParaRPr lang="en-US" sz="3600" u="sng" dirty="0">
              <a:solidFill>
                <a:schemeClr val="bg1"/>
              </a:solidFill>
            </a:endParaRPr>
          </a:p>
        </p:txBody>
      </p:sp>
      <p:sp>
        <p:nvSpPr>
          <p:cNvPr id="2" name="TextBox 1">
            <a:extLst>
              <a:ext uri="{FF2B5EF4-FFF2-40B4-BE49-F238E27FC236}">
                <a16:creationId xmlns:a16="http://schemas.microsoft.com/office/drawing/2014/main" id="{8BAAEA83-67AD-A90F-48BE-ECB9608B48BC}"/>
              </a:ext>
            </a:extLst>
          </p:cNvPr>
          <p:cNvSpPr txBox="1"/>
          <p:nvPr/>
        </p:nvSpPr>
        <p:spPr>
          <a:xfrm>
            <a:off x="469980" y="1471751"/>
            <a:ext cx="8469322" cy="4524315"/>
          </a:xfrm>
          <a:prstGeom prst="rect">
            <a:avLst/>
          </a:prstGeom>
          <a:noFill/>
        </p:spPr>
        <p:txBody>
          <a:bodyPr wrap="square" rtlCol="0">
            <a:spAutoFit/>
          </a:bodyPr>
          <a:lstStyle/>
          <a:p>
            <a:r>
              <a:rPr lang="en-US" dirty="0">
                <a:solidFill>
                  <a:schemeClr val="bg1"/>
                </a:solidFill>
              </a:rPr>
              <a:t>Relative Afferent Pupillary Defect is an extremely important clinical sign and testing it is important. When tested, and interpreted correctly –</a:t>
            </a:r>
          </a:p>
          <a:p>
            <a:r>
              <a:rPr lang="en-US" dirty="0">
                <a:solidFill>
                  <a:schemeClr val="bg1"/>
                </a:solidFill>
              </a:rPr>
              <a:t> </a:t>
            </a:r>
          </a:p>
          <a:p>
            <a:r>
              <a:rPr lang="en-US" dirty="0">
                <a:solidFill>
                  <a:schemeClr val="bg1"/>
                </a:solidFill>
              </a:rPr>
              <a:t>• The presence of RAPD serves as an evidence of serious disease. </a:t>
            </a:r>
          </a:p>
          <a:p>
            <a:endParaRPr lang="en-US" dirty="0">
              <a:solidFill>
                <a:schemeClr val="bg1"/>
              </a:solidFill>
            </a:endParaRPr>
          </a:p>
          <a:p>
            <a:r>
              <a:rPr lang="en-US" dirty="0">
                <a:solidFill>
                  <a:schemeClr val="bg1"/>
                </a:solidFill>
              </a:rPr>
              <a:t> • The grading of RAPD is a useful indicator of the degree of damage that occurred in a diseased Optic Nerve.</a:t>
            </a:r>
          </a:p>
          <a:p>
            <a:endParaRPr lang="en-US" dirty="0">
              <a:solidFill>
                <a:schemeClr val="bg1"/>
              </a:solidFill>
            </a:endParaRPr>
          </a:p>
          <a:p>
            <a:r>
              <a:rPr lang="en-US" dirty="0">
                <a:solidFill>
                  <a:schemeClr val="bg1"/>
                </a:solidFill>
              </a:rPr>
              <a:t> • A measured and documented pupil defect will be a value in following patient with RAPD; because today’s defect can be compared to the defect measured in other occasions, and it tells us whether there is any subsequent worsening or improvement of damage. </a:t>
            </a:r>
          </a:p>
          <a:p>
            <a:endParaRPr lang="en-US" dirty="0">
              <a:solidFill>
                <a:schemeClr val="bg1"/>
              </a:solidFill>
            </a:endParaRPr>
          </a:p>
          <a:p>
            <a:r>
              <a:rPr lang="en-US" dirty="0">
                <a:solidFill>
                  <a:schemeClr val="bg1"/>
                </a:solidFill>
              </a:rPr>
              <a:t>• It is an objective test to visual function and its presence indicates visual deficit in that eye and since, long times we have also know that pupil of blind eye does not react. So, RAPD has a major role in determining the ocular health status. </a:t>
            </a:r>
            <a:endParaRPr lang="en-IN" dirty="0">
              <a:solidFill>
                <a:schemeClr val="bg1"/>
              </a:solidFill>
            </a:endParaRPr>
          </a:p>
        </p:txBody>
      </p:sp>
      <p:sp>
        <p:nvSpPr>
          <p:cNvPr id="3" name="TextBox 2">
            <a:extLst>
              <a:ext uri="{FF2B5EF4-FFF2-40B4-BE49-F238E27FC236}">
                <a16:creationId xmlns:a16="http://schemas.microsoft.com/office/drawing/2014/main" id="{9C2CF947-DCE9-DA18-1C28-3A591FF72B02}"/>
              </a:ext>
            </a:extLst>
          </p:cNvPr>
          <p:cNvSpPr txBox="1"/>
          <p:nvPr/>
        </p:nvSpPr>
        <p:spPr>
          <a:xfrm>
            <a:off x="3998249" y="413208"/>
            <a:ext cx="4606724" cy="523220"/>
          </a:xfrm>
          <a:prstGeom prst="rect">
            <a:avLst/>
          </a:prstGeom>
          <a:noFill/>
        </p:spPr>
        <p:txBody>
          <a:bodyPr wrap="square" rtlCol="0">
            <a:spAutoFit/>
          </a:bodyPr>
          <a:lstStyle/>
          <a:p>
            <a:r>
              <a:rPr lang="en-US" sz="2800" b="1" u="sng" dirty="0">
                <a:solidFill>
                  <a:schemeClr val="bg1"/>
                </a:solidFill>
              </a:rPr>
              <a:t>Importance of testing RAPD</a:t>
            </a:r>
            <a:endParaRPr lang="en-IN" sz="2800" b="1" u="sng" dirty="0">
              <a:solidFill>
                <a:schemeClr val="bg1"/>
              </a:solidFill>
            </a:endParaRPr>
          </a:p>
        </p:txBody>
      </p:sp>
      <p:pic>
        <p:nvPicPr>
          <p:cNvPr id="3074" name="Picture 2" descr="Swinging-Flashlight Test - an overview | ScienceDirect Topics">
            <a:extLst>
              <a:ext uri="{FF2B5EF4-FFF2-40B4-BE49-F238E27FC236}">
                <a16:creationId xmlns:a16="http://schemas.microsoft.com/office/drawing/2014/main" id="{1FA1E0D1-9BFF-84D7-1A7E-BCA5BE7123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9302" y="2543175"/>
            <a:ext cx="2581275"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93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239ECF-0497-4E7E-91CB-4A934BB21538}"/>
              </a:ext>
            </a:extLst>
          </p:cNvPr>
          <p:cNvSpPr txBox="1"/>
          <p:nvPr/>
        </p:nvSpPr>
        <p:spPr>
          <a:xfrm>
            <a:off x="4544983" y="456419"/>
            <a:ext cx="3162102" cy="646331"/>
          </a:xfrm>
          <a:prstGeom prst="rect">
            <a:avLst/>
          </a:prstGeom>
          <a:noFill/>
        </p:spPr>
        <p:txBody>
          <a:bodyPr wrap="square" rtlCol="0">
            <a:spAutoFit/>
          </a:bodyPr>
          <a:lstStyle/>
          <a:p>
            <a:r>
              <a:rPr lang="en-US" sz="3600" u="sng" dirty="0">
                <a:solidFill>
                  <a:schemeClr val="bg1"/>
                </a:solidFill>
              </a:rPr>
              <a:t>Components </a:t>
            </a:r>
          </a:p>
        </p:txBody>
      </p:sp>
      <p:sp>
        <p:nvSpPr>
          <p:cNvPr id="3" name="AutoShape 10" descr="INFRARED IR LED SENSOR LED - Infrared IR Sensor LED 3Watt, 1Watt &amp; 5mm  Wholesaler from Delhi">
            <a:extLst>
              <a:ext uri="{FF2B5EF4-FFF2-40B4-BE49-F238E27FC236}">
                <a16:creationId xmlns:a16="http://schemas.microsoft.com/office/drawing/2014/main" id="{27418EBF-999D-4B9C-9E67-6342A884C7B3}"/>
              </a:ext>
            </a:extLst>
          </p:cNvPr>
          <p:cNvSpPr>
            <a:spLocks noChangeAspect="1" noChangeArrowheads="1"/>
          </p:cNvSpPr>
          <p:nvPr/>
        </p:nvSpPr>
        <p:spPr bwMode="auto">
          <a:xfrm>
            <a:off x="5986359" y="5655375"/>
            <a:ext cx="219282" cy="2192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5F36E6A8-3B28-4F53-19B1-48B63A3D03F6}"/>
              </a:ext>
            </a:extLst>
          </p:cNvPr>
          <p:cNvSpPr txBox="1"/>
          <p:nvPr/>
        </p:nvSpPr>
        <p:spPr>
          <a:xfrm>
            <a:off x="1175658" y="1699196"/>
            <a:ext cx="6895322" cy="333873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solidFill>
                  <a:schemeClr val="bg1"/>
                </a:solidFill>
              </a:rPr>
              <a:t>Arduino UNO</a:t>
            </a:r>
          </a:p>
          <a:p>
            <a:pPr marL="285750" indent="-285750">
              <a:lnSpc>
                <a:spcPct val="200000"/>
              </a:lnSpc>
              <a:buFont typeface="Arial" panose="020B0604020202020204" pitchFamily="34" charset="0"/>
              <a:buChar char="•"/>
            </a:pPr>
            <a:r>
              <a:rPr lang="en-US" dirty="0">
                <a:solidFill>
                  <a:schemeClr val="bg1"/>
                </a:solidFill>
              </a:rPr>
              <a:t>camera</a:t>
            </a:r>
          </a:p>
          <a:p>
            <a:pPr marL="285750" indent="-285750">
              <a:lnSpc>
                <a:spcPct val="200000"/>
              </a:lnSpc>
              <a:buFont typeface="Arial" panose="020B0604020202020204" pitchFamily="34" charset="0"/>
              <a:buChar char="•"/>
            </a:pPr>
            <a:r>
              <a:rPr lang="en-US" dirty="0">
                <a:solidFill>
                  <a:schemeClr val="bg1"/>
                </a:solidFill>
              </a:rPr>
              <a:t>White LEDs</a:t>
            </a:r>
          </a:p>
          <a:p>
            <a:pPr marL="285750" indent="-285750">
              <a:lnSpc>
                <a:spcPct val="200000"/>
              </a:lnSpc>
              <a:buFont typeface="Arial" panose="020B0604020202020204" pitchFamily="34" charset="0"/>
              <a:buChar char="•"/>
            </a:pPr>
            <a:r>
              <a:rPr lang="en-US" dirty="0">
                <a:solidFill>
                  <a:schemeClr val="bg1"/>
                </a:solidFill>
              </a:rPr>
              <a:t>Connecting wires</a:t>
            </a:r>
          </a:p>
          <a:p>
            <a:pPr marL="285750" indent="-285750">
              <a:lnSpc>
                <a:spcPct val="200000"/>
              </a:lnSpc>
              <a:buFont typeface="Arial" panose="020B0604020202020204" pitchFamily="34" charset="0"/>
              <a:buChar char="•"/>
            </a:pPr>
            <a:r>
              <a:rPr lang="en-US" dirty="0">
                <a:solidFill>
                  <a:schemeClr val="bg1"/>
                </a:solidFill>
              </a:rPr>
              <a:t>Power bank</a:t>
            </a:r>
          </a:p>
          <a:p>
            <a:pPr marL="285750" indent="-285750">
              <a:lnSpc>
                <a:spcPct val="200000"/>
              </a:lnSpc>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2287844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1229</TotalTime>
  <Words>1132</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Pavani Thadem</dc:creator>
  <cp:lastModifiedBy>Pavani Thadem</cp:lastModifiedBy>
  <cp:revision>7</cp:revision>
  <dcterms:created xsi:type="dcterms:W3CDTF">2022-04-24T18:00:29Z</dcterms:created>
  <dcterms:modified xsi:type="dcterms:W3CDTF">2022-10-28T17:53:07Z</dcterms:modified>
</cp:coreProperties>
</file>