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9" r:id="rId2"/>
    <p:sldId id="257" r:id="rId3"/>
    <p:sldId id="275" r:id="rId4"/>
    <p:sldId id="276" r:id="rId5"/>
    <p:sldId id="277" r:id="rId6"/>
    <p:sldId id="259" r:id="rId7"/>
    <p:sldId id="260" r:id="rId8"/>
    <p:sldId id="261" r:id="rId9"/>
    <p:sldId id="278" r:id="rId10"/>
    <p:sldId id="280" r:id="rId11"/>
    <p:sldId id="281" r:id="rId12"/>
    <p:sldId id="282" r:id="rId13"/>
    <p:sldId id="283" r:id="rId14"/>
    <p:sldId id="262" r:id="rId15"/>
    <p:sldId id="284" r:id="rId16"/>
    <p:sldId id="285" r:id="rId17"/>
    <p:sldId id="263" r:id="rId18"/>
    <p:sldId id="264" r:id="rId19"/>
    <p:sldId id="265" r:id="rId20"/>
    <p:sldId id="274" r:id="rId21"/>
    <p:sldId id="288" r:id="rId22"/>
    <p:sldId id="266" r:id="rId23"/>
    <p:sldId id="267" r:id="rId24"/>
    <p:sldId id="268" r:id="rId25"/>
    <p:sldId id="269" r:id="rId26"/>
    <p:sldId id="286" r:id="rId27"/>
    <p:sldId id="270" r:id="rId28"/>
    <p:sldId id="273" r:id="rId29"/>
    <p:sldId id="2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8757D-938B-441F-BC8A-1F3CB6AA021E}" type="datetimeFigureOut">
              <a:rPr lang="en-IN" smtClean="0"/>
              <a:t>03-04-2025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2C77F-C5AD-43C2-B2ED-1EC48D44E5BE}" type="slidenum">
              <a:rPr lang="en-IN" smtClean="0"/>
              <a:t>‹#›</a:t>
            </a:fld>
            <a:endParaRPr lang="en-IN"/>
          </a:p>
        </p:txBody>
      </p:sp>
    </p:spTree>
    <p:extLst>
      <p:ext uri="{BB962C8B-B14F-4D97-AF65-F5344CB8AC3E}">
        <p14:creationId xmlns:p14="http://schemas.microsoft.com/office/powerpoint/2010/main" val="167943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5FAF-0E63-2115-9804-5E87AA9F5D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A748B8-882D-0FC3-7206-1C2EFF022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AE910B-73E9-C473-E28A-63C8856110B4}"/>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5" name="Footer Placeholder 4">
            <a:extLst>
              <a:ext uri="{FF2B5EF4-FFF2-40B4-BE49-F238E27FC236}">
                <a16:creationId xmlns:a16="http://schemas.microsoft.com/office/drawing/2014/main" id="{51B63875-4686-1CAE-6173-5262F99FDA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027761-585A-2F40-6BCD-9F1438BE7A15}"/>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11924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87C9-FC60-9776-8B07-6D67D2C720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8701F-90C9-A782-E322-CA0E1ECD8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0C23D-250A-52B5-CF55-DD0E8A15CA9D}"/>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5" name="Footer Placeholder 4">
            <a:extLst>
              <a:ext uri="{FF2B5EF4-FFF2-40B4-BE49-F238E27FC236}">
                <a16:creationId xmlns:a16="http://schemas.microsoft.com/office/drawing/2014/main" id="{EDDBE889-B05F-2DF4-630C-12807D5FD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C59098-4F1B-3EEE-E5E0-2996F6AC3368}"/>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414544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8BADE9-1F6B-A457-CD1E-DE7AD451D9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4128C4-80C1-D606-0058-0B6FFA25A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5DCE4-F70B-C594-9545-C44E6E4EBE53}"/>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5" name="Footer Placeholder 4">
            <a:extLst>
              <a:ext uri="{FF2B5EF4-FFF2-40B4-BE49-F238E27FC236}">
                <a16:creationId xmlns:a16="http://schemas.microsoft.com/office/drawing/2014/main" id="{FC4FB43B-AEA9-FB77-273F-A8ABD3BF1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91A9A-5CA3-3801-FD4F-8839FFE5E963}"/>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103934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ABC1-C89D-AC49-205E-BBEF2F1A1F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EAB45A-3312-FB6B-DFF9-74D3637164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281C7-1C63-C405-50DB-13FA7305FDFB}"/>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5" name="Footer Placeholder 4">
            <a:extLst>
              <a:ext uri="{FF2B5EF4-FFF2-40B4-BE49-F238E27FC236}">
                <a16:creationId xmlns:a16="http://schemas.microsoft.com/office/drawing/2014/main" id="{787AD091-68CE-C739-8CC6-FAFF50B97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69626-C058-7B9E-0206-B8E17D2B3A25}"/>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63516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085F-D7EE-0AD8-7ACA-E6A1CC4DC9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8C4A58-DB04-7F09-97CC-ED67DF799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A8C39-3B1D-2BAE-95D0-82F4E22BCA27}"/>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5" name="Footer Placeholder 4">
            <a:extLst>
              <a:ext uri="{FF2B5EF4-FFF2-40B4-BE49-F238E27FC236}">
                <a16:creationId xmlns:a16="http://schemas.microsoft.com/office/drawing/2014/main" id="{D4E9DF83-76D0-1EB5-BC04-C0E6DDEF46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6BE4F-BC2E-66B9-5927-3D85C5A389F4}"/>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2536132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409E-E178-E75C-AEF9-40FDEADD52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2A8738-6EF4-C5D5-DDFE-A1A29E8EA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DD9BD6-ABD1-8997-AACD-432784732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974392-980F-13CC-72DC-D89933961624}"/>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6" name="Footer Placeholder 5">
            <a:extLst>
              <a:ext uri="{FF2B5EF4-FFF2-40B4-BE49-F238E27FC236}">
                <a16:creationId xmlns:a16="http://schemas.microsoft.com/office/drawing/2014/main" id="{AA892741-E494-F1C0-66AD-27BE9A05D9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F01627-379E-9880-E86F-337ABF5A4DE1}"/>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276095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11DF-1F1B-A955-22EE-1FEA1D3678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3CE2-0AD8-A7B5-ED9C-EF13D66C8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DD5B5-02D8-D8EE-32F9-00E4F2170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75E574-264A-1621-5CE4-92E3CB53FF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9D2612-01E1-DA0F-8D79-A5DADBCB0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925B4A-996E-4920-4091-FC124C800263}"/>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8" name="Footer Placeholder 7">
            <a:extLst>
              <a:ext uri="{FF2B5EF4-FFF2-40B4-BE49-F238E27FC236}">
                <a16:creationId xmlns:a16="http://schemas.microsoft.com/office/drawing/2014/main" id="{3294983B-C725-85A6-1182-F5F9DC72F5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B472C9-EF0A-B8F7-07A8-54C313A5E4B7}"/>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42700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B605-2B4C-6F77-42B1-DAEEFEDDF8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53E033-EE4C-E201-5912-090AB35A34BC}"/>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4" name="Footer Placeholder 3">
            <a:extLst>
              <a:ext uri="{FF2B5EF4-FFF2-40B4-BE49-F238E27FC236}">
                <a16:creationId xmlns:a16="http://schemas.microsoft.com/office/drawing/2014/main" id="{011B5716-4705-4489-C18C-C604AF00A3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FA40E2-7935-CD34-4CB3-5191D577342C}"/>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190323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000FC7-CEE9-34FC-726F-FC105E546A82}"/>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3" name="Footer Placeholder 2">
            <a:extLst>
              <a:ext uri="{FF2B5EF4-FFF2-40B4-BE49-F238E27FC236}">
                <a16:creationId xmlns:a16="http://schemas.microsoft.com/office/drawing/2014/main" id="{73E5D7CB-6D82-A1BF-92B8-1879A360B6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725E18-CE80-326C-4173-007D5C92E169}"/>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42451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D7BC-6F73-AEF0-80E1-0333873FE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6B4193-FE14-1AA1-1D5B-73BFF30CA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8F32D4-937C-2C49-D31D-9483FF8BF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368FC-DB16-71E1-7337-B1598C5954EE}"/>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6" name="Footer Placeholder 5">
            <a:extLst>
              <a:ext uri="{FF2B5EF4-FFF2-40B4-BE49-F238E27FC236}">
                <a16:creationId xmlns:a16="http://schemas.microsoft.com/office/drawing/2014/main" id="{5ECD4187-99EB-6908-6F9F-1050E72707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4DC643-F960-4CFC-3E3B-F4B27599D35C}"/>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159884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7BB6-F3DF-0273-6D4C-05992653C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1C6D0A-D1E0-1C16-454F-80E72772E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C1BE77-B465-FB99-E6E1-82ECA2E65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2D9DE-6DC6-48F9-3B06-86D62B4EC17A}"/>
              </a:ext>
            </a:extLst>
          </p:cNvPr>
          <p:cNvSpPr>
            <a:spLocks noGrp="1"/>
          </p:cNvSpPr>
          <p:nvPr>
            <p:ph type="dt" sz="half" idx="10"/>
          </p:nvPr>
        </p:nvSpPr>
        <p:spPr/>
        <p:txBody>
          <a:bodyPr/>
          <a:lstStyle/>
          <a:p>
            <a:fld id="{FEF970C7-3297-4F9D-8BD1-1BD7DC64F055}" type="datetimeFigureOut">
              <a:rPr lang="en-IN" smtClean="0"/>
              <a:t>03-04-2025</a:t>
            </a:fld>
            <a:endParaRPr lang="en-IN"/>
          </a:p>
        </p:txBody>
      </p:sp>
      <p:sp>
        <p:nvSpPr>
          <p:cNvPr id="6" name="Footer Placeholder 5">
            <a:extLst>
              <a:ext uri="{FF2B5EF4-FFF2-40B4-BE49-F238E27FC236}">
                <a16:creationId xmlns:a16="http://schemas.microsoft.com/office/drawing/2014/main" id="{6D82BAA2-D258-A004-F2B0-844D0A9CEE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A8E474-953B-94BF-DB32-BA99EA4581BB}"/>
              </a:ext>
            </a:extLst>
          </p:cNvPr>
          <p:cNvSpPr>
            <a:spLocks noGrp="1"/>
          </p:cNvSpPr>
          <p:nvPr>
            <p:ph type="sldNum" sz="quarter" idx="12"/>
          </p:nvPr>
        </p:nvSpPr>
        <p:spPr/>
        <p:txBody>
          <a:bodyPr/>
          <a:lstStyle/>
          <a:p>
            <a:fld id="{ABBEF6E9-8A4B-478D-A7C2-37B4A755A5FC}" type="slidenum">
              <a:rPr lang="en-IN" smtClean="0"/>
              <a:t>‹#›</a:t>
            </a:fld>
            <a:endParaRPr lang="en-IN"/>
          </a:p>
        </p:txBody>
      </p:sp>
    </p:spTree>
    <p:extLst>
      <p:ext uri="{BB962C8B-B14F-4D97-AF65-F5344CB8AC3E}">
        <p14:creationId xmlns:p14="http://schemas.microsoft.com/office/powerpoint/2010/main" val="16287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7A4E0-84F5-8E08-B2C2-D3587B6F93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BCEF55-CB79-1A9D-14AA-FBE5BA8A4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FC7E7A-EA5C-21F2-9846-184537387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970C7-3297-4F9D-8BD1-1BD7DC64F055}" type="datetimeFigureOut">
              <a:rPr lang="en-IN" smtClean="0"/>
              <a:t>03-04-2025</a:t>
            </a:fld>
            <a:endParaRPr lang="en-IN"/>
          </a:p>
        </p:txBody>
      </p:sp>
      <p:sp>
        <p:nvSpPr>
          <p:cNvPr id="5" name="Footer Placeholder 4">
            <a:extLst>
              <a:ext uri="{FF2B5EF4-FFF2-40B4-BE49-F238E27FC236}">
                <a16:creationId xmlns:a16="http://schemas.microsoft.com/office/drawing/2014/main" id="{236AA426-DF13-A938-2166-FE28FCF50A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F8999B-F862-668D-C010-C925CFA95B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EF6E9-8A4B-478D-A7C2-37B4A755A5FC}" type="slidenum">
              <a:rPr lang="en-IN" smtClean="0"/>
              <a:t>‹#›</a:t>
            </a:fld>
            <a:endParaRPr lang="en-IN"/>
          </a:p>
        </p:txBody>
      </p:sp>
    </p:spTree>
    <p:extLst>
      <p:ext uri="{BB962C8B-B14F-4D97-AF65-F5344CB8AC3E}">
        <p14:creationId xmlns:p14="http://schemas.microsoft.com/office/powerpoint/2010/main" val="6852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9887-A50D-EA1D-4EDE-6E5A245EC43E}"/>
              </a:ext>
            </a:extLst>
          </p:cNvPr>
          <p:cNvSpPr>
            <a:spLocks noGrp="1"/>
          </p:cNvSpPr>
          <p:nvPr>
            <p:ph type="ctrTitle"/>
          </p:nvPr>
        </p:nvSpPr>
        <p:spPr>
          <a:xfrm>
            <a:off x="855406" y="1122362"/>
            <a:ext cx="10196052" cy="3885689"/>
          </a:xfrm>
        </p:spPr>
        <p:txBody>
          <a:bodyPr>
            <a:normAutofit/>
          </a:bodyPr>
          <a:lstStyle/>
          <a:p>
            <a:r>
              <a:rPr lang="en-IN" sz="6000" b="1" dirty="0"/>
              <a:t>Retinal Analysis Using Deep Retina for Diabetic      	Retinopathy  Classification and Detection</a:t>
            </a:r>
            <a:endParaRPr lang="en-IN" dirty="0"/>
          </a:p>
        </p:txBody>
      </p:sp>
      <p:sp>
        <p:nvSpPr>
          <p:cNvPr id="3" name="Subtitle 2">
            <a:extLst>
              <a:ext uri="{FF2B5EF4-FFF2-40B4-BE49-F238E27FC236}">
                <a16:creationId xmlns:a16="http://schemas.microsoft.com/office/drawing/2014/main" id="{EC5E0EE5-326F-E8B1-2682-ED7414939250}"/>
              </a:ext>
            </a:extLst>
          </p:cNvPr>
          <p:cNvSpPr>
            <a:spLocks noGrp="1"/>
          </p:cNvSpPr>
          <p:nvPr>
            <p:ph type="subTitle" idx="1"/>
          </p:nvPr>
        </p:nvSpPr>
        <p:spPr>
          <a:xfrm>
            <a:off x="2585884" y="117987"/>
            <a:ext cx="6125497" cy="1248697"/>
          </a:xfrm>
        </p:spPr>
        <p:txBody>
          <a:bodyPr/>
          <a:lstStyle/>
          <a:p>
            <a:r>
              <a:rPr lang="en-US" dirty="0"/>
              <a:t>  					</a:t>
            </a:r>
            <a:r>
              <a:rPr lang="en-US" sz="4000" b="1" dirty="0">
                <a:latin typeface="Times New Roman" panose="02020603050405020304" pitchFamily="18" charset="0"/>
                <a:cs typeface="Times New Roman" panose="02020603050405020304" pitchFamily="18" charset="0"/>
              </a:rPr>
              <a:t>TITLE:</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722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F09E-C11C-980F-C24B-F040428871A4}"/>
              </a:ext>
            </a:extLst>
          </p:cNvPr>
          <p:cNvSpPr>
            <a:spLocks noGrp="1"/>
          </p:cNvSpPr>
          <p:nvPr>
            <p:ph type="title"/>
          </p:nvPr>
        </p:nvSpPr>
        <p:spPr>
          <a:xfrm>
            <a:off x="838200" y="384790"/>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Advantages of ResNet-18:</a:t>
            </a:r>
          </a:p>
        </p:txBody>
      </p:sp>
      <p:sp>
        <p:nvSpPr>
          <p:cNvPr id="3" name="Content Placeholder 2">
            <a:extLst>
              <a:ext uri="{FF2B5EF4-FFF2-40B4-BE49-F238E27FC236}">
                <a16:creationId xmlns:a16="http://schemas.microsoft.com/office/drawing/2014/main" id="{9E656549-5112-C902-DC70-9E5009658326}"/>
              </a:ext>
            </a:extLst>
          </p:cNvPr>
          <p:cNvSpPr>
            <a:spLocks noGrp="1"/>
          </p:cNvSpPr>
          <p:nvPr>
            <p:ph idx="1"/>
          </p:nvPr>
        </p:nvSpPr>
        <p:spPr>
          <a:xfrm>
            <a:off x="838200" y="1331495"/>
            <a:ext cx="10515600" cy="4733174"/>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1. </a:t>
            </a:r>
            <a:r>
              <a:rPr lang="en-IN" sz="2200" dirty="0">
                <a:latin typeface="Times New Roman" panose="02020603050405020304" pitchFamily="18" charset="0"/>
                <a:cs typeface="Times New Roman" panose="02020603050405020304" pitchFamily="18" charset="0"/>
              </a:rPr>
              <a:t>Solves Vanishing Gradient Problem – Residual connections allow deeper networks to train effectively.</a:t>
            </a:r>
          </a:p>
          <a:p>
            <a:pPr marL="0" indent="0">
              <a:buNone/>
            </a:pPr>
            <a:r>
              <a:rPr lang="en-IN" sz="2200" b="1" dirty="0">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Efficient Training – Allows deep networks to converge faster with fewer computational resources.</a:t>
            </a:r>
          </a:p>
          <a:p>
            <a:pPr marL="0" indent="0">
              <a:buNone/>
            </a:pPr>
            <a:r>
              <a:rPr lang="en-IN" sz="2200" b="1" dirty="0">
                <a:latin typeface="Times New Roman" panose="02020603050405020304" pitchFamily="18" charset="0"/>
                <a:cs typeface="Times New Roman" panose="02020603050405020304" pitchFamily="18" charset="0"/>
              </a:rPr>
              <a:t>Disadvantages of ResNet-18</a:t>
            </a:r>
            <a:r>
              <a:rPr lang="en-IN"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More Computational Overhead – Although efficient, </a:t>
            </a:r>
            <a:r>
              <a:rPr lang="en-US" sz="2200" dirty="0" err="1">
                <a:latin typeface="Times New Roman" panose="02020603050405020304" pitchFamily="18" charset="0"/>
                <a:cs typeface="Times New Roman" panose="02020603050405020304" pitchFamily="18" charset="0"/>
              </a:rPr>
              <a:t>ResNet</a:t>
            </a:r>
            <a:r>
              <a:rPr lang="en-US" sz="2200" dirty="0">
                <a:latin typeface="Times New Roman" panose="02020603050405020304" pitchFamily="18" charset="0"/>
                <a:cs typeface="Times New Roman" panose="02020603050405020304" pitchFamily="18" charset="0"/>
              </a:rPr>
              <a:t> still requires more computation compared to shallower networks.</a:t>
            </a:r>
          </a:p>
          <a:p>
            <a:pPr marL="0" indent="0">
              <a:buNone/>
            </a:pPr>
            <a:r>
              <a:rPr lang="en-US" sz="2200" b="1"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More Parameters than Basic CNNs – Even though it's smaller than ResNet-50 or ResNet-101, it still has more parameters than simpler architectures like </a:t>
            </a:r>
            <a:r>
              <a:rPr lang="en-US" sz="2200" dirty="0" err="1">
                <a:latin typeface="Times New Roman" panose="02020603050405020304" pitchFamily="18" charset="0"/>
                <a:cs typeface="Times New Roman" panose="02020603050405020304" pitchFamily="18" charset="0"/>
              </a:rPr>
              <a:t>AlexNet</a:t>
            </a:r>
            <a:r>
              <a:rPr lang="en-US" sz="2200" dirty="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Difficult to Debug – If the model is not converging well, debugging which part of the architecture is causing the issue is harder compared to simpler architectures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8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6F45-7F23-E3B3-684B-007EE8AEB6C5}"/>
              </a:ext>
            </a:extLst>
          </p:cNvPr>
          <p:cNvSpPr>
            <a:spLocks noGrp="1"/>
          </p:cNvSpPr>
          <p:nvPr>
            <p:ph type="title"/>
          </p:nvPr>
        </p:nvSpPr>
        <p:spPr>
          <a:xfrm>
            <a:off x="838200" y="365125"/>
            <a:ext cx="10515600" cy="1325563"/>
          </a:xfrm>
        </p:spPr>
        <p:txBody>
          <a:bodyPr/>
          <a:lstStyle/>
          <a:p>
            <a:r>
              <a:rPr lang="en-US" sz="2800" b="1" dirty="0">
                <a:solidFill>
                  <a:schemeClr val="dk1"/>
                </a:solidFill>
                <a:latin typeface="Times New Roman"/>
                <a:ea typeface="Times New Roman"/>
                <a:cs typeface="Times New Roman"/>
                <a:sym typeface="Times New Roman"/>
              </a:rPr>
              <a:t>DenseNet121:</a:t>
            </a:r>
            <a:br>
              <a:rPr lang="en-US" sz="4400" b="1" dirty="0">
                <a:solidFill>
                  <a:schemeClr val="dk1"/>
                </a:solidFill>
                <a:latin typeface="Times New Roman"/>
                <a:ea typeface="Times New Roman"/>
                <a:cs typeface="Times New Roman"/>
                <a:sym typeface="Times New Roman"/>
              </a:rPr>
            </a:br>
            <a:endParaRPr lang="en-IN" dirty="0"/>
          </a:p>
        </p:txBody>
      </p:sp>
      <p:sp>
        <p:nvSpPr>
          <p:cNvPr id="3" name="Content Placeholder 2">
            <a:extLst>
              <a:ext uri="{FF2B5EF4-FFF2-40B4-BE49-F238E27FC236}">
                <a16:creationId xmlns:a16="http://schemas.microsoft.com/office/drawing/2014/main" id="{AFEB93C2-ADA2-1C23-D171-EAE1B991310E}"/>
              </a:ext>
            </a:extLst>
          </p:cNvPr>
          <p:cNvSpPr>
            <a:spLocks noGrp="1"/>
          </p:cNvSpPr>
          <p:nvPr>
            <p:ph idx="1"/>
          </p:nvPr>
        </p:nvSpPr>
        <p:spPr>
          <a:xfrm>
            <a:off x="838200" y="1138989"/>
            <a:ext cx="10515600" cy="5037974"/>
          </a:xfrm>
        </p:spPr>
        <p:txBody>
          <a:bodyPr>
            <a:normAutofit/>
          </a:bodyPr>
          <a:lstStyle/>
          <a:p>
            <a:r>
              <a:rPr lang="en-US" sz="2000" dirty="0" err="1">
                <a:solidFill>
                  <a:schemeClr val="dk1"/>
                </a:solidFill>
                <a:latin typeface="Times New Roman"/>
                <a:ea typeface="Times New Roman"/>
                <a:cs typeface="Times New Roman"/>
                <a:sym typeface="Times New Roman"/>
              </a:rPr>
              <a:t>DenseNet</a:t>
            </a:r>
            <a:r>
              <a:rPr lang="en-US" sz="2000" dirty="0">
                <a:solidFill>
                  <a:schemeClr val="dk1"/>
                </a:solidFill>
                <a:latin typeface="Times New Roman"/>
                <a:ea typeface="Times New Roman"/>
                <a:cs typeface="Times New Roman"/>
                <a:sym typeface="Times New Roman"/>
              </a:rPr>
              <a:t> (Densely Connected Convolutional Network) was introduced in the paper “Densely Connected Convolutional Networks” by Gao Huang et al. (2017). </a:t>
            </a:r>
          </a:p>
          <a:p>
            <a:r>
              <a:rPr lang="en-US" sz="2000" dirty="0">
                <a:solidFill>
                  <a:schemeClr val="dk1"/>
                </a:solidFill>
                <a:latin typeface="Times New Roman"/>
                <a:ea typeface="Times New Roman"/>
                <a:cs typeface="Times New Roman"/>
                <a:sym typeface="Times New Roman"/>
              </a:rPr>
              <a:t>Unlike traditional CNNs and </a:t>
            </a:r>
            <a:r>
              <a:rPr lang="en-US" sz="2000" dirty="0" err="1">
                <a:solidFill>
                  <a:schemeClr val="dk1"/>
                </a:solidFill>
                <a:latin typeface="Times New Roman"/>
                <a:ea typeface="Times New Roman"/>
                <a:cs typeface="Times New Roman"/>
                <a:sym typeface="Times New Roman"/>
              </a:rPr>
              <a:t>ResNet</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DenseNet</a:t>
            </a:r>
            <a:r>
              <a:rPr lang="en-US" sz="2000" dirty="0">
                <a:solidFill>
                  <a:schemeClr val="dk1"/>
                </a:solidFill>
                <a:latin typeface="Times New Roman"/>
                <a:ea typeface="Times New Roman"/>
                <a:cs typeface="Times New Roman"/>
                <a:sym typeface="Times New Roman"/>
              </a:rPr>
              <a:t> connects each layer directly to every other layer in a feed-forward manner.</a:t>
            </a:r>
          </a:p>
          <a:p>
            <a:r>
              <a:rPr lang="en-US" sz="2000" dirty="0">
                <a:solidFill>
                  <a:schemeClr val="dk1"/>
                </a:solidFill>
                <a:latin typeface="Times New Roman"/>
                <a:ea typeface="Times New Roman"/>
                <a:cs typeface="Times New Roman"/>
                <a:sym typeface="Times New Roman"/>
              </a:rPr>
              <a:t>An important tool in the context of the </a:t>
            </a:r>
            <a:r>
              <a:rPr lang="en-US" sz="2000" dirty="0" err="1">
                <a:solidFill>
                  <a:schemeClr val="dk1"/>
                </a:solidFill>
                <a:latin typeface="Times New Roman"/>
                <a:ea typeface="Times New Roman"/>
                <a:cs typeface="Times New Roman"/>
                <a:sym typeface="Times New Roman"/>
              </a:rPr>
              <a:t>endeavour</a:t>
            </a:r>
            <a:r>
              <a:rPr lang="en-US" sz="2000" dirty="0">
                <a:solidFill>
                  <a:schemeClr val="dk1"/>
                </a:solidFill>
                <a:latin typeface="Times New Roman"/>
                <a:ea typeface="Times New Roman"/>
                <a:cs typeface="Times New Roman"/>
                <a:sym typeface="Times New Roman"/>
              </a:rPr>
              <a:t> in concern is DenseNet121, an extension of the DenseNet121 architecture created especially for embedded and mobile vision applications. </a:t>
            </a:r>
          </a:p>
          <a:p>
            <a:r>
              <a:rPr lang="en-US" sz="2000" dirty="0">
                <a:solidFill>
                  <a:schemeClr val="dk1"/>
                </a:solidFill>
                <a:latin typeface="Times New Roman"/>
                <a:ea typeface="Times New Roman"/>
                <a:cs typeface="Times New Roman"/>
                <a:sym typeface="Times New Roman"/>
              </a:rPr>
              <a:t>Because of its efficient and lightweight architecture, DenseNet121 is especially useful for mobile devices that operate in contexts with limited resources.</a:t>
            </a:r>
          </a:p>
          <a:p>
            <a:r>
              <a:rPr lang="en-US" sz="2000" dirty="0">
                <a:solidFill>
                  <a:schemeClr val="dk1"/>
                </a:solidFill>
                <a:latin typeface="Times New Roman"/>
                <a:ea typeface="Times New Roman"/>
                <a:cs typeface="Times New Roman"/>
                <a:sym typeface="Times New Roman"/>
              </a:rPr>
              <a:t>Especially in healthcare applications, its efficiency is critical for real-time photo </a:t>
            </a:r>
            <a:r>
              <a:rPr lang="en-US" sz="2000" dirty="0" err="1">
                <a:solidFill>
                  <a:schemeClr val="dk1"/>
                </a:solidFill>
                <a:latin typeface="Times New Roman"/>
                <a:ea typeface="Times New Roman"/>
                <a:cs typeface="Times New Roman"/>
                <a:sym typeface="Times New Roman"/>
              </a:rPr>
              <a:t>analysis.Battery</a:t>
            </a:r>
            <a:r>
              <a:rPr lang="en-US" sz="2000" dirty="0">
                <a:solidFill>
                  <a:schemeClr val="dk1"/>
                </a:solidFill>
                <a:latin typeface="Times New Roman"/>
                <a:ea typeface="Times New Roman"/>
                <a:cs typeface="Times New Roman"/>
                <a:sym typeface="Times New Roman"/>
              </a:rPr>
              <a:t> life preservation and reduced computational load are made possible by DenseNet121's lightweight design, which is a crucial component for embedded and mobile systems. </a:t>
            </a:r>
          </a:p>
          <a:p>
            <a:r>
              <a:rPr lang="en-US" sz="2000" dirty="0">
                <a:solidFill>
                  <a:schemeClr val="dk1"/>
                </a:solidFill>
                <a:latin typeface="Times New Roman"/>
                <a:ea typeface="Times New Roman"/>
                <a:cs typeface="Times New Roman"/>
                <a:sym typeface="Times New Roman"/>
              </a:rPr>
              <a:t>DenseNet121 is a logical candidate for implementing AI-driven diagnostic tools in the medical area because of its versatility and resource-friendly nature, particularly in the project's focus on diabetic retinopathy classification. It reuses features from earlier layers.</a:t>
            </a:r>
            <a:endParaRPr lang="en-IN" sz="2000" dirty="0"/>
          </a:p>
        </p:txBody>
      </p:sp>
    </p:spTree>
    <p:extLst>
      <p:ext uri="{BB962C8B-B14F-4D97-AF65-F5344CB8AC3E}">
        <p14:creationId xmlns:p14="http://schemas.microsoft.com/office/powerpoint/2010/main" val="4669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nseNet121 architecture with three dense blocks. Layers between ...">
            <a:extLst>
              <a:ext uri="{FF2B5EF4-FFF2-40B4-BE49-F238E27FC236}">
                <a16:creationId xmlns:a16="http://schemas.microsoft.com/office/drawing/2014/main" id="{88D2F28A-DF25-D6B6-CD02-DA815E7A5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325" y="176215"/>
            <a:ext cx="5374107" cy="36215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1A6936-4F9E-71A0-C65E-64214C50B171}"/>
              </a:ext>
            </a:extLst>
          </p:cNvPr>
          <p:cNvSpPr txBox="1"/>
          <p:nvPr/>
        </p:nvSpPr>
        <p:spPr>
          <a:xfrm rot="10800000" flipV="1">
            <a:off x="4452977" y="4056802"/>
            <a:ext cx="3609473" cy="400110"/>
          </a:xfrm>
          <a:prstGeom prst="rect">
            <a:avLst/>
          </a:prstGeom>
          <a:noFill/>
        </p:spPr>
        <p:txBody>
          <a:bodyPr wrap="square">
            <a:spAutoFit/>
          </a:bodyPr>
          <a:lstStyle/>
          <a:p>
            <a:r>
              <a:rPr lang="en-US" sz="2000" dirty="0">
                <a:solidFill>
                  <a:schemeClr val="dk1"/>
                </a:solidFill>
                <a:latin typeface="Times New Roman"/>
                <a:ea typeface="Times New Roman"/>
                <a:cs typeface="Times New Roman"/>
                <a:sym typeface="Times New Roman"/>
              </a:rPr>
              <a:t>Fig 3 : Desnet-121</a:t>
            </a:r>
            <a:endParaRPr lang="en-IN" sz="2000" dirty="0"/>
          </a:p>
        </p:txBody>
      </p:sp>
      <p:sp>
        <p:nvSpPr>
          <p:cNvPr id="5" name="TextBox 4">
            <a:extLst>
              <a:ext uri="{FF2B5EF4-FFF2-40B4-BE49-F238E27FC236}">
                <a16:creationId xmlns:a16="http://schemas.microsoft.com/office/drawing/2014/main" id="{AE4304FE-B26D-C89C-2938-E9DB6F3F9D87}"/>
              </a:ext>
            </a:extLst>
          </p:cNvPr>
          <p:cNvSpPr txBox="1"/>
          <p:nvPr/>
        </p:nvSpPr>
        <p:spPr>
          <a:xfrm>
            <a:off x="875071" y="4456912"/>
            <a:ext cx="8958740" cy="1815882"/>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Each layer performs: </a:t>
            </a:r>
            <a:r>
              <a:rPr lang="pt-BR" sz="2200" dirty="0">
                <a:latin typeface="Times New Roman" panose="02020603050405020304" pitchFamily="18" charset="0"/>
                <a:cs typeface="Times New Roman" panose="02020603050405020304" pitchFamily="18" charset="0"/>
              </a:rPr>
              <a:t>x l​=H l([x 0,x 1 ,...,xl−1])</a:t>
            </a:r>
          </a:p>
          <a:p>
            <a:r>
              <a:rPr lang="en-US" sz="2200" dirty="0">
                <a:latin typeface="Times New Roman" panose="02020603050405020304" pitchFamily="18" charset="0"/>
                <a:cs typeface="Times New Roman" panose="02020603050405020304" pitchFamily="18" charset="0"/>
              </a:rPr>
              <a:t>Where:</a:t>
            </a:r>
          </a:p>
          <a:p>
            <a:r>
              <a:rPr lang="en-US" sz="2200" dirty="0">
                <a:latin typeface="Times New Roman" panose="02020603050405020304" pitchFamily="18" charset="0"/>
                <a:cs typeface="Times New Roman" panose="02020603050405020304" pitchFamily="18" charset="0"/>
              </a:rPr>
              <a:t>x_{l} = Output of layer l</a:t>
            </a:r>
          </a:p>
          <a:p>
            <a:r>
              <a:rPr lang="en-US" sz="2200" dirty="0">
                <a:latin typeface="Times New Roman" panose="02020603050405020304" pitchFamily="18" charset="0"/>
                <a:cs typeface="Times New Roman" panose="02020603050405020304" pitchFamily="18" charset="0"/>
              </a:rPr>
              <a:t>H₁ = Transformation (</a:t>
            </a:r>
            <a:r>
              <a:rPr lang="en-US" sz="2200" dirty="0" err="1">
                <a:latin typeface="Times New Roman" panose="02020603050405020304" pitchFamily="18" charset="0"/>
                <a:cs typeface="Times New Roman" panose="02020603050405020304" pitchFamily="18" charset="0"/>
              </a:rPr>
              <a:t>BatchNorm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ReLUConvolution</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[X0, X1, ..., XI-1] = Concatenation of feature maps from previous layers</a:t>
            </a:r>
            <a:endParaRPr lang="pt-B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03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555C-C47C-7AAD-5120-F58469B0C819}"/>
              </a:ext>
            </a:extLst>
          </p:cNvPr>
          <p:cNvSpPr>
            <a:spLocks noGrp="1"/>
          </p:cNvSpPr>
          <p:nvPr>
            <p:ph type="title"/>
          </p:nvPr>
        </p:nvSpPr>
        <p:spPr>
          <a:xfrm>
            <a:off x="481263" y="365125"/>
            <a:ext cx="10872537" cy="1325563"/>
          </a:xfrm>
        </p:spPr>
        <p:txBody>
          <a:bodyPr>
            <a:normAutofit/>
          </a:bodyPr>
          <a:lstStyle/>
          <a:p>
            <a:r>
              <a:rPr lang="en-IN" sz="2400" b="1" dirty="0">
                <a:latin typeface="Times New Roman" panose="02020603050405020304" pitchFamily="18" charset="0"/>
                <a:cs typeface="Times New Roman" panose="02020603050405020304" pitchFamily="18" charset="0"/>
              </a:rPr>
              <a:t>Advantages of DenseNet-121:</a:t>
            </a:r>
          </a:p>
        </p:txBody>
      </p:sp>
      <p:sp>
        <p:nvSpPr>
          <p:cNvPr id="3" name="Content Placeholder 2">
            <a:extLst>
              <a:ext uri="{FF2B5EF4-FFF2-40B4-BE49-F238E27FC236}">
                <a16:creationId xmlns:a16="http://schemas.microsoft.com/office/drawing/2014/main" id="{A7CD6985-4CF1-EE53-7502-6E4A548B3C63}"/>
              </a:ext>
            </a:extLst>
          </p:cNvPr>
          <p:cNvSpPr>
            <a:spLocks noGrp="1"/>
          </p:cNvSpPr>
          <p:nvPr>
            <p:ph idx="1"/>
          </p:nvPr>
        </p:nvSpPr>
        <p:spPr>
          <a:xfrm>
            <a:off x="481263" y="1283368"/>
            <a:ext cx="11470105" cy="5209507"/>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Efficient Feature Reuse – Each layer gets inputs from all previous layers, reducing redundancy and improving learning.</a:t>
            </a:r>
          </a:p>
          <a:p>
            <a:pPr marL="0" indent="0">
              <a:buNone/>
            </a:pPr>
            <a:r>
              <a:rPr lang="en-US" sz="2200" b="1"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Fewer Parameters than </a:t>
            </a:r>
            <a:r>
              <a:rPr lang="en-US" sz="2200" dirty="0" err="1">
                <a:latin typeface="Times New Roman" panose="02020603050405020304" pitchFamily="18" charset="0"/>
                <a:cs typeface="Times New Roman" panose="02020603050405020304" pitchFamily="18" charset="0"/>
              </a:rPr>
              <a:t>ResNet</a:t>
            </a:r>
            <a:r>
              <a:rPr lang="en-US" sz="2200" dirty="0">
                <a:latin typeface="Times New Roman" panose="02020603050405020304" pitchFamily="18" charset="0"/>
                <a:cs typeface="Times New Roman" panose="02020603050405020304" pitchFamily="18" charset="0"/>
              </a:rPr>
              <a:t> – Due to feature reuse, </a:t>
            </a:r>
            <a:r>
              <a:rPr lang="en-US" sz="2200" dirty="0" err="1">
                <a:latin typeface="Times New Roman" panose="02020603050405020304" pitchFamily="18" charset="0"/>
                <a:cs typeface="Times New Roman" panose="02020603050405020304" pitchFamily="18" charset="0"/>
              </a:rPr>
              <a:t>DenseNet</a:t>
            </a:r>
            <a:r>
              <a:rPr lang="en-US" sz="2200" dirty="0">
                <a:latin typeface="Times New Roman" panose="02020603050405020304" pitchFamily="18" charset="0"/>
                <a:cs typeface="Times New Roman" panose="02020603050405020304" pitchFamily="18" charset="0"/>
              </a:rPr>
              <a:t> is more parameter-efficient compared to </a:t>
            </a:r>
            <a:r>
              <a:rPr lang="en-US" sz="2200" dirty="0" err="1">
                <a:latin typeface="Times New Roman" panose="02020603050405020304" pitchFamily="18" charset="0"/>
                <a:cs typeface="Times New Roman" panose="02020603050405020304" pitchFamily="18" charset="0"/>
              </a:rPr>
              <a:t>ResNet</a:t>
            </a:r>
            <a:r>
              <a:rPr lang="en-US" sz="2200" dirty="0">
                <a:latin typeface="Times New Roman" panose="02020603050405020304" pitchFamily="18" charset="0"/>
                <a:cs typeface="Times New Roman" panose="02020603050405020304" pitchFamily="18" charset="0"/>
              </a:rPr>
              <a:t> of similar depth.</a:t>
            </a:r>
          </a:p>
          <a:p>
            <a:pPr marL="0" indent="0">
              <a:buNone/>
            </a:pPr>
            <a:r>
              <a:rPr lang="en-US" sz="2200" b="1"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Better Gradient Flow – Since each layer is directly connected to earlier layers, gradients flow better during backpropagation, reducing vanishing gradient issues.</a:t>
            </a:r>
          </a:p>
          <a:p>
            <a:pPr marL="0" indent="0">
              <a:buNone/>
            </a:pPr>
            <a:r>
              <a:rPr lang="en-IN" sz="2200" b="1" dirty="0">
                <a:latin typeface="Times New Roman" panose="02020603050405020304" pitchFamily="18" charset="0"/>
                <a:cs typeface="Times New Roman" panose="02020603050405020304" pitchFamily="18" charset="0"/>
              </a:rPr>
              <a:t>Disadvantages of DenseNet-121:</a:t>
            </a:r>
          </a:p>
          <a:p>
            <a:pPr marL="0" indent="0">
              <a:buNone/>
            </a:pPr>
            <a:r>
              <a:rPr lang="en-US" sz="2200" b="1"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Higher Memory Usage – Since every layer is connected to all previous layers, it requires more GPU memory.</a:t>
            </a:r>
          </a:p>
          <a:p>
            <a:pPr marL="0" indent="0">
              <a:buNone/>
            </a:pPr>
            <a:r>
              <a:rPr lang="en-US" sz="2200" b="1"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Computationally Expensive – Concatenating feature maps at each step increases computation time, making it slower compared to simpler architectures.</a:t>
            </a:r>
          </a:p>
          <a:p>
            <a:pPr marL="0" indent="0">
              <a:buNone/>
            </a:pPr>
            <a:r>
              <a:rPr lang="en-US" sz="2200" b="1"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Difficult to Implement on Edge Devices – Due to memory and computation constraints, </a:t>
            </a:r>
            <a:r>
              <a:rPr lang="en-US" sz="2200" dirty="0" err="1">
                <a:latin typeface="Times New Roman" panose="02020603050405020304" pitchFamily="18" charset="0"/>
                <a:cs typeface="Times New Roman" panose="02020603050405020304" pitchFamily="18" charset="0"/>
              </a:rPr>
              <a:t>DenseNet</a:t>
            </a:r>
            <a:r>
              <a:rPr lang="en-US" sz="2200" dirty="0">
                <a:latin typeface="Times New Roman" panose="02020603050405020304" pitchFamily="18" charset="0"/>
                <a:cs typeface="Times New Roman" panose="02020603050405020304" pitchFamily="18" charset="0"/>
              </a:rPr>
              <a:t> is challenging to deploy on mobile or IoT devices.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50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0A14E-9FDC-93F6-C30F-EDF4413174C2}"/>
              </a:ext>
            </a:extLst>
          </p:cNvPr>
          <p:cNvSpPr>
            <a:spLocks noGrp="1"/>
          </p:cNvSpPr>
          <p:nvPr>
            <p:ph idx="1"/>
          </p:nvPr>
        </p:nvSpPr>
        <p:spPr>
          <a:xfrm>
            <a:off x="513348" y="673768"/>
            <a:ext cx="11373852" cy="5406191"/>
          </a:xfrm>
        </p:spPr>
        <p:txBody>
          <a:bodyPr/>
          <a:lstStyle/>
          <a:p>
            <a:pPr marL="0" indent="0">
              <a:buNone/>
            </a:pPr>
            <a:r>
              <a:rPr lang="en-IN" b="1" dirty="0">
                <a:effectLst/>
                <a:latin typeface="Times New Roman" panose="02020603050405020304" pitchFamily="18" charset="0"/>
              </a:rPr>
              <a:t>EfficientNetB0:</a:t>
            </a:r>
            <a:endParaRPr lang="en-IN" b="1" dirty="0">
              <a:latin typeface="Arial" panose="020B0604020202020204" pitchFamily="34" charset="0"/>
            </a:endParaRPr>
          </a:p>
          <a:p>
            <a:pPr marL="0" indent="0">
              <a:buNone/>
            </a:pPr>
            <a:r>
              <a:rPr lang="en-US" sz="2200" b="1" dirty="0">
                <a:effectLst/>
                <a:latin typeface="Times New Roman" panose="02020603050405020304" pitchFamily="18" charset="0"/>
              </a:rPr>
              <a:t>1. </a:t>
            </a:r>
            <a:r>
              <a:rPr lang="en-US" sz="2200" dirty="0">
                <a:effectLst/>
                <a:latin typeface="Times New Roman" panose="02020603050405020304" pitchFamily="18" charset="0"/>
              </a:rPr>
              <a:t>EfficientNet-B0 is a convolutional neural network (CNN) developed by Google </a:t>
            </a:r>
            <a:r>
              <a:rPr lang="en-US" sz="2200" dirty="0">
                <a:latin typeface="Times New Roman" panose="02020603050405020304" pitchFamily="18" charset="0"/>
              </a:rPr>
              <a:t>in 2019</a:t>
            </a:r>
            <a:r>
              <a:rPr lang="en-US" sz="2200" dirty="0">
                <a:latin typeface="Arial" panose="020B0604020202020204" pitchFamily="34" charset="0"/>
              </a:rPr>
              <a:t>.</a:t>
            </a:r>
            <a:r>
              <a:rPr lang="en-US" sz="2200" dirty="0">
                <a:solidFill>
                  <a:schemeClr val="dk1"/>
                </a:solidFill>
                <a:latin typeface="Times New Roman"/>
                <a:ea typeface="Times New Roman"/>
                <a:cs typeface="Times New Roman"/>
                <a:sym typeface="Times New Roman"/>
              </a:rPr>
              <a:t> Within the family of Efficient Net models is the convolutional neural network  architecture known as EfficientNetB0. </a:t>
            </a:r>
          </a:p>
          <a:p>
            <a:pPr marL="0" indent="0">
              <a:buNone/>
            </a:pPr>
            <a:r>
              <a:rPr lang="en-US" sz="2200" b="1" dirty="0">
                <a:solidFill>
                  <a:schemeClr val="dk1"/>
                </a:solidFill>
                <a:latin typeface="Times New Roman"/>
                <a:ea typeface="Times New Roman"/>
                <a:cs typeface="Times New Roman"/>
                <a:sym typeface="Times New Roman"/>
              </a:rPr>
              <a:t>2.</a:t>
            </a:r>
            <a:r>
              <a:rPr lang="en-US" sz="2200" dirty="0">
                <a:solidFill>
                  <a:schemeClr val="dk1"/>
                </a:solidFill>
                <a:latin typeface="Times New Roman"/>
                <a:ea typeface="Times New Roman"/>
                <a:cs typeface="Times New Roman"/>
                <a:sym typeface="Times New Roman"/>
              </a:rPr>
              <a:t> It has become well-known for its abilities in picture classification and feature extraction, among other computer vision applications.</a:t>
            </a:r>
          </a:p>
          <a:p>
            <a:pPr marL="0" indent="0">
              <a:buNone/>
            </a:pPr>
            <a:r>
              <a:rPr lang="en-US" sz="2200" b="1" dirty="0">
                <a:solidFill>
                  <a:schemeClr val="dk1"/>
                </a:solidFill>
                <a:latin typeface="Times New Roman"/>
                <a:ea typeface="Times New Roman"/>
                <a:cs typeface="Times New Roman"/>
                <a:sym typeface="Times New Roman"/>
              </a:rPr>
              <a:t>3. </a:t>
            </a:r>
            <a:r>
              <a:rPr lang="en-US" sz="2200" dirty="0">
                <a:solidFill>
                  <a:schemeClr val="dk1"/>
                </a:solidFill>
                <a:latin typeface="Times New Roman"/>
                <a:ea typeface="Times New Roman"/>
                <a:cs typeface="Times New Roman"/>
                <a:sym typeface="Times New Roman"/>
              </a:rPr>
              <a:t>The architecture is made to maximize computational resources by balancing the model's width, depth, and resolution. For deployment in situations where resources are few, like embedded systems or mobile devices, EfficientNetB0 is especially well-suited.</a:t>
            </a:r>
          </a:p>
          <a:p>
            <a:pPr marL="0" indent="0">
              <a:buNone/>
            </a:pPr>
            <a:r>
              <a:rPr lang="en-US" sz="2200" b="1" dirty="0">
                <a:solidFill>
                  <a:schemeClr val="dk1"/>
                </a:solidFill>
                <a:latin typeface="Times New Roman"/>
                <a:ea typeface="Times New Roman"/>
                <a:cs typeface="Times New Roman"/>
                <a:sym typeface="Times New Roman"/>
              </a:rPr>
              <a:t>4. </a:t>
            </a:r>
            <a:r>
              <a:rPr lang="en-US" sz="2200" dirty="0">
                <a:solidFill>
                  <a:schemeClr val="dk1"/>
                </a:solidFill>
                <a:latin typeface="Times New Roman"/>
                <a:ea typeface="Times New Roman"/>
                <a:cs typeface="Times New Roman"/>
                <a:sym typeface="Times New Roman"/>
              </a:rPr>
              <a:t>Because of its precision and efficiency, EfficientNetB0 is a useful tool when it comes to medical imaging duties. </a:t>
            </a:r>
          </a:p>
          <a:p>
            <a:pPr marL="0" indent="0">
              <a:buNone/>
            </a:pPr>
            <a:r>
              <a:rPr lang="en-US" sz="2200" b="1" dirty="0">
                <a:solidFill>
                  <a:schemeClr val="dk1"/>
                </a:solidFill>
                <a:latin typeface="Times New Roman"/>
                <a:ea typeface="Times New Roman"/>
                <a:cs typeface="Times New Roman"/>
                <a:sym typeface="Times New Roman"/>
              </a:rPr>
              <a:t>5. </a:t>
            </a:r>
            <a:r>
              <a:rPr lang="en-US" sz="2200" dirty="0">
                <a:solidFill>
                  <a:schemeClr val="dk1"/>
                </a:solidFill>
                <a:latin typeface="Times New Roman"/>
                <a:ea typeface="Times New Roman"/>
                <a:cs typeface="Times New Roman"/>
                <a:sym typeface="Times New Roman"/>
              </a:rPr>
              <a:t>It could help with activities where real-time processing and resource </a:t>
            </a:r>
            <a:r>
              <a:rPr lang="en-US" sz="2200" dirty="0" err="1">
                <a:solidFill>
                  <a:schemeClr val="dk1"/>
                </a:solidFill>
                <a:latin typeface="Times New Roman"/>
                <a:ea typeface="Times New Roman"/>
                <a:cs typeface="Times New Roman"/>
                <a:sym typeface="Times New Roman"/>
              </a:rPr>
              <a:t>optimisation</a:t>
            </a:r>
            <a:r>
              <a:rPr lang="en-US" sz="2200" dirty="0">
                <a:solidFill>
                  <a:schemeClr val="dk1"/>
                </a:solidFill>
                <a:latin typeface="Times New Roman"/>
                <a:ea typeface="Times New Roman"/>
                <a:cs typeface="Times New Roman"/>
                <a:sym typeface="Times New Roman"/>
              </a:rPr>
              <a:t> are essential, such as brain </a:t>
            </a:r>
            <a:r>
              <a:rPr lang="en-US" sz="2200" dirty="0" err="1">
                <a:solidFill>
                  <a:schemeClr val="dk1"/>
                </a:solidFill>
                <a:latin typeface="Times New Roman"/>
                <a:ea typeface="Times New Roman"/>
                <a:cs typeface="Times New Roman"/>
                <a:sym typeface="Times New Roman"/>
              </a:rPr>
              <a:t>tumour</a:t>
            </a:r>
            <a:r>
              <a:rPr lang="en-US" sz="2200" dirty="0">
                <a:solidFill>
                  <a:schemeClr val="dk1"/>
                </a:solidFill>
                <a:latin typeface="Times New Roman"/>
                <a:ea typeface="Times New Roman"/>
                <a:cs typeface="Times New Roman"/>
                <a:sym typeface="Times New Roman"/>
              </a:rPr>
              <a:t> diagnosis or diabetic retinopathy categorization. </a:t>
            </a:r>
          </a:p>
          <a:p>
            <a:pPr marL="0" indent="0">
              <a:buNone/>
            </a:pPr>
            <a:endParaRPr lang="en-US" sz="2400" dirty="0">
              <a:effectLst/>
              <a:latin typeface="Times New Roman" panose="02020603050405020304" pitchFamily="18" charset="0"/>
            </a:endParaRPr>
          </a:p>
        </p:txBody>
      </p:sp>
    </p:spTree>
    <p:extLst>
      <p:ext uri="{BB962C8B-B14F-4D97-AF65-F5344CB8AC3E}">
        <p14:creationId xmlns:p14="http://schemas.microsoft.com/office/powerpoint/2010/main" val="155438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Regression-Based Approach to Diabetic Retinopathy Diagnosis ...">
            <a:extLst>
              <a:ext uri="{FF2B5EF4-FFF2-40B4-BE49-F238E27FC236}">
                <a16:creationId xmlns:a16="http://schemas.microsoft.com/office/drawing/2014/main" id="{882E7FC6-7B2E-C63F-1605-57FF45D6D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83" y="749045"/>
            <a:ext cx="10010273" cy="24063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C7DFD9-0E72-7A1A-D212-3E88E51E5BBD}"/>
              </a:ext>
            </a:extLst>
          </p:cNvPr>
          <p:cNvSpPr txBox="1"/>
          <p:nvPr/>
        </p:nvSpPr>
        <p:spPr>
          <a:xfrm>
            <a:off x="4474195" y="3516843"/>
            <a:ext cx="5037221" cy="369331"/>
          </a:xfrm>
          <a:prstGeom prst="rect">
            <a:avLst/>
          </a:prstGeom>
          <a:noFill/>
        </p:spPr>
        <p:txBody>
          <a:bodyPr wrap="square">
            <a:spAutoFit/>
          </a:bodyPr>
          <a:lstStyle/>
          <a:p>
            <a:r>
              <a:rPr lang="en-US" sz="1800" dirty="0">
                <a:solidFill>
                  <a:schemeClr val="dk1"/>
                </a:solidFill>
                <a:latin typeface="Times New Roman"/>
                <a:ea typeface="Times New Roman"/>
                <a:cs typeface="Times New Roman"/>
                <a:sym typeface="Times New Roman"/>
              </a:rPr>
              <a:t>Fig 4 : </a:t>
            </a:r>
            <a:r>
              <a:rPr lang="en-US" dirty="0">
                <a:solidFill>
                  <a:schemeClr val="dk1"/>
                </a:solidFill>
                <a:latin typeface="Times New Roman"/>
                <a:ea typeface="Times New Roman"/>
                <a:cs typeface="Times New Roman"/>
                <a:sym typeface="Times New Roman"/>
              </a:rPr>
              <a:t>Efficientnet-B0</a:t>
            </a:r>
            <a:endParaRPr lang="en-IN" sz="1800" dirty="0"/>
          </a:p>
        </p:txBody>
      </p:sp>
      <p:sp>
        <p:nvSpPr>
          <p:cNvPr id="5" name="TextBox 4">
            <a:extLst>
              <a:ext uri="{FF2B5EF4-FFF2-40B4-BE49-F238E27FC236}">
                <a16:creationId xmlns:a16="http://schemas.microsoft.com/office/drawing/2014/main" id="{7B729F1B-261E-CA48-35CF-5E2001C9A77E}"/>
              </a:ext>
            </a:extLst>
          </p:cNvPr>
          <p:cNvSpPr txBox="1"/>
          <p:nvPr/>
        </p:nvSpPr>
        <p:spPr>
          <a:xfrm>
            <a:off x="794083" y="4247656"/>
            <a:ext cx="10635916" cy="1477328"/>
          </a:xfrm>
          <a:prstGeom prst="rect">
            <a:avLst/>
          </a:prstGeom>
          <a:noFill/>
        </p:spPr>
        <p:txBody>
          <a:bodyPr wrap="square">
            <a:spAutoFit/>
          </a:bodyPr>
          <a:lstStyle/>
          <a:p>
            <a:r>
              <a:rPr lang="en-IN" sz="2400" b="1" dirty="0"/>
              <a:t>*</a:t>
            </a:r>
            <a:r>
              <a:rPr lang="en-IN" sz="2400" dirty="0"/>
              <a:t> </a:t>
            </a:r>
            <a:r>
              <a:rPr lang="en-IN" sz="2200" dirty="0" err="1">
                <a:latin typeface="Times New Roman" panose="02020603050405020304" pitchFamily="18" charset="0"/>
                <a:cs typeface="Times New Roman" panose="02020603050405020304" pitchFamily="18" charset="0"/>
              </a:rPr>
              <a:t>EfficientNet</a:t>
            </a:r>
            <a:r>
              <a:rPr lang="en-IN" sz="2200" dirty="0">
                <a:latin typeface="Times New Roman" panose="02020603050405020304" pitchFamily="18" charset="0"/>
                <a:cs typeface="Times New Roman" panose="02020603050405020304" pitchFamily="18" charset="0"/>
              </a:rPr>
              <a:t> introduces compound scaling, which balances three important factors:</a:t>
            </a:r>
          </a:p>
          <a:p>
            <a:r>
              <a:rPr lang="en-IN" sz="2200" dirty="0">
                <a:latin typeface="Times New Roman" panose="02020603050405020304" pitchFamily="18" charset="0"/>
                <a:cs typeface="Times New Roman" panose="02020603050405020304" pitchFamily="18" charset="0"/>
              </a:rPr>
              <a:t>Depth (D) → Number of layers</a:t>
            </a:r>
          </a:p>
          <a:p>
            <a:r>
              <a:rPr lang="en-IN" sz="2200" dirty="0">
                <a:latin typeface="Times New Roman" panose="02020603050405020304" pitchFamily="18" charset="0"/>
                <a:cs typeface="Times New Roman" panose="02020603050405020304" pitchFamily="18" charset="0"/>
              </a:rPr>
              <a:t>Width(W) → Number of channels in each layer</a:t>
            </a:r>
          </a:p>
          <a:p>
            <a:r>
              <a:rPr lang="en-IN" sz="2200" dirty="0">
                <a:latin typeface="Times New Roman" panose="02020603050405020304" pitchFamily="18" charset="0"/>
                <a:cs typeface="Times New Roman" panose="02020603050405020304" pitchFamily="18" charset="0"/>
              </a:rPr>
              <a:t>Resolution (R) → Size of input images</a:t>
            </a:r>
          </a:p>
        </p:txBody>
      </p:sp>
    </p:spTree>
    <p:extLst>
      <p:ext uri="{BB962C8B-B14F-4D97-AF65-F5344CB8AC3E}">
        <p14:creationId xmlns:p14="http://schemas.microsoft.com/office/powerpoint/2010/main" val="3934007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440B-3F82-5D9A-7F78-F1CCB0DCAD9B}"/>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Advantages of EfficientNet-B0:</a:t>
            </a:r>
          </a:p>
        </p:txBody>
      </p:sp>
      <p:sp>
        <p:nvSpPr>
          <p:cNvPr id="3" name="Content Placeholder 2">
            <a:extLst>
              <a:ext uri="{FF2B5EF4-FFF2-40B4-BE49-F238E27FC236}">
                <a16:creationId xmlns:a16="http://schemas.microsoft.com/office/drawing/2014/main" id="{12ABF2CE-FFC2-CF9A-1690-1D34A0B9CCE8}"/>
              </a:ext>
            </a:extLst>
          </p:cNvPr>
          <p:cNvSpPr>
            <a:spLocks noGrp="1"/>
          </p:cNvSpPr>
          <p:nvPr>
            <p:ph idx="1"/>
          </p:nvPr>
        </p:nvSpPr>
        <p:spPr>
          <a:xfrm>
            <a:off x="838200" y="1267326"/>
            <a:ext cx="10515600" cy="4909637"/>
          </a:xfrm>
        </p:spPr>
        <p:txBody>
          <a:bodyPr>
            <a:normAutofit/>
          </a:bodyPr>
          <a:lstStyle/>
          <a:p>
            <a:r>
              <a:rPr lang="en-US" sz="2200" dirty="0">
                <a:latin typeface="Times New Roman" panose="02020603050405020304" pitchFamily="18" charset="0"/>
                <a:cs typeface="Times New Roman" panose="02020603050405020304" pitchFamily="18" charset="0"/>
              </a:rPr>
              <a:t>Higher Accuracy with Fewer Parameters – Outperforms </a:t>
            </a:r>
            <a:r>
              <a:rPr lang="en-US" sz="2200" dirty="0" err="1">
                <a:latin typeface="Times New Roman" panose="02020603050405020304" pitchFamily="18" charset="0"/>
                <a:cs typeface="Times New Roman" panose="02020603050405020304" pitchFamily="18" charset="0"/>
              </a:rPr>
              <a:t>ResNet</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DenseNet</a:t>
            </a:r>
            <a:r>
              <a:rPr lang="en-US" sz="2200" dirty="0">
                <a:latin typeface="Times New Roman" panose="02020603050405020304" pitchFamily="18" charset="0"/>
                <a:cs typeface="Times New Roman" panose="02020603050405020304" pitchFamily="18" charset="0"/>
              </a:rPr>
              <a:t> while using far fewer parameters.</a:t>
            </a:r>
          </a:p>
          <a:p>
            <a:r>
              <a:rPr lang="en-US" sz="2200" dirty="0">
                <a:latin typeface="Times New Roman" panose="02020603050405020304" pitchFamily="18" charset="0"/>
                <a:cs typeface="Times New Roman" panose="02020603050405020304" pitchFamily="18" charset="0"/>
              </a:rPr>
              <a:t>Optimized Scaling – Unlike </a:t>
            </a:r>
            <a:r>
              <a:rPr lang="en-US" sz="2200" dirty="0" err="1">
                <a:latin typeface="Times New Roman" panose="02020603050405020304" pitchFamily="18" charset="0"/>
                <a:cs typeface="Times New Roman" panose="02020603050405020304" pitchFamily="18" charset="0"/>
              </a:rPr>
              <a:t>ResNet</a:t>
            </a:r>
            <a:r>
              <a:rPr lang="en-US" sz="2200" dirty="0">
                <a:latin typeface="Times New Roman" panose="02020603050405020304" pitchFamily="18" charset="0"/>
                <a:cs typeface="Times New Roman" panose="02020603050405020304" pitchFamily="18" charset="0"/>
              </a:rPr>
              <a:t>, which simply increases depth, </a:t>
            </a:r>
            <a:r>
              <a:rPr lang="en-US" sz="2200" dirty="0" err="1">
                <a:latin typeface="Times New Roman" panose="02020603050405020304" pitchFamily="18" charset="0"/>
                <a:cs typeface="Times New Roman" panose="02020603050405020304" pitchFamily="18" charset="0"/>
              </a:rPr>
              <a:t>EfficientNet</a:t>
            </a:r>
            <a:r>
              <a:rPr lang="en-US" sz="2200" dirty="0">
                <a:latin typeface="Times New Roman" panose="02020603050405020304" pitchFamily="18" charset="0"/>
                <a:cs typeface="Times New Roman" panose="02020603050405020304" pitchFamily="18" charset="0"/>
              </a:rPr>
              <a:t> balances depth, width, and resolution efficiently.</a:t>
            </a:r>
          </a:p>
          <a:p>
            <a:r>
              <a:rPr lang="en-US" sz="2200" dirty="0">
                <a:latin typeface="Times New Roman" panose="02020603050405020304" pitchFamily="18" charset="0"/>
                <a:cs typeface="Times New Roman" panose="02020603050405020304" pitchFamily="18" charset="0"/>
              </a:rPr>
              <a:t>Fast Inference – Due to its lightweight nature, EfficientNet-B0 is faster than deeper CNNs like ResNet-50 or DenseNet-121.</a:t>
            </a:r>
          </a:p>
          <a:p>
            <a:r>
              <a:rPr lang="en-US" sz="2200" dirty="0">
                <a:latin typeface="Times New Roman" panose="02020603050405020304" pitchFamily="18" charset="0"/>
                <a:cs typeface="Times New Roman" panose="02020603050405020304" pitchFamily="18" charset="0"/>
              </a:rPr>
              <a:t>Uses compound scaling to balance model size and efficiency.</a:t>
            </a:r>
          </a:p>
          <a:p>
            <a:pPr marL="0" indent="0">
              <a:buNone/>
            </a:pPr>
            <a:r>
              <a:rPr lang="en-IN" sz="2200" b="1" dirty="0">
                <a:latin typeface="Times New Roman" panose="02020603050405020304" pitchFamily="18" charset="0"/>
                <a:cs typeface="Times New Roman" panose="02020603050405020304" pitchFamily="18" charset="0"/>
              </a:rPr>
              <a:t>Disadvantages of EfficientNet-B0:</a:t>
            </a:r>
          </a:p>
          <a:p>
            <a:r>
              <a:rPr lang="en-US" sz="2200" dirty="0">
                <a:latin typeface="Times New Roman" panose="02020603050405020304" pitchFamily="18" charset="0"/>
                <a:cs typeface="Times New Roman" panose="02020603050405020304" pitchFamily="18" charset="0"/>
              </a:rPr>
              <a:t>Not Always the Best for Small Datasets – If the dataset is small, simpler models like </a:t>
            </a:r>
            <a:r>
              <a:rPr lang="en-US" sz="2200" dirty="0" err="1">
                <a:latin typeface="Times New Roman" panose="02020603050405020304" pitchFamily="18" charset="0"/>
                <a:cs typeface="Times New Roman" panose="02020603050405020304" pitchFamily="18" charset="0"/>
              </a:rPr>
              <a:t>MobileNet</a:t>
            </a:r>
            <a:r>
              <a:rPr lang="en-US" sz="2200" dirty="0">
                <a:latin typeface="Times New Roman" panose="02020603050405020304" pitchFamily="18" charset="0"/>
                <a:cs typeface="Times New Roman" panose="02020603050405020304" pitchFamily="18" charset="0"/>
              </a:rPr>
              <a:t> may perform equally well with fewer computations.</a:t>
            </a:r>
            <a:endParaRPr lang="en-IN" sz="2200" dirty="0">
              <a:latin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8259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9BC9-2AFF-11D7-F37D-025A428F4B47}"/>
              </a:ext>
            </a:extLst>
          </p:cNvPr>
          <p:cNvSpPr>
            <a:spLocks noGrp="1"/>
          </p:cNvSpPr>
          <p:nvPr>
            <p:ph type="title"/>
          </p:nvPr>
        </p:nvSpPr>
        <p:spPr/>
        <p:txBody>
          <a:bodyPr/>
          <a:lstStyle/>
          <a:p>
            <a:r>
              <a:rPr lang="en-US" dirty="0"/>
              <a:t>			</a:t>
            </a:r>
            <a:r>
              <a:rPr lang="en-US" b="1" dirty="0"/>
              <a:t>Methodology</a:t>
            </a:r>
            <a:endParaRPr lang="en-IN" b="1" dirty="0"/>
          </a:p>
        </p:txBody>
      </p:sp>
      <p:sp>
        <p:nvSpPr>
          <p:cNvPr id="3" name="Content Placeholder 2">
            <a:extLst>
              <a:ext uri="{FF2B5EF4-FFF2-40B4-BE49-F238E27FC236}">
                <a16:creationId xmlns:a16="http://schemas.microsoft.com/office/drawing/2014/main" id="{E7C1B5A3-0E83-FDAF-1D83-9A548E7F0D41}"/>
              </a:ext>
            </a:extLst>
          </p:cNvPr>
          <p:cNvSpPr>
            <a:spLocks noGrp="1"/>
          </p:cNvSpPr>
          <p:nvPr>
            <p:ph idx="1"/>
          </p:nvPr>
        </p:nvSpPr>
        <p:spPr>
          <a:xfrm>
            <a:off x="747252" y="1553496"/>
            <a:ext cx="10606548" cy="4584137"/>
          </a:xfrm>
        </p:spPr>
        <p:txBody>
          <a:bodyPr/>
          <a:lstStyle/>
          <a:p>
            <a:pPr marL="0" marR="135255" indent="0" algn="just">
              <a:lnSpc>
                <a:spcPct val="114000"/>
              </a:lnSpc>
              <a:spcBef>
                <a:spcPts val="5"/>
              </a:spcBef>
              <a:buNone/>
            </a:pPr>
            <a:r>
              <a:rPr lang="en-US" sz="2000" b="1" dirty="0">
                <a:effectLst/>
                <a:latin typeface="Times New Roman" panose="02020603050405020304" pitchFamily="18" charset="0"/>
              </a:rPr>
              <a:t>1.</a:t>
            </a:r>
            <a:r>
              <a:rPr lang="en-US" sz="2000" dirty="0">
                <a:effectLst/>
                <a:latin typeface="Times New Roman" panose="02020603050405020304" pitchFamily="18" charset="0"/>
              </a:rPr>
              <a:t> An emphasis on speed, precision, and real-time processing </a:t>
            </a:r>
            <a:r>
              <a:rPr lang="en-US" sz="2000" dirty="0" err="1">
                <a:effectLst/>
                <a:latin typeface="Times New Roman" panose="02020603050405020304" pitchFamily="18" charset="0"/>
              </a:rPr>
              <a:t>characterises</a:t>
            </a:r>
            <a:r>
              <a:rPr lang="en-US" sz="2000" dirty="0">
                <a:effectLst/>
                <a:latin typeface="Times New Roman" panose="02020603050405020304" pitchFamily="18" charset="0"/>
              </a:rPr>
              <a:t> the suggested method for identifying and managing diabetic retinopathy in retinal pictures. </a:t>
            </a:r>
          </a:p>
          <a:p>
            <a:pPr marL="342900" marR="135255" indent="-342900" algn="just">
              <a:lnSpc>
                <a:spcPct val="114000"/>
              </a:lnSpc>
              <a:spcBef>
                <a:spcPts val="5"/>
              </a:spcBef>
              <a:buAutoNum type="arabicPeriod"/>
            </a:pPr>
            <a:endParaRPr lang="en-US" sz="2000" dirty="0">
              <a:effectLst/>
              <a:latin typeface="Times New Roman" panose="02020603050405020304" pitchFamily="18" charset="0"/>
            </a:endParaRPr>
          </a:p>
          <a:p>
            <a:pPr marL="0" marR="135255" indent="0" algn="just">
              <a:lnSpc>
                <a:spcPct val="114000"/>
              </a:lnSpc>
              <a:spcBef>
                <a:spcPts val="5"/>
              </a:spcBef>
              <a:buNone/>
            </a:pPr>
            <a:r>
              <a:rPr lang="en-US" sz="2000" b="1" dirty="0">
                <a:effectLst/>
                <a:latin typeface="Times New Roman" panose="02020603050405020304" pitchFamily="18" charset="0"/>
              </a:rPr>
              <a:t>2. </a:t>
            </a:r>
            <a:r>
              <a:rPr lang="en-US" sz="2000" dirty="0">
                <a:effectLst/>
                <a:latin typeface="Times New Roman" panose="02020603050405020304" pitchFamily="18" charset="0"/>
              </a:rPr>
              <a:t>First, it makes use of the EfficientNetB0 model, which is well known for its remarkable accuracy and economical use of memory. In situations where processing resources are scarce, such embedded systems and mobile devices, this option is especially beneficial because it meets the demand for quick and resource-efficient medical picture analysis.</a:t>
            </a:r>
          </a:p>
          <a:p>
            <a:pPr marL="0" marR="135255" indent="0" algn="just">
              <a:lnSpc>
                <a:spcPct val="114000"/>
              </a:lnSpc>
              <a:spcBef>
                <a:spcPts val="5"/>
              </a:spcBef>
              <a:buNone/>
            </a:pPr>
            <a:endParaRPr lang="en-US" sz="2000" dirty="0">
              <a:latin typeface="Arial" panose="020B0604020202020204" pitchFamily="34" charset="0"/>
            </a:endParaRPr>
          </a:p>
          <a:p>
            <a:pPr marL="0" marR="135255" indent="0" algn="just">
              <a:lnSpc>
                <a:spcPct val="114000"/>
              </a:lnSpc>
              <a:spcBef>
                <a:spcPts val="5"/>
              </a:spcBef>
              <a:buNone/>
            </a:pPr>
            <a:r>
              <a:rPr lang="en-US" sz="2000" b="1" dirty="0">
                <a:effectLst/>
                <a:latin typeface="Arial" panose="020B0604020202020204" pitchFamily="34" charset="0"/>
              </a:rPr>
              <a:t>3. </a:t>
            </a:r>
            <a:r>
              <a:rPr lang="en-US" sz="2000" dirty="0">
                <a:effectLst/>
                <a:latin typeface="Times New Roman" panose="02020603050405020304" pitchFamily="18" charset="0"/>
              </a:rPr>
              <a:t>In order to improve the model's resilience and make the most of the available training data, the method makes use of </a:t>
            </a:r>
            <a:r>
              <a:rPr lang="en-US" sz="2000" dirty="0" err="1">
                <a:effectLst/>
                <a:latin typeface="Times New Roman" panose="02020603050405020304" pitchFamily="18" charset="0"/>
              </a:rPr>
              <a:t>ImageDataGenerator</a:t>
            </a:r>
            <a:r>
              <a:rPr lang="en-US" sz="2000" dirty="0">
                <a:effectLst/>
                <a:latin typeface="Times New Roman" panose="02020603050405020304" pitchFamily="18" charset="0"/>
              </a:rPr>
              <a:t> for data augmentation. By applying random modifications to training images, this method enhances the </a:t>
            </a:r>
            <a:r>
              <a:rPr lang="en-US" sz="2000" dirty="0" err="1">
                <a:effectLst/>
                <a:latin typeface="Times New Roman" panose="02020603050405020304" pitchFamily="18" charset="0"/>
              </a:rPr>
              <a:t>generalisation</a:t>
            </a:r>
            <a:r>
              <a:rPr lang="en-US" sz="2000" dirty="0">
                <a:effectLst/>
                <a:latin typeface="Times New Roman" panose="02020603050405020304" pitchFamily="18" charset="0"/>
              </a:rPr>
              <a:t> capabilities of the model. </a:t>
            </a:r>
          </a:p>
          <a:p>
            <a:pPr marL="0" indent="0">
              <a:buNone/>
            </a:pPr>
            <a:endParaRPr lang="en-IN" dirty="0"/>
          </a:p>
        </p:txBody>
      </p:sp>
    </p:spTree>
    <p:extLst>
      <p:ext uri="{BB962C8B-B14F-4D97-AF65-F5344CB8AC3E}">
        <p14:creationId xmlns:p14="http://schemas.microsoft.com/office/powerpoint/2010/main" val="291871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A1B170-5AB7-93EC-6CA0-A3DB765665C4}"/>
              </a:ext>
            </a:extLst>
          </p:cNvPr>
          <p:cNvSpPr txBox="1"/>
          <p:nvPr/>
        </p:nvSpPr>
        <p:spPr>
          <a:xfrm>
            <a:off x="4768645" y="5840372"/>
            <a:ext cx="6894924" cy="385362"/>
          </a:xfrm>
          <a:prstGeom prst="rect">
            <a:avLst/>
          </a:prstGeom>
          <a:noFill/>
        </p:spPr>
        <p:txBody>
          <a:bodyPr wrap="square">
            <a:spAutoFit/>
          </a:bodyPr>
          <a:lstStyle/>
          <a:p>
            <a:pPr marL="0" marR="0" lvl="0" indent="0" algn="just" rtl="0">
              <a:lnSpc>
                <a:spcPct val="115000"/>
              </a:lnSpc>
              <a:spcBef>
                <a:spcPts val="1200"/>
              </a:spcBef>
              <a:spcAft>
                <a:spcPts val="1200"/>
              </a:spcAft>
              <a:buClr>
                <a:srgbClr val="000000"/>
              </a:buClr>
              <a:buSzPts val="12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Fig5: </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Architecture</a:t>
            </a:r>
            <a:endPar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a:extLst>
              <a:ext uri="{FF2B5EF4-FFF2-40B4-BE49-F238E27FC236}">
                <a16:creationId xmlns:a16="http://schemas.microsoft.com/office/drawing/2014/main" id="{C85E38B1-4E2D-8231-4A94-3D77AF232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265" y="632266"/>
            <a:ext cx="7681297" cy="5060611"/>
          </a:xfrm>
          <a:prstGeom prst="rect">
            <a:avLst/>
          </a:prstGeom>
        </p:spPr>
      </p:pic>
    </p:spTree>
    <p:extLst>
      <p:ext uri="{BB962C8B-B14F-4D97-AF65-F5344CB8AC3E}">
        <p14:creationId xmlns:p14="http://schemas.microsoft.com/office/powerpoint/2010/main" val="310182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C1C577-8DB1-2E4D-2377-53A795D58F8D}"/>
              </a:ext>
            </a:extLst>
          </p:cNvPr>
          <p:cNvSpPr txBox="1"/>
          <p:nvPr/>
        </p:nvSpPr>
        <p:spPr>
          <a:xfrm>
            <a:off x="304800" y="540773"/>
            <a:ext cx="11543072" cy="5609805"/>
          </a:xfrm>
          <a:prstGeom prst="rect">
            <a:avLst/>
          </a:prstGeom>
          <a:noFill/>
        </p:spPr>
        <p:txBody>
          <a:bodyPr wrap="square">
            <a:spAutoFit/>
          </a:bodyPr>
          <a:lstStyle/>
          <a:p>
            <a:pPr marL="0" marR="135255" algn="just">
              <a:lnSpc>
                <a:spcPct val="114000"/>
              </a:lnSpc>
              <a:spcBef>
                <a:spcPts val="5"/>
              </a:spcBef>
            </a:pPr>
            <a:r>
              <a:rPr lang="en-US" sz="2000" b="1" dirty="0">
                <a:effectLst/>
                <a:latin typeface="Times New Roman" panose="02020603050405020304" pitchFamily="18" charset="0"/>
              </a:rPr>
              <a:t>Dataset Collection:</a:t>
            </a:r>
            <a:endParaRPr lang="en-US" sz="2000" dirty="0">
              <a:effectLst/>
              <a:latin typeface="Arial" panose="020B0604020202020204" pitchFamily="34" charset="0"/>
            </a:endParaRPr>
          </a:p>
          <a:p>
            <a:pPr marL="0" marR="135255" algn="just">
              <a:lnSpc>
                <a:spcPct val="114000"/>
              </a:lnSpc>
              <a:spcBef>
                <a:spcPts val="5"/>
              </a:spcBef>
            </a:pPr>
            <a:r>
              <a:rPr lang="en-US" dirty="0">
                <a:latin typeface="Times New Roman" panose="02020603050405020304" pitchFamily="18" charset="0"/>
              </a:rPr>
              <a:t> </a:t>
            </a:r>
            <a:r>
              <a:rPr lang="en-US" b="1" dirty="0">
                <a:latin typeface="Times New Roman" panose="02020603050405020304" pitchFamily="18" charset="0"/>
              </a:rPr>
              <a:t>1. </a:t>
            </a:r>
            <a:r>
              <a:rPr lang="en-US" dirty="0">
                <a:effectLst/>
                <a:latin typeface="Times New Roman" panose="02020603050405020304" pitchFamily="18" charset="0"/>
              </a:rPr>
              <a:t>The  endeavor's dataset is a sizable collection of high-resolution retinal photographs taken under various imaging settings. Both the left and right eye fields are used to represent each subject, and the photos are labelled with the subject ID and the eye side (e.g., 1_left.jpeg corresponds to the left eye of patient ID 1). </a:t>
            </a:r>
          </a:p>
          <a:p>
            <a:pPr marL="0" marR="135255" algn="just">
              <a:lnSpc>
                <a:spcPct val="114000"/>
              </a:lnSpc>
              <a:spcBef>
                <a:spcPts val="5"/>
              </a:spcBef>
            </a:pPr>
            <a:r>
              <a:rPr lang="en-US" b="1" dirty="0">
                <a:effectLst/>
                <a:latin typeface="Times New Roman" panose="02020603050405020304" pitchFamily="18" charset="0"/>
              </a:rPr>
              <a:t>2. </a:t>
            </a:r>
            <a:r>
              <a:rPr lang="en-US" dirty="0">
                <a:effectLst/>
                <a:latin typeface="Times New Roman" panose="02020603050405020304" pitchFamily="18" charset="0"/>
              </a:rPr>
              <a:t>The clinicians' assessments, which evaluate each image for the presence of diabetic retinopathy (DR) on a scale from 0 to 4, are the most important component of this collection. 0 represents no DR, 1 indicates mild DR, 2 indicates moderate DR, 3 indicates severe DR, and 4 indicates proliferative DR.</a:t>
            </a:r>
            <a:r>
              <a:rPr lang="en-US" sz="1800" dirty="0">
                <a:effectLst/>
                <a:latin typeface="Times New Roman" panose="02020603050405020304" pitchFamily="18" charset="0"/>
              </a:rPr>
              <a:t> </a:t>
            </a:r>
          </a:p>
          <a:p>
            <a:pPr marL="0" marR="135255" algn="just">
              <a:lnSpc>
                <a:spcPct val="114000"/>
              </a:lnSpc>
              <a:spcBef>
                <a:spcPts val="5"/>
              </a:spcBef>
            </a:pPr>
            <a:endParaRPr lang="en-US" sz="1800" dirty="0">
              <a:effectLst/>
              <a:latin typeface="Times New Roman" panose="02020603050405020304" pitchFamily="18" charset="0"/>
            </a:endParaRPr>
          </a:p>
          <a:p>
            <a:pPr marL="0" marR="135255" algn="just">
              <a:lnSpc>
                <a:spcPct val="114000"/>
              </a:lnSpc>
              <a:spcBef>
                <a:spcPts val="5"/>
              </a:spcBef>
            </a:pPr>
            <a:endParaRPr lang="en-US" sz="1800" dirty="0">
              <a:effectLst/>
              <a:latin typeface="Arial" panose="020B0604020202020204" pitchFamily="34" charset="0"/>
            </a:endParaRPr>
          </a:p>
          <a:p>
            <a:pPr marL="0" marR="135255" algn="just">
              <a:lnSpc>
                <a:spcPct val="114000"/>
              </a:lnSpc>
              <a:spcBef>
                <a:spcPts val="5"/>
              </a:spcBef>
            </a:pPr>
            <a:endParaRPr lang="en-US" sz="2000" b="1" dirty="0">
              <a:effectLst/>
              <a:latin typeface="Times New Roman" panose="02020603050405020304" pitchFamily="18" charset="0"/>
            </a:endParaRPr>
          </a:p>
          <a:p>
            <a:pPr marL="0" marR="135255" algn="just">
              <a:lnSpc>
                <a:spcPct val="114000"/>
              </a:lnSpc>
              <a:spcBef>
                <a:spcPts val="5"/>
              </a:spcBef>
            </a:pPr>
            <a:endParaRPr lang="en-US" sz="2000" b="1" dirty="0">
              <a:latin typeface="Times New Roman" panose="02020603050405020304" pitchFamily="18" charset="0"/>
            </a:endParaRPr>
          </a:p>
          <a:p>
            <a:pPr marL="0" marR="135255" algn="just">
              <a:lnSpc>
                <a:spcPct val="114000"/>
              </a:lnSpc>
              <a:spcBef>
                <a:spcPts val="5"/>
              </a:spcBef>
            </a:pPr>
            <a:endParaRPr lang="en-US" sz="2000" b="1" dirty="0">
              <a:effectLst/>
              <a:latin typeface="Times New Roman" panose="02020603050405020304" pitchFamily="18" charset="0"/>
            </a:endParaRPr>
          </a:p>
          <a:p>
            <a:pPr marL="0" marR="135255" algn="just">
              <a:lnSpc>
                <a:spcPct val="114000"/>
              </a:lnSpc>
              <a:spcBef>
                <a:spcPts val="5"/>
              </a:spcBef>
            </a:pPr>
            <a:endParaRPr lang="en-US" sz="2000" b="1" dirty="0">
              <a:latin typeface="Times New Roman" panose="02020603050405020304" pitchFamily="18" charset="0"/>
            </a:endParaRPr>
          </a:p>
          <a:p>
            <a:pPr marL="0" marR="135255" algn="just">
              <a:lnSpc>
                <a:spcPct val="114000"/>
              </a:lnSpc>
              <a:spcBef>
                <a:spcPts val="5"/>
              </a:spcBef>
            </a:pPr>
            <a:endParaRPr lang="en-US" sz="1800" dirty="0">
              <a:effectLst/>
              <a:latin typeface="Arial" panose="020B0604020202020204" pitchFamily="34" charset="0"/>
            </a:endParaRPr>
          </a:p>
          <a:p>
            <a:pPr marL="0" marR="135255" algn="just">
              <a:lnSpc>
                <a:spcPct val="114000"/>
              </a:lnSpc>
              <a:spcBef>
                <a:spcPts val="5"/>
              </a:spcBef>
            </a:pPr>
            <a:r>
              <a:rPr lang="en-US" sz="1800" dirty="0">
                <a:effectLst/>
                <a:latin typeface="Times New Roman" panose="02020603050405020304" pitchFamily="18" charset="0"/>
              </a:rPr>
              <a:t> </a:t>
            </a:r>
          </a:p>
          <a:p>
            <a:pPr marL="0" marR="135255" algn="just">
              <a:lnSpc>
                <a:spcPct val="114000"/>
              </a:lnSpc>
              <a:spcBef>
                <a:spcPts val="5"/>
              </a:spcBef>
            </a:pPr>
            <a:endParaRPr lang="en-US" dirty="0">
              <a:latin typeface="Times New Roman" panose="02020603050405020304" pitchFamily="18" charset="0"/>
            </a:endParaRPr>
          </a:p>
          <a:p>
            <a:pPr marL="0" marR="135255" algn="just">
              <a:lnSpc>
                <a:spcPct val="114000"/>
              </a:lnSpc>
              <a:spcBef>
                <a:spcPts val="5"/>
              </a:spcBef>
            </a:pPr>
            <a:r>
              <a:rPr lang="en-US" sz="1800" dirty="0">
                <a:effectLst/>
                <a:latin typeface="Times New Roman" panose="02020603050405020304" pitchFamily="18" charset="0"/>
              </a:rPr>
              <a:t>					Fig6: DataSet</a:t>
            </a:r>
            <a:endParaRPr lang="en-US" sz="1800" dirty="0">
              <a:effectLst/>
              <a:latin typeface="Arial" panose="020B0604020202020204" pitchFamily="34" charset="0"/>
            </a:endParaRPr>
          </a:p>
        </p:txBody>
      </p:sp>
      <p:pic>
        <p:nvPicPr>
          <p:cNvPr id="2" name="Google Shape;232;p26">
            <a:extLst>
              <a:ext uri="{FF2B5EF4-FFF2-40B4-BE49-F238E27FC236}">
                <a16:creationId xmlns:a16="http://schemas.microsoft.com/office/drawing/2014/main" id="{D2E632A2-B5CB-F362-1D77-E64D1A8A8B12}"/>
              </a:ext>
            </a:extLst>
          </p:cNvPr>
          <p:cNvPicPr preferRelativeResize="0"/>
          <p:nvPr/>
        </p:nvPicPr>
        <p:blipFill rotWithShape="1">
          <a:blip r:embed="rId2"/>
          <a:srcRect/>
          <a:stretch>
            <a:fillRect/>
          </a:stretch>
        </p:blipFill>
        <p:spPr>
          <a:xfrm>
            <a:off x="2872053" y="3429000"/>
            <a:ext cx="4892843" cy="2247900"/>
          </a:xfrm>
          <a:prstGeom prst="rect">
            <a:avLst/>
          </a:prstGeom>
          <a:noFill/>
          <a:ln>
            <a:noFill/>
          </a:ln>
        </p:spPr>
      </p:pic>
    </p:spTree>
    <p:extLst>
      <p:ext uri="{BB962C8B-B14F-4D97-AF65-F5344CB8AC3E}">
        <p14:creationId xmlns:p14="http://schemas.microsoft.com/office/powerpoint/2010/main" val="374609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E026-56C6-3955-A82E-6B87F637FB96}"/>
              </a:ext>
            </a:extLst>
          </p:cNvPr>
          <p:cNvSpPr>
            <a:spLocks noGrp="1"/>
          </p:cNvSpPr>
          <p:nvPr>
            <p:ph type="title"/>
          </p:nvPr>
        </p:nvSpPr>
        <p:spPr/>
        <p:txBody>
          <a:bodyPr/>
          <a:lstStyle/>
          <a:p>
            <a:r>
              <a:rPr lang="en-US" dirty="0"/>
              <a:t>				</a:t>
            </a:r>
            <a:r>
              <a:rPr lang="en-US" b="1" dirty="0"/>
              <a:t>CONTENTS</a:t>
            </a:r>
            <a:endParaRPr lang="en-IN" b="1" dirty="0"/>
          </a:p>
        </p:txBody>
      </p:sp>
      <p:sp>
        <p:nvSpPr>
          <p:cNvPr id="3" name="Content Placeholder 2">
            <a:extLst>
              <a:ext uri="{FF2B5EF4-FFF2-40B4-BE49-F238E27FC236}">
                <a16:creationId xmlns:a16="http://schemas.microsoft.com/office/drawing/2014/main" id="{88944F1A-D6B0-2DD2-0719-0EBF11B9A7C2}"/>
              </a:ext>
            </a:extLst>
          </p:cNvPr>
          <p:cNvSpPr>
            <a:spLocks noGrp="1"/>
          </p:cNvSpPr>
          <p:nvPr>
            <p:ph idx="1"/>
          </p:nvPr>
        </p:nvSpPr>
        <p:spPr/>
        <p:txBody>
          <a:bodyPr/>
          <a:lstStyle/>
          <a:p>
            <a:pPr marL="0" indent="0">
              <a:buNone/>
            </a:pPr>
            <a:r>
              <a:rPr lang="en-US" sz="3600"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 and Scope</a:t>
            </a:r>
          </a:p>
          <a:p>
            <a:r>
              <a:rPr lang="en-US" dirty="0">
                <a:latin typeface="Times New Roman" panose="02020603050405020304" pitchFamily="18" charset="0"/>
                <a:cs typeface="Times New Roman" panose="02020603050405020304" pitchFamily="18" charset="0"/>
              </a:rPr>
              <a:t>Related Work</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 and Future scope</a:t>
            </a:r>
          </a:p>
        </p:txBody>
      </p:sp>
    </p:spTree>
    <p:extLst>
      <p:ext uri="{BB962C8B-B14F-4D97-AF65-F5344CB8AC3E}">
        <p14:creationId xmlns:p14="http://schemas.microsoft.com/office/powerpoint/2010/main" val="274831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AE0DB3-5547-194F-8425-A64C107A04D7}"/>
              </a:ext>
            </a:extLst>
          </p:cNvPr>
          <p:cNvSpPr txBox="1"/>
          <p:nvPr/>
        </p:nvSpPr>
        <p:spPr>
          <a:xfrm>
            <a:off x="658761" y="849184"/>
            <a:ext cx="9576620" cy="5624745"/>
          </a:xfrm>
          <a:prstGeom prst="rect">
            <a:avLst/>
          </a:prstGeom>
          <a:noFill/>
        </p:spPr>
        <p:txBody>
          <a:bodyPr wrap="square">
            <a:spAutoFit/>
          </a:bodyPr>
          <a:lstStyle/>
          <a:p>
            <a:pPr marL="0" marR="135255" algn="just">
              <a:lnSpc>
                <a:spcPct val="114000"/>
              </a:lnSpc>
              <a:spcBef>
                <a:spcPts val="5"/>
              </a:spcBef>
            </a:pPr>
            <a:r>
              <a:rPr lang="en-US" sz="2000" b="1" dirty="0">
                <a:effectLst/>
                <a:latin typeface="Times New Roman" panose="02020603050405020304" pitchFamily="18" charset="0"/>
              </a:rPr>
              <a:t>1. Data Preparation:</a:t>
            </a:r>
            <a:endParaRPr lang="en-US" sz="2000" dirty="0">
              <a:effectLst/>
              <a:latin typeface="Arial" panose="020B0604020202020204" pitchFamily="34" charset="0"/>
            </a:endParaRPr>
          </a:p>
          <a:p>
            <a:pPr marL="0" marR="135255" algn="just">
              <a:lnSpc>
                <a:spcPct val="114000"/>
              </a:lnSpc>
              <a:spcBef>
                <a:spcPts val="5"/>
              </a:spcBef>
            </a:pPr>
            <a:r>
              <a:rPr lang="en-US" sz="2000" dirty="0">
                <a:effectLst/>
                <a:latin typeface="Times New Roman" panose="02020603050405020304" pitchFamily="18" charset="0"/>
              </a:rPr>
              <a:t>	Compile an image dataset of DR scans and the labels that correspond to the presence or absence of DR. Make that the data covers a range of tumor kinds, patient demographics, and imaging conditions and that it is representative of the target population.</a:t>
            </a:r>
          </a:p>
          <a:p>
            <a:pPr marL="0" marR="135255" algn="just">
              <a:lnSpc>
                <a:spcPct val="114000"/>
              </a:lnSpc>
              <a:spcBef>
                <a:spcPts val="5"/>
              </a:spcBef>
            </a:pPr>
            <a:endParaRPr lang="en-US" sz="2000" dirty="0">
              <a:effectLst/>
              <a:latin typeface="Times New Roman" panose="02020603050405020304" pitchFamily="18" charset="0"/>
            </a:endParaRPr>
          </a:p>
          <a:p>
            <a:pPr marL="0" marR="135255" algn="just">
              <a:lnSpc>
                <a:spcPct val="114000"/>
              </a:lnSpc>
              <a:spcBef>
                <a:spcPts val="5"/>
              </a:spcBef>
            </a:pPr>
            <a:r>
              <a:rPr lang="en-US" sz="2000" b="1" dirty="0">
                <a:effectLst/>
                <a:latin typeface="Times New Roman" panose="02020603050405020304" pitchFamily="18" charset="0"/>
              </a:rPr>
              <a:t>2. Preprocessing:</a:t>
            </a:r>
            <a:endParaRPr lang="en-US" sz="2000" dirty="0">
              <a:effectLst/>
              <a:latin typeface="Arial" panose="020B0604020202020204" pitchFamily="34" charset="0"/>
            </a:endParaRPr>
          </a:p>
          <a:p>
            <a:pPr marL="0" marR="135255" algn="just">
              <a:lnSpc>
                <a:spcPct val="114000"/>
              </a:lnSpc>
              <a:spcBef>
                <a:spcPts val="5"/>
              </a:spcBef>
            </a:pPr>
            <a:r>
              <a:rPr lang="en-US" sz="2000" dirty="0">
                <a:effectLst/>
                <a:latin typeface="Times New Roman" panose="02020603050405020304" pitchFamily="18" charset="0"/>
              </a:rPr>
              <a:t>              Before using medical pictures in a machine learning framework for the categorization of diabetic retinopathy (DR), preprocessing is essential to improving their quality and relevance.</a:t>
            </a:r>
          </a:p>
          <a:p>
            <a:pPr marL="0" marR="135255" algn="just">
              <a:lnSpc>
                <a:spcPct val="114000"/>
              </a:lnSpc>
              <a:spcBef>
                <a:spcPts val="5"/>
              </a:spcBef>
            </a:pPr>
            <a:endParaRPr lang="en-US" sz="2000" dirty="0">
              <a:effectLst/>
              <a:latin typeface="Times New Roman" panose="02020603050405020304" pitchFamily="18" charset="0"/>
            </a:endParaRPr>
          </a:p>
          <a:p>
            <a:pPr marL="0" marR="139700" lvl="0" indent="0" algn="just" rtl="0">
              <a:lnSpc>
                <a:spcPct val="115000"/>
              </a:lnSpc>
              <a:spcBef>
                <a:spcPts val="0"/>
              </a:spcBef>
              <a:spcAft>
                <a:spcPts val="0"/>
              </a:spcAft>
              <a:buClr>
                <a:schemeClr val="dk1"/>
              </a:buClr>
              <a:buSzPts val="1100"/>
              <a:buFont typeface="Arial"/>
              <a:buNone/>
            </a:pPr>
            <a:r>
              <a:rPr lang="en-US" sz="2000" b="1" dirty="0">
                <a:solidFill>
                  <a:schemeClr val="dk1"/>
                </a:solidFill>
                <a:latin typeface="Times New Roman"/>
                <a:ea typeface="Times New Roman"/>
                <a:cs typeface="Times New Roman"/>
                <a:sym typeface="Times New Roman"/>
              </a:rPr>
              <a:t>3. Bilateral Filtering:</a:t>
            </a:r>
          </a:p>
          <a:p>
            <a:pPr marL="0" marR="139700" lvl="0" indent="0" algn="just" rtl="0">
              <a:lnSpc>
                <a:spcPct val="115000"/>
              </a:lnSpc>
              <a:spcBef>
                <a:spcPts val="0"/>
              </a:spcBef>
              <a:spcAft>
                <a:spcPts val="0"/>
              </a:spcAft>
              <a:buClr>
                <a:schemeClr val="dk1"/>
              </a:buClr>
              <a:buSzPts val="1100"/>
              <a:buFont typeface="Arial"/>
              <a:buNone/>
            </a:pPr>
            <a:r>
              <a:rPr lang="en-US" sz="2000" dirty="0">
                <a:solidFill>
                  <a:schemeClr val="dk1"/>
                </a:solidFill>
                <a:latin typeface="Times New Roman"/>
                <a:ea typeface="Times New Roman"/>
                <a:cs typeface="Times New Roman"/>
                <a:sym typeface="Times New Roman"/>
              </a:rPr>
              <a:t>	In order to reduce noise in the retinal pictures while maintaining important details and edges, bilateral filtering is used. In medical imaging, noise reduction is particularly important for precise diabetic retinopathy diagnosis and analysis. </a:t>
            </a:r>
          </a:p>
          <a:p>
            <a:pPr marL="0" marR="139700" lvl="0" indent="0" algn="just" rtl="0">
              <a:lnSpc>
                <a:spcPct val="115000"/>
              </a:lnSpc>
              <a:spcBef>
                <a:spcPts val="0"/>
              </a:spcBef>
              <a:spcAft>
                <a:spcPts val="0"/>
              </a:spcAft>
              <a:buClr>
                <a:schemeClr val="dk1"/>
              </a:buClr>
              <a:buSzPts val="1100"/>
              <a:buFont typeface="Arial"/>
              <a:buNone/>
            </a:pPr>
            <a:endParaRPr lang="en-US" dirty="0">
              <a:solidFill>
                <a:schemeClr val="dk1"/>
              </a:solidFill>
              <a:latin typeface="Times New Roman"/>
              <a:ea typeface="Times New Roman"/>
              <a:cs typeface="Times New Roman"/>
              <a:sym typeface="Times New Roman"/>
            </a:endParaRPr>
          </a:p>
          <a:p>
            <a:pPr marL="0" marR="135255" algn="just">
              <a:lnSpc>
                <a:spcPct val="114000"/>
              </a:lnSpc>
              <a:spcBef>
                <a:spcPts val="5"/>
              </a:spcBef>
            </a:pPr>
            <a:endParaRPr lang="en-US" dirty="0">
              <a:effectLst/>
              <a:latin typeface="Arial" panose="020B0604020202020204" pitchFamily="34" charset="0"/>
            </a:endParaRPr>
          </a:p>
        </p:txBody>
      </p:sp>
    </p:spTree>
    <p:extLst>
      <p:ext uri="{BB962C8B-B14F-4D97-AF65-F5344CB8AC3E}">
        <p14:creationId xmlns:p14="http://schemas.microsoft.com/office/powerpoint/2010/main" val="395879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0052-2FC7-D34F-F5FC-4537B65C87C8}"/>
              </a:ext>
            </a:extLst>
          </p:cNvPr>
          <p:cNvSpPr>
            <a:spLocks noGrp="1"/>
          </p:cNvSpPr>
          <p:nvPr>
            <p:ph type="title"/>
          </p:nvPr>
        </p:nvSpPr>
        <p:spPr/>
        <p:txBody>
          <a:bodyPr>
            <a:normAutofit/>
          </a:bodyPr>
          <a:lstStyle/>
          <a:p>
            <a:r>
              <a:rPr lang="en-US" sz="2400" b="1" i="0" u="none" strike="noStrike" cap="none" dirty="0">
                <a:solidFill>
                  <a:schemeClr val="dk1"/>
                </a:solidFill>
                <a:latin typeface="Times New Roman"/>
                <a:ea typeface="Times New Roman"/>
                <a:cs typeface="Times New Roman"/>
                <a:sym typeface="Times New Roman"/>
              </a:rPr>
              <a:t>Resize:</a:t>
            </a:r>
            <a:endParaRPr lang="en-IN" sz="2400" dirty="0"/>
          </a:p>
        </p:txBody>
      </p:sp>
      <p:sp>
        <p:nvSpPr>
          <p:cNvPr id="3" name="Content Placeholder 2">
            <a:extLst>
              <a:ext uri="{FF2B5EF4-FFF2-40B4-BE49-F238E27FC236}">
                <a16:creationId xmlns:a16="http://schemas.microsoft.com/office/drawing/2014/main" id="{526E10BC-18F0-3847-CF67-57FA4CD86D21}"/>
              </a:ext>
            </a:extLst>
          </p:cNvPr>
          <p:cNvSpPr>
            <a:spLocks noGrp="1"/>
          </p:cNvSpPr>
          <p:nvPr>
            <p:ph idx="1"/>
          </p:nvPr>
        </p:nvSpPr>
        <p:spPr>
          <a:xfrm>
            <a:off x="838200" y="1251284"/>
            <a:ext cx="10515600" cy="4925679"/>
          </a:xfrm>
        </p:spPr>
        <p:txBody>
          <a:bodyPr>
            <a:normAutofit/>
          </a:bodyPr>
          <a:lstStyle/>
          <a:p>
            <a:r>
              <a:rPr lang="en-US" sz="2000" b="0" i="0" u="none" strike="noStrike" cap="none" dirty="0">
                <a:solidFill>
                  <a:schemeClr val="dk1"/>
                </a:solidFill>
                <a:latin typeface="Times New Roman"/>
                <a:ea typeface="Times New Roman"/>
                <a:cs typeface="Times New Roman"/>
                <a:sym typeface="Times New Roman"/>
              </a:rPr>
              <a:t>Consistency in data dimensions is necessary for efficient input into a deep learning model for the classification of diabetic retinopathy. </a:t>
            </a:r>
          </a:p>
          <a:p>
            <a:r>
              <a:rPr lang="en-US" sz="2000" b="0" i="0" u="none" strike="noStrike" cap="none" dirty="0">
                <a:solidFill>
                  <a:schemeClr val="dk1"/>
                </a:solidFill>
                <a:latin typeface="Times New Roman"/>
                <a:ea typeface="Times New Roman"/>
                <a:cs typeface="Times New Roman"/>
                <a:sym typeface="Times New Roman"/>
              </a:rPr>
              <a:t>In order to enable efficient processing within deep learning frameworks, the resizing stage resizes the retinal images to a standard size, such as 128x128 pixels. </a:t>
            </a:r>
            <a:r>
              <a:rPr lang="en-US" sz="2000" dirty="0">
                <a:solidFill>
                  <a:schemeClr val="dk1"/>
                </a:solidFill>
                <a:latin typeface="Times New Roman"/>
                <a:ea typeface="Times New Roman"/>
                <a:cs typeface="Times New Roman"/>
                <a:sym typeface="Times New Roman"/>
              </a:rPr>
              <a:t>I</a:t>
            </a:r>
            <a:r>
              <a:rPr lang="en-US" sz="2000" b="0" i="0" u="none" strike="noStrike" cap="none" dirty="0">
                <a:solidFill>
                  <a:schemeClr val="dk1"/>
                </a:solidFill>
                <a:latin typeface="Times New Roman"/>
                <a:ea typeface="Times New Roman"/>
                <a:cs typeface="Times New Roman"/>
                <a:sym typeface="Times New Roman"/>
              </a:rPr>
              <a:t>llustrate how important this uniformity in image dimensions is for training and </a:t>
            </a:r>
            <a:r>
              <a:rPr lang="en-US" sz="2000" b="0" i="0" u="none" strike="noStrike" cap="none" dirty="0" err="1">
                <a:solidFill>
                  <a:schemeClr val="dk1"/>
                </a:solidFill>
                <a:latin typeface="Times New Roman"/>
                <a:ea typeface="Times New Roman"/>
                <a:cs typeface="Times New Roman"/>
                <a:sym typeface="Times New Roman"/>
              </a:rPr>
              <a:t>optimising</a:t>
            </a:r>
            <a:r>
              <a:rPr lang="en-US" sz="2000" b="0" i="0" u="none" strike="noStrike" cap="none" dirty="0">
                <a:solidFill>
                  <a:schemeClr val="dk1"/>
                </a:solidFill>
                <a:latin typeface="Times New Roman"/>
                <a:ea typeface="Times New Roman"/>
                <a:cs typeface="Times New Roman"/>
                <a:sym typeface="Times New Roman"/>
              </a:rPr>
              <a:t> the model's performance.</a:t>
            </a:r>
          </a:p>
          <a:p>
            <a:endParaRPr lang="en-IN" sz="2400" dirty="0"/>
          </a:p>
        </p:txBody>
      </p:sp>
      <p:pic>
        <p:nvPicPr>
          <p:cNvPr id="4" name="Google Shape;193;p22">
            <a:extLst>
              <a:ext uri="{FF2B5EF4-FFF2-40B4-BE49-F238E27FC236}">
                <a16:creationId xmlns:a16="http://schemas.microsoft.com/office/drawing/2014/main" id="{28CFF298-5FC5-7597-A8EE-CE87E4903A45}"/>
              </a:ext>
            </a:extLst>
          </p:cNvPr>
          <p:cNvPicPr preferRelativeResize="0"/>
          <p:nvPr/>
        </p:nvPicPr>
        <p:blipFill rotWithShape="1">
          <a:blip r:embed="rId2">
            <a:alphaModFix/>
          </a:blip>
          <a:srcRect/>
          <a:stretch/>
        </p:blipFill>
        <p:spPr>
          <a:xfrm>
            <a:off x="4074694" y="3429000"/>
            <a:ext cx="4042611" cy="2013284"/>
          </a:xfrm>
          <a:prstGeom prst="rect">
            <a:avLst/>
          </a:prstGeom>
          <a:noFill/>
          <a:ln>
            <a:noFill/>
          </a:ln>
        </p:spPr>
      </p:pic>
      <p:sp>
        <p:nvSpPr>
          <p:cNvPr id="6" name="TextBox 5">
            <a:extLst>
              <a:ext uri="{FF2B5EF4-FFF2-40B4-BE49-F238E27FC236}">
                <a16:creationId xmlns:a16="http://schemas.microsoft.com/office/drawing/2014/main" id="{1974CC03-4F80-3719-3069-0835333D1E76}"/>
              </a:ext>
            </a:extLst>
          </p:cNvPr>
          <p:cNvSpPr txBox="1"/>
          <p:nvPr/>
        </p:nvSpPr>
        <p:spPr>
          <a:xfrm rot="10800000" flipV="1">
            <a:off x="4074694" y="5807631"/>
            <a:ext cx="4764506" cy="369332"/>
          </a:xfrm>
          <a:prstGeom prst="rect">
            <a:avLst/>
          </a:prstGeom>
          <a:noFill/>
        </p:spPr>
        <p:txBody>
          <a:bodyPr wrap="square">
            <a:spAutoFit/>
          </a:bodyPr>
          <a:lstStyle/>
          <a:p>
            <a:r>
              <a:rPr lang="en-US" sz="1800" b="0" i="0" u="none" strike="noStrike" cap="none" dirty="0">
                <a:solidFill>
                  <a:schemeClr val="dk1"/>
                </a:solidFill>
                <a:latin typeface="Times New Roman"/>
                <a:ea typeface="Times New Roman"/>
                <a:cs typeface="Times New Roman"/>
                <a:sym typeface="Times New Roman"/>
              </a:rPr>
              <a:t> Fig: Before                          	Fig: After</a:t>
            </a:r>
            <a:endParaRPr lang="en-IN" dirty="0"/>
          </a:p>
        </p:txBody>
      </p:sp>
    </p:spTree>
    <p:extLst>
      <p:ext uri="{BB962C8B-B14F-4D97-AF65-F5344CB8AC3E}">
        <p14:creationId xmlns:p14="http://schemas.microsoft.com/office/powerpoint/2010/main" val="123421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2685-BA7C-7E20-2F10-1BAF969CDCB3}"/>
              </a:ext>
            </a:extLst>
          </p:cNvPr>
          <p:cNvSpPr>
            <a:spLocks noGrp="1"/>
          </p:cNvSpPr>
          <p:nvPr>
            <p:ph type="title"/>
          </p:nvPr>
        </p:nvSpPr>
        <p:spPr/>
        <p:txBody>
          <a:bodyPr/>
          <a:lstStyle/>
          <a:p>
            <a:r>
              <a:rPr lang="en-US" sz="4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Model Training</a:t>
            </a:r>
            <a:br>
              <a:rPr lang="en-US" sz="4000" b="1" i="0" u="none" strike="noStrike" cap="none" dirty="0">
                <a:solidFill>
                  <a:srgbClr val="000000"/>
                </a:solidFill>
                <a:latin typeface="Arial" panose="020B0604020202020204"/>
                <a:ea typeface="Arial" panose="020B0604020202020204"/>
                <a:cs typeface="Arial" panose="020B0604020202020204"/>
                <a:sym typeface="Arial" panose="020B0604020202020204"/>
              </a:rPr>
            </a:br>
            <a:endParaRPr lang="en-IN" sz="4000" dirty="0"/>
          </a:p>
        </p:txBody>
      </p:sp>
      <p:sp>
        <p:nvSpPr>
          <p:cNvPr id="3" name="Content Placeholder 2">
            <a:extLst>
              <a:ext uri="{FF2B5EF4-FFF2-40B4-BE49-F238E27FC236}">
                <a16:creationId xmlns:a16="http://schemas.microsoft.com/office/drawing/2014/main" id="{7A8EA3C1-FAF5-5309-5B02-6C67B1931A07}"/>
              </a:ext>
            </a:extLst>
          </p:cNvPr>
          <p:cNvSpPr>
            <a:spLocks noGrp="1"/>
          </p:cNvSpPr>
          <p:nvPr>
            <p:ph idx="1"/>
          </p:nvPr>
        </p:nvSpPr>
        <p:spPr>
          <a:xfrm>
            <a:off x="838200" y="1199535"/>
            <a:ext cx="10515600" cy="4977428"/>
          </a:xfrm>
        </p:spPr>
        <p:txBody>
          <a:bodyPr>
            <a:normAutofit/>
          </a:bodyPr>
          <a:lstStyle/>
          <a:p>
            <a:pPr marL="0" marR="139700" lvl="0" indent="0" algn="just" rtl="0">
              <a:lnSpc>
                <a:spcPct val="115000"/>
              </a:lnSpc>
              <a:spcBef>
                <a:spcPts val="0"/>
              </a:spcBef>
              <a:spcAft>
                <a:spcPts val="0"/>
              </a:spcAft>
              <a:buClr>
                <a:schemeClr val="dk1"/>
              </a:buClr>
              <a:buSzPts val="1100"/>
              <a:buFont typeface="Arial" panose="020B0604020202020204"/>
              <a:buNone/>
            </a:pP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Among computer vision techniques, using pre-trained deep convolutional neural network models is a common and successful approach, especially when it comes to classifying diabetic retinopathy (DR). </a:t>
            </a:r>
          </a:p>
          <a:p>
            <a:pPr marL="0" marR="139700" lvl="0" indent="0" algn="just" rtl="0">
              <a:lnSpc>
                <a:spcPct val="115000"/>
              </a:lnSpc>
              <a:spcBef>
                <a:spcPts val="0"/>
              </a:spcBef>
              <a:spcAft>
                <a:spcPts val="0"/>
              </a:spcAft>
              <a:buClr>
                <a:schemeClr val="dk1"/>
              </a:buClr>
              <a:buSzPts val="1100"/>
              <a:buFont typeface="Arial" panose="020B0604020202020204"/>
              <a:buNone/>
            </a:pPr>
            <a:r>
              <a:rPr lang="en-US" sz="2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Usually, a wide variety of images and object categories are provided to these models during their pre-training phase using extensive benchmark datasets such as ImageNet.</a:t>
            </a:r>
          </a:p>
          <a:p>
            <a:pPr marL="0" marR="139700" lvl="0" indent="0" algn="just" rtl="0">
              <a:lnSpc>
                <a:spcPct val="115000"/>
              </a:lnSpc>
              <a:spcBef>
                <a:spcPts val="0"/>
              </a:spcBef>
              <a:spcAft>
                <a:spcPts val="0"/>
              </a:spcAft>
              <a:buClr>
                <a:schemeClr val="dk1"/>
              </a:buClr>
              <a:buSzPts val="1100"/>
              <a:buFont typeface="Arial" panose="020B0604020202020204"/>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p>
          <a:p>
            <a:pPr marL="0" marR="139700" lvl="0" indent="0" algn="just" rtl="0">
              <a:lnSpc>
                <a:spcPct val="115000"/>
              </a:lnSpc>
              <a:spcBef>
                <a:spcPts val="0"/>
              </a:spcBef>
              <a:spcAft>
                <a:spcPts val="0"/>
              </a:spcAft>
              <a:buClr>
                <a:schemeClr val="dk1"/>
              </a:buClr>
              <a:buSzPts val="1100"/>
              <a:buFont typeface="Arial" panose="020B0604020202020204"/>
              <a:buNone/>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a:t>
            </a: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Using pre-trained models has the benefit of saving a great deal of time and computational power compared to training a new model from scratch. This approach, which is also known as "transfer learning," uses well-known models like ResNet50, EfficientNetB0</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as </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basis for a fresh computer vision job.</a:t>
            </a:r>
          </a:p>
          <a:p>
            <a:pPr marL="0" marR="139700" lvl="0" indent="0" algn="just" rtl="0">
              <a:lnSpc>
                <a:spcPct val="115000"/>
              </a:lnSpc>
              <a:spcBef>
                <a:spcPts val="0"/>
              </a:spcBef>
              <a:spcAft>
                <a:spcPts val="0"/>
              </a:spcAft>
              <a:buClr>
                <a:schemeClr val="dk1"/>
              </a:buClr>
              <a:buSzPts val="1100"/>
              <a:buFont typeface="Arial" panose="020B0604020202020204"/>
              <a:buNone/>
            </a:pPr>
            <a:endPar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139700" lvl="0" indent="0" algn="just" rtl="0">
              <a:lnSpc>
                <a:spcPct val="115000"/>
              </a:lnSpc>
              <a:spcBef>
                <a:spcPts val="0"/>
              </a:spcBef>
              <a:spcAft>
                <a:spcPts val="0"/>
              </a:spcAft>
              <a:buClr>
                <a:schemeClr val="dk1"/>
              </a:buClr>
              <a:buSzPts val="1100"/>
              <a:buFont typeface="Arial" panose="020B0604020202020204"/>
              <a:buNone/>
            </a:pPr>
            <a:r>
              <a:rPr lang="en-US" sz="20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Custom layers are usually added to a pre-trained model to customize it for a particular use case. The task-specific features are learned by these custom layers. </a:t>
            </a:r>
          </a:p>
          <a:p>
            <a:endParaRPr lang="en-IN" dirty="0"/>
          </a:p>
        </p:txBody>
      </p:sp>
    </p:spTree>
    <p:extLst>
      <p:ext uri="{BB962C8B-B14F-4D97-AF65-F5344CB8AC3E}">
        <p14:creationId xmlns:p14="http://schemas.microsoft.com/office/powerpoint/2010/main" val="831534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7120-B507-1124-25A5-E6CA9AFD134D}"/>
              </a:ext>
            </a:extLst>
          </p:cNvPr>
          <p:cNvSpPr>
            <a:spLocks noGrp="1"/>
          </p:cNvSpPr>
          <p:nvPr>
            <p:ph type="title"/>
          </p:nvPr>
        </p:nvSpPr>
        <p:spPr/>
        <p:txBody>
          <a:bodyPr/>
          <a:lstStyle/>
          <a:p>
            <a:r>
              <a:rPr lang="en-US" sz="4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40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RESULTS</a:t>
            </a:r>
            <a:br>
              <a:rPr lang="en-US" sz="4000" b="1" i="0" u="none" strike="noStrike" cap="none" dirty="0">
                <a:solidFill>
                  <a:srgbClr val="000000"/>
                </a:solidFill>
                <a:latin typeface="Arial" panose="020B0604020202020204"/>
                <a:ea typeface="Arial" panose="020B0604020202020204"/>
                <a:cs typeface="Arial" panose="020B0604020202020204"/>
                <a:sym typeface="Arial" panose="020B0604020202020204"/>
              </a:rPr>
            </a:br>
            <a:endParaRPr lang="en-IN" sz="4000" dirty="0"/>
          </a:p>
        </p:txBody>
      </p:sp>
      <p:sp>
        <p:nvSpPr>
          <p:cNvPr id="7" name="Content Placeholder 6">
            <a:extLst>
              <a:ext uri="{FF2B5EF4-FFF2-40B4-BE49-F238E27FC236}">
                <a16:creationId xmlns:a16="http://schemas.microsoft.com/office/drawing/2014/main" id="{3251C2D7-CD98-0E40-BC3C-8A94CB055BF3}"/>
              </a:ext>
            </a:extLst>
          </p:cNvPr>
          <p:cNvSpPr>
            <a:spLocks noGrp="1"/>
          </p:cNvSpPr>
          <p:nvPr>
            <p:ph idx="1"/>
          </p:nvPr>
        </p:nvSpPr>
        <p:spPr>
          <a:xfrm>
            <a:off x="625577" y="1224551"/>
            <a:ext cx="11098161" cy="1905000"/>
          </a:xfrm>
        </p:spPr>
        <p:txBody>
          <a:bodyPr>
            <a:normAutofit fontScale="55000" lnSpcReduction="20000"/>
          </a:bodyPr>
          <a:lstStyle/>
          <a:p>
            <a:pPr marL="0" indent="0">
              <a:buNone/>
            </a:pPr>
            <a:r>
              <a:rPr lang="en-US" sz="3200" b="1" dirty="0"/>
              <a:t>Evaluation and Metrics:</a:t>
            </a:r>
          </a:p>
          <a:p>
            <a:pPr marL="0" marR="139700" lvl="0" indent="0" algn="just" rtl="0">
              <a:lnSpc>
                <a:spcPct val="115000"/>
              </a:lnSpc>
              <a:spcBef>
                <a:spcPts val="0"/>
              </a:spcBef>
              <a:spcAft>
                <a:spcPts val="0"/>
              </a:spcAft>
              <a:buClr>
                <a:srgbClr val="000000"/>
              </a:buClr>
              <a:buSzPts val="1400"/>
              <a:buFont typeface="Arial" panose="020B0604020202020204"/>
              <a:buNone/>
            </a:pPr>
            <a:r>
              <a:rPr lang="en-US" sz="32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US" sz="3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 classifier's standard evaluation is based on a number of predefined performance indicators. Our models are assessed using the following metrics: Accuracy, Specificity, F-score, Precision, and Recall.</a:t>
            </a:r>
          </a:p>
          <a:p>
            <a:pPr marL="0" marR="139700" lvl="0" indent="0" algn="just" rtl="0">
              <a:lnSpc>
                <a:spcPct val="115000"/>
              </a:lnSpc>
              <a:spcBef>
                <a:spcPts val="0"/>
              </a:spcBef>
              <a:spcAft>
                <a:spcPts val="0"/>
              </a:spcAft>
              <a:buClr>
                <a:srgbClr val="000000"/>
              </a:buClr>
              <a:buSzPts val="1400"/>
              <a:buFont typeface="Arial" panose="020B0604020202020204"/>
              <a:buNone/>
            </a:pPr>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sz="3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3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First, we used a confusion matrix and made inferences from it for the classification algorithms. A confusion matrix is a table that, given a set of test data for which the real values are known, provides details on the quality or performance of a model for two or more types of classes. The simplest confusion matrix for the classifier 2 class, is a two-dimensional confusion matrix.</a:t>
            </a:r>
          </a:p>
          <a:p>
            <a:endParaRPr lang="en-IN" dirty="0"/>
          </a:p>
        </p:txBody>
      </p:sp>
      <p:pic>
        <p:nvPicPr>
          <p:cNvPr id="9" name="Google Shape;244;p27">
            <a:extLst>
              <a:ext uri="{FF2B5EF4-FFF2-40B4-BE49-F238E27FC236}">
                <a16:creationId xmlns:a16="http://schemas.microsoft.com/office/drawing/2014/main" id="{06E26D95-064C-F035-728C-B7EC4AB3665F}"/>
              </a:ext>
            </a:extLst>
          </p:cNvPr>
          <p:cNvPicPr preferRelativeResize="0"/>
          <p:nvPr/>
        </p:nvPicPr>
        <p:blipFill rotWithShape="1">
          <a:blip r:embed="rId2"/>
          <a:srcRect/>
          <a:stretch>
            <a:fillRect/>
          </a:stretch>
        </p:blipFill>
        <p:spPr>
          <a:xfrm>
            <a:off x="2755232" y="3428999"/>
            <a:ext cx="4904097" cy="2765323"/>
          </a:xfrm>
          <a:prstGeom prst="rect">
            <a:avLst/>
          </a:prstGeom>
          <a:noFill/>
          <a:ln>
            <a:noFill/>
          </a:ln>
        </p:spPr>
      </p:pic>
    </p:spTree>
    <p:extLst>
      <p:ext uri="{BB962C8B-B14F-4D97-AF65-F5344CB8AC3E}">
        <p14:creationId xmlns:p14="http://schemas.microsoft.com/office/powerpoint/2010/main" val="367905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A9E42-CCE5-006E-8EA8-241F77017CFD}"/>
              </a:ext>
            </a:extLst>
          </p:cNvPr>
          <p:cNvSpPr txBox="1"/>
          <p:nvPr/>
        </p:nvSpPr>
        <p:spPr>
          <a:xfrm>
            <a:off x="668594" y="459854"/>
            <a:ext cx="11068535" cy="3039935"/>
          </a:xfrm>
          <a:prstGeom prst="rect">
            <a:avLst/>
          </a:prstGeom>
          <a:noFill/>
        </p:spPr>
        <p:txBody>
          <a:bodyPr wrap="square">
            <a:spAutoFit/>
          </a:bodyPr>
          <a:lstStyle/>
          <a:p>
            <a:pPr marL="0" marR="139700" lvl="0" indent="0" algn="just" rtl="0">
              <a:lnSpc>
                <a:spcPct val="115000"/>
              </a:lnSpc>
              <a:spcBef>
                <a:spcPts val="0"/>
              </a:spcBef>
              <a:spcAft>
                <a:spcPts val="0"/>
              </a:spcAft>
              <a:buClr>
                <a:srgbClr val="000000"/>
              </a:buClr>
              <a:buSzPts val="1400"/>
              <a:buFont typeface="Arial" panose="020B0604020202020204"/>
              <a:buNone/>
            </a:pPr>
            <a:r>
              <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Accuracy:</a:t>
            </a:r>
          </a:p>
          <a:p>
            <a:pPr marL="0" marR="139700" lvl="0" indent="0" algn="just" rtl="0">
              <a:lnSpc>
                <a:spcPct val="115000"/>
              </a:lnSpc>
              <a:spcBef>
                <a:spcPts val="0"/>
              </a:spcBef>
              <a:spcAft>
                <a:spcPts val="0"/>
              </a:spcAft>
              <a:buClr>
                <a:srgbClr val="000000"/>
              </a:buClr>
              <a:buSzPts val="1400"/>
              <a:buFont typeface="Arial" panose="020B0604020202020204"/>
              <a:buNone/>
            </a:pPr>
            <a:r>
              <a:rPr lang="en-US"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One metric used to describe the framework's overall success in all classes is correctness. The computation involves dividing the total number of anticipates by the number of correct projections.</a:t>
            </a:r>
          </a:p>
          <a:p>
            <a:pPr marL="0" marR="139700" lvl="0" indent="0" algn="just" rtl="0">
              <a:lnSpc>
                <a:spcPct val="115000"/>
              </a:lnSpc>
              <a:spcBef>
                <a:spcPts val="0"/>
              </a:spcBef>
              <a:spcAft>
                <a:spcPts val="0"/>
              </a:spcAft>
              <a:buClr>
                <a:srgbClr val="000000"/>
              </a:buClr>
              <a:buSzPts val="1400"/>
              <a:buFont typeface="Arial" panose="020B0604020202020204"/>
              <a:buNone/>
            </a:pPr>
            <a:r>
              <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Precision</a:t>
            </a: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p>
          <a:p>
            <a:pPr marL="0" marR="139700" lvl="0" indent="0" algn="just" rtl="0">
              <a:lnSpc>
                <a:spcPct val="115000"/>
              </a:lnSpc>
              <a:spcBef>
                <a:spcPts val="0"/>
              </a:spcBef>
              <a:spcAft>
                <a:spcPts val="0"/>
              </a:spcAft>
              <a:buClr>
                <a:srgbClr val="000000"/>
              </a:buClr>
              <a:buSzPts val="1400"/>
              <a:buFont typeface="Arial" panose="020B0604020202020204"/>
              <a:buNone/>
            </a:pPr>
            <a: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 ratio of the total number of positive anticipates to the actual number of successes is known as precision. It asks what proportion of the optimistic projections turned out to be accurate.</a:t>
            </a:r>
          </a:p>
          <a:p>
            <a:pPr marL="0" marR="139700" lvl="0" indent="0" algn="just" rtl="0">
              <a:lnSpc>
                <a:spcPct val="115000"/>
              </a:lnSpc>
              <a:spcBef>
                <a:spcPts val="0"/>
              </a:spcBef>
              <a:spcAft>
                <a:spcPts val="0"/>
              </a:spcAft>
              <a:buClr>
                <a:srgbClr val="000000"/>
              </a:buClr>
              <a:buSzPts val="1400"/>
              <a:buFont typeface="Arial" panose="020B0604020202020204"/>
              <a:buNone/>
            </a:pPr>
            <a:r>
              <a:rPr lang="en-US" sz="20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Recall</a:t>
            </a:r>
            <a:r>
              <a:rPr lang="en-US" sz="20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p>
          <a:p>
            <a:pPr marL="0" marR="139700" lvl="0" indent="0" algn="just" rtl="0">
              <a:lnSpc>
                <a:spcPct val="115000"/>
              </a:lnSpc>
              <a:spcBef>
                <a:spcPts val="0"/>
              </a:spcBef>
              <a:spcAft>
                <a:spcPts val="0"/>
              </a:spcAft>
              <a:buClr>
                <a:srgbClr val="000000"/>
              </a:buClr>
              <a:buSzPts val="1400"/>
              <a:buFont typeface="Arial" panose="020B0604020202020204"/>
              <a:buNone/>
            </a:pPr>
            <a:r>
              <a:rPr lang="en-US"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It is the proportion of actual positive results to the sum of false negative results and true positive results. It answers the query, "What percentage of actual positives were identified correctly?"</a:t>
            </a:r>
          </a:p>
        </p:txBody>
      </p:sp>
      <p:pic>
        <p:nvPicPr>
          <p:cNvPr id="4" name="Google Shape;265;p29">
            <a:extLst>
              <a:ext uri="{FF2B5EF4-FFF2-40B4-BE49-F238E27FC236}">
                <a16:creationId xmlns:a16="http://schemas.microsoft.com/office/drawing/2014/main" id="{DD6F29D4-CE13-639C-26F9-815D5CA716E4}"/>
              </a:ext>
            </a:extLst>
          </p:cNvPr>
          <p:cNvPicPr preferRelativeResize="0"/>
          <p:nvPr/>
        </p:nvPicPr>
        <p:blipFill>
          <a:blip r:embed="rId2"/>
          <a:stretch>
            <a:fillRect/>
          </a:stretch>
        </p:blipFill>
        <p:spPr>
          <a:xfrm>
            <a:off x="3048000" y="3952569"/>
            <a:ext cx="4991595" cy="2116268"/>
          </a:xfrm>
          <a:prstGeom prst="rect">
            <a:avLst/>
          </a:prstGeom>
          <a:noFill/>
          <a:ln>
            <a:noFill/>
          </a:ln>
        </p:spPr>
      </p:pic>
    </p:spTree>
    <p:extLst>
      <p:ext uri="{BB962C8B-B14F-4D97-AF65-F5344CB8AC3E}">
        <p14:creationId xmlns:p14="http://schemas.microsoft.com/office/powerpoint/2010/main" val="1262432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75;p30">
            <a:extLst>
              <a:ext uri="{FF2B5EF4-FFF2-40B4-BE49-F238E27FC236}">
                <a16:creationId xmlns:a16="http://schemas.microsoft.com/office/drawing/2014/main" id="{CAAFF7F8-BA19-C1C4-FAB5-104D0AFD4C41}"/>
              </a:ext>
            </a:extLst>
          </p:cNvPr>
          <p:cNvPicPr preferRelativeResize="0"/>
          <p:nvPr/>
        </p:nvPicPr>
        <p:blipFill rotWithShape="1">
          <a:blip r:embed="rId2"/>
          <a:srcRect/>
          <a:stretch>
            <a:fillRect/>
          </a:stretch>
        </p:blipFill>
        <p:spPr>
          <a:xfrm>
            <a:off x="3002462" y="707924"/>
            <a:ext cx="5413951" cy="3899490"/>
          </a:xfrm>
          <a:prstGeom prst="rect">
            <a:avLst/>
          </a:prstGeom>
          <a:noFill/>
          <a:ln>
            <a:noFill/>
          </a:ln>
        </p:spPr>
      </p:pic>
      <p:sp>
        <p:nvSpPr>
          <p:cNvPr id="5" name="TextBox 4">
            <a:extLst>
              <a:ext uri="{FF2B5EF4-FFF2-40B4-BE49-F238E27FC236}">
                <a16:creationId xmlns:a16="http://schemas.microsoft.com/office/drawing/2014/main" id="{4A22525A-07D4-2A9E-0878-110164A2F76D}"/>
              </a:ext>
            </a:extLst>
          </p:cNvPr>
          <p:cNvSpPr txBox="1"/>
          <p:nvPr/>
        </p:nvSpPr>
        <p:spPr>
          <a:xfrm>
            <a:off x="4989613" y="4796237"/>
            <a:ext cx="6096000" cy="385362"/>
          </a:xfrm>
          <a:prstGeom prst="rect">
            <a:avLst/>
          </a:prstGeom>
          <a:noFill/>
        </p:spPr>
        <p:txBody>
          <a:bodyPr wrap="square">
            <a:spAutoFit/>
          </a:bodyPr>
          <a:lstStyle/>
          <a:p>
            <a:pPr marL="0" marR="139700" lvl="0" indent="0" algn="just" rtl="0">
              <a:lnSpc>
                <a:spcPct val="115000"/>
              </a:lnSpc>
              <a:spcBef>
                <a:spcPts val="0"/>
              </a:spcBef>
              <a:spcAft>
                <a:spcPts val="0"/>
              </a:spcAft>
              <a:buClr>
                <a:srgbClr val="000000"/>
              </a:buClr>
              <a:buSzPts val="12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Fig7: Model Accuracy</a:t>
            </a:r>
          </a:p>
        </p:txBody>
      </p:sp>
    </p:spTree>
    <p:extLst>
      <p:ext uri="{BB962C8B-B14F-4D97-AF65-F5344CB8AC3E}">
        <p14:creationId xmlns:p14="http://schemas.microsoft.com/office/powerpoint/2010/main" val="2672450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78;p30">
            <a:extLst>
              <a:ext uri="{FF2B5EF4-FFF2-40B4-BE49-F238E27FC236}">
                <a16:creationId xmlns:a16="http://schemas.microsoft.com/office/drawing/2014/main" id="{6D63A953-BF15-E3F9-C319-6362F4E11AC2}"/>
              </a:ext>
            </a:extLst>
          </p:cNvPr>
          <p:cNvPicPr preferRelativeResize="0"/>
          <p:nvPr/>
        </p:nvPicPr>
        <p:blipFill rotWithShape="1">
          <a:blip r:embed="rId2">
            <a:alphaModFix/>
          </a:blip>
          <a:srcRect/>
          <a:stretch/>
        </p:blipFill>
        <p:spPr>
          <a:xfrm>
            <a:off x="2245894" y="529389"/>
            <a:ext cx="7748337" cy="4572000"/>
          </a:xfrm>
          <a:prstGeom prst="rect">
            <a:avLst/>
          </a:prstGeom>
          <a:noFill/>
          <a:ln>
            <a:noFill/>
          </a:ln>
        </p:spPr>
      </p:pic>
      <p:sp>
        <p:nvSpPr>
          <p:cNvPr id="4" name="TextBox 3">
            <a:extLst>
              <a:ext uri="{FF2B5EF4-FFF2-40B4-BE49-F238E27FC236}">
                <a16:creationId xmlns:a16="http://schemas.microsoft.com/office/drawing/2014/main" id="{3D80E8DE-941C-2EA5-7DAF-C4DDA0D905C9}"/>
              </a:ext>
            </a:extLst>
          </p:cNvPr>
          <p:cNvSpPr txBox="1"/>
          <p:nvPr/>
        </p:nvSpPr>
        <p:spPr>
          <a:xfrm rot="10800000" flipV="1">
            <a:off x="4690806" y="5472357"/>
            <a:ext cx="4464062" cy="400110"/>
          </a:xfrm>
          <a:prstGeom prst="rect">
            <a:avLst/>
          </a:prstGeom>
          <a:noFill/>
        </p:spPr>
        <p:txBody>
          <a:bodyPr wrap="square">
            <a:spAutoFit/>
          </a:bodyPr>
          <a:lstStyle/>
          <a:p>
            <a:r>
              <a:rPr lang="en-US" sz="18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Fig8: Confusion Matrix</a:t>
            </a:r>
            <a:endParaRPr lang="en-IN" sz="2000" dirty="0"/>
          </a:p>
        </p:txBody>
      </p:sp>
    </p:spTree>
    <p:extLst>
      <p:ext uri="{BB962C8B-B14F-4D97-AF65-F5344CB8AC3E}">
        <p14:creationId xmlns:p14="http://schemas.microsoft.com/office/powerpoint/2010/main" val="3117145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1FC3-F163-203D-D482-2611A54419CB}"/>
              </a:ext>
            </a:extLst>
          </p:cNvPr>
          <p:cNvSpPr>
            <a:spLocks noGrp="1"/>
          </p:cNvSpPr>
          <p:nvPr>
            <p:ph type="title"/>
          </p:nvPr>
        </p:nvSpPr>
        <p:spPr/>
        <p:txBody>
          <a:bodyPr>
            <a:normAutofit/>
          </a:bodyPr>
          <a:lstStyle/>
          <a:p>
            <a:r>
              <a:rPr lang="en-US" sz="4000" b="1" dirty="0"/>
              <a:t>				CONCLUSION</a:t>
            </a:r>
            <a:endParaRPr lang="en-IN" sz="4000" b="1" dirty="0"/>
          </a:p>
        </p:txBody>
      </p:sp>
      <p:sp>
        <p:nvSpPr>
          <p:cNvPr id="3" name="Content Placeholder 2">
            <a:extLst>
              <a:ext uri="{FF2B5EF4-FFF2-40B4-BE49-F238E27FC236}">
                <a16:creationId xmlns:a16="http://schemas.microsoft.com/office/drawing/2014/main" id="{5936CAD1-1CFB-D03E-7E70-57F8AB4B1FB6}"/>
              </a:ext>
            </a:extLst>
          </p:cNvPr>
          <p:cNvSpPr>
            <a:spLocks noGrp="1"/>
          </p:cNvSpPr>
          <p:nvPr>
            <p:ph idx="1"/>
          </p:nvPr>
        </p:nvSpPr>
        <p:spPr>
          <a:xfrm>
            <a:off x="698091" y="1317524"/>
            <a:ext cx="10655710" cy="4859440"/>
          </a:xfrm>
        </p:spPr>
        <p:txBody>
          <a:bodyPr>
            <a:normAutofit fontScale="25000" lnSpcReduction="20000"/>
          </a:bodyPr>
          <a:lstStyle/>
          <a:p>
            <a:pPr marL="0" marR="135255" indent="0" algn="just">
              <a:lnSpc>
                <a:spcPct val="114000"/>
              </a:lnSpc>
              <a:spcBef>
                <a:spcPts val="5"/>
              </a:spcBef>
              <a:buNone/>
            </a:pPr>
            <a:r>
              <a:rPr lang="en-US" sz="6400" dirty="0">
                <a:latin typeface="Times New Roman" panose="02020603050405020304" pitchFamily="18" charset="0"/>
              </a:rPr>
              <a:t>       </a:t>
            </a:r>
            <a:r>
              <a:rPr lang="en-US" sz="6400" dirty="0">
                <a:effectLst/>
                <a:latin typeface="Times New Roman" panose="02020603050405020304" pitchFamily="18" charset="0"/>
              </a:rPr>
              <a:t> </a:t>
            </a:r>
          </a:p>
          <a:p>
            <a:pPr marL="0" marR="135255" indent="0" algn="just">
              <a:lnSpc>
                <a:spcPct val="114000"/>
              </a:lnSpc>
              <a:spcBef>
                <a:spcPts val="5"/>
              </a:spcBef>
              <a:buNone/>
            </a:pPr>
            <a:endParaRPr lang="en-US" sz="6400" dirty="0">
              <a:latin typeface="Times New Roman" panose="02020603050405020304" pitchFamily="18" charset="0"/>
            </a:endParaRPr>
          </a:p>
          <a:p>
            <a:pPr marL="0" marR="135255" indent="0" algn="just">
              <a:lnSpc>
                <a:spcPct val="114000"/>
              </a:lnSpc>
              <a:spcBef>
                <a:spcPts val="5"/>
              </a:spcBef>
              <a:buNone/>
            </a:pPr>
            <a:r>
              <a:rPr lang="en-US" sz="7200" b="1" dirty="0">
                <a:effectLst/>
                <a:latin typeface="Times New Roman" panose="02020603050405020304" pitchFamily="18" charset="0"/>
              </a:rPr>
              <a:t>1.</a:t>
            </a:r>
            <a:r>
              <a:rPr lang="en-US" sz="7200" dirty="0">
                <a:effectLst/>
                <a:latin typeface="Times New Roman" panose="02020603050405020304" pitchFamily="18" charset="0"/>
              </a:rPr>
              <a:t> In conclusion, the experiment that was shown shows how well deep learning models more especially, EfficientNetB0, ResNet18, and DenseNet12 work when it comes to classifying diabetic retinopathy in images of the retinal fundus. </a:t>
            </a:r>
          </a:p>
          <a:p>
            <a:pPr marL="0" marR="135255" indent="0" algn="just">
              <a:lnSpc>
                <a:spcPct val="114000"/>
              </a:lnSpc>
              <a:spcBef>
                <a:spcPts val="5"/>
              </a:spcBef>
              <a:buNone/>
            </a:pPr>
            <a:endParaRPr lang="en-US" sz="7200" dirty="0">
              <a:effectLst/>
              <a:latin typeface="Times New Roman" panose="02020603050405020304" pitchFamily="18" charset="0"/>
            </a:endParaRPr>
          </a:p>
          <a:p>
            <a:pPr marL="0" marR="135255" indent="0" algn="just">
              <a:lnSpc>
                <a:spcPct val="114000"/>
              </a:lnSpc>
              <a:spcBef>
                <a:spcPts val="5"/>
              </a:spcBef>
              <a:buNone/>
            </a:pPr>
            <a:r>
              <a:rPr lang="en-US" sz="7200" b="1" dirty="0">
                <a:effectLst/>
                <a:latin typeface="Times New Roman" panose="02020603050405020304" pitchFamily="18" charset="0"/>
              </a:rPr>
              <a:t>2.</a:t>
            </a:r>
            <a:r>
              <a:rPr lang="en-US" sz="7200" dirty="0">
                <a:effectLst/>
                <a:latin typeface="Times New Roman" panose="02020603050405020304" pitchFamily="18" charset="0"/>
              </a:rPr>
              <a:t> The models display excellent accuracy percentages; EfficientNetB0 leads the pack with an astounding 99.39%. The models' strong performance is a result of the use of pre-trained models, transfer learning, and careful consideration of data augmentation.</a:t>
            </a:r>
          </a:p>
          <a:p>
            <a:pPr marL="0" marR="135255" indent="0" algn="just">
              <a:lnSpc>
                <a:spcPct val="114000"/>
              </a:lnSpc>
              <a:spcBef>
                <a:spcPts val="5"/>
              </a:spcBef>
              <a:buNone/>
            </a:pPr>
            <a:r>
              <a:rPr lang="en-US" sz="7200" dirty="0">
                <a:effectLst/>
                <a:latin typeface="Times New Roman" panose="02020603050405020304" pitchFamily="18" charset="0"/>
              </a:rPr>
              <a:t> </a:t>
            </a:r>
          </a:p>
          <a:p>
            <a:pPr marL="0" marR="135255" indent="0" algn="just">
              <a:lnSpc>
                <a:spcPct val="114000"/>
              </a:lnSpc>
              <a:spcBef>
                <a:spcPts val="5"/>
              </a:spcBef>
              <a:buNone/>
            </a:pPr>
            <a:r>
              <a:rPr lang="en-US" sz="7200" b="1" dirty="0">
                <a:latin typeface="Times New Roman" panose="02020603050405020304" pitchFamily="18" charset="0"/>
              </a:rPr>
              <a:t>3.</a:t>
            </a:r>
            <a:r>
              <a:rPr lang="en-US" sz="7200" dirty="0">
                <a:latin typeface="Times New Roman" panose="02020603050405020304" pitchFamily="18" charset="0"/>
              </a:rPr>
              <a:t> </a:t>
            </a:r>
            <a:r>
              <a:rPr lang="en-US" sz="7200" dirty="0">
                <a:effectLst/>
                <a:latin typeface="Times New Roman" panose="02020603050405020304" pitchFamily="18" charset="0"/>
              </a:rPr>
              <a:t>The use of EfficientNetB0, which is renowned for its accuracy and efficiency, makes it stand out as a potent instrument for the real-time identification of diabetic retinopathy, in line with the rising demand for precise and efficient medical solutions.</a:t>
            </a:r>
          </a:p>
          <a:p>
            <a:pPr marL="0" marR="135255" indent="0" algn="just">
              <a:lnSpc>
                <a:spcPct val="114000"/>
              </a:lnSpc>
              <a:spcBef>
                <a:spcPts val="5"/>
              </a:spcBef>
              <a:buNone/>
            </a:pPr>
            <a:endParaRPr lang="en-US" sz="7200" dirty="0">
              <a:effectLst/>
              <a:latin typeface="Arial" panose="020B0604020202020204" pitchFamily="34" charset="0"/>
            </a:endParaRPr>
          </a:p>
          <a:p>
            <a:pPr marL="0" marR="135255" indent="0" algn="just">
              <a:lnSpc>
                <a:spcPct val="114000"/>
              </a:lnSpc>
              <a:spcBef>
                <a:spcPts val="5"/>
              </a:spcBef>
              <a:buNone/>
            </a:pPr>
            <a:r>
              <a:rPr lang="en-US" sz="7200" b="1" dirty="0">
                <a:latin typeface="Times New Roman" panose="02020603050405020304" pitchFamily="18" charset="0"/>
              </a:rPr>
              <a:t>4.</a:t>
            </a:r>
            <a:r>
              <a:rPr lang="en-US" sz="7200" dirty="0">
                <a:latin typeface="Times New Roman" panose="02020603050405020304" pitchFamily="18" charset="0"/>
              </a:rPr>
              <a:t> </a:t>
            </a:r>
            <a:r>
              <a:rPr lang="en-US" sz="7200" dirty="0">
                <a:effectLst/>
                <a:latin typeface="Times New Roman" panose="02020603050405020304" pitchFamily="18" charset="0"/>
              </a:rPr>
              <a:t>This will lay the groundwork for future developments in medical image analysis and support continuous efforts to improve healthcare diagnostics.</a:t>
            </a:r>
          </a:p>
          <a:p>
            <a:pPr marL="0" marR="135255" indent="0" algn="just">
              <a:lnSpc>
                <a:spcPct val="114000"/>
              </a:lnSpc>
              <a:spcBef>
                <a:spcPts val="5"/>
              </a:spcBef>
              <a:buNone/>
            </a:pPr>
            <a:endParaRPr lang="en-US" sz="8000" dirty="0">
              <a:effectLst/>
              <a:latin typeface="Arial" panose="020B0604020202020204" pitchFamily="34" charset="0"/>
            </a:endParaRPr>
          </a:p>
          <a:p>
            <a:pPr marL="0" marR="135255" indent="0" algn="just">
              <a:lnSpc>
                <a:spcPct val="114000"/>
              </a:lnSpc>
              <a:spcBef>
                <a:spcPts val="5"/>
              </a:spcBef>
              <a:buNone/>
            </a:pPr>
            <a:r>
              <a:rPr lang="en-US" sz="8000" b="1" dirty="0">
                <a:effectLst/>
                <a:latin typeface="Times New Roman" panose="02020603050405020304" pitchFamily="18" charset="0"/>
              </a:rPr>
              <a:t> </a:t>
            </a:r>
            <a:endParaRPr lang="en-IN" sz="8000" dirty="0"/>
          </a:p>
        </p:txBody>
      </p:sp>
    </p:spTree>
    <p:extLst>
      <p:ext uri="{BB962C8B-B14F-4D97-AF65-F5344CB8AC3E}">
        <p14:creationId xmlns:p14="http://schemas.microsoft.com/office/powerpoint/2010/main" val="3369470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C4AC-6263-99C2-57DF-2DDC2D6EDEE7}"/>
              </a:ext>
            </a:extLst>
          </p:cNvPr>
          <p:cNvSpPr>
            <a:spLocks noGrp="1"/>
          </p:cNvSpPr>
          <p:nvPr>
            <p:ph type="title"/>
          </p:nvPr>
        </p:nvSpPr>
        <p:spPr/>
        <p:txBody>
          <a:bodyPr/>
          <a:lstStyle/>
          <a:p>
            <a:r>
              <a:rPr lang="en-US" b="1" dirty="0"/>
              <a:t>			 FUTURE SCOPE</a:t>
            </a:r>
            <a:endParaRPr lang="en-IN" b="1" dirty="0"/>
          </a:p>
        </p:txBody>
      </p:sp>
      <p:sp>
        <p:nvSpPr>
          <p:cNvPr id="3" name="Content Placeholder 2">
            <a:extLst>
              <a:ext uri="{FF2B5EF4-FFF2-40B4-BE49-F238E27FC236}">
                <a16:creationId xmlns:a16="http://schemas.microsoft.com/office/drawing/2014/main" id="{C7920921-BA39-A91E-3EEB-761C0A050B37}"/>
              </a:ext>
            </a:extLst>
          </p:cNvPr>
          <p:cNvSpPr>
            <a:spLocks noGrp="1"/>
          </p:cNvSpPr>
          <p:nvPr>
            <p:ph idx="1"/>
          </p:nvPr>
        </p:nvSpPr>
        <p:spPr>
          <a:xfrm>
            <a:off x="838200" y="1459809"/>
            <a:ext cx="10515600" cy="4351338"/>
          </a:xfrm>
        </p:spPr>
        <p:txBody>
          <a:bodyPr>
            <a:normAutofit/>
          </a:bodyPr>
          <a:lstStyle/>
          <a:p>
            <a:pPr marL="0" marR="135255" indent="0" algn="just">
              <a:lnSpc>
                <a:spcPct val="114000"/>
              </a:lnSpc>
              <a:spcBef>
                <a:spcPts val="5"/>
              </a:spcBef>
              <a:buNone/>
            </a:pPr>
            <a:r>
              <a:rPr lang="en-US" sz="2000" b="1" dirty="0">
                <a:effectLst/>
                <a:latin typeface="Times New Roman" panose="02020603050405020304" pitchFamily="18" charset="0"/>
              </a:rPr>
              <a:t>1.</a:t>
            </a:r>
            <a:r>
              <a:rPr lang="en-US" sz="2000" dirty="0">
                <a:effectLst/>
                <a:latin typeface="Times New Roman" panose="02020603050405020304" pitchFamily="18" charset="0"/>
              </a:rPr>
              <a:t> The initiative's future scope encompasses multiple promising directions in the realm of diagnosing diabetic retinopathy and medical image analysis.</a:t>
            </a:r>
          </a:p>
          <a:p>
            <a:pPr marL="457200" marR="135255" indent="-457200" algn="just">
              <a:lnSpc>
                <a:spcPct val="114000"/>
              </a:lnSpc>
              <a:spcBef>
                <a:spcPts val="5"/>
              </a:spcBef>
              <a:buAutoNum type="arabicPeriod"/>
            </a:pPr>
            <a:endParaRPr lang="en-US" sz="2000" dirty="0">
              <a:effectLst/>
              <a:latin typeface="Times New Roman" panose="02020603050405020304" pitchFamily="18" charset="0"/>
            </a:endParaRPr>
          </a:p>
          <a:p>
            <a:pPr marL="0" marR="135255" indent="0" algn="just">
              <a:lnSpc>
                <a:spcPct val="114000"/>
              </a:lnSpc>
              <a:spcBef>
                <a:spcPts val="5"/>
              </a:spcBef>
              <a:buNone/>
            </a:pPr>
            <a:r>
              <a:rPr lang="en-US" sz="2000" b="1" dirty="0">
                <a:effectLst/>
                <a:latin typeface="Times New Roman" panose="02020603050405020304" pitchFamily="18" charset="0"/>
              </a:rPr>
              <a:t>2. </a:t>
            </a:r>
            <a:r>
              <a:rPr lang="en-US" sz="2000" dirty="0">
                <a:effectLst/>
                <a:latin typeface="Times New Roman" panose="02020603050405020304" pitchFamily="18" charset="0"/>
              </a:rPr>
              <a:t>Accuracy and efficiency can be improved by further </a:t>
            </a:r>
            <a:r>
              <a:rPr lang="en-US" sz="2000" dirty="0" err="1">
                <a:effectLst/>
                <a:latin typeface="Times New Roman" panose="02020603050405020304" pitchFamily="18" charset="0"/>
              </a:rPr>
              <a:t>optimising</a:t>
            </a:r>
            <a:r>
              <a:rPr lang="en-US" sz="2000" dirty="0">
                <a:effectLst/>
                <a:latin typeface="Times New Roman" panose="02020603050405020304" pitchFamily="18" charset="0"/>
              </a:rPr>
              <a:t> and refining the deep learning models, for example, by investigating new or modified </a:t>
            </a:r>
            <a:r>
              <a:rPr lang="en-US" sz="2000" dirty="0" err="1">
                <a:effectLst/>
                <a:latin typeface="Times New Roman" panose="02020603050405020304" pitchFamily="18" charset="0"/>
              </a:rPr>
              <a:t>EfficientNet</a:t>
            </a:r>
            <a:r>
              <a:rPr lang="en-US" sz="2000" dirty="0">
                <a:effectLst/>
                <a:latin typeface="Times New Roman" panose="02020603050405020304" pitchFamily="18" charset="0"/>
              </a:rPr>
              <a:t> designs. Integrating the model with cutting-edge image processing methods and cutting-edge technologies like explainable AI can help improve comprehension and interpretation of the model's judgements, promoting confidence in clinical applications.</a:t>
            </a:r>
          </a:p>
          <a:p>
            <a:pPr marL="0" marR="135255" indent="0" algn="just">
              <a:lnSpc>
                <a:spcPct val="114000"/>
              </a:lnSpc>
              <a:spcBef>
                <a:spcPts val="5"/>
              </a:spcBef>
              <a:buNone/>
            </a:pPr>
            <a:endParaRPr lang="en-US" sz="2000" dirty="0">
              <a:effectLst/>
              <a:latin typeface="Times New Roman" panose="02020603050405020304" pitchFamily="18" charset="0"/>
            </a:endParaRPr>
          </a:p>
          <a:p>
            <a:pPr marL="0" marR="135255" indent="0" algn="just">
              <a:lnSpc>
                <a:spcPct val="114000"/>
              </a:lnSpc>
              <a:spcBef>
                <a:spcPts val="5"/>
              </a:spcBef>
              <a:buNone/>
            </a:pPr>
            <a:r>
              <a:rPr lang="en-US" sz="2000" b="1" dirty="0">
                <a:latin typeface="Times New Roman" panose="02020603050405020304" pitchFamily="18" charset="0"/>
              </a:rPr>
              <a:t>3.</a:t>
            </a:r>
            <a:r>
              <a:rPr lang="en-US" sz="2000" b="1" dirty="0">
                <a:effectLst/>
                <a:latin typeface="Times New Roman" panose="02020603050405020304" pitchFamily="18" charset="0"/>
              </a:rPr>
              <a:t> </a:t>
            </a:r>
            <a:r>
              <a:rPr lang="en-US" sz="2000" dirty="0">
                <a:effectLst/>
                <a:latin typeface="Times New Roman" panose="02020603050405020304" pitchFamily="18" charset="0"/>
              </a:rPr>
              <a:t>The deployment of these models in standard medical practice can also be facilitated by working with healthcare organisations and experts to conduct extensive clinical validation and practical application. </a:t>
            </a:r>
          </a:p>
          <a:p>
            <a:endParaRPr lang="en-IN" dirty="0"/>
          </a:p>
        </p:txBody>
      </p:sp>
    </p:spTree>
    <p:extLst>
      <p:ext uri="{BB962C8B-B14F-4D97-AF65-F5344CB8AC3E}">
        <p14:creationId xmlns:p14="http://schemas.microsoft.com/office/powerpoint/2010/main" val="1599698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408169-1841-0D96-79E6-93206063D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709" y="1101213"/>
            <a:ext cx="7207069" cy="4444181"/>
          </a:xfrm>
          <a:prstGeom prst="rect">
            <a:avLst/>
          </a:prstGeom>
        </p:spPr>
      </p:pic>
    </p:spTree>
    <p:extLst>
      <p:ext uri="{BB962C8B-B14F-4D97-AF65-F5344CB8AC3E}">
        <p14:creationId xmlns:p14="http://schemas.microsoft.com/office/powerpoint/2010/main" val="351816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B33E-674C-AABE-6ABE-1D325CDBFE87}"/>
              </a:ext>
            </a:extLst>
          </p:cNvPr>
          <p:cNvSpPr>
            <a:spLocks noGrp="1"/>
          </p:cNvSpPr>
          <p:nvPr>
            <p:ph type="title"/>
          </p:nvPr>
        </p:nvSpPr>
        <p:spPr/>
        <p:txBody>
          <a:bodyPr>
            <a:normAutofit/>
          </a:bodyPr>
          <a:lstStyle/>
          <a:p>
            <a:r>
              <a:rPr lang="en-US" sz="4800" b="1" dirty="0"/>
              <a:t>                        </a:t>
            </a:r>
            <a:r>
              <a:rPr lang="en-US" b="1" dirty="0"/>
              <a:t>INTRODUCTION</a:t>
            </a:r>
            <a:endParaRPr lang="en-IN" b="1" dirty="0"/>
          </a:p>
        </p:txBody>
      </p:sp>
      <p:sp>
        <p:nvSpPr>
          <p:cNvPr id="3" name="Content Placeholder 2">
            <a:extLst>
              <a:ext uri="{FF2B5EF4-FFF2-40B4-BE49-F238E27FC236}">
                <a16:creationId xmlns:a16="http://schemas.microsoft.com/office/drawing/2014/main" id="{622891DB-A919-DB92-565B-06F3B9B16CAF}"/>
              </a:ext>
            </a:extLst>
          </p:cNvPr>
          <p:cNvSpPr>
            <a:spLocks noGrp="1"/>
          </p:cNvSpPr>
          <p:nvPr>
            <p:ph idx="1"/>
          </p:nvPr>
        </p:nvSpPr>
        <p:spPr>
          <a:xfrm>
            <a:off x="838200" y="1560154"/>
            <a:ext cx="10515600" cy="4351338"/>
          </a:xfrm>
        </p:spPr>
        <p:txBody>
          <a:bodyPr>
            <a:normAutofit/>
          </a:bodyPr>
          <a:lstStyle/>
          <a:p>
            <a:r>
              <a:rPr lang="en-US" sz="2000" b="0" i="0" u="none" strike="noStrike" cap="none" dirty="0">
                <a:solidFill>
                  <a:schemeClr val="dk1"/>
                </a:solidFill>
                <a:latin typeface="Times New Roman"/>
                <a:ea typeface="Times New Roman"/>
                <a:cs typeface="Times New Roman"/>
                <a:sym typeface="Times New Roman"/>
              </a:rPr>
              <a:t>One of the main causes of blindness worldwide, diabetic retinopathy (DR), is extremely common; within 20 years of diagnosis, 80% of diabetic people will acquire DR. </a:t>
            </a:r>
          </a:p>
          <a:p>
            <a:r>
              <a:rPr lang="en-US" sz="2000" b="0" i="0" u="none" strike="noStrike" cap="none" dirty="0">
                <a:solidFill>
                  <a:schemeClr val="dk1"/>
                </a:solidFill>
                <a:latin typeface="Times New Roman"/>
                <a:ea typeface="Times New Roman"/>
                <a:cs typeface="Times New Roman"/>
                <a:sym typeface="Times New Roman"/>
              </a:rPr>
              <a:t>Timely and precise intervention is essential to reduce sight-threatening consequences; therapies may include intravitreal injections of anti-vascular endothelial growth factor, steroids, or laser therapy. </a:t>
            </a:r>
          </a:p>
          <a:p>
            <a:r>
              <a:rPr lang="en-US" sz="2000" b="0" i="0" u="none" strike="noStrike" cap="none" dirty="0">
                <a:solidFill>
                  <a:schemeClr val="dk1"/>
                </a:solidFill>
                <a:latin typeface="Times New Roman"/>
                <a:ea typeface="Times New Roman"/>
                <a:cs typeface="Times New Roman"/>
                <a:sym typeface="Times New Roman"/>
              </a:rPr>
              <a:t>The efficacy of these interventions depends on early detection of the disease's progression to a stage where action is required. </a:t>
            </a:r>
          </a:p>
          <a:p>
            <a:r>
              <a:rPr lang="en-US" sz="2000" b="0" i="0" u="none" strike="noStrike" cap="none" dirty="0">
                <a:solidFill>
                  <a:schemeClr val="dk1"/>
                </a:solidFill>
                <a:latin typeface="Times New Roman"/>
                <a:ea typeface="Times New Roman"/>
                <a:cs typeface="Times New Roman"/>
                <a:sym typeface="Times New Roman"/>
              </a:rPr>
              <a:t>Since classifications usually rely on professional clinical interpretation, the subjective character of DR severity categorization and early diagnosis typically introduces variability.</a:t>
            </a:r>
          </a:p>
          <a:p>
            <a:r>
              <a:rPr lang="en-US" sz="2000" b="0" i="0" u="none" strike="noStrike" cap="none" dirty="0">
                <a:solidFill>
                  <a:schemeClr val="dk1"/>
                </a:solidFill>
                <a:latin typeface="Times New Roman"/>
                <a:ea typeface="Times New Roman"/>
                <a:cs typeface="Times New Roman"/>
                <a:sym typeface="Times New Roman"/>
              </a:rPr>
              <a:t>In this work, we present a thorough end-to-end deep convolutional neural network method intended for the automated diagnosis of diabetic retinopathy. </a:t>
            </a:r>
          </a:p>
          <a:p>
            <a:r>
              <a:rPr lang="en-US" sz="2000" dirty="0">
                <a:solidFill>
                  <a:schemeClr val="dk1"/>
                </a:solidFill>
                <a:latin typeface="Times New Roman"/>
                <a:ea typeface="Times New Roman"/>
                <a:cs typeface="Times New Roman"/>
                <a:sym typeface="Times New Roman"/>
              </a:rPr>
              <a:t>T</a:t>
            </a:r>
            <a:r>
              <a:rPr lang="en-US" sz="2000" b="0" i="0" u="none" strike="noStrike" cap="none" dirty="0">
                <a:solidFill>
                  <a:schemeClr val="dk1"/>
                </a:solidFill>
                <a:latin typeface="Times New Roman"/>
                <a:ea typeface="Times New Roman"/>
                <a:cs typeface="Times New Roman"/>
                <a:sym typeface="Times New Roman"/>
              </a:rPr>
              <a:t>he determination of referable status, with a focus on more severe cases such as severe non-proliferative DR.</a:t>
            </a:r>
          </a:p>
          <a:p>
            <a:endParaRPr lang="en-IN" dirty="0"/>
          </a:p>
        </p:txBody>
      </p:sp>
    </p:spTree>
    <p:extLst>
      <p:ext uri="{BB962C8B-B14F-4D97-AF65-F5344CB8AC3E}">
        <p14:creationId xmlns:p14="http://schemas.microsoft.com/office/powerpoint/2010/main" val="412396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F5FAF4-E52D-065B-5BCB-77C1499ECB60}"/>
              </a:ext>
            </a:extLst>
          </p:cNvPr>
          <p:cNvSpPr txBox="1"/>
          <p:nvPr/>
        </p:nvSpPr>
        <p:spPr>
          <a:xfrm>
            <a:off x="401051" y="609600"/>
            <a:ext cx="11630527" cy="1015663"/>
          </a:xfrm>
          <a:prstGeom prst="rect">
            <a:avLst/>
          </a:prstGeom>
          <a:noFill/>
        </p:spPr>
        <p:txBody>
          <a:bodyPr wrap="square">
            <a:spAutoFit/>
          </a:bodyPr>
          <a:lstStyle/>
          <a:p>
            <a:r>
              <a:rPr lang="en-US" sz="2000" b="1" i="0" u="none" strike="noStrike" cap="none" dirty="0">
                <a:solidFill>
                  <a:schemeClr val="dk1"/>
                </a:solidFill>
                <a:latin typeface="Times New Roman"/>
                <a:ea typeface="Times New Roman"/>
                <a:cs typeface="Times New Roman"/>
                <a:sym typeface="Times New Roman"/>
              </a:rPr>
              <a:t>1. </a:t>
            </a:r>
            <a:r>
              <a:rPr lang="en-US" sz="2000" b="0" i="0" u="none" strike="noStrike" cap="none" dirty="0">
                <a:solidFill>
                  <a:schemeClr val="dk1"/>
                </a:solidFill>
                <a:latin typeface="Times New Roman"/>
                <a:ea typeface="Times New Roman"/>
                <a:cs typeface="Times New Roman"/>
                <a:sym typeface="Times New Roman"/>
              </a:rPr>
              <a:t>Our results demonstrate not only the provided model's viability but also its improved performance over conventional machine learning techniques. The present study provides significant contributions to the advancement of automated DR detection and classification</a:t>
            </a:r>
            <a:r>
              <a:rPr lang="en-US" sz="1800" b="0" i="0" u="none" strike="noStrike" cap="none" dirty="0">
                <a:solidFill>
                  <a:schemeClr val="dk1"/>
                </a:solidFill>
                <a:latin typeface="Times New Roman"/>
                <a:ea typeface="Times New Roman"/>
                <a:cs typeface="Times New Roman"/>
                <a:sym typeface="Times New Roman"/>
              </a:rPr>
              <a:t>.</a:t>
            </a:r>
            <a:endParaRPr lang="en-IN" dirty="0"/>
          </a:p>
        </p:txBody>
      </p:sp>
      <p:pic>
        <p:nvPicPr>
          <p:cNvPr id="4" name="Google Shape;93;p12">
            <a:extLst>
              <a:ext uri="{FF2B5EF4-FFF2-40B4-BE49-F238E27FC236}">
                <a16:creationId xmlns:a16="http://schemas.microsoft.com/office/drawing/2014/main" id="{D7D3B23E-BC80-E616-9788-0EAA0787D606}"/>
              </a:ext>
            </a:extLst>
          </p:cNvPr>
          <p:cNvPicPr preferRelativeResize="0"/>
          <p:nvPr/>
        </p:nvPicPr>
        <p:blipFill rotWithShape="1">
          <a:blip r:embed="rId2">
            <a:alphaModFix/>
          </a:blip>
          <a:srcRect/>
          <a:stretch/>
        </p:blipFill>
        <p:spPr>
          <a:xfrm>
            <a:off x="2791326" y="1625264"/>
            <a:ext cx="6609348" cy="3460083"/>
          </a:xfrm>
          <a:prstGeom prst="rect">
            <a:avLst/>
          </a:prstGeom>
          <a:noFill/>
          <a:ln>
            <a:noFill/>
          </a:ln>
        </p:spPr>
      </p:pic>
      <p:sp>
        <p:nvSpPr>
          <p:cNvPr id="7" name="Google Shape;94;p12">
            <a:extLst>
              <a:ext uri="{FF2B5EF4-FFF2-40B4-BE49-F238E27FC236}">
                <a16:creationId xmlns:a16="http://schemas.microsoft.com/office/drawing/2014/main" id="{95B7E626-EDD3-C101-0B91-EA982F30CD2F}"/>
              </a:ext>
            </a:extLst>
          </p:cNvPr>
          <p:cNvSpPr txBox="1"/>
          <p:nvPr/>
        </p:nvSpPr>
        <p:spPr>
          <a:xfrm>
            <a:off x="3819490" y="5568704"/>
            <a:ext cx="4364040" cy="81096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457200" algn="just" rtl="0">
              <a:lnSpc>
                <a:spcPct val="115000"/>
              </a:lnSpc>
              <a:spcBef>
                <a:spcPts val="1200"/>
              </a:spcBef>
              <a:spcAft>
                <a:spcPts val="1200"/>
              </a:spcAft>
              <a:buClr>
                <a:srgbClr val="000000"/>
              </a:buClr>
              <a:buSzPts val="1200"/>
              <a:buFont typeface="Arial"/>
              <a:buNone/>
            </a:pPr>
            <a:r>
              <a:rPr lang="en-US" sz="1800" b="0" i="0" u="none" strike="noStrike" cap="none" dirty="0">
                <a:solidFill>
                  <a:schemeClr val="dk1"/>
                </a:solidFill>
                <a:latin typeface="Times New Roman"/>
                <a:ea typeface="Times New Roman"/>
                <a:cs typeface="Times New Roman"/>
                <a:sym typeface="Times New Roman"/>
              </a:rPr>
              <a:t>  Fig1: Convolutional neural networks </a:t>
            </a:r>
            <a:endParaRPr sz="18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46389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8D95-3A60-1F40-9EC1-141C2FA35FF4}"/>
              </a:ext>
            </a:extLst>
          </p:cNvPr>
          <p:cNvSpPr>
            <a:spLocks noGrp="1"/>
          </p:cNvSpPr>
          <p:nvPr>
            <p:ph type="title"/>
          </p:nvPr>
        </p:nvSpPr>
        <p:spPr/>
        <p:txBody>
          <a:bodyPr/>
          <a:lstStyle/>
          <a:p>
            <a:r>
              <a:rPr lang="en-US" sz="4000" dirty="0"/>
              <a:t>                      </a:t>
            </a:r>
            <a:r>
              <a:rPr lang="en-US" sz="4400" b="1" dirty="0"/>
              <a:t>PROBLEM STATEMENT</a:t>
            </a:r>
            <a:endParaRPr lang="en-IN" b="1" dirty="0"/>
          </a:p>
        </p:txBody>
      </p:sp>
      <p:sp>
        <p:nvSpPr>
          <p:cNvPr id="3" name="Content Placeholder 2">
            <a:extLst>
              <a:ext uri="{FF2B5EF4-FFF2-40B4-BE49-F238E27FC236}">
                <a16:creationId xmlns:a16="http://schemas.microsoft.com/office/drawing/2014/main" id="{328BF6F3-96E7-2DFD-5F7D-E0253789E20D}"/>
              </a:ext>
            </a:extLst>
          </p:cNvPr>
          <p:cNvSpPr>
            <a:spLocks noGrp="1"/>
          </p:cNvSpPr>
          <p:nvPr>
            <p:ph idx="1"/>
          </p:nvPr>
        </p:nvSpPr>
        <p:spPr>
          <a:xfrm>
            <a:off x="720213" y="1569986"/>
            <a:ext cx="10515600" cy="4351338"/>
          </a:xfrm>
        </p:spPr>
        <p:txBody>
          <a:bodyPr>
            <a:normAutofit fontScale="92500"/>
          </a:bodyPr>
          <a:lstStyle/>
          <a:p>
            <a:r>
              <a:rPr lang="en-US" sz="2400" dirty="0">
                <a:solidFill>
                  <a:schemeClr val="dk1"/>
                </a:solidFill>
                <a:latin typeface="Times New Roman"/>
                <a:ea typeface="Times New Roman"/>
                <a:cs typeface="Times New Roman"/>
                <a:sym typeface="Times New Roman"/>
              </a:rPr>
              <a:t>The problem is to accurately detect and classify areas with diabetic retinopathy in retinal images from diabetic patients, which requires  image processing techniques.</a:t>
            </a:r>
          </a:p>
          <a:p>
            <a:r>
              <a:rPr lang="en-US" sz="2400" dirty="0">
                <a:latin typeface="Times New Roman" panose="02020603050405020304" pitchFamily="18" charset="0"/>
                <a:cs typeface="Times New Roman" panose="02020603050405020304" pitchFamily="18" charset="0"/>
              </a:rPr>
              <a:t>Diabetic Retinopathy (DR) is a leading cause of vision loss among diabetic patients worldwide. </a:t>
            </a:r>
            <a:r>
              <a:rPr lang="en-US" sz="2400" b="1" dirty="0">
                <a:latin typeface="Times New Roman" panose="02020603050405020304" pitchFamily="18" charset="0"/>
                <a:cs typeface="Times New Roman" panose="02020603050405020304" pitchFamily="18" charset="0"/>
              </a:rPr>
              <a:t>Early detection and timely intervention</a:t>
            </a:r>
            <a:r>
              <a:rPr lang="en-US" sz="2400" dirty="0">
                <a:latin typeface="Times New Roman" panose="02020603050405020304" pitchFamily="18" charset="0"/>
                <a:cs typeface="Times New Roman" panose="02020603050405020304" pitchFamily="18" charset="0"/>
              </a:rPr>
              <a:t> are crucial to preventing blindness. However, current diagnosis methods rely on manual screening by ophthalmologists, which is:</a:t>
            </a:r>
            <a:endParaRPr lang="en-US" sz="2400" dirty="0">
              <a:latin typeface="Times New Roman" panose="02020603050405020304" pitchFamily="18" charset="0"/>
              <a:ea typeface="Times New Roman"/>
              <a:cs typeface="Times New Roman" panose="02020603050405020304" pitchFamily="18" charset="0"/>
              <a:sym typeface="Times New Roman"/>
            </a:endParaRPr>
          </a:p>
          <a:p>
            <a:r>
              <a:rPr lang="en-IN" sz="2400" dirty="0">
                <a:latin typeface="Times New Roman" panose="02020603050405020304" pitchFamily="18" charset="0"/>
                <a:cs typeface="Times New Roman" panose="02020603050405020304" pitchFamily="18" charset="0"/>
              </a:rPr>
              <a:t>Time-consuming</a:t>
            </a:r>
          </a:p>
          <a:p>
            <a:r>
              <a:rPr lang="en-IN" sz="2400" dirty="0">
                <a:latin typeface="Times New Roman" panose="02020603050405020304" pitchFamily="18" charset="0"/>
                <a:cs typeface="Times New Roman" panose="02020603050405020304" pitchFamily="18" charset="0"/>
              </a:rPr>
              <a:t>Expensive</a:t>
            </a:r>
          </a:p>
          <a:p>
            <a:r>
              <a:rPr lang="en-US" sz="2400" dirty="0">
                <a:latin typeface="Times New Roman" panose="02020603050405020304" pitchFamily="18" charset="0"/>
                <a:cs typeface="Times New Roman" panose="02020603050405020304" pitchFamily="18" charset="0"/>
              </a:rPr>
              <a:t>Not accessible to all patients, especially in rural areas</a:t>
            </a: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r>
              <a:rPr lang="en-US" sz="2400" dirty="0">
                <a:latin typeface="Times New Roman"/>
                <a:ea typeface="Times New Roman"/>
                <a:cs typeface="Times New Roman"/>
                <a:sym typeface="Times New Roman"/>
              </a:rPr>
              <a:t>Current pre-trained models like ResNet-18, DenseNet121, and EfficientNetB0 often require substantial computational resources, making it necessary to find a more efficient model that performs well without demanding excessive processing power.</a:t>
            </a:r>
            <a:endParaRPr lang="en-US" sz="2400" i="0" u="none" strike="noStrike" cap="none" dirty="0">
              <a:solidFill>
                <a:srgbClr val="000000"/>
              </a:solidFill>
              <a:latin typeface="Times New Roman"/>
              <a:ea typeface="Times New Roman"/>
              <a:cs typeface="Times New Roman"/>
              <a:sym typeface="Times New Roman"/>
            </a:endParaRPr>
          </a:p>
          <a:p>
            <a:endParaRPr lang="en-US" sz="2400" b="0" i="0" u="none" strike="noStrike" cap="none" dirty="0">
              <a:solidFill>
                <a:srgbClr val="000000"/>
              </a:solidFill>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387131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681F-EDEB-D3FB-DDD1-C15EB216302B}"/>
              </a:ext>
            </a:extLst>
          </p:cNvPr>
          <p:cNvSpPr>
            <a:spLocks noGrp="1"/>
          </p:cNvSpPr>
          <p:nvPr>
            <p:ph type="title"/>
          </p:nvPr>
        </p:nvSpPr>
        <p:spPr/>
        <p:txBody>
          <a:bodyPr/>
          <a:lstStyle/>
          <a:p>
            <a:r>
              <a:rPr lang="en-US" dirty="0"/>
              <a:t>				</a:t>
            </a:r>
            <a:r>
              <a:rPr lang="en-US" b="1" dirty="0"/>
              <a:t>OBJECTIVE</a:t>
            </a:r>
            <a:endParaRPr lang="en-IN" b="1" dirty="0"/>
          </a:p>
        </p:txBody>
      </p:sp>
      <p:sp>
        <p:nvSpPr>
          <p:cNvPr id="3" name="Content Placeholder 2">
            <a:extLst>
              <a:ext uri="{FF2B5EF4-FFF2-40B4-BE49-F238E27FC236}">
                <a16:creationId xmlns:a16="http://schemas.microsoft.com/office/drawing/2014/main" id="{92650E40-CCA3-E80F-67D4-811FBB2A431F}"/>
              </a:ext>
            </a:extLst>
          </p:cNvPr>
          <p:cNvSpPr>
            <a:spLocks noGrp="1"/>
          </p:cNvSpPr>
          <p:nvPr>
            <p:ph idx="1"/>
          </p:nvPr>
        </p:nvSpPr>
        <p:spPr>
          <a:xfrm>
            <a:off x="838200" y="1638352"/>
            <a:ext cx="10515600" cy="4351338"/>
          </a:xfrm>
        </p:spPr>
        <p:txBody>
          <a:bodyPr>
            <a:normAutofit lnSpcReduction="10000"/>
          </a:bodyPr>
          <a:lstStyle/>
          <a:p>
            <a:pPr marL="0" marR="0" lvl="0" indent="0" algn="just" rtl="0">
              <a:lnSpc>
                <a:spcPct val="100000"/>
              </a:lnSpc>
              <a:spcBef>
                <a:spcPts val="0"/>
              </a:spcBef>
              <a:spcAft>
                <a:spcPts val="0"/>
              </a:spcAft>
              <a:buClr>
                <a:schemeClr val="dk1"/>
              </a:buClr>
              <a:buSzPts val="1100"/>
              <a:buFont typeface="Arial" panose="020B0604020202020204"/>
              <a:buNone/>
            </a:pPr>
            <a:r>
              <a:rPr lang="en-US" sz="2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Assess the model's efficacy in identifying diabetic retinopathy by comparing it to existing techniques and measuring accuracy, sensitivity, and specificity.</a:t>
            </a:r>
          </a:p>
          <a:p>
            <a:pPr marL="0" marR="0" lvl="0" indent="0" algn="just" rtl="0">
              <a:lnSpc>
                <a:spcPct val="100000"/>
              </a:lnSpc>
              <a:spcBef>
                <a:spcPts val="0"/>
              </a:spcBef>
              <a:spcAft>
                <a:spcPts val="0"/>
              </a:spcAft>
              <a:buClr>
                <a:schemeClr val="dk1"/>
              </a:buClr>
              <a:buSzPts val="1100"/>
              <a:buFont typeface="Arial" panose="020B0604020202020204"/>
              <a:buNone/>
            </a:pP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US" sz="2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Examine the model's flexibility and stability in relation to different retinal slabs and picture sizes in order to maximize the diagnostic procedure. </a:t>
            </a:r>
          </a:p>
          <a:p>
            <a:pPr marL="0" marR="0" lvl="0" indent="0" algn="just" rtl="0">
              <a:lnSpc>
                <a:spcPct val="100000"/>
              </a:lnSpc>
              <a:spcBef>
                <a:spcPts val="0"/>
              </a:spcBef>
              <a:spcAft>
                <a:spcPts val="0"/>
              </a:spcAft>
              <a:buClr>
                <a:schemeClr val="dk1"/>
              </a:buClr>
              <a:buSzPts val="1100"/>
              <a:buFont typeface="Arial" panose="020B0604020202020204"/>
              <a:buNone/>
            </a:pPr>
            <a:endParaRPr lang="en-US" sz="2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US" sz="22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3</a:t>
            </a:r>
            <a:r>
              <a:rPr lang="en-US" sz="2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Explore how adding OCTA data to the deep learning model can improve its specificity and accuracy while offering more information about the retinal microvasculature and better diagnostic tools.</a:t>
            </a:r>
          </a:p>
          <a:p>
            <a:pPr marL="0" marR="0" lvl="0" indent="0" algn="just" rtl="0">
              <a:lnSpc>
                <a:spcPct val="100000"/>
              </a:lnSpc>
              <a:spcBef>
                <a:spcPts val="0"/>
              </a:spcBef>
              <a:spcAft>
                <a:spcPts val="0"/>
              </a:spcAft>
              <a:buClr>
                <a:schemeClr val="dk1"/>
              </a:buClr>
              <a:buSzPts val="1100"/>
              <a:buFont typeface="Arial" panose="020B0604020202020204"/>
              <a:buNone/>
            </a:pP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r>
              <a:rPr lang="en-IN" sz="2200" b="1" dirty="0">
                <a:latin typeface="Times New Roman" panose="02020603050405020304" pitchFamily="18" charset="0"/>
                <a:cs typeface="Times New Roman" panose="02020603050405020304" pitchFamily="18" charset="0"/>
              </a:rPr>
              <a:t>4.</a:t>
            </a:r>
            <a:r>
              <a:rPr lang="en-IN" sz="2200" dirty="0">
                <a:latin typeface="Times New Roman" panose="02020603050405020304" pitchFamily="18" charset="0"/>
                <a:cs typeface="Times New Roman" panose="02020603050405020304" pitchFamily="18" charset="0"/>
              </a:rPr>
              <a:t> Uses light waves (instead of dye injection) to create detailed 3D images of retinal blood vessels.</a:t>
            </a:r>
          </a:p>
          <a:p>
            <a:pPr marL="0" marR="0" lvl="0" indent="0" algn="just" rtl="0">
              <a:lnSpc>
                <a:spcPct val="100000"/>
              </a:lnSpc>
              <a:spcBef>
                <a:spcPts val="0"/>
              </a:spcBef>
              <a:spcAft>
                <a:spcPts val="0"/>
              </a:spcAft>
              <a:buClr>
                <a:schemeClr val="dk1"/>
              </a:buClr>
              <a:buSzPts val="1100"/>
              <a:buFont typeface="Arial" panose="020B0604020202020204"/>
              <a:buNone/>
            </a:pPr>
            <a:r>
              <a:rPr lang="en-IN" sz="2200" dirty="0">
                <a:latin typeface="Times New Roman" panose="02020603050405020304" pitchFamily="18" charset="0"/>
                <a:cs typeface="Times New Roman" panose="02020603050405020304" pitchFamily="18" charset="0"/>
              </a:rPr>
              <a:t>Can detect tiny blood vessel changes (blockages, leakage, new vessel growth). Helps identify DR severity before visible symptoms appear in fundus photography.</a:t>
            </a:r>
            <a:endParaRPr lang="en-US" sz="22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just" rtl="0">
              <a:lnSpc>
                <a:spcPct val="100000"/>
              </a:lnSpc>
              <a:spcBef>
                <a:spcPts val="0"/>
              </a:spcBef>
              <a:spcAft>
                <a:spcPts val="0"/>
              </a:spcAft>
              <a:buClr>
                <a:schemeClr val="dk1"/>
              </a:buClr>
              <a:buSzPts val="1100"/>
              <a:buFont typeface="Arial" panose="020B0604020202020204"/>
              <a:buNone/>
            </a:pPr>
            <a:endParaRPr lang="en-US"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spTree>
    <p:extLst>
      <p:ext uri="{BB962C8B-B14F-4D97-AF65-F5344CB8AC3E}">
        <p14:creationId xmlns:p14="http://schemas.microsoft.com/office/powerpoint/2010/main" val="228119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2EC3-AD6D-9CD2-BDF2-4D1F1A2072A2}"/>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Related Work</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19799A-96BD-C703-7EDF-F44C69A902BD}"/>
              </a:ext>
            </a:extLst>
          </p:cNvPr>
          <p:cNvSpPr>
            <a:spLocks noGrp="1"/>
          </p:cNvSpPr>
          <p:nvPr>
            <p:ph idx="1"/>
          </p:nvPr>
        </p:nvSpPr>
        <p:spPr>
          <a:xfrm>
            <a:off x="688258" y="1612490"/>
            <a:ext cx="10665542" cy="4739149"/>
          </a:xfrm>
        </p:spPr>
        <p:txBody>
          <a:bodyPr>
            <a:normAutofit/>
          </a:bodyPr>
          <a:lstStyle/>
          <a:p>
            <a:r>
              <a:rPr lang="en-US" sz="2000" dirty="0">
                <a:effectLst/>
                <a:latin typeface="Times New Roman" panose="02020603050405020304" pitchFamily="18" charset="0"/>
              </a:rPr>
              <a:t>The financial consequences of managing diabetes are a major public health concern, and healthcare policy and resource allocation depend heavily on this knowledge. </a:t>
            </a:r>
          </a:p>
          <a:p>
            <a:r>
              <a:rPr lang="en-US" sz="2000" dirty="0">
                <a:effectLst/>
                <a:latin typeface="Times New Roman" panose="02020603050405020304" pitchFamily="18" charset="0"/>
              </a:rPr>
              <a:t>Technical specifics would include the utili</a:t>
            </a:r>
            <a:r>
              <a:rPr lang="en-US" sz="2000" dirty="0">
                <a:latin typeface="Times New Roman" panose="02020603050405020304" pitchFamily="18" charset="0"/>
              </a:rPr>
              <a:t>z</a:t>
            </a:r>
            <a:r>
              <a:rPr lang="en-US" sz="2000" dirty="0">
                <a:effectLst/>
                <a:latin typeface="Times New Roman" panose="02020603050405020304" pitchFamily="18" charset="0"/>
              </a:rPr>
              <a:t>ation of datasets like the Medical Expenditure Panel Survey and the inclusion standards for choosing the research subjects.</a:t>
            </a:r>
          </a:p>
          <a:p>
            <a:r>
              <a:rPr lang="en-US" sz="2000" dirty="0">
                <a:effectLst/>
                <a:latin typeface="Times New Roman" panose="02020603050405020304" pitchFamily="18" charset="0"/>
              </a:rPr>
              <a:t> Determining healthcare utilization trends, direct medical expenditures, and variables impacting changes in spending during the years under study are probably all part of the analysis. </a:t>
            </a:r>
            <a:endParaRPr lang="en-US" sz="2000" dirty="0">
              <a:effectLst/>
              <a:latin typeface="Arial" panose="020B0604020202020204" pitchFamily="34" charset="0"/>
            </a:endParaRPr>
          </a:p>
          <a:p>
            <a:r>
              <a:rPr lang="en-US" sz="2000" dirty="0">
                <a:effectLst/>
                <a:latin typeface="Times New Roman" panose="02020603050405020304" pitchFamily="18" charset="0"/>
              </a:rPr>
              <a:t>The procedures used to train and validate the deep learning algorithm are described in the methodology section. </a:t>
            </a:r>
          </a:p>
          <a:p>
            <a:r>
              <a:rPr lang="en-US" sz="2000" dirty="0">
                <a:effectLst/>
                <a:latin typeface="Times New Roman" panose="02020603050405020304" pitchFamily="18" charset="0"/>
              </a:rPr>
              <a:t>To improve the algorithm's capacity to generalize across different diabetic retinopathy presentations, it was trained on a wide range of pictures. </a:t>
            </a:r>
          </a:p>
          <a:p>
            <a:pPr marL="0" indent="0">
              <a:buNone/>
            </a:pPr>
            <a:endParaRPr lang="en-IN" dirty="0"/>
          </a:p>
        </p:txBody>
      </p:sp>
    </p:spTree>
    <p:extLst>
      <p:ext uri="{BB962C8B-B14F-4D97-AF65-F5344CB8AC3E}">
        <p14:creationId xmlns:p14="http://schemas.microsoft.com/office/powerpoint/2010/main" val="233559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E36CA-37F0-D6B4-E610-6DAA9B8239B0}"/>
              </a:ext>
            </a:extLst>
          </p:cNvPr>
          <p:cNvSpPr>
            <a:spLocks noGrp="1"/>
          </p:cNvSpPr>
          <p:nvPr>
            <p:ph idx="1"/>
          </p:nvPr>
        </p:nvSpPr>
        <p:spPr>
          <a:xfrm>
            <a:off x="599769" y="786581"/>
            <a:ext cx="10961738" cy="5450679"/>
          </a:xfrm>
        </p:spPr>
        <p:txBody>
          <a:bodyPr/>
          <a:lstStyle/>
          <a:p>
            <a:pPr marL="0" indent="0">
              <a:buNone/>
            </a:pPr>
            <a:r>
              <a:rPr lang="en-IN" b="1" dirty="0" err="1">
                <a:effectLst/>
                <a:latin typeface="Times New Roman" panose="02020603050405020304" pitchFamily="18" charset="0"/>
              </a:rPr>
              <a:t>ResNet</a:t>
            </a:r>
            <a:r>
              <a:rPr lang="en-IN" b="1" dirty="0">
                <a:effectLst/>
                <a:latin typeface="Times New Roman" panose="02020603050405020304" pitchFamily="18" charset="0"/>
              </a:rPr>
              <a:t> 18 (Residual Network):</a:t>
            </a:r>
          </a:p>
          <a:p>
            <a:pPr marL="0" indent="0">
              <a:buNone/>
            </a:pPr>
            <a:r>
              <a:rPr lang="en-US" sz="2000" b="1" dirty="0">
                <a:solidFill>
                  <a:schemeClr val="dk1"/>
                </a:solidFill>
                <a:latin typeface="Times New Roman"/>
                <a:ea typeface="Times New Roman"/>
                <a:cs typeface="Times New Roman"/>
                <a:sym typeface="Times New Roman"/>
              </a:rPr>
              <a:t>1. </a:t>
            </a:r>
            <a:r>
              <a:rPr lang="en-US" sz="2000" dirty="0" err="1">
                <a:solidFill>
                  <a:schemeClr val="dk1"/>
                </a:solidFill>
                <a:latin typeface="Times New Roman"/>
                <a:ea typeface="Times New Roman"/>
                <a:cs typeface="Times New Roman"/>
                <a:sym typeface="Times New Roman"/>
              </a:rPr>
              <a:t>ResNet</a:t>
            </a:r>
            <a:r>
              <a:rPr lang="en-US" sz="2000" dirty="0">
                <a:solidFill>
                  <a:schemeClr val="dk1"/>
                </a:solidFill>
                <a:latin typeface="Times New Roman"/>
                <a:ea typeface="Times New Roman"/>
                <a:cs typeface="Times New Roman"/>
                <a:sym typeface="Times New Roman"/>
              </a:rPr>
              <a:t> (Residual Network) is a deep learning architecture introduced by Microsoft Research in the     paper “Deep Residual Learning for Image Recognition” (2015).</a:t>
            </a:r>
          </a:p>
          <a:p>
            <a:pPr marL="0" indent="0">
              <a:buNone/>
            </a:pPr>
            <a:r>
              <a:rPr lang="en-US" sz="2000" b="1" dirty="0">
                <a:solidFill>
                  <a:schemeClr val="dk1"/>
                </a:solidFill>
                <a:latin typeface="Times New Roman"/>
                <a:ea typeface="Times New Roman"/>
                <a:cs typeface="Times New Roman"/>
                <a:sym typeface="Times New Roman"/>
              </a:rPr>
              <a:t>2. </a:t>
            </a:r>
            <a:r>
              <a:rPr lang="en-US" sz="2000" dirty="0" err="1">
                <a:solidFill>
                  <a:schemeClr val="dk1"/>
                </a:solidFill>
                <a:latin typeface="Times New Roman"/>
                <a:ea typeface="Times New Roman"/>
                <a:cs typeface="Times New Roman"/>
                <a:sym typeface="Times New Roman"/>
              </a:rPr>
              <a:t>ResNet</a:t>
            </a:r>
            <a:r>
              <a:rPr lang="en-US" sz="2000" dirty="0">
                <a:solidFill>
                  <a:schemeClr val="dk1"/>
                </a:solidFill>
                <a:latin typeface="Times New Roman"/>
                <a:ea typeface="Times New Roman"/>
                <a:cs typeface="Times New Roman"/>
                <a:sym typeface="Times New Roman"/>
              </a:rPr>
              <a:t> introduces skip connections, which allow the network to learn residual mappings instead of direct mappings.</a:t>
            </a:r>
          </a:p>
          <a:p>
            <a:pPr marL="0" indent="0">
              <a:buNone/>
            </a:pPr>
            <a:r>
              <a:rPr lang="en-US" sz="2000" b="1" dirty="0">
                <a:solidFill>
                  <a:schemeClr val="dk1"/>
                </a:solidFill>
                <a:latin typeface="Times New Roman"/>
                <a:ea typeface="Times New Roman"/>
                <a:cs typeface="Times New Roman"/>
                <a:sym typeface="Times New Roman"/>
              </a:rPr>
              <a:t>3. </a:t>
            </a:r>
            <a:r>
              <a:rPr lang="en-US" sz="2000" dirty="0">
                <a:solidFill>
                  <a:schemeClr val="dk1"/>
                </a:solidFill>
                <a:latin typeface="Times New Roman"/>
                <a:ea typeface="Times New Roman"/>
                <a:cs typeface="Times New Roman"/>
                <a:sym typeface="Times New Roman"/>
              </a:rPr>
              <a:t>A well-known deep convolutional neural network architecture known for its depth and creative use of  residual connections is called ResNet18, or Residual Network with 18 layers. </a:t>
            </a:r>
          </a:p>
          <a:p>
            <a:pPr marL="0" indent="0">
              <a:buNone/>
            </a:pPr>
            <a:r>
              <a:rPr lang="en-US" sz="2000" b="1" dirty="0">
                <a:solidFill>
                  <a:schemeClr val="dk1"/>
                </a:solidFill>
                <a:latin typeface="Times New Roman"/>
                <a:ea typeface="Times New Roman"/>
                <a:cs typeface="Times New Roman"/>
                <a:sym typeface="Times New Roman"/>
              </a:rPr>
              <a:t>4. </a:t>
            </a:r>
            <a:r>
              <a:rPr lang="en-US" sz="2000" dirty="0">
                <a:solidFill>
                  <a:schemeClr val="dk1"/>
                </a:solidFill>
                <a:latin typeface="Times New Roman"/>
                <a:ea typeface="Times New Roman"/>
                <a:cs typeface="Times New Roman"/>
                <a:sym typeface="Times New Roman"/>
              </a:rPr>
              <a:t>ResNet18 stands out for its capacity to effectively train deep networks, even in the face of obstacles like the vanishing gradient problem. With 18 layers, the network has an outstanding depth, denoted by the number "18." </a:t>
            </a:r>
          </a:p>
          <a:p>
            <a:pPr marL="0" indent="0">
              <a:buNone/>
            </a:pPr>
            <a:r>
              <a:rPr lang="en-US" sz="2000" b="1" dirty="0">
                <a:solidFill>
                  <a:schemeClr val="dk1"/>
                </a:solidFill>
                <a:latin typeface="Times New Roman"/>
                <a:ea typeface="Times New Roman"/>
                <a:cs typeface="Times New Roman"/>
                <a:sym typeface="Times New Roman"/>
              </a:rPr>
              <a:t>5.</a:t>
            </a:r>
            <a:r>
              <a:rPr lang="en-US" sz="2000" dirty="0">
                <a:solidFill>
                  <a:schemeClr val="dk1"/>
                </a:solidFill>
                <a:latin typeface="Times New Roman"/>
                <a:ea typeface="Times New Roman"/>
                <a:cs typeface="Times New Roman"/>
                <a:sym typeface="Times New Roman"/>
              </a:rPr>
              <a:t> Renowned for its extraordinary precision, ResNet18 finds wide use in picture classification applications and performs exceptionally well across a range of computer vision areas. </a:t>
            </a:r>
          </a:p>
          <a:p>
            <a:pPr marL="0" indent="0">
              <a:buNone/>
            </a:pPr>
            <a:r>
              <a:rPr lang="en-US" sz="2000" b="1" dirty="0">
                <a:solidFill>
                  <a:schemeClr val="dk1"/>
                </a:solidFill>
                <a:latin typeface="Times New Roman"/>
                <a:ea typeface="Times New Roman"/>
                <a:cs typeface="Times New Roman"/>
                <a:sym typeface="Times New Roman"/>
              </a:rPr>
              <a:t>6. </a:t>
            </a:r>
            <a:r>
              <a:rPr lang="en-US" sz="2000" dirty="0">
                <a:solidFill>
                  <a:schemeClr val="dk1"/>
                </a:solidFill>
                <a:latin typeface="Times New Roman"/>
                <a:ea typeface="Times New Roman"/>
                <a:cs typeface="Times New Roman"/>
                <a:sym typeface="Times New Roman"/>
              </a:rPr>
              <a:t>ResNet18 is a medical image processing tool that has been used to classify diabetic retinopathy and other conditions by taking use of its ability to </a:t>
            </a:r>
            <a:r>
              <a:rPr lang="en-US" sz="2000" dirty="0" err="1">
                <a:solidFill>
                  <a:schemeClr val="dk1"/>
                </a:solidFill>
                <a:latin typeface="Times New Roman"/>
                <a:ea typeface="Times New Roman"/>
                <a:cs typeface="Times New Roman"/>
                <a:sym typeface="Times New Roman"/>
              </a:rPr>
              <a:t>recognise</a:t>
            </a:r>
            <a:r>
              <a:rPr lang="en-US" sz="2000" dirty="0">
                <a:solidFill>
                  <a:schemeClr val="dk1"/>
                </a:solidFill>
                <a:latin typeface="Times New Roman"/>
                <a:ea typeface="Times New Roman"/>
                <a:cs typeface="Times New Roman"/>
                <a:sym typeface="Times New Roman"/>
              </a:rPr>
              <a:t> complex patterns and characteristics in images.</a:t>
            </a:r>
          </a:p>
          <a:p>
            <a:pPr marL="0" indent="0">
              <a:buNone/>
            </a:pPr>
            <a:endParaRPr lang="en-IN" sz="2000" dirty="0">
              <a:effectLst/>
              <a:latin typeface="Arial" panose="020B0604020202020204" pitchFamily="34" charset="0"/>
            </a:endParaRPr>
          </a:p>
        </p:txBody>
      </p:sp>
    </p:spTree>
    <p:extLst>
      <p:ext uri="{BB962C8B-B14F-4D97-AF65-F5344CB8AC3E}">
        <p14:creationId xmlns:p14="http://schemas.microsoft.com/office/powerpoint/2010/main" val="373945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43;p17">
            <a:extLst>
              <a:ext uri="{FF2B5EF4-FFF2-40B4-BE49-F238E27FC236}">
                <a16:creationId xmlns:a16="http://schemas.microsoft.com/office/drawing/2014/main" id="{C5696653-6BB9-0095-D03A-7D34C0F8A20E}"/>
              </a:ext>
            </a:extLst>
          </p:cNvPr>
          <p:cNvPicPr preferRelativeResize="0"/>
          <p:nvPr/>
        </p:nvPicPr>
        <p:blipFill>
          <a:blip r:embed="rId2">
            <a:alphaModFix/>
          </a:blip>
          <a:stretch>
            <a:fillRect/>
          </a:stretch>
        </p:blipFill>
        <p:spPr>
          <a:xfrm>
            <a:off x="2454444" y="0"/>
            <a:ext cx="6141870" cy="3352800"/>
          </a:xfrm>
          <a:prstGeom prst="rect">
            <a:avLst/>
          </a:prstGeom>
          <a:noFill/>
          <a:ln>
            <a:noFill/>
          </a:ln>
        </p:spPr>
      </p:pic>
      <p:sp>
        <p:nvSpPr>
          <p:cNvPr id="4" name="TextBox 3">
            <a:extLst>
              <a:ext uri="{FF2B5EF4-FFF2-40B4-BE49-F238E27FC236}">
                <a16:creationId xmlns:a16="http://schemas.microsoft.com/office/drawing/2014/main" id="{61C97EF9-5685-7E2C-D0C1-3029A850A1CD}"/>
              </a:ext>
            </a:extLst>
          </p:cNvPr>
          <p:cNvSpPr txBox="1"/>
          <p:nvPr/>
        </p:nvSpPr>
        <p:spPr>
          <a:xfrm>
            <a:off x="3047999" y="3352800"/>
            <a:ext cx="6689557" cy="417871"/>
          </a:xfrm>
          <a:prstGeom prst="rect">
            <a:avLst/>
          </a:prstGeom>
          <a:noFill/>
        </p:spPr>
        <p:txBody>
          <a:bodyPr wrap="square">
            <a:spAutoFit/>
          </a:bodyPr>
          <a:lstStyle/>
          <a:p>
            <a:pPr marL="457200" lvl="0" indent="457200" algn="just" rtl="0">
              <a:lnSpc>
                <a:spcPct val="115000"/>
              </a:lnSpc>
              <a:spcBef>
                <a:spcPts val="1200"/>
              </a:spcBef>
              <a:spcAft>
                <a:spcPts val="0"/>
              </a:spcAft>
              <a:buNone/>
            </a:pPr>
            <a:r>
              <a:rPr lang="en-US" sz="2000" dirty="0">
                <a:solidFill>
                  <a:schemeClr val="dk1"/>
                </a:solidFill>
                <a:latin typeface="Times New Roman"/>
                <a:ea typeface="Times New Roman"/>
                <a:cs typeface="Times New Roman"/>
                <a:sym typeface="Times New Roman"/>
              </a:rPr>
              <a:t>  Fig 2 : ResNet18</a:t>
            </a:r>
          </a:p>
        </p:txBody>
      </p:sp>
      <p:sp>
        <p:nvSpPr>
          <p:cNvPr id="6" name="TextBox 5">
            <a:extLst>
              <a:ext uri="{FF2B5EF4-FFF2-40B4-BE49-F238E27FC236}">
                <a16:creationId xmlns:a16="http://schemas.microsoft.com/office/drawing/2014/main" id="{1AEE5863-701C-2488-0F01-7D6235CE346D}"/>
              </a:ext>
            </a:extLst>
          </p:cNvPr>
          <p:cNvSpPr txBox="1"/>
          <p:nvPr/>
        </p:nvSpPr>
        <p:spPr>
          <a:xfrm>
            <a:off x="465221" y="3838529"/>
            <a:ext cx="11261558" cy="2554545"/>
          </a:xfrm>
          <a:prstGeom prst="rect">
            <a:avLst/>
          </a:prstGeom>
          <a:noFill/>
        </p:spPr>
        <p:txBody>
          <a:bodyPr wrap="square">
            <a:spAutoFit/>
          </a:bodyPr>
          <a:lstStyle/>
          <a:p>
            <a:r>
              <a:rPr lang="en-IN" sz="2000" b="1" dirty="0"/>
              <a:t>1.</a:t>
            </a:r>
            <a:r>
              <a:rPr lang="en-IN" sz="2000" dirty="0"/>
              <a:t> </a:t>
            </a:r>
            <a:r>
              <a:rPr lang="en-IN" sz="2000" dirty="0">
                <a:latin typeface="Times New Roman" panose="02020603050405020304" pitchFamily="18" charset="0"/>
                <a:cs typeface="Times New Roman" panose="02020603050405020304" pitchFamily="18" charset="0"/>
              </a:rPr>
              <a:t>Traditional deep networks face difficulty in training due to vanishing gradients, which make weight updates ineffective. </a:t>
            </a:r>
            <a:r>
              <a:rPr lang="en-IN" sz="2000" dirty="0" err="1">
                <a:latin typeface="Times New Roman" panose="02020603050405020304" pitchFamily="18" charset="0"/>
                <a:cs typeface="Times New Roman" panose="02020603050405020304" pitchFamily="18" charset="0"/>
              </a:rPr>
              <a:t>ResNet</a:t>
            </a:r>
            <a:r>
              <a:rPr lang="en-IN" sz="2000" dirty="0">
                <a:latin typeface="Times New Roman" panose="02020603050405020304" pitchFamily="18" charset="0"/>
                <a:cs typeface="Times New Roman" panose="02020603050405020304" pitchFamily="18" charset="0"/>
              </a:rPr>
              <a:t> introduces skip connections, which allow the network to learn residual mappings instead of direct mappings. This helps in training very deep networks effectively.</a:t>
            </a:r>
          </a:p>
          <a:p>
            <a:r>
              <a:rPr lang="en-IN" sz="2000" dirty="0">
                <a:latin typeface="Times New Roman" panose="02020603050405020304" pitchFamily="18" charset="0"/>
                <a:cs typeface="Times New Roman" panose="02020603050405020304" pitchFamily="18" charset="0"/>
              </a:rPr>
              <a:t>			 y=F(x)+x</a:t>
            </a:r>
          </a:p>
          <a:p>
            <a:r>
              <a:rPr lang="en-IN" sz="2000" dirty="0">
                <a:latin typeface="Times New Roman" panose="02020603050405020304" pitchFamily="18" charset="0"/>
                <a:cs typeface="Times New Roman" panose="02020603050405020304" pitchFamily="18" charset="0"/>
              </a:rPr>
              <a:t>		Where:</a:t>
            </a:r>
          </a:p>
          <a:p>
            <a:r>
              <a:rPr lang="en-IN" sz="2000" dirty="0">
                <a:latin typeface="Times New Roman" panose="02020603050405020304" pitchFamily="18" charset="0"/>
                <a:cs typeface="Times New Roman" panose="02020603050405020304" pitchFamily="18" charset="0"/>
              </a:rPr>
              <a:t>			x = Input</a:t>
            </a:r>
          </a:p>
          <a:p>
            <a:r>
              <a:rPr lang="en-US" sz="2000" dirty="0">
                <a:latin typeface="Times New Roman" panose="02020603050405020304" pitchFamily="18" charset="0"/>
                <a:cs typeface="Times New Roman" panose="02020603050405020304" pitchFamily="18" charset="0"/>
              </a:rPr>
              <a:t>			F(x) = Transformation through convolutional layers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y = Output after summing the input and transformation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359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2862</Words>
  <Application>Microsoft Office PowerPoint</Application>
  <PresentationFormat>Widescreen</PresentationFormat>
  <Paragraphs>170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Retinal Analysis Using Deep Retina for Diabetic       Retinopathy  Classification and Detection</vt:lpstr>
      <vt:lpstr>    CONTENTS</vt:lpstr>
      <vt:lpstr>                        INTRODUCTION</vt:lpstr>
      <vt:lpstr>PowerPoint Presentation</vt:lpstr>
      <vt:lpstr>                      PROBLEM STATEMENT</vt:lpstr>
      <vt:lpstr>    OBJECTIVE</vt:lpstr>
      <vt:lpstr>      Related Work</vt:lpstr>
      <vt:lpstr>PowerPoint Presentation</vt:lpstr>
      <vt:lpstr>PowerPoint Presentation</vt:lpstr>
      <vt:lpstr>Advantages of ResNet-18:</vt:lpstr>
      <vt:lpstr>DenseNet121: </vt:lpstr>
      <vt:lpstr>PowerPoint Presentation</vt:lpstr>
      <vt:lpstr>Advantages of DenseNet-121:</vt:lpstr>
      <vt:lpstr>PowerPoint Presentation</vt:lpstr>
      <vt:lpstr>PowerPoint Presentation</vt:lpstr>
      <vt:lpstr>Advantages of EfficientNet-B0:</vt:lpstr>
      <vt:lpstr>   Methodology</vt:lpstr>
      <vt:lpstr>PowerPoint Presentation</vt:lpstr>
      <vt:lpstr>PowerPoint Presentation</vt:lpstr>
      <vt:lpstr>PowerPoint Presentation</vt:lpstr>
      <vt:lpstr>Resize:</vt:lpstr>
      <vt:lpstr>   Model Training </vt:lpstr>
      <vt:lpstr>     RESULTS </vt:lpstr>
      <vt:lpstr>PowerPoint Presentation</vt:lpstr>
      <vt:lpstr>PowerPoint Presentation</vt:lpstr>
      <vt:lpstr>PowerPoint Presentation</vt:lpstr>
      <vt:lpstr>    CONCLUSION</vt:lpstr>
      <vt:lpstr>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Goriparthi Pavani</dc:creator>
  <cp:lastModifiedBy>Goriparthi Pavani</cp:lastModifiedBy>
  <cp:revision>49</cp:revision>
  <dcterms:created xsi:type="dcterms:W3CDTF">2025-01-23T14:09:25Z</dcterms:created>
  <dcterms:modified xsi:type="dcterms:W3CDTF">2025-04-03T05:43:16Z</dcterms:modified>
</cp:coreProperties>
</file>