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pn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7" r:id="rId2"/>
    <p:sldId id="263" r:id="rId3"/>
    <p:sldId id="258" r:id="rId4"/>
    <p:sldId id="259" r:id="rId5"/>
    <p:sldId id="260" r:id="rId6"/>
    <p:sldId id="264"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3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5" autoAdjust="0"/>
    <p:restoredTop sz="94660"/>
  </p:normalViewPr>
  <p:slideViewPr>
    <p:cSldViewPr snapToGrid="0">
      <p:cViewPr>
        <p:scale>
          <a:sx n="82" d="100"/>
          <a:sy n="82" d="100"/>
        </p:scale>
        <p:origin x="6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i Medavarthi" userId="60d0e3561f8eba46" providerId="LiveId" clId="{F967DA00-CAD1-4065-B375-C557FDADFF61}"/>
    <pc:docChg chg="undo custSel addSld modSld">
      <pc:chgData name="Pavani Medavarthi" userId="60d0e3561f8eba46" providerId="LiveId" clId="{F967DA00-CAD1-4065-B375-C557FDADFF61}" dt="2023-08-03T04:52:55.950" v="332" actId="1076"/>
      <pc:docMkLst>
        <pc:docMk/>
      </pc:docMkLst>
      <pc:sldChg chg="addSp delSp modSp mod">
        <pc:chgData name="Pavani Medavarthi" userId="60d0e3561f8eba46" providerId="LiveId" clId="{F967DA00-CAD1-4065-B375-C557FDADFF61}" dt="2023-08-03T04:52:55.950" v="332" actId="1076"/>
        <pc:sldMkLst>
          <pc:docMk/>
          <pc:sldMk cId="22385924" sldId="257"/>
        </pc:sldMkLst>
        <pc:spChg chg="del mod">
          <ac:chgData name="Pavani Medavarthi" userId="60d0e3561f8eba46" providerId="LiveId" clId="{F967DA00-CAD1-4065-B375-C557FDADFF61}" dt="2023-08-03T03:18:10.620" v="239"/>
          <ac:spMkLst>
            <pc:docMk/>
            <pc:sldMk cId="22385924" sldId="257"/>
            <ac:spMk id="4" creationId="{6304861F-63B1-A257-9114-505254BB6179}"/>
          </ac:spMkLst>
        </pc:spChg>
        <pc:spChg chg="mod">
          <ac:chgData name="Pavani Medavarthi" userId="60d0e3561f8eba46" providerId="LiveId" clId="{F967DA00-CAD1-4065-B375-C557FDADFF61}" dt="2023-08-03T03:13:09.085" v="191" actId="1076"/>
          <ac:spMkLst>
            <pc:docMk/>
            <pc:sldMk cId="22385924" sldId="257"/>
            <ac:spMk id="6" creationId="{37094D68-DD0A-1504-EDE4-AC95AB1AF8C2}"/>
          </ac:spMkLst>
        </pc:spChg>
        <pc:spChg chg="add del mod">
          <ac:chgData name="Pavani Medavarthi" userId="60d0e3561f8eba46" providerId="LiveId" clId="{F967DA00-CAD1-4065-B375-C557FDADFF61}" dt="2023-08-03T03:20:35.666" v="263"/>
          <ac:spMkLst>
            <pc:docMk/>
            <pc:sldMk cId="22385924" sldId="257"/>
            <ac:spMk id="9" creationId="{E555CAE1-1D64-A448-0AD6-12800440DA29}"/>
          </ac:spMkLst>
        </pc:spChg>
        <pc:spChg chg="add mod">
          <ac:chgData name="Pavani Medavarthi" userId="60d0e3561f8eba46" providerId="LiveId" clId="{F967DA00-CAD1-4065-B375-C557FDADFF61}" dt="2023-08-03T03:21:06.132" v="266" actId="1076"/>
          <ac:spMkLst>
            <pc:docMk/>
            <pc:sldMk cId="22385924" sldId="257"/>
            <ac:spMk id="14" creationId="{9440F1B1-9C13-CF47-D788-3EDC925A75EF}"/>
          </ac:spMkLst>
        </pc:spChg>
        <pc:spChg chg="add del mod">
          <ac:chgData name="Pavani Medavarthi" userId="60d0e3561f8eba46" providerId="LiveId" clId="{F967DA00-CAD1-4065-B375-C557FDADFF61}" dt="2023-08-03T03:20:35.665" v="261"/>
          <ac:spMkLst>
            <pc:docMk/>
            <pc:sldMk cId="22385924" sldId="257"/>
            <ac:spMk id="15" creationId="{0955DEAF-F9BD-C3D1-E198-0FAAFC37BF17}"/>
          </ac:spMkLst>
        </pc:spChg>
        <pc:spChg chg="add mod">
          <ac:chgData name="Pavani Medavarthi" userId="60d0e3561f8eba46" providerId="LiveId" clId="{F967DA00-CAD1-4065-B375-C557FDADFF61}" dt="2023-08-03T03:20:49.182" v="265" actId="1076"/>
          <ac:spMkLst>
            <pc:docMk/>
            <pc:sldMk cId="22385924" sldId="257"/>
            <ac:spMk id="16" creationId="{6BDF3812-A39C-D41D-7C37-9C0381774B2A}"/>
          </ac:spMkLst>
        </pc:spChg>
        <pc:spChg chg="add mod">
          <ac:chgData name="Pavani Medavarthi" userId="60d0e3561f8eba46" providerId="LiveId" clId="{F967DA00-CAD1-4065-B375-C557FDADFF61}" dt="2023-08-03T04:52:55.950" v="332" actId="1076"/>
          <ac:spMkLst>
            <pc:docMk/>
            <pc:sldMk cId="22385924" sldId="257"/>
            <ac:spMk id="17" creationId="{8AD90EBD-2B57-3213-DCB2-E33CF6F53C6B}"/>
          </ac:spMkLst>
        </pc:spChg>
        <pc:picChg chg="del">
          <ac:chgData name="Pavani Medavarthi" userId="60d0e3561f8eba46" providerId="LiveId" clId="{F967DA00-CAD1-4065-B375-C557FDADFF61}" dt="2023-08-03T03:08:04.676" v="58" actId="21"/>
          <ac:picMkLst>
            <pc:docMk/>
            <pc:sldMk cId="22385924" sldId="257"/>
            <ac:picMk id="8" creationId="{3A71E9FD-53C3-1569-D80E-70B77CF0CD0D}"/>
          </ac:picMkLst>
        </pc:picChg>
        <pc:picChg chg="add del mod modCrop">
          <ac:chgData name="Pavani Medavarthi" userId="60d0e3561f8eba46" providerId="LiveId" clId="{F967DA00-CAD1-4065-B375-C557FDADFF61}" dt="2023-08-03T03:15:33.329" v="206" actId="478"/>
          <ac:picMkLst>
            <pc:docMk/>
            <pc:sldMk cId="22385924" sldId="257"/>
            <ac:picMk id="11" creationId="{533E5A27-7C5D-BA46-0BC7-5F16D6DBB6B3}"/>
          </ac:picMkLst>
        </pc:picChg>
        <pc:picChg chg="add mod">
          <ac:chgData name="Pavani Medavarthi" userId="60d0e3561f8eba46" providerId="LiveId" clId="{F967DA00-CAD1-4065-B375-C557FDADFF61}" dt="2023-08-03T03:22:40.876" v="268" actId="1076"/>
          <ac:picMkLst>
            <pc:docMk/>
            <pc:sldMk cId="22385924" sldId="257"/>
            <ac:picMk id="13" creationId="{F7B3A2A8-CE1F-3702-40E2-BE7920BA2887}"/>
          </ac:picMkLst>
        </pc:picChg>
      </pc:sldChg>
      <pc:sldChg chg="delSp mod">
        <pc:chgData name="Pavani Medavarthi" userId="60d0e3561f8eba46" providerId="LiveId" clId="{F967DA00-CAD1-4065-B375-C557FDADFF61}" dt="2023-08-03T00:12:08.606" v="1" actId="478"/>
        <pc:sldMkLst>
          <pc:docMk/>
          <pc:sldMk cId="3657632694" sldId="258"/>
        </pc:sldMkLst>
        <pc:picChg chg="del">
          <ac:chgData name="Pavani Medavarthi" userId="60d0e3561f8eba46" providerId="LiveId" clId="{F967DA00-CAD1-4065-B375-C557FDADFF61}" dt="2023-08-03T00:12:08.606" v="1" actId="478"/>
          <ac:picMkLst>
            <pc:docMk/>
            <pc:sldMk cId="3657632694" sldId="258"/>
            <ac:picMk id="8" creationId="{03C00488-D939-78CD-51AC-D9F88380753C}"/>
          </ac:picMkLst>
        </pc:picChg>
      </pc:sldChg>
      <pc:sldChg chg="addSp delSp modSp mod">
        <pc:chgData name="Pavani Medavarthi" userId="60d0e3561f8eba46" providerId="LiveId" clId="{F967DA00-CAD1-4065-B375-C557FDADFF61}" dt="2023-08-03T04:22:41.416" v="312" actId="1076"/>
        <pc:sldMkLst>
          <pc:docMk/>
          <pc:sldMk cId="1083761577" sldId="260"/>
        </pc:sldMkLst>
        <pc:spChg chg="mod">
          <ac:chgData name="Pavani Medavarthi" userId="60d0e3561f8eba46" providerId="LiveId" clId="{F967DA00-CAD1-4065-B375-C557FDADFF61}" dt="2023-08-03T00:10:39.874" v="0" actId="2711"/>
          <ac:spMkLst>
            <pc:docMk/>
            <pc:sldMk cId="1083761577" sldId="260"/>
            <ac:spMk id="6" creationId="{62DEDCFC-5107-6C16-E2BC-B51606146079}"/>
          </ac:spMkLst>
        </pc:spChg>
        <pc:spChg chg="mod">
          <ac:chgData name="Pavani Medavarthi" userId="60d0e3561f8eba46" providerId="LiveId" clId="{F967DA00-CAD1-4065-B375-C557FDADFF61}" dt="2023-08-03T03:29:38.029" v="272" actId="1076"/>
          <ac:spMkLst>
            <pc:docMk/>
            <pc:sldMk cId="1083761577" sldId="260"/>
            <ac:spMk id="8" creationId="{C53B18DB-DD68-C76C-4F80-76180136D329}"/>
          </ac:spMkLst>
        </pc:spChg>
        <pc:spChg chg="mod">
          <ac:chgData name="Pavani Medavarthi" userId="60d0e3561f8eba46" providerId="LiveId" clId="{F967DA00-CAD1-4065-B375-C557FDADFF61}" dt="2023-08-03T03:29:33.630" v="270" actId="1076"/>
          <ac:spMkLst>
            <pc:docMk/>
            <pc:sldMk cId="1083761577" sldId="260"/>
            <ac:spMk id="9" creationId="{EF31C12F-C9B4-E1E1-C6D9-221F4B32EE52}"/>
          </ac:spMkLst>
        </pc:spChg>
        <pc:spChg chg="mod">
          <ac:chgData name="Pavani Medavarthi" userId="60d0e3561f8eba46" providerId="LiveId" clId="{F967DA00-CAD1-4065-B375-C557FDADFF61}" dt="2023-08-03T03:29:35.683" v="271" actId="1076"/>
          <ac:spMkLst>
            <pc:docMk/>
            <pc:sldMk cId="1083761577" sldId="260"/>
            <ac:spMk id="10" creationId="{DBD8E33B-66BA-90D7-3B3B-5030C3B9461F}"/>
          </ac:spMkLst>
        </pc:spChg>
        <pc:picChg chg="del mod">
          <ac:chgData name="Pavani Medavarthi" userId="60d0e3561f8eba46" providerId="LiveId" clId="{F967DA00-CAD1-4065-B375-C557FDADFF61}" dt="2023-08-03T00:20:30.393" v="5" actId="21"/>
          <ac:picMkLst>
            <pc:docMk/>
            <pc:sldMk cId="1083761577" sldId="260"/>
            <ac:picMk id="19" creationId="{200AF3E6-E96E-956B-C333-463AEDE9598B}"/>
          </ac:picMkLst>
        </pc:picChg>
        <pc:picChg chg="add mod">
          <ac:chgData name="Pavani Medavarthi" userId="60d0e3561f8eba46" providerId="LiveId" clId="{F967DA00-CAD1-4065-B375-C557FDADFF61}" dt="2023-08-03T04:22:41.416" v="312" actId="1076"/>
          <ac:picMkLst>
            <pc:docMk/>
            <pc:sldMk cId="1083761577" sldId="260"/>
            <ac:picMk id="21" creationId="{6F204085-77B6-E7EE-4A36-5EFBE64ADA3F}"/>
          </ac:picMkLst>
        </pc:picChg>
      </pc:sldChg>
      <pc:sldChg chg="addSp modSp mod">
        <pc:chgData name="Pavani Medavarthi" userId="60d0e3561f8eba46" providerId="LiveId" clId="{F967DA00-CAD1-4065-B375-C557FDADFF61}" dt="2023-08-03T00:20:38.028" v="7" actId="1076"/>
        <pc:sldMkLst>
          <pc:docMk/>
          <pc:sldMk cId="4122561340" sldId="261"/>
        </pc:sldMkLst>
        <pc:picChg chg="add mod">
          <ac:chgData name="Pavani Medavarthi" userId="60d0e3561f8eba46" providerId="LiveId" clId="{F967DA00-CAD1-4065-B375-C557FDADFF61}" dt="2023-08-03T00:20:38.028" v="7" actId="1076"/>
          <ac:picMkLst>
            <pc:docMk/>
            <pc:sldMk cId="4122561340" sldId="261"/>
            <ac:picMk id="31" creationId="{48654883-9722-D3DC-7E40-819A09BBF4A2}"/>
          </ac:picMkLst>
        </pc:picChg>
      </pc:sldChg>
      <pc:sldChg chg="addSp modSp new mod">
        <pc:chgData name="Pavani Medavarthi" userId="60d0e3561f8eba46" providerId="LiveId" clId="{F967DA00-CAD1-4065-B375-C557FDADFF61}" dt="2023-08-03T03:08:33.080" v="66" actId="1076"/>
        <pc:sldMkLst>
          <pc:docMk/>
          <pc:sldMk cId="1140780356" sldId="263"/>
        </pc:sldMkLst>
        <pc:spChg chg="add mod">
          <ac:chgData name="Pavani Medavarthi" userId="60d0e3561f8eba46" providerId="LiveId" clId="{F967DA00-CAD1-4065-B375-C557FDADFF61}" dt="2023-08-03T03:08:20.685" v="62" actId="1076"/>
          <ac:spMkLst>
            <pc:docMk/>
            <pc:sldMk cId="1140780356" sldId="263"/>
            <ac:spMk id="3" creationId="{3DB72243-A88C-156E-A70E-2EA963973FF1}"/>
          </ac:spMkLst>
        </pc:spChg>
        <pc:spChg chg="add mod">
          <ac:chgData name="Pavani Medavarthi" userId="60d0e3561f8eba46" providerId="LiveId" clId="{F967DA00-CAD1-4065-B375-C557FDADFF61}" dt="2023-08-03T03:08:16.027" v="61" actId="1076"/>
          <ac:spMkLst>
            <pc:docMk/>
            <pc:sldMk cId="1140780356" sldId="263"/>
            <ac:spMk id="4" creationId="{1DCF3E83-D2E9-4D47-F7BC-7D92794EC4E8}"/>
          </ac:spMkLst>
        </pc:spChg>
        <pc:picChg chg="add mod">
          <ac:chgData name="Pavani Medavarthi" userId="60d0e3561f8eba46" providerId="LiveId" clId="{F967DA00-CAD1-4065-B375-C557FDADFF61}" dt="2023-08-03T03:08:33.080" v="66" actId="1076"/>
          <ac:picMkLst>
            <pc:docMk/>
            <pc:sldMk cId="1140780356" sldId="263"/>
            <ac:picMk id="5" creationId="{348C72FD-6313-F309-719F-FD1117591785}"/>
          </ac:picMkLst>
        </pc:picChg>
      </pc:sldChg>
      <pc:sldChg chg="addSp modSp new mod">
        <pc:chgData name="Pavani Medavarthi" userId="60d0e3561f8eba46" providerId="LiveId" clId="{F967DA00-CAD1-4065-B375-C557FDADFF61}" dt="2023-08-03T03:32:33.261" v="311" actId="20577"/>
        <pc:sldMkLst>
          <pc:docMk/>
          <pc:sldMk cId="1194268871" sldId="264"/>
        </pc:sldMkLst>
        <pc:spChg chg="add mod">
          <ac:chgData name="Pavani Medavarthi" userId="60d0e3561f8eba46" providerId="LiveId" clId="{F967DA00-CAD1-4065-B375-C557FDADFF61}" dt="2023-08-03T03:32:33.261" v="311" actId="20577"/>
          <ac:spMkLst>
            <pc:docMk/>
            <pc:sldMk cId="1194268871" sldId="264"/>
            <ac:spMk id="3" creationId="{1302D6DE-35B7-E48C-1983-332421474B72}"/>
          </ac:spMkLst>
        </pc:spChg>
        <pc:spChg chg="add mod">
          <ac:chgData name="Pavani Medavarthi" userId="60d0e3561f8eba46" providerId="LiveId" clId="{F967DA00-CAD1-4065-B375-C557FDADFF61}" dt="2023-08-03T03:30:53.465" v="296" actId="113"/>
          <ac:spMkLst>
            <pc:docMk/>
            <pc:sldMk cId="1194268871" sldId="264"/>
            <ac:spMk id="4" creationId="{BFAFF85C-696D-D079-AA95-3BF0C9CE41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0C255-C137-4BE9-911A-FEAD05C089C9}" type="datetimeFigureOut">
              <a:rPr lang="en-US" smtClean="0"/>
              <a:t>8/2/2023</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6AD81C5F-D08F-4CB9-871A-DB57A615B73E}" type="slidenum">
              <a:rPr lang="en-US" smtClean="0"/>
              <a:t>‹#›</a:t>
            </a:fld>
            <a:endParaRPr lang="en-US"/>
          </a:p>
        </p:txBody>
      </p:sp>
    </p:spTree>
    <p:extLst>
      <p:ext uri="{BB962C8B-B14F-4D97-AF65-F5344CB8AC3E}">
        <p14:creationId xmlns:p14="http://schemas.microsoft.com/office/powerpoint/2010/main" val="420013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C255-C137-4BE9-911A-FEAD05C089C9}"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81C5F-D08F-4CB9-871A-DB57A615B73E}" type="slidenum">
              <a:rPr lang="en-US" smtClean="0"/>
              <a:t>‹#›</a:t>
            </a:fld>
            <a:endParaRPr lang="en-US"/>
          </a:p>
        </p:txBody>
      </p:sp>
    </p:spTree>
    <p:extLst>
      <p:ext uri="{BB962C8B-B14F-4D97-AF65-F5344CB8AC3E}">
        <p14:creationId xmlns:p14="http://schemas.microsoft.com/office/powerpoint/2010/main" val="67379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C255-C137-4BE9-911A-FEAD05C089C9}"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81C5F-D08F-4CB9-871A-DB57A615B73E}" type="slidenum">
              <a:rPr lang="en-US" smtClean="0"/>
              <a:t>‹#›</a:t>
            </a:fld>
            <a:endParaRPr lang="en-US"/>
          </a:p>
        </p:txBody>
      </p:sp>
    </p:spTree>
    <p:extLst>
      <p:ext uri="{BB962C8B-B14F-4D97-AF65-F5344CB8AC3E}">
        <p14:creationId xmlns:p14="http://schemas.microsoft.com/office/powerpoint/2010/main" val="304779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C255-C137-4BE9-911A-FEAD05C089C9}"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81C5F-D08F-4CB9-871A-DB57A615B73E}" type="slidenum">
              <a:rPr lang="en-US" smtClean="0"/>
              <a:t>‹#›</a:t>
            </a:fld>
            <a:endParaRPr lang="en-US"/>
          </a:p>
        </p:txBody>
      </p:sp>
    </p:spTree>
    <p:extLst>
      <p:ext uri="{BB962C8B-B14F-4D97-AF65-F5344CB8AC3E}">
        <p14:creationId xmlns:p14="http://schemas.microsoft.com/office/powerpoint/2010/main" val="354546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C255-C137-4BE9-911A-FEAD05C089C9}"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81C5F-D08F-4CB9-871A-DB57A615B73E}" type="slidenum">
              <a:rPr lang="en-US" smtClean="0"/>
              <a:t>‹#›</a:t>
            </a:fld>
            <a:endParaRPr lang="en-US"/>
          </a:p>
        </p:txBody>
      </p:sp>
    </p:spTree>
    <p:extLst>
      <p:ext uri="{BB962C8B-B14F-4D97-AF65-F5344CB8AC3E}">
        <p14:creationId xmlns:p14="http://schemas.microsoft.com/office/powerpoint/2010/main" val="801501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0C255-C137-4BE9-911A-FEAD05C089C9}"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81C5F-D08F-4CB9-871A-DB57A615B73E}" type="slidenum">
              <a:rPr lang="en-US" smtClean="0"/>
              <a:t>‹#›</a:t>
            </a:fld>
            <a:endParaRPr lang="en-US"/>
          </a:p>
        </p:txBody>
      </p:sp>
    </p:spTree>
    <p:extLst>
      <p:ext uri="{BB962C8B-B14F-4D97-AF65-F5344CB8AC3E}">
        <p14:creationId xmlns:p14="http://schemas.microsoft.com/office/powerpoint/2010/main" val="1932443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0C255-C137-4BE9-911A-FEAD05C089C9}"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81C5F-D08F-4CB9-871A-DB57A615B73E}" type="slidenum">
              <a:rPr lang="en-US" smtClean="0"/>
              <a:t>‹#›</a:t>
            </a:fld>
            <a:endParaRPr lang="en-US"/>
          </a:p>
        </p:txBody>
      </p:sp>
    </p:spTree>
    <p:extLst>
      <p:ext uri="{BB962C8B-B14F-4D97-AF65-F5344CB8AC3E}">
        <p14:creationId xmlns:p14="http://schemas.microsoft.com/office/powerpoint/2010/main" val="390141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0C255-C137-4BE9-911A-FEAD05C089C9}"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81C5F-D08F-4CB9-871A-DB57A615B73E}" type="slidenum">
              <a:rPr lang="en-US" smtClean="0"/>
              <a:t>‹#›</a:t>
            </a:fld>
            <a:endParaRPr lang="en-US"/>
          </a:p>
        </p:txBody>
      </p:sp>
    </p:spTree>
    <p:extLst>
      <p:ext uri="{BB962C8B-B14F-4D97-AF65-F5344CB8AC3E}">
        <p14:creationId xmlns:p14="http://schemas.microsoft.com/office/powerpoint/2010/main" val="162129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0C255-C137-4BE9-911A-FEAD05C089C9}"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D81C5F-D08F-4CB9-871A-DB57A615B73E}" type="slidenum">
              <a:rPr lang="en-US" smtClean="0"/>
              <a:t>‹#›</a:t>
            </a:fld>
            <a:endParaRPr lang="en-US"/>
          </a:p>
        </p:txBody>
      </p:sp>
    </p:spTree>
    <p:extLst>
      <p:ext uri="{BB962C8B-B14F-4D97-AF65-F5344CB8AC3E}">
        <p14:creationId xmlns:p14="http://schemas.microsoft.com/office/powerpoint/2010/main" val="407432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0C255-C137-4BE9-911A-FEAD05C089C9}"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81C5F-D08F-4CB9-871A-DB57A615B73E}" type="slidenum">
              <a:rPr lang="en-US" smtClean="0"/>
              <a:t>‹#›</a:t>
            </a:fld>
            <a:endParaRPr lang="en-US"/>
          </a:p>
        </p:txBody>
      </p:sp>
    </p:spTree>
    <p:extLst>
      <p:ext uri="{BB962C8B-B14F-4D97-AF65-F5344CB8AC3E}">
        <p14:creationId xmlns:p14="http://schemas.microsoft.com/office/powerpoint/2010/main" val="74131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550C255-C137-4BE9-911A-FEAD05C089C9}" type="datetimeFigureOut">
              <a:rPr lang="en-US" smtClean="0"/>
              <a:t>8/2/2023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AD81C5F-D08F-4CB9-871A-DB57A615B73E}" type="slidenum">
              <a:rPr lang="en-US" smtClean="0"/>
              <a:t>‹#›</a:t>
            </a:fld>
            <a:endParaRPr lang="en-US"/>
          </a:p>
        </p:txBody>
      </p:sp>
    </p:spTree>
    <p:extLst>
      <p:ext uri="{BB962C8B-B14F-4D97-AF65-F5344CB8AC3E}">
        <p14:creationId xmlns:p14="http://schemas.microsoft.com/office/powerpoint/2010/main" val="340173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550C255-C137-4BE9-911A-FEAD05C089C9}" type="datetimeFigureOut">
              <a:rPr lang="en-US" smtClean="0"/>
              <a:t>8/2/2023</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AD81C5F-D08F-4CB9-871A-DB57A615B73E}"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17725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tlCBrNsvRhaieS6XAvY4w6EOn9iG2tC8/view?usp=sharing" TargetMode="External"/><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094D68-DD0A-1504-EDE4-AC95AB1AF8C2}"/>
              </a:ext>
            </a:extLst>
          </p:cNvPr>
          <p:cNvSpPr txBox="1"/>
          <p:nvPr/>
        </p:nvSpPr>
        <p:spPr>
          <a:xfrm>
            <a:off x="7072048" y="283959"/>
            <a:ext cx="5001209" cy="5837495"/>
          </a:xfrm>
          <a:prstGeom prst="rect">
            <a:avLst/>
          </a:prstGeom>
          <a:noFill/>
        </p:spPr>
        <p:txBody>
          <a:bodyPr wrap="square">
            <a:spAutoFit/>
          </a:bodyPr>
          <a:lstStyle/>
          <a:p>
            <a:pPr algn="just">
              <a:lnSpc>
                <a:spcPts val="2800"/>
              </a:lnSpc>
            </a:pPr>
            <a:r>
              <a:rPr lang="en-US" sz="2400" kern="0" spc="-35" dirty="0">
                <a:solidFill>
                  <a:schemeClr val="accent1">
                    <a:lumMod val="40000"/>
                    <a:lumOff val="60000"/>
                  </a:schemeClr>
                </a:solidFill>
                <a:latin typeface="Times New Roman" panose="02020603050405020304" pitchFamily="18" charset="0"/>
                <a:ea typeface="Inter" pitchFamily="34" charset="-122"/>
                <a:cs typeface="Times New Roman" panose="02020603050405020304" pitchFamily="18" charset="0"/>
              </a:rPr>
              <a:t>Image recognition using deep learning has become a popular and effective method in recent years. It’s an advanced technology that is enabling several applications such as security surveillance, medical diagnosis, and driverless cars. Deep Learning has revolutionized the field of Image Recognition, enabling machines to identify objects with incredible accuracy and speed.</a:t>
            </a:r>
            <a:r>
              <a:rPr lang="en-US" sz="2400" dirty="0">
                <a:solidFill>
                  <a:schemeClr val="accent1">
                    <a:lumMod val="40000"/>
                    <a:lumOff val="60000"/>
                  </a:schemeClr>
                </a:solidFill>
              </a:rPr>
              <a:t> </a:t>
            </a:r>
            <a:r>
              <a:rPr lang="en-US" sz="2400" kern="0" spc="-35" dirty="0">
                <a:solidFill>
                  <a:schemeClr val="accent1">
                    <a:lumMod val="40000"/>
                    <a:lumOff val="60000"/>
                  </a:schemeClr>
                </a:solidFill>
                <a:latin typeface="Times New Roman" panose="02020603050405020304" pitchFamily="18" charset="0"/>
                <a:ea typeface="Inter" pitchFamily="34" charset="-122"/>
                <a:cs typeface="Times New Roman" panose="02020603050405020304" pitchFamily="18" charset="0"/>
              </a:rPr>
              <a:t>In this presentation, we will explore how deep learning is changing the world of computer vision. This presentation will explore its motivation, problem statement, objectives, contributions, results, and references.</a:t>
            </a:r>
          </a:p>
        </p:txBody>
      </p:sp>
      <p:pic>
        <p:nvPicPr>
          <p:cNvPr id="13" name="Picture 12">
            <a:extLst>
              <a:ext uri="{FF2B5EF4-FFF2-40B4-BE49-F238E27FC236}">
                <a16:creationId xmlns:a16="http://schemas.microsoft.com/office/drawing/2014/main" id="{F7B3A2A8-CE1F-3702-40E2-BE7920BA2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7" y="65314"/>
            <a:ext cx="7023840" cy="6056140"/>
          </a:xfrm>
          <a:prstGeom prst="rect">
            <a:avLst/>
          </a:prstGeom>
        </p:spPr>
      </p:pic>
      <p:sp>
        <p:nvSpPr>
          <p:cNvPr id="14" name="Rectangle 13">
            <a:extLst>
              <a:ext uri="{FF2B5EF4-FFF2-40B4-BE49-F238E27FC236}">
                <a16:creationId xmlns:a16="http://schemas.microsoft.com/office/drawing/2014/main" id="{9440F1B1-9C13-CF47-D788-3EDC925A75EF}"/>
              </a:ext>
            </a:extLst>
          </p:cNvPr>
          <p:cNvSpPr/>
          <p:nvPr/>
        </p:nvSpPr>
        <p:spPr>
          <a:xfrm>
            <a:off x="-816625" y="65314"/>
            <a:ext cx="8604213" cy="3416320"/>
          </a:xfrm>
          <a:prstGeom prst="rect">
            <a:avLst/>
          </a:prstGeom>
          <a:noFill/>
        </p:spPr>
        <p:txBody>
          <a:bodyPr wrap="square" lIns="91440" tIns="45720" rIns="91440" bIns="45720">
            <a:spAutoFit/>
          </a:bodyPr>
          <a:lstStyle/>
          <a:p>
            <a:pPr algn="ctr"/>
            <a:r>
              <a:rPr lang="en-US" sz="5400" b="1" kern="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ea typeface="Inter" pitchFamily="34" charset="-122"/>
                <a:cs typeface="Times New Roman" panose="02020603050405020304" pitchFamily="18" charset="0"/>
              </a:rPr>
              <a:t>Image Recognition </a:t>
            </a:r>
          </a:p>
          <a:p>
            <a:pPr algn="ctr"/>
            <a:r>
              <a:rPr lang="en-US" sz="5400" b="1" kern="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ea typeface="Inter" pitchFamily="34" charset="-122"/>
                <a:cs typeface="Times New Roman" panose="02020603050405020304" pitchFamily="18" charset="0"/>
              </a:rPr>
              <a:t>Method Based on Deep Learning</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6" name="TextBox 15">
            <a:extLst>
              <a:ext uri="{FF2B5EF4-FFF2-40B4-BE49-F238E27FC236}">
                <a16:creationId xmlns:a16="http://schemas.microsoft.com/office/drawing/2014/main" id="{6BDF3812-A39C-D41D-7C37-9C0381774B2A}"/>
              </a:ext>
            </a:extLst>
          </p:cNvPr>
          <p:cNvSpPr txBox="1"/>
          <p:nvPr/>
        </p:nvSpPr>
        <p:spPr>
          <a:xfrm>
            <a:off x="9253412" y="6212241"/>
            <a:ext cx="3902751"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Name: Pavani Medavarthi</a:t>
            </a:r>
          </a:p>
          <a:p>
            <a:r>
              <a:rPr lang="en-US" sz="1800" b="1" dirty="0">
                <a:latin typeface="Times New Roman" panose="02020603050405020304" pitchFamily="18" charset="0"/>
                <a:cs typeface="Times New Roman" panose="02020603050405020304" pitchFamily="18" charset="0"/>
              </a:rPr>
              <a:t>Student ID: 700741643</a:t>
            </a:r>
          </a:p>
        </p:txBody>
      </p:sp>
      <p:sp>
        <p:nvSpPr>
          <p:cNvPr id="17" name="TextBox 16">
            <a:extLst>
              <a:ext uri="{FF2B5EF4-FFF2-40B4-BE49-F238E27FC236}">
                <a16:creationId xmlns:a16="http://schemas.microsoft.com/office/drawing/2014/main" id="{8AD90EBD-2B57-3213-DCB2-E33CF6F53C6B}"/>
              </a:ext>
            </a:extLst>
          </p:cNvPr>
          <p:cNvSpPr txBox="1"/>
          <p:nvPr/>
        </p:nvSpPr>
        <p:spPr>
          <a:xfrm flipH="1">
            <a:off x="153512" y="5243518"/>
            <a:ext cx="6830942" cy="923330"/>
          </a:xfrm>
          <a:prstGeom prst="rect">
            <a:avLst/>
          </a:prstGeom>
          <a:noFill/>
        </p:spPr>
        <p:txBody>
          <a:bodyPr wrap="square" rtlCol="0">
            <a:spAutoFit/>
          </a:bodyPr>
          <a:lstStyle/>
          <a:p>
            <a:r>
              <a:rPr lang="en-US" dirty="0"/>
              <a:t>Video Link : </a:t>
            </a:r>
            <a:r>
              <a:rPr lang="en-US" dirty="0">
                <a:hlinkClick r:id="rId3"/>
              </a:rPr>
              <a:t>https://drive.google.com/file/d/1tlCBrNsvRhaieS6XAvY4w6EOn9iG2tC8/view?usp=sharing </a:t>
            </a:r>
            <a:endParaRPr lang="en-US" dirty="0"/>
          </a:p>
        </p:txBody>
      </p:sp>
    </p:spTree>
    <p:extLst>
      <p:ext uri="{BB962C8B-B14F-4D97-AF65-F5344CB8AC3E}">
        <p14:creationId xmlns:p14="http://schemas.microsoft.com/office/powerpoint/2010/main" val="2238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B72243-A88C-156E-A70E-2EA963973FF1}"/>
              </a:ext>
            </a:extLst>
          </p:cNvPr>
          <p:cNvSpPr txBox="1"/>
          <p:nvPr/>
        </p:nvSpPr>
        <p:spPr>
          <a:xfrm>
            <a:off x="1330456" y="1427584"/>
            <a:ext cx="9343764" cy="2554545"/>
          </a:xfrm>
          <a:prstGeom prst="rect">
            <a:avLst/>
          </a:prstGeom>
          <a:noFill/>
        </p:spPr>
        <p:txBody>
          <a:bodyPr wrap="square">
            <a:spAutoFit/>
          </a:bodyPr>
          <a:lstStyle/>
          <a:p>
            <a:pPr marL="342900" indent="-342900" algn="just">
              <a:buFont typeface="Wingdings" panose="05000000000000000000" pitchFamily="2" charset="2"/>
              <a:buChar char="§"/>
            </a:pPr>
            <a:r>
              <a:rPr lang="en-US" sz="2000" b="0" i="0" dirty="0">
                <a:solidFill>
                  <a:schemeClr val="accent4">
                    <a:lumMod val="60000"/>
                    <a:lumOff val="40000"/>
                  </a:schemeClr>
                </a:solidFill>
                <a:effectLst/>
                <a:latin typeface="Times New Roman" panose="02020603050405020304" pitchFamily="18" charset="0"/>
                <a:cs typeface="Times New Roman" panose="02020603050405020304" pitchFamily="18" charset="0"/>
              </a:rPr>
              <a:t>The problem addressed in this paper is the need for effective image recognition methods in computer vision.</a:t>
            </a:r>
          </a:p>
          <a:p>
            <a:pPr marL="342900" indent="-342900" algn="just">
              <a:buFont typeface="Wingdings" panose="05000000000000000000" pitchFamily="2" charset="2"/>
              <a:buChar char="§"/>
            </a:pPr>
            <a:endParaRPr lang="en-US" sz="2000" b="0" i="0" dirty="0">
              <a:solidFill>
                <a:schemeClr val="accent4">
                  <a:lumMod val="60000"/>
                  <a:lumOff val="40000"/>
                </a:schemeClr>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0" i="0" dirty="0">
                <a:solidFill>
                  <a:schemeClr val="accent4">
                    <a:lumMod val="60000"/>
                    <a:lumOff val="40000"/>
                  </a:schemeClr>
                </a:solidFill>
                <a:effectLst/>
                <a:latin typeface="Times New Roman" panose="02020603050405020304" pitchFamily="18" charset="0"/>
                <a:cs typeface="Times New Roman" panose="02020603050405020304" pitchFamily="18" charset="0"/>
              </a:rPr>
              <a:t>Traditional methods based on handcrafted features, such as bags of visual words, have limitations in capturing complex visual patterns.</a:t>
            </a:r>
          </a:p>
          <a:p>
            <a:pPr marL="342900" indent="-342900" algn="just">
              <a:buFont typeface="Wingdings" panose="05000000000000000000" pitchFamily="2" charset="2"/>
              <a:buChar char="§"/>
            </a:pPr>
            <a:endParaRPr lang="en-US" sz="2000" b="0" i="0" dirty="0">
              <a:solidFill>
                <a:schemeClr val="accent4">
                  <a:lumMod val="60000"/>
                  <a:lumOff val="40000"/>
                </a:schemeClr>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0" i="0" dirty="0">
                <a:solidFill>
                  <a:schemeClr val="accent4">
                    <a:lumMod val="60000"/>
                    <a:lumOff val="40000"/>
                  </a:schemeClr>
                </a:solidFill>
                <a:effectLst/>
                <a:latin typeface="Times New Roman" panose="02020603050405020304" pitchFamily="18" charset="0"/>
                <a:cs typeface="Times New Roman" panose="02020603050405020304" pitchFamily="18" charset="0"/>
              </a:rPr>
              <a:t>Deep learning algorithms aim to learn hierarchical representations to overcome these limitations and achieve better performance in image recognition tasks.</a:t>
            </a:r>
          </a:p>
        </p:txBody>
      </p:sp>
      <p:sp>
        <p:nvSpPr>
          <p:cNvPr id="4" name="Rectangle 3">
            <a:extLst>
              <a:ext uri="{FF2B5EF4-FFF2-40B4-BE49-F238E27FC236}">
                <a16:creationId xmlns:a16="http://schemas.microsoft.com/office/drawing/2014/main" id="{1DCF3E83-D2E9-4D47-F7BC-7D92794EC4E8}"/>
              </a:ext>
            </a:extLst>
          </p:cNvPr>
          <p:cNvSpPr/>
          <p:nvPr/>
        </p:nvSpPr>
        <p:spPr>
          <a:xfrm>
            <a:off x="723966" y="298780"/>
            <a:ext cx="611609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bg2">
                    <a:lumMod val="20000"/>
                    <a:lumOff val="80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Problem Statement:</a:t>
            </a:r>
          </a:p>
        </p:txBody>
      </p:sp>
      <p:pic>
        <p:nvPicPr>
          <p:cNvPr id="5" name="Picture 4">
            <a:extLst>
              <a:ext uri="{FF2B5EF4-FFF2-40B4-BE49-F238E27FC236}">
                <a16:creationId xmlns:a16="http://schemas.microsoft.com/office/drawing/2014/main" id="{348C72FD-6313-F309-719F-FD1117591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372" y="3982129"/>
            <a:ext cx="5374431" cy="2828472"/>
          </a:xfrm>
          <a:prstGeom prst="rect">
            <a:avLst/>
          </a:prstGeom>
        </p:spPr>
      </p:pic>
    </p:spTree>
    <p:extLst>
      <p:ext uri="{BB962C8B-B14F-4D97-AF65-F5344CB8AC3E}">
        <p14:creationId xmlns:p14="http://schemas.microsoft.com/office/powerpoint/2010/main" val="114078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4ED6C-E618-E070-04D7-679A45CDBE5D}"/>
              </a:ext>
            </a:extLst>
          </p:cNvPr>
          <p:cNvSpPr txBox="1"/>
          <p:nvPr/>
        </p:nvSpPr>
        <p:spPr>
          <a:xfrm>
            <a:off x="1166327" y="541176"/>
            <a:ext cx="9685175" cy="5016758"/>
          </a:xfrm>
          <a:prstGeom prst="rect">
            <a:avLst/>
          </a:prstGeom>
          <a:noFill/>
        </p:spPr>
        <p:txBody>
          <a:bodyPr wrap="square">
            <a:sp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The Challenge of Image Recognition: </a:t>
            </a:r>
          </a:p>
          <a:p>
            <a:endParaRPr lang="en-US" b="1" dirty="0">
              <a:solidFill>
                <a:schemeClr val="accent1">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solidFill>
                  <a:schemeClr val="accent4">
                    <a:lumMod val="60000"/>
                    <a:lumOff val="40000"/>
                  </a:schemeClr>
                </a:solidFill>
                <a:latin typeface="Times New Roman" panose="02020603050405020304" pitchFamily="18" charset="0"/>
                <a:cs typeface="Times New Roman" panose="02020603050405020304" pitchFamily="18" charset="0"/>
              </a:rPr>
              <a:t>Complexity 🤯</a:t>
            </a:r>
          </a:p>
          <a:p>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	Identifying objects in images is a complex task for computers </a:t>
            </a:r>
          </a:p>
          <a:p>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	due to variations in lighting, background, and position.</a:t>
            </a:r>
          </a:p>
          <a:p>
            <a:pPr marL="285750" indent="-285750">
              <a:buFont typeface="Wingdings" panose="05000000000000000000" pitchFamily="2" charset="2"/>
              <a:buChar char="Ø"/>
            </a:pPr>
            <a:endParaRPr lang="en-US" b="1" dirty="0">
              <a:solidFill>
                <a:schemeClr val="accent4">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solidFill>
                <a:schemeClr val="accent4">
                  <a:lumMod val="60000"/>
                  <a:lumOff val="40000"/>
                </a:schemeClr>
              </a:solidFill>
              <a:latin typeface="Times New Roman" panose="02020603050405020304" pitchFamily="18" charset="0"/>
              <a:cs typeface="Times New Roman" panose="02020603050405020304" pitchFamily="18" charset="0"/>
            </a:endParaRPr>
          </a:p>
          <a:p>
            <a:pPr marL="3943350" lvl="8" indent="-285750">
              <a:buFont typeface="Wingdings" panose="05000000000000000000" pitchFamily="2" charset="2"/>
              <a:buChar char="Ø"/>
            </a:pPr>
            <a:r>
              <a:rPr lang="en-US" b="1" dirty="0">
                <a:solidFill>
                  <a:schemeClr val="accent4">
                    <a:lumMod val="60000"/>
                    <a:lumOff val="40000"/>
                  </a:schemeClr>
                </a:solidFill>
                <a:latin typeface="Times New Roman" panose="02020603050405020304" pitchFamily="18" charset="0"/>
                <a:cs typeface="Times New Roman" panose="02020603050405020304" pitchFamily="18" charset="0"/>
              </a:rPr>
              <a:t>Diversity 🌎</a:t>
            </a:r>
          </a:p>
          <a:p>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									Images can contain objects from countless categories, 										each with its own unique features and challenges.</a:t>
            </a:r>
          </a:p>
          <a:p>
            <a:pPr marL="285750" indent="-285750">
              <a:buFont typeface="Wingdings" panose="05000000000000000000" pitchFamily="2" charset="2"/>
              <a:buChar char="Ø"/>
            </a:pPr>
            <a:endParaRPr lang="en-US" b="1" dirty="0">
              <a:solidFill>
                <a:schemeClr val="accent4">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solidFill>
                <a:schemeClr val="accent4">
                  <a:lumMod val="60000"/>
                  <a:lumOff val="40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b="1" dirty="0">
              <a:solidFill>
                <a:schemeClr val="accent4">
                  <a:lumMod val="60000"/>
                  <a:lumOff val="40000"/>
                </a:schemeClr>
              </a:solidFill>
              <a:latin typeface="Times New Roman" panose="02020603050405020304" pitchFamily="18" charset="0"/>
              <a:cs typeface="Times New Roman" panose="02020603050405020304" pitchFamily="18" charset="0"/>
            </a:endParaRPr>
          </a:p>
          <a:p>
            <a:pPr marL="2571750" lvl="5" indent="-285750">
              <a:buFont typeface="Wingdings" panose="05000000000000000000" pitchFamily="2" charset="2"/>
              <a:buChar char="Ø"/>
            </a:pPr>
            <a:r>
              <a:rPr lang="en-US" b="1" dirty="0">
                <a:solidFill>
                  <a:schemeClr val="accent4">
                    <a:lumMod val="60000"/>
                    <a:lumOff val="40000"/>
                  </a:schemeClr>
                </a:solidFill>
                <a:latin typeface="Times New Roman" panose="02020603050405020304" pitchFamily="18" charset="0"/>
                <a:cs typeface="Times New Roman" panose="02020603050405020304" pitchFamily="18" charset="0"/>
              </a:rPr>
              <a:t>Accuracy 🎯</a:t>
            </a:r>
          </a:p>
          <a:p>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						Recognizing objects with high accuracy is paramount, </a:t>
            </a:r>
          </a:p>
          <a:p>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						as inaccuracies can dramatically affect applications such</a:t>
            </a:r>
          </a:p>
          <a:p>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						 as self-driving cars, medical imaging, and more.</a:t>
            </a:r>
          </a:p>
        </p:txBody>
      </p:sp>
      <p:sp>
        <p:nvSpPr>
          <p:cNvPr id="4" name="Oval 3">
            <a:extLst>
              <a:ext uri="{FF2B5EF4-FFF2-40B4-BE49-F238E27FC236}">
                <a16:creationId xmlns:a16="http://schemas.microsoft.com/office/drawing/2014/main" id="{DED9AA17-F828-33FF-10CC-9DCD9860A668}"/>
              </a:ext>
            </a:extLst>
          </p:cNvPr>
          <p:cNvSpPr/>
          <p:nvPr/>
        </p:nvSpPr>
        <p:spPr>
          <a:xfrm>
            <a:off x="9224865" y="4460033"/>
            <a:ext cx="1800808" cy="1296955"/>
          </a:xfrm>
          <a:prstGeom prst="ellipse">
            <a:avLst/>
          </a:prstGeom>
          <a:solidFill>
            <a:schemeClr val="accent3">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Accuracy</a:t>
            </a:r>
          </a:p>
        </p:txBody>
      </p:sp>
      <p:sp>
        <p:nvSpPr>
          <p:cNvPr id="5" name="Oval 4">
            <a:extLst>
              <a:ext uri="{FF2B5EF4-FFF2-40B4-BE49-F238E27FC236}">
                <a16:creationId xmlns:a16="http://schemas.microsoft.com/office/drawing/2014/main" id="{9DE9D2DD-4013-BD90-E2CB-A23F2FFA069F}"/>
              </a:ext>
            </a:extLst>
          </p:cNvPr>
          <p:cNvSpPr/>
          <p:nvPr/>
        </p:nvSpPr>
        <p:spPr>
          <a:xfrm>
            <a:off x="3054220" y="2550368"/>
            <a:ext cx="1800808" cy="1296955"/>
          </a:xfrm>
          <a:prstGeom prst="ellipse">
            <a:avLst/>
          </a:prstGeom>
          <a:solidFill>
            <a:schemeClr val="accent3">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Diversity</a:t>
            </a:r>
          </a:p>
        </p:txBody>
      </p:sp>
      <p:sp>
        <p:nvSpPr>
          <p:cNvPr id="6" name="Oval 5">
            <a:extLst>
              <a:ext uri="{FF2B5EF4-FFF2-40B4-BE49-F238E27FC236}">
                <a16:creationId xmlns:a16="http://schemas.microsoft.com/office/drawing/2014/main" id="{53AC2A22-E6C2-1B71-0F10-C582AE4D0F3D}"/>
              </a:ext>
            </a:extLst>
          </p:cNvPr>
          <p:cNvSpPr/>
          <p:nvPr/>
        </p:nvSpPr>
        <p:spPr>
          <a:xfrm>
            <a:off x="7487815" y="1101012"/>
            <a:ext cx="2038739" cy="1362269"/>
          </a:xfrm>
          <a:prstGeom prst="ellipse">
            <a:avLst/>
          </a:prstGeom>
          <a:solidFill>
            <a:schemeClr val="accent3">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Complexity</a:t>
            </a:r>
          </a:p>
        </p:txBody>
      </p:sp>
    </p:spTree>
    <p:extLst>
      <p:ext uri="{BB962C8B-B14F-4D97-AF65-F5344CB8AC3E}">
        <p14:creationId xmlns:p14="http://schemas.microsoft.com/office/powerpoint/2010/main" val="365763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71C84FF-D942-8A86-791B-F47EF6BF9390}"/>
              </a:ext>
            </a:extLst>
          </p:cNvPr>
          <p:cNvSpPr/>
          <p:nvPr/>
        </p:nvSpPr>
        <p:spPr>
          <a:xfrm>
            <a:off x="186614" y="504054"/>
            <a:ext cx="6839338" cy="584775"/>
          </a:xfrm>
          <a:prstGeom prst="rect">
            <a:avLst/>
          </a:prstGeom>
          <a:noFill/>
        </p:spPr>
        <p:txBody>
          <a:bodyPr wrap="square" lIns="91440" tIns="45720" rIns="91440" bIns="45720">
            <a:spAutoFit/>
          </a:bodyPr>
          <a:lstStyle/>
          <a:p>
            <a:pPr algn="ctr"/>
            <a:r>
              <a:rPr lang="en-US" sz="3200" b="1" cap="none" spc="0" dirty="0">
                <a:ln w="13462">
                  <a:solidFill>
                    <a:schemeClr val="bg1"/>
                  </a:solidFill>
                  <a:prstDash val="solid"/>
                </a:ln>
                <a:solidFill>
                  <a:schemeClr val="accent6">
                    <a:lumMod val="40000"/>
                    <a:lumOff val="60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Objectives of Image Recognition:</a:t>
            </a:r>
          </a:p>
        </p:txBody>
      </p:sp>
      <p:cxnSp>
        <p:nvCxnSpPr>
          <p:cNvPr id="8" name="Straight Connector 7">
            <a:extLst>
              <a:ext uri="{FF2B5EF4-FFF2-40B4-BE49-F238E27FC236}">
                <a16:creationId xmlns:a16="http://schemas.microsoft.com/office/drawing/2014/main" id="{6DA03F81-D677-CE25-C55B-88FE2854239B}"/>
              </a:ext>
            </a:extLst>
          </p:cNvPr>
          <p:cNvCxnSpPr>
            <a:cxnSpLocks/>
          </p:cNvCxnSpPr>
          <p:nvPr/>
        </p:nvCxnSpPr>
        <p:spPr>
          <a:xfrm>
            <a:off x="5701004" y="1315616"/>
            <a:ext cx="0" cy="4450702"/>
          </a:xfrm>
          <a:prstGeom prst="line">
            <a:avLst/>
          </a:prstGeom>
        </p:spPr>
        <p:style>
          <a:lnRef idx="3">
            <a:schemeClr val="accent6"/>
          </a:lnRef>
          <a:fillRef idx="0">
            <a:schemeClr val="accent6"/>
          </a:fillRef>
          <a:effectRef idx="2">
            <a:schemeClr val="accent6"/>
          </a:effectRef>
          <a:fontRef idx="minor">
            <a:schemeClr val="tx1"/>
          </a:fontRef>
        </p:style>
      </p:cxnSp>
      <p:cxnSp>
        <p:nvCxnSpPr>
          <p:cNvPr id="11" name="Straight Connector 10">
            <a:extLst>
              <a:ext uri="{FF2B5EF4-FFF2-40B4-BE49-F238E27FC236}">
                <a16:creationId xmlns:a16="http://schemas.microsoft.com/office/drawing/2014/main" id="{02C5C522-EE50-8835-C395-5B4D15041CDC}"/>
              </a:ext>
            </a:extLst>
          </p:cNvPr>
          <p:cNvCxnSpPr/>
          <p:nvPr/>
        </p:nvCxnSpPr>
        <p:spPr>
          <a:xfrm>
            <a:off x="5701004" y="1931437"/>
            <a:ext cx="1007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29FCA4-52AE-C0F1-5951-5749825D3913}"/>
              </a:ext>
            </a:extLst>
          </p:cNvPr>
          <p:cNvCxnSpPr/>
          <p:nvPr/>
        </p:nvCxnSpPr>
        <p:spPr>
          <a:xfrm>
            <a:off x="4693298" y="2904930"/>
            <a:ext cx="1007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8EE95B7-3DAE-6785-9E31-C56C6EFDCF1F}"/>
              </a:ext>
            </a:extLst>
          </p:cNvPr>
          <p:cNvCxnSpPr/>
          <p:nvPr/>
        </p:nvCxnSpPr>
        <p:spPr>
          <a:xfrm>
            <a:off x="4693298" y="5278017"/>
            <a:ext cx="10077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D8B1EC-B266-AE8B-C4BE-2BC7A4781C66}"/>
              </a:ext>
            </a:extLst>
          </p:cNvPr>
          <p:cNvCxnSpPr/>
          <p:nvPr/>
        </p:nvCxnSpPr>
        <p:spPr>
          <a:xfrm>
            <a:off x="5701004" y="4002832"/>
            <a:ext cx="100770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ED80AC3-08F5-56E7-79E1-750A2C236240}"/>
              </a:ext>
            </a:extLst>
          </p:cNvPr>
          <p:cNvSpPr txBox="1"/>
          <p:nvPr/>
        </p:nvSpPr>
        <p:spPr>
          <a:xfrm>
            <a:off x="6774024" y="1218162"/>
            <a:ext cx="5085182" cy="923330"/>
          </a:xfrm>
          <a:prstGeom prst="rect">
            <a:avLst/>
          </a:prstGeom>
          <a:noFill/>
        </p:spPr>
        <p:txBody>
          <a:bodyPr wrap="square">
            <a:spAutoFit/>
          </a:bodyPr>
          <a:lstStyle/>
          <a:p>
            <a:pPr algn="just"/>
            <a:r>
              <a:rPr lang="en-US" b="1" dirty="0">
                <a:solidFill>
                  <a:schemeClr val="tx2"/>
                </a:solidFill>
                <a:latin typeface="Times New Roman" panose="02020603050405020304" pitchFamily="18" charset="0"/>
                <a:cs typeface="Times New Roman" panose="02020603050405020304" pitchFamily="18" charset="0"/>
              </a:rPr>
              <a:t>Classification 🔍</a:t>
            </a:r>
          </a:p>
          <a:p>
            <a:pPr algn="just"/>
            <a:r>
              <a:rPr lang="en-US" dirty="0">
                <a:solidFill>
                  <a:schemeClr val="tx2"/>
                </a:solidFill>
                <a:latin typeface="Times New Roman" panose="02020603050405020304" pitchFamily="18" charset="0"/>
                <a:cs typeface="Times New Roman" panose="02020603050405020304" pitchFamily="18" charset="0"/>
              </a:rPr>
              <a:t>One of the primary goals of Image Recognition is to classify or categorize objects in images accurately.</a:t>
            </a:r>
          </a:p>
        </p:txBody>
      </p:sp>
      <p:sp>
        <p:nvSpPr>
          <p:cNvPr id="18" name="TextBox 17">
            <a:extLst>
              <a:ext uri="{FF2B5EF4-FFF2-40B4-BE49-F238E27FC236}">
                <a16:creationId xmlns:a16="http://schemas.microsoft.com/office/drawing/2014/main" id="{148AC838-9A1B-D115-0659-30884EB55C1E}"/>
              </a:ext>
            </a:extLst>
          </p:cNvPr>
          <p:cNvSpPr txBox="1"/>
          <p:nvPr/>
        </p:nvSpPr>
        <p:spPr>
          <a:xfrm>
            <a:off x="332794" y="2261586"/>
            <a:ext cx="4360503" cy="1200329"/>
          </a:xfrm>
          <a:prstGeom prst="rect">
            <a:avLst/>
          </a:prstGeom>
          <a:noFill/>
        </p:spPr>
        <p:txBody>
          <a:bodyPr wrap="square">
            <a:spAutoFit/>
          </a:bodyPr>
          <a:lstStyle/>
          <a:p>
            <a:pPr algn="just"/>
            <a:r>
              <a:rPr lang="en-US" b="1" dirty="0">
                <a:solidFill>
                  <a:schemeClr val="tx2"/>
                </a:solidFill>
                <a:latin typeface="Times New Roman" panose="02020603050405020304" pitchFamily="18" charset="0"/>
                <a:cs typeface="Times New Roman" panose="02020603050405020304" pitchFamily="18" charset="0"/>
              </a:rPr>
              <a:t>Detection 👀</a:t>
            </a:r>
          </a:p>
          <a:p>
            <a:pPr algn="just"/>
            <a:r>
              <a:rPr lang="en-US" dirty="0">
                <a:solidFill>
                  <a:schemeClr val="tx2"/>
                </a:solidFill>
                <a:latin typeface="Times New Roman" panose="02020603050405020304" pitchFamily="18" charset="0"/>
                <a:cs typeface="Times New Roman" panose="02020603050405020304" pitchFamily="18" charset="0"/>
              </a:rPr>
              <a:t>Another important goal of Image Recognition is to detect the presence and location of objects within images</a:t>
            </a:r>
            <a:r>
              <a:rPr lang="en-US" dirty="0">
                <a:latin typeface="Times New Roman" panose="02020603050405020304" pitchFamily="18" charset="0"/>
                <a:cs typeface="Times New Roman" panose="02020603050405020304" pitchFamily="18" charset="0"/>
              </a:rPr>
              <a:t>.</a:t>
            </a:r>
          </a:p>
        </p:txBody>
      </p:sp>
      <p:sp>
        <p:nvSpPr>
          <p:cNvPr id="20" name="TextBox 19">
            <a:extLst>
              <a:ext uri="{FF2B5EF4-FFF2-40B4-BE49-F238E27FC236}">
                <a16:creationId xmlns:a16="http://schemas.microsoft.com/office/drawing/2014/main" id="{8959C071-7AFF-A36A-805D-5AB902263C8D}"/>
              </a:ext>
            </a:extLst>
          </p:cNvPr>
          <p:cNvSpPr txBox="1"/>
          <p:nvPr/>
        </p:nvSpPr>
        <p:spPr>
          <a:xfrm>
            <a:off x="6708710" y="3261099"/>
            <a:ext cx="5085180" cy="1200329"/>
          </a:xfrm>
          <a:prstGeom prst="rect">
            <a:avLst/>
          </a:prstGeom>
          <a:noFill/>
        </p:spPr>
        <p:txBody>
          <a:bodyPr wrap="square">
            <a:spAutoFit/>
          </a:bodyPr>
          <a:lstStyle/>
          <a:p>
            <a:pPr algn="just"/>
            <a:r>
              <a:rPr lang="en-US" b="1" dirty="0">
                <a:solidFill>
                  <a:schemeClr val="tx2"/>
                </a:solidFill>
                <a:latin typeface="Times New Roman" panose="02020603050405020304" pitchFamily="18" charset="0"/>
                <a:cs typeface="Times New Roman" panose="02020603050405020304" pitchFamily="18" charset="0"/>
              </a:rPr>
              <a:t>Segregation 🎭</a:t>
            </a:r>
          </a:p>
          <a:p>
            <a:pPr algn="just"/>
            <a:r>
              <a:rPr lang="en-US" dirty="0">
                <a:solidFill>
                  <a:schemeClr val="tx2"/>
                </a:solidFill>
                <a:latin typeface="Times New Roman" panose="02020603050405020304" pitchFamily="18" charset="0"/>
                <a:cs typeface="Times New Roman" panose="02020603050405020304" pitchFamily="18" charset="0"/>
              </a:rPr>
              <a:t>Image Recognition can also help segregate objects within an image and help to understand the various components of those objects.</a:t>
            </a:r>
          </a:p>
        </p:txBody>
      </p:sp>
      <p:sp>
        <p:nvSpPr>
          <p:cNvPr id="22" name="TextBox 21">
            <a:extLst>
              <a:ext uri="{FF2B5EF4-FFF2-40B4-BE49-F238E27FC236}">
                <a16:creationId xmlns:a16="http://schemas.microsoft.com/office/drawing/2014/main" id="{4AFE68C3-6232-4195-3552-C8C4D97B7D8C}"/>
              </a:ext>
            </a:extLst>
          </p:cNvPr>
          <p:cNvSpPr txBox="1"/>
          <p:nvPr/>
        </p:nvSpPr>
        <p:spPr>
          <a:xfrm>
            <a:off x="186614" y="4539353"/>
            <a:ext cx="4441371" cy="1477328"/>
          </a:xfrm>
          <a:prstGeom prst="rect">
            <a:avLst/>
          </a:prstGeom>
          <a:noFill/>
        </p:spPr>
        <p:txBody>
          <a:bodyPr wrap="square">
            <a:spAutoFit/>
          </a:bodyPr>
          <a:lstStyle/>
          <a:p>
            <a:pPr algn="just"/>
            <a:r>
              <a:rPr lang="en-US" b="1" dirty="0">
                <a:solidFill>
                  <a:schemeClr val="tx2"/>
                </a:solidFill>
                <a:latin typeface="Times New Roman" panose="02020603050405020304" pitchFamily="18" charset="0"/>
                <a:cs typeface="Times New Roman" panose="02020603050405020304" pitchFamily="18" charset="0"/>
              </a:rPr>
              <a:t>Localization 📍</a:t>
            </a:r>
          </a:p>
          <a:p>
            <a:pPr algn="just"/>
            <a:r>
              <a:rPr lang="en-US" dirty="0">
                <a:solidFill>
                  <a:schemeClr val="tx2"/>
                </a:solidFill>
                <a:latin typeface="Times New Roman" panose="02020603050405020304" pitchFamily="18" charset="0"/>
                <a:cs typeface="Times New Roman" panose="02020603050405020304" pitchFamily="18" charset="0"/>
              </a:rPr>
              <a:t>Image recognition extensively helps us localize or pinpoint the exact location of a particular object in the image, thus highlighting its features and properties.</a:t>
            </a:r>
          </a:p>
        </p:txBody>
      </p:sp>
      <p:pic>
        <p:nvPicPr>
          <p:cNvPr id="23" name="Picture 22">
            <a:extLst>
              <a:ext uri="{FF2B5EF4-FFF2-40B4-BE49-F238E27FC236}">
                <a16:creationId xmlns:a16="http://schemas.microsoft.com/office/drawing/2014/main" id="{05A8D35C-CA03-EB84-E7A1-4C594621B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2155" y="4383055"/>
            <a:ext cx="3579845" cy="1789923"/>
          </a:xfrm>
          <a:prstGeom prst="rect">
            <a:avLst/>
          </a:prstGeom>
        </p:spPr>
      </p:pic>
    </p:spTree>
    <p:extLst>
      <p:ext uri="{BB962C8B-B14F-4D97-AF65-F5344CB8AC3E}">
        <p14:creationId xmlns:p14="http://schemas.microsoft.com/office/powerpoint/2010/main" val="344832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2DEDCFC-5107-6C16-E2BC-B51606146079}"/>
              </a:ext>
            </a:extLst>
          </p:cNvPr>
          <p:cNvSpPr/>
          <p:nvPr/>
        </p:nvSpPr>
        <p:spPr>
          <a:xfrm>
            <a:off x="397460" y="74845"/>
            <a:ext cx="5863379"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Contributions:</a:t>
            </a:r>
          </a:p>
        </p:txBody>
      </p:sp>
      <p:sp>
        <p:nvSpPr>
          <p:cNvPr id="7" name="TextBox 6">
            <a:extLst>
              <a:ext uri="{FF2B5EF4-FFF2-40B4-BE49-F238E27FC236}">
                <a16:creationId xmlns:a16="http://schemas.microsoft.com/office/drawing/2014/main" id="{997A8985-ED34-55EE-5A11-52EF9972CA8E}"/>
              </a:ext>
            </a:extLst>
          </p:cNvPr>
          <p:cNvSpPr txBox="1"/>
          <p:nvPr/>
        </p:nvSpPr>
        <p:spPr>
          <a:xfrm>
            <a:off x="1166326" y="2090057"/>
            <a:ext cx="2640563" cy="369332"/>
          </a:xfrm>
          <a:prstGeom prst="rect">
            <a:avLst/>
          </a:prstGeom>
          <a:noFill/>
        </p:spPr>
        <p:txBody>
          <a:bodyPr wrap="square" rtlCol="0">
            <a:spAutoFit/>
          </a:bodyPr>
          <a:lstStyle/>
          <a:p>
            <a:endParaRPr lang="en-US" dirty="0"/>
          </a:p>
        </p:txBody>
      </p:sp>
      <p:sp>
        <p:nvSpPr>
          <p:cNvPr id="8" name="Rectangle: Rounded Corners 7">
            <a:extLst>
              <a:ext uri="{FF2B5EF4-FFF2-40B4-BE49-F238E27FC236}">
                <a16:creationId xmlns:a16="http://schemas.microsoft.com/office/drawing/2014/main" id="{C53B18DB-DD68-C76C-4F80-76180136D329}"/>
              </a:ext>
            </a:extLst>
          </p:cNvPr>
          <p:cNvSpPr/>
          <p:nvPr/>
        </p:nvSpPr>
        <p:spPr>
          <a:xfrm>
            <a:off x="7754062" y="3256384"/>
            <a:ext cx="2808514" cy="36669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buFont typeface="Arial" panose="020B0604020202020204" pitchFamily="34" charset="0"/>
              <a:buChar char="•"/>
            </a:pPr>
            <a:r>
              <a:rPr lang="en-US" sz="2000" b="0" i="0" dirty="0">
                <a:solidFill>
                  <a:srgbClr val="FF0000"/>
                </a:solidFill>
                <a:effectLst/>
                <a:latin typeface="Times New Roman" panose="02020603050405020304" pitchFamily="18" charset="0"/>
                <a:cs typeface="Times New Roman" panose="02020603050405020304" pitchFamily="18" charset="0"/>
              </a:rPr>
              <a:t>This paper categorizes deep learning algorithms into four classes: CNNs, RBMs, Autoencoder, and Sparse Coding, based on their fundamental models.</a:t>
            </a:r>
          </a:p>
        </p:txBody>
      </p:sp>
      <p:sp>
        <p:nvSpPr>
          <p:cNvPr id="9" name="Rectangle: Rounded Corners 8">
            <a:extLst>
              <a:ext uri="{FF2B5EF4-FFF2-40B4-BE49-F238E27FC236}">
                <a16:creationId xmlns:a16="http://schemas.microsoft.com/office/drawing/2014/main" id="{EF31C12F-C9B4-E1E1-C6D9-221F4B32EE52}"/>
              </a:ext>
            </a:extLst>
          </p:cNvPr>
          <p:cNvSpPr/>
          <p:nvPr/>
        </p:nvSpPr>
        <p:spPr>
          <a:xfrm>
            <a:off x="0" y="1213552"/>
            <a:ext cx="2808514" cy="36669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buFont typeface="Arial" panose="020B0604020202020204" pitchFamily="34" charset="0"/>
              <a:buChar char="•"/>
            </a:pPr>
            <a:r>
              <a:rPr lang="en-US" sz="2000" b="0" i="0" dirty="0">
                <a:solidFill>
                  <a:srgbClr val="FF0000"/>
                </a:solidFill>
                <a:effectLst/>
                <a:latin typeface="Times New Roman" panose="02020603050405020304" pitchFamily="18" charset="0"/>
                <a:cs typeface="Times New Roman" panose="02020603050405020304" pitchFamily="18" charset="0"/>
              </a:rPr>
              <a:t>The paper summarizes the achievements of deep learning in various computer vision applications and compares the results on commonly used datasets.</a:t>
            </a:r>
          </a:p>
        </p:txBody>
      </p:sp>
      <p:sp>
        <p:nvSpPr>
          <p:cNvPr id="10" name="Rectangle: Rounded Corners 9">
            <a:extLst>
              <a:ext uri="{FF2B5EF4-FFF2-40B4-BE49-F238E27FC236}">
                <a16:creationId xmlns:a16="http://schemas.microsoft.com/office/drawing/2014/main" id="{DBD8E33B-66BA-90D7-3B3B-5030C3B9461F}"/>
              </a:ext>
            </a:extLst>
          </p:cNvPr>
          <p:cNvSpPr/>
          <p:nvPr/>
        </p:nvSpPr>
        <p:spPr>
          <a:xfrm>
            <a:off x="3772036" y="1866122"/>
            <a:ext cx="2808514" cy="366693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reviews recent developments and advancements in each of these categories, providing insights into their functions and performance.</a:t>
            </a:r>
          </a:p>
        </p:txBody>
      </p:sp>
      <p:pic>
        <p:nvPicPr>
          <p:cNvPr id="21" name="Picture 20">
            <a:extLst>
              <a:ext uri="{FF2B5EF4-FFF2-40B4-BE49-F238E27FC236}">
                <a16:creationId xmlns:a16="http://schemas.microsoft.com/office/drawing/2014/main" id="{6F204085-77B6-E7EE-4A36-5EFBE64AD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361" y="230116"/>
            <a:ext cx="4570179" cy="2919538"/>
          </a:xfrm>
          <a:prstGeom prst="rect">
            <a:avLst/>
          </a:prstGeom>
        </p:spPr>
      </p:pic>
    </p:spTree>
    <p:extLst>
      <p:ext uri="{BB962C8B-B14F-4D97-AF65-F5344CB8AC3E}">
        <p14:creationId xmlns:p14="http://schemas.microsoft.com/office/powerpoint/2010/main" val="108376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2D6DE-35B7-E48C-1983-332421474B72}"/>
              </a:ext>
            </a:extLst>
          </p:cNvPr>
          <p:cNvSpPr txBox="1"/>
          <p:nvPr/>
        </p:nvSpPr>
        <p:spPr>
          <a:xfrm>
            <a:off x="1483567" y="1512074"/>
            <a:ext cx="9377265" cy="4093428"/>
          </a:xfrm>
          <a:prstGeom prst="rect">
            <a:avLst/>
          </a:prstGeom>
          <a:noFill/>
        </p:spPr>
        <p:txBody>
          <a:bodyPr wrap="square">
            <a:spAutoFit/>
          </a:bodyPr>
          <a:lstStyle/>
          <a:p>
            <a:pPr algn="just">
              <a:buFont typeface="+mj-lt"/>
              <a:buAutoNum type="arabicPeriod"/>
            </a:pPr>
            <a:r>
              <a:rPr lang="en-US" sz="2000" b="1" i="0" u="sng" dirty="0">
                <a:solidFill>
                  <a:srgbClr val="FFC000"/>
                </a:solidFill>
                <a:effectLst/>
                <a:latin typeface="Times New Roman" panose="02020603050405020304" pitchFamily="18" charset="0"/>
                <a:cs typeface="Times New Roman" panose="02020603050405020304" pitchFamily="18" charset="0"/>
              </a:rPr>
              <a:t>Applications in Computer Vision: </a:t>
            </a:r>
            <a:r>
              <a:rPr lang="en-US" sz="2000" b="0" i="0" dirty="0">
                <a:solidFill>
                  <a:schemeClr val="accent4">
                    <a:lumMod val="60000"/>
                    <a:lumOff val="40000"/>
                  </a:schemeClr>
                </a:solidFill>
                <a:effectLst/>
                <a:latin typeface="Times New Roman" panose="02020603050405020304" pitchFamily="18" charset="0"/>
                <a:cs typeface="Times New Roman" panose="02020603050405020304" pitchFamily="18" charset="0"/>
              </a:rPr>
              <a:t>The paper outlines the applications of deep learning in computer vision, including image classification, object detection, image retrieval, semantic segmentation, and human pose estimation. It presents the achievements of deep learning algorithms in these tasks and compares their performance with traditional methods.</a:t>
            </a:r>
          </a:p>
          <a:p>
            <a:pPr algn="just">
              <a:buFont typeface="+mj-lt"/>
              <a:buAutoNum type="arabicPeriod"/>
            </a:pPr>
            <a:r>
              <a:rPr lang="en-US" sz="2000" b="1" i="0" u="sng" dirty="0">
                <a:solidFill>
                  <a:srgbClr val="FFC000"/>
                </a:solidFill>
                <a:effectLst/>
                <a:latin typeface="Times New Roman" panose="02020603050405020304" pitchFamily="18" charset="0"/>
                <a:cs typeface="Times New Roman" panose="02020603050405020304" pitchFamily="18" charset="0"/>
              </a:rPr>
              <a:t>Future Trends and Challenges: </a:t>
            </a:r>
            <a:r>
              <a:rPr lang="en-US" sz="2000" b="0" i="0" dirty="0">
                <a:solidFill>
                  <a:schemeClr val="accent4">
                    <a:lumMod val="60000"/>
                    <a:lumOff val="40000"/>
                  </a:schemeClr>
                </a:solidFill>
                <a:effectLst/>
                <a:latin typeface="Times New Roman" panose="02020603050405020304" pitchFamily="18" charset="0"/>
                <a:cs typeface="Times New Roman" panose="02020603050405020304" pitchFamily="18" charset="0"/>
              </a:rPr>
              <a:t>The paper identifies several future trends in deep learning, such as increasing model capacity, combining information from multiple sources, and designing more specific deep networks. It also addresses the challenges faced in training with limited data and the need for a better theoretical understanding of deep learning algorithms.</a:t>
            </a:r>
          </a:p>
          <a:p>
            <a:pPr algn="just">
              <a:buFont typeface="+mj-lt"/>
              <a:buAutoNum type="arabicPeriod"/>
            </a:pPr>
            <a:r>
              <a:rPr lang="en-US" sz="2000" b="1" i="0" u="sng" dirty="0">
                <a:solidFill>
                  <a:srgbClr val="FFC000"/>
                </a:solidFill>
                <a:effectLst/>
                <a:latin typeface="Times New Roman" panose="02020603050405020304" pitchFamily="18" charset="0"/>
                <a:cs typeface="Times New Roman" panose="02020603050405020304" pitchFamily="18" charset="0"/>
              </a:rPr>
              <a:t>Integration of Theoretical and Practical Aspects: </a:t>
            </a:r>
            <a:r>
              <a:rPr lang="en-US" sz="2000" b="0" i="0" dirty="0">
                <a:solidFill>
                  <a:schemeClr val="accent4">
                    <a:lumMod val="60000"/>
                    <a:lumOff val="40000"/>
                  </a:schemeClr>
                </a:solidFill>
                <a:effectLst/>
                <a:latin typeface="Times New Roman" panose="02020603050405020304" pitchFamily="18" charset="0"/>
                <a:cs typeface="Times New Roman" panose="02020603050405020304" pitchFamily="18" charset="0"/>
              </a:rPr>
              <a:t>The paper effectively combines theoretical insights with practical applications, making it useful for researchers, practitioners, and those interested in neural computing and computer vision.</a:t>
            </a:r>
          </a:p>
        </p:txBody>
      </p:sp>
      <p:sp>
        <p:nvSpPr>
          <p:cNvPr id="4" name="Rectangle 3">
            <a:extLst>
              <a:ext uri="{FF2B5EF4-FFF2-40B4-BE49-F238E27FC236}">
                <a16:creationId xmlns:a16="http://schemas.microsoft.com/office/drawing/2014/main" id="{BFAFF85C-696D-D079-AA95-3BF0C9CE41B4}"/>
              </a:ext>
            </a:extLst>
          </p:cNvPr>
          <p:cNvSpPr/>
          <p:nvPr/>
        </p:nvSpPr>
        <p:spPr>
          <a:xfrm>
            <a:off x="1235513" y="345433"/>
            <a:ext cx="4570483" cy="923330"/>
          </a:xfrm>
          <a:prstGeom prst="rect">
            <a:avLst/>
          </a:prstGeom>
          <a:noFill/>
        </p:spPr>
        <p:txBody>
          <a:bodyPr wrap="none" lIns="91440" tIns="45720" rIns="91440" bIns="45720">
            <a:spAutoFit/>
          </a:bodyPr>
          <a:lstStyle/>
          <a:p>
            <a:pPr algn="ctr"/>
            <a:r>
              <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Contributions:</a:t>
            </a:r>
          </a:p>
        </p:txBody>
      </p:sp>
    </p:spTree>
    <p:extLst>
      <p:ext uri="{BB962C8B-B14F-4D97-AF65-F5344CB8AC3E}">
        <p14:creationId xmlns:p14="http://schemas.microsoft.com/office/powerpoint/2010/main" val="119426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149BA-2B0E-E50B-AC8A-BD13E05824AF}"/>
              </a:ext>
            </a:extLst>
          </p:cNvPr>
          <p:cNvSpPr txBox="1"/>
          <p:nvPr/>
        </p:nvSpPr>
        <p:spPr>
          <a:xfrm>
            <a:off x="5685452" y="4863094"/>
            <a:ext cx="5239903" cy="1323439"/>
          </a:xfrm>
          <a:prstGeom prst="rect">
            <a:avLst/>
          </a:prstGeom>
          <a:noFill/>
        </p:spPr>
        <p:txBody>
          <a:bodyPr wrap="square">
            <a:spAutoFit/>
          </a:bodyPr>
          <a:lstStyle/>
          <a:p>
            <a:pPr algn="just">
              <a:buFont typeface="Arial" panose="020B0604020202020204" pitchFamily="34" charset="0"/>
              <a:buChar char="•"/>
            </a:pPr>
            <a:r>
              <a:rPr lang="en-US" sz="2000" b="0" i="0" dirty="0">
                <a:solidFill>
                  <a:schemeClr val="accent2">
                    <a:lumMod val="40000"/>
                    <a:lumOff val="60000"/>
                  </a:schemeClr>
                </a:solidFill>
                <a:effectLst/>
                <a:latin typeface="Times New Roman" panose="02020603050405020304" pitchFamily="18" charset="0"/>
                <a:cs typeface="Times New Roman" panose="02020603050405020304" pitchFamily="18" charset="0"/>
              </a:rPr>
              <a:t>Advances in regularization techniques, data augmentation, and pre-training/fine-tuning have contributed to the success of deep learning models in computer vision.</a:t>
            </a:r>
          </a:p>
        </p:txBody>
      </p:sp>
      <p:sp>
        <p:nvSpPr>
          <p:cNvPr id="5" name="Rectangle 4">
            <a:extLst>
              <a:ext uri="{FF2B5EF4-FFF2-40B4-BE49-F238E27FC236}">
                <a16:creationId xmlns:a16="http://schemas.microsoft.com/office/drawing/2014/main" id="{9814F04A-B2B9-9E65-C4A6-7575917605E1}"/>
              </a:ext>
            </a:extLst>
          </p:cNvPr>
          <p:cNvSpPr/>
          <p:nvPr/>
        </p:nvSpPr>
        <p:spPr>
          <a:xfrm>
            <a:off x="1435467" y="301795"/>
            <a:ext cx="2584362"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Results</a:t>
            </a:r>
            <a:r>
              <a:rPr lang="en-US" sz="5400" b="1" cap="none" spc="0" dirty="0">
                <a:ln w="22225">
                  <a:solidFill>
                    <a:schemeClr val="accent2"/>
                  </a:solidFill>
                  <a:prstDash val="solid"/>
                </a:ln>
                <a:solidFill>
                  <a:schemeClr val="accent2">
                    <a:lumMod val="40000"/>
                    <a:lumOff val="60000"/>
                  </a:schemeClr>
                </a:solidFill>
                <a:effectLst/>
              </a:rPr>
              <a:t>:</a:t>
            </a:r>
          </a:p>
        </p:txBody>
      </p:sp>
      <p:cxnSp>
        <p:nvCxnSpPr>
          <p:cNvPr id="7" name="Straight Connector 6">
            <a:extLst>
              <a:ext uri="{FF2B5EF4-FFF2-40B4-BE49-F238E27FC236}">
                <a16:creationId xmlns:a16="http://schemas.microsoft.com/office/drawing/2014/main" id="{D442BE84-4D21-0A29-62C2-24BEF4F449DC}"/>
              </a:ext>
            </a:extLst>
          </p:cNvPr>
          <p:cNvCxnSpPr>
            <a:cxnSpLocks/>
          </p:cNvCxnSpPr>
          <p:nvPr/>
        </p:nvCxnSpPr>
        <p:spPr>
          <a:xfrm flipV="1">
            <a:off x="2845837" y="1482564"/>
            <a:ext cx="0" cy="4479697"/>
          </a:xfrm>
          <a:prstGeom prst="line">
            <a:avLst/>
          </a:prstGeom>
        </p:spPr>
        <p:style>
          <a:lnRef idx="3">
            <a:schemeClr val="accent4"/>
          </a:lnRef>
          <a:fillRef idx="0">
            <a:schemeClr val="accent4"/>
          </a:fillRef>
          <a:effectRef idx="2">
            <a:schemeClr val="accent4"/>
          </a:effectRef>
          <a:fontRef idx="minor">
            <a:schemeClr val="tx1"/>
          </a:fontRef>
        </p:style>
      </p:cxnSp>
      <p:cxnSp>
        <p:nvCxnSpPr>
          <p:cNvPr id="9" name="Straight Connector 8">
            <a:extLst>
              <a:ext uri="{FF2B5EF4-FFF2-40B4-BE49-F238E27FC236}">
                <a16:creationId xmlns:a16="http://schemas.microsoft.com/office/drawing/2014/main" id="{87465DFD-9C43-4C5A-C1B1-0C1CAA8336FF}"/>
              </a:ext>
            </a:extLst>
          </p:cNvPr>
          <p:cNvCxnSpPr>
            <a:cxnSpLocks/>
          </p:cNvCxnSpPr>
          <p:nvPr/>
        </p:nvCxnSpPr>
        <p:spPr>
          <a:xfrm flipH="1">
            <a:off x="2845837" y="3528126"/>
            <a:ext cx="1642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46D0B40-DD68-DEE1-1C34-E9DF372859DA}"/>
              </a:ext>
            </a:extLst>
          </p:cNvPr>
          <p:cNvCxnSpPr>
            <a:cxnSpLocks/>
          </p:cNvCxnSpPr>
          <p:nvPr/>
        </p:nvCxnSpPr>
        <p:spPr>
          <a:xfrm>
            <a:off x="2845837" y="1482564"/>
            <a:ext cx="25414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8428B2-46B9-EAC8-A002-FA2A35342020}"/>
              </a:ext>
            </a:extLst>
          </p:cNvPr>
          <p:cNvCxnSpPr>
            <a:cxnSpLocks/>
          </p:cNvCxnSpPr>
          <p:nvPr/>
        </p:nvCxnSpPr>
        <p:spPr>
          <a:xfrm flipH="1">
            <a:off x="2845837" y="5962261"/>
            <a:ext cx="263123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47BCE1-2F25-99DA-79F5-DEF516475C70}"/>
              </a:ext>
            </a:extLst>
          </p:cNvPr>
          <p:cNvSpPr txBox="1"/>
          <p:nvPr/>
        </p:nvSpPr>
        <p:spPr>
          <a:xfrm>
            <a:off x="5360049" y="882399"/>
            <a:ext cx="4955327" cy="1200329"/>
          </a:xfrm>
          <a:prstGeom prst="rect">
            <a:avLst/>
          </a:prstGeom>
          <a:noFill/>
        </p:spPr>
        <p:txBody>
          <a:bodyPr wrap="square">
            <a:spAutoFit/>
          </a:bodyPr>
          <a:lstStyle/>
          <a:p>
            <a:pPr algn="just">
              <a:buFont typeface="Arial" panose="020B0604020202020204" pitchFamily="34" charset="0"/>
              <a:buChar char="•"/>
            </a:pPr>
            <a:r>
              <a:rPr lang="en-US" b="0" i="0" dirty="0">
                <a:solidFill>
                  <a:schemeClr val="accent2">
                    <a:lumMod val="40000"/>
                    <a:lumOff val="60000"/>
                  </a:schemeClr>
                </a:solidFill>
                <a:effectLst/>
                <a:latin typeface="Times New Roman" panose="02020603050405020304" pitchFamily="18" charset="0"/>
                <a:cs typeface="Times New Roman" panose="02020603050405020304" pitchFamily="18" charset="0"/>
              </a:rPr>
              <a:t>Deep learning algorithms, particularly CNNs, have achieved state-of-the-art results in various computer vision tasks, surpassing human-level performance in some cases.</a:t>
            </a:r>
          </a:p>
        </p:txBody>
      </p:sp>
      <p:sp>
        <p:nvSpPr>
          <p:cNvPr id="18" name="TextBox 17">
            <a:extLst>
              <a:ext uri="{FF2B5EF4-FFF2-40B4-BE49-F238E27FC236}">
                <a16:creationId xmlns:a16="http://schemas.microsoft.com/office/drawing/2014/main" id="{9AB5A6B3-1B9C-196A-1B65-F34878039016}"/>
              </a:ext>
            </a:extLst>
          </p:cNvPr>
          <p:cNvSpPr txBox="1"/>
          <p:nvPr/>
        </p:nvSpPr>
        <p:spPr>
          <a:xfrm>
            <a:off x="4488025" y="2789109"/>
            <a:ext cx="4105466" cy="1200329"/>
          </a:xfrm>
          <a:prstGeom prst="rect">
            <a:avLst/>
          </a:prstGeom>
          <a:noFill/>
        </p:spPr>
        <p:txBody>
          <a:bodyPr wrap="square">
            <a:spAutoFit/>
          </a:bodyPr>
          <a:lstStyle/>
          <a:p>
            <a:pPr algn="just">
              <a:buFont typeface="Arial" panose="020B0604020202020204" pitchFamily="34" charset="0"/>
              <a:buChar char="•"/>
            </a:pPr>
            <a:r>
              <a:rPr lang="en-US" sz="1800" b="0" i="0" dirty="0">
                <a:solidFill>
                  <a:schemeClr val="accent2">
                    <a:lumMod val="40000"/>
                    <a:lumOff val="60000"/>
                  </a:schemeClr>
                </a:solidFill>
                <a:effectLst/>
                <a:latin typeface="Times New Roman" panose="02020603050405020304" pitchFamily="18" charset="0"/>
                <a:cs typeface="Times New Roman" panose="02020603050405020304" pitchFamily="18" charset="0"/>
              </a:rPr>
              <a:t>CNNs have become the most commonly used and effective approach for image classification tasks, achieving remarkable accuracy scores.</a:t>
            </a:r>
          </a:p>
        </p:txBody>
      </p:sp>
      <p:pic>
        <p:nvPicPr>
          <p:cNvPr id="31" name="Picture 30">
            <a:extLst>
              <a:ext uri="{FF2B5EF4-FFF2-40B4-BE49-F238E27FC236}">
                <a16:creationId xmlns:a16="http://schemas.microsoft.com/office/drawing/2014/main" id="{48654883-9722-D3DC-7E40-819A09BBF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741" y="2211283"/>
            <a:ext cx="3141306" cy="2355979"/>
          </a:xfrm>
          <a:prstGeom prst="rect">
            <a:avLst/>
          </a:prstGeom>
        </p:spPr>
      </p:pic>
    </p:spTree>
    <p:extLst>
      <p:ext uri="{BB962C8B-B14F-4D97-AF65-F5344CB8AC3E}">
        <p14:creationId xmlns:p14="http://schemas.microsoft.com/office/powerpoint/2010/main" val="412256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2A7949-035A-9034-1147-6462CFA75BCA}"/>
              </a:ext>
            </a:extLst>
          </p:cNvPr>
          <p:cNvSpPr/>
          <p:nvPr/>
        </p:nvSpPr>
        <p:spPr>
          <a:xfrm>
            <a:off x="240578" y="77889"/>
            <a:ext cx="3705181" cy="923330"/>
          </a:xfrm>
          <a:prstGeom prst="rect">
            <a:avLst/>
          </a:prstGeom>
          <a:noFill/>
        </p:spPr>
        <p:txBody>
          <a:bodyPr wrap="none" lIns="91440" tIns="45720" rIns="91440" bIns="45720">
            <a:spAutoFit/>
          </a:bodyPr>
          <a:lstStyle/>
          <a:p>
            <a:pPr algn="ctr"/>
            <a:r>
              <a:rPr lang="en-US" sz="5400" b="1" spc="50" dirty="0">
                <a:ln w="0"/>
                <a:solidFill>
                  <a:srgbClr val="92D050"/>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203268AA-3B06-9E4B-62B1-93BADBE7439C}"/>
              </a:ext>
            </a:extLst>
          </p:cNvPr>
          <p:cNvSpPr txBox="1"/>
          <p:nvPr/>
        </p:nvSpPr>
        <p:spPr>
          <a:xfrm>
            <a:off x="240578" y="1001219"/>
            <a:ext cx="5339128" cy="5016758"/>
          </a:xfrm>
          <a:prstGeom prst="rect">
            <a:avLst/>
          </a:prstGeom>
          <a:noFill/>
        </p:spPr>
        <p:txBody>
          <a:bodyPr wrap="square">
            <a:spAutoFit/>
          </a:bodyPr>
          <a:lstStyle/>
          <a:p>
            <a:pPr algn="just"/>
            <a:r>
              <a:rPr lang="en-US" sz="1600" dirty="0">
                <a:solidFill>
                  <a:srgbClr val="F0D3B4"/>
                </a:solidFill>
                <a:effectLst/>
                <a:latin typeface="Times New Roman" panose="02020603050405020304" pitchFamily="18" charset="0"/>
                <a:cs typeface="Times New Roman" panose="02020603050405020304" pitchFamily="18" charset="0"/>
              </a:rPr>
              <a:t>[1] </a:t>
            </a:r>
            <a:r>
              <a:rPr lang="en-US" sz="1600" dirty="0" err="1">
                <a:solidFill>
                  <a:srgbClr val="F0D3B4"/>
                </a:solidFill>
                <a:effectLst/>
                <a:latin typeface="Times New Roman" panose="02020603050405020304" pitchFamily="18" charset="0"/>
                <a:cs typeface="Times New Roman" panose="02020603050405020304" pitchFamily="18" charset="0"/>
              </a:rPr>
              <a:t>Bordes</a:t>
            </a:r>
            <a:r>
              <a:rPr lang="en-US" sz="1600" dirty="0">
                <a:solidFill>
                  <a:srgbClr val="F0D3B4"/>
                </a:solidFill>
                <a:effectLst/>
                <a:latin typeface="Times New Roman" panose="02020603050405020304" pitchFamily="18" charset="0"/>
                <a:cs typeface="Times New Roman" panose="02020603050405020304" pitchFamily="18" charset="0"/>
              </a:rPr>
              <a:t> A, </a:t>
            </a:r>
            <a:r>
              <a:rPr lang="en-US" sz="1600" dirty="0" err="1">
                <a:solidFill>
                  <a:srgbClr val="F0D3B4"/>
                </a:solidFill>
                <a:effectLst/>
                <a:latin typeface="Times New Roman" panose="02020603050405020304" pitchFamily="18" charset="0"/>
                <a:cs typeface="Times New Roman" panose="02020603050405020304" pitchFamily="18" charset="0"/>
              </a:rPr>
              <a:t>Glorot</a:t>
            </a:r>
            <a:r>
              <a:rPr lang="en-US" sz="1600" dirty="0">
                <a:solidFill>
                  <a:srgbClr val="F0D3B4"/>
                </a:solidFill>
                <a:effectLst/>
                <a:latin typeface="Times New Roman" panose="02020603050405020304" pitchFamily="18" charset="0"/>
                <a:cs typeface="Times New Roman" panose="02020603050405020304" pitchFamily="18" charset="0"/>
              </a:rPr>
              <a:t> X, Weston J, et al. Joint learning of words and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a:solidFill>
                  <a:srgbClr val="F0D3B4"/>
                </a:solidFill>
                <a:effectLst/>
                <a:latin typeface="Times New Roman" panose="02020603050405020304" pitchFamily="18" charset="0"/>
                <a:cs typeface="Times New Roman" panose="02020603050405020304" pitchFamily="18" charset="0"/>
              </a:rPr>
              <a:t>meaning representations for open-text semantic </a:t>
            </a:r>
            <a:r>
              <a:rPr lang="en-US" sz="1600" dirty="0" err="1">
                <a:solidFill>
                  <a:srgbClr val="F0D3B4"/>
                </a:solidFill>
                <a:effectLst/>
                <a:latin typeface="Times New Roman" panose="02020603050405020304" pitchFamily="18" charset="0"/>
                <a:cs typeface="Times New Roman" panose="02020603050405020304" pitchFamily="18" charset="0"/>
              </a:rPr>
              <a:t>parsing,in</a:t>
            </a:r>
            <a:r>
              <a:rPr lang="en-US" sz="1600" dirty="0">
                <a:solidFill>
                  <a:srgbClr val="F0D3B4"/>
                </a:solidFill>
                <a:effectLst/>
                <a:latin typeface="Times New Roman" panose="02020603050405020304" pitchFamily="18" charset="0"/>
                <a:cs typeface="Times New Roman" panose="02020603050405020304" pitchFamily="18" charset="0"/>
              </a:rPr>
              <a:t>: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a:solidFill>
                  <a:srgbClr val="F0D3B4"/>
                </a:solidFill>
                <a:effectLst/>
                <a:latin typeface="Times New Roman" panose="02020603050405020304" pitchFamily="18" charset="0"/>
                <a:cs typeface="Times New Roman" panose="02020603050405020304" pitchFamily="18" charset="0"/>
              </a:rPr>
              <a:t>AISTATS, 2012.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a:solidFill>
                  <a:srgbClr val="F0D3B4"/>
                </a:solidFill>
                <a:effectLst/>
                <a:latin typeface="Times New Roman" panose="02020603050405020304" pitchFamily="18" charset="0"/>
                <a:cs typeface="Times New Roman" panose="02020603050405020304" pitchFamily="18" charset="0"/>
              </a:rPr>
              <a:t>[2] </a:t>
            </a:r>
            <a:r>
              <a:rPr lang="en-US" sz="1600" dirty="0" err="1">
                <a:solidFill>
                  <a:srgbClr val="F0D3B4"/>
                </a:solidFill>
                <a:effectLst/>
                <a:latin typeface="Times New Roman" panose="02020603050405020304" pitchFamily="18" charset="0"/>
                <a:cs typeface="Times New Roman" panose="02020603050405020304" pitchFamily="18" charset="0"/>
              </a:rPr>
              <a:t>Ciresan</a:t>
            </a:r>
            <a:r>
              <a:rPr lang="en-US" sz="1600" dirty="0">
                <a:solidFill>
                  <a:srgbClr val="F0D3B4"/>
                </a:solidFill>
                <a:effectLst/>
                <a:latin typeface="Times New Roman" panose="02020603050405020304" pitchFamily="18" charset="0"/>
                <a:cs typeface="Times New Roman" panose="02020603050405020304" pitchFamily="18" charset="0"/>
              </a:rPr>
              <a:t> D C, Meier U, </a:t>
            </a:r>
            <a:r>
              <a:rPr lang="en-US" sz="1600" dirty="0" err="1">
                <a:solidFill>
                  <a:srgbClr val="F0D3B4"/>
                </a:solidFill>
                <a:effectLst/>
                <a:latin typeface="Times New Roman" panose="02020603050405020304" pitchFamily="18" charset="0"/>
                <a:cs typeface="Times New Roman" panose="02020603050405020304" pitchFamily="18" charset="0"/>
              </a:rPr>
              <a:t>Schmidhuber</a:t>
            </a:r>
            <a:r>
              <a:rPr lang="en-US" sz="1600" dirty="0">
                <a:solidFill>
                  <a:srgbClr val="F0D3B4"/>
                </a:solidFill>
                <a:effectLst/>
                <a:latin typeface="Times New Roman" panose="02020603050405020304" pitchFamily="18" charset="0"/>
                <a:cs typeface="Times New Roman" panose="02020603050405020304" pitchFamily="18" charset="0"/>
              </a:rPr>
              <a:t> J. Transfer learning for Latin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a:solidFill>
                  <a:srgbClr val="F0D3B4"/>
                </a:solidFill>
                <a:effectLst/>
                <a:latin typeface="Times New Roman" panose="02020603050405020304" pitchFamily="18" charset="0"/>
                <a:cs typeface="Times New Roman" panose="02020603050405020304" pitchFamily="18" charset="0"/>
              </a:rPr>
              <a:t>and Chinese characters with deep neural networks, </a:t>
            </a:r>
            <a:r>
              <a:rPr lang="en-US" sz="1600" dirty="0" err="1">
                <a:solidFill>
                  <a:srgbClr val="F0D3B4"/>
                </a:solidFill>
                <a:effectLst/>
                <a:latin typeface="Times New Roman" panose="02020603050405020304" pitchFamily="18" charset="0"/>
                <a:cs typeface="Times New Roman" panose="02020603050405020304" pitchFamily="18" charset="0"/>
              </a:rPr>
              <a:t>in:IJCNN</a:t>
            </a:r>
            <a:r>
              <a:rPr lang="en-US" sz="1600" dirty="0">
                <a:solidFill>
                  <a:srgbClr val="F0D3B4"/>
                </a:solidFill>
                <a:effectLst/>
                <a:latin typeface="Times New Roman" panose="02020603050405020304" pitchFamily="18" charset="0"/>
                <a:cs typeface="Times New Roman" panose="02020603050405020304" pitchFamily="18" charset="0"/>
              </a:rPr>
              <a:t>,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a:solidFill>
                  <a:srgbClr val="F0D3B4"/>
                </a:solidFill>
                <a:effectLst/>
                <a:latin typeface="Times New Roman" panose="02020603050405020304" pitchFamily="18" charset="0"/>
                <a:cs typeface="Times New Roman" panose="02020603050405020304" pitchFamily="18" charset="0"/>
              </a:rPr>
              <a:t>2012.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a:solidFill>
                  <a:srgbClr val="F0D3B4"/>
                </a:solidFill>
                <a:effectLst/>
                <a:latin typeface="Times New Roman" panose="02020603050405020304" pitchFamily="18" charset="0"/>
                <a:cs typeface="Times New Roman" panose="02020603050405020304" pitchFamily="18" charset="0"/>
              </a:rPr>
              <a:t>[3] Ren J S J, Xu L. On Vectorization of Deep Convolutional Neural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a:solidFill>
                  <a:srgbClr val="F0D3B4"/>
                </a:solidFill>
                <a:effectLst/>
                <a:latin typeface="Times New Roman" panose="02020603050405020304" pitchFamily="18" charset="0"/>
                <a:cs typeface="Times New Roman" panose="02020603050405020304" pitchFamily="18" charset="0"/>
              </a:rPr>
              <a:t>Networks for Vision Tasks, in AAAI, 2015.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a:solidFill>
                  <a:srgbClr val="F0D3B4"/>
                </a:solidFill>
                <a:effectLst/>
                <a:latin typeface="Times New Roman" panose="02020603050405020304" pitchFamily="18" charset="0"/>
                <a:cs typeface="Times New Roman" panose="02020603050405020304" pitchFamily="18" charset="0"/>
              </a:rPr>
              <a:t>[4] </a:t>
            </a:r>
            <a:r>
              <a:rPr lang="en-US" sz="1600" dirty="0" err="1">
                <a:solidFill>
                  <a:srgbClr val="F0D3B4"/>
                </a:solidFill>
                <a:effectLst/>
                <a:latin typeface="Times New Roman" panose="02020603050405020304" pitchFamily="18" charset="0"/>
                <a:cs typeface="Times New Roman" panose="02020603050405020304" pitchFamily="18" charset="0"/>
              </a:rPr>
              <a:t>Mikolov</a:t>
            </a:r>
            <a:r>
              <a:rPr lang="en-US" sz="1600" dirty="0">
                <a:solidFill>
                  <a:srgbClr val="F0D3B4"/>
                </a:solidFill>
                <a:effectLst/>
                <a:latin typeface="Times New Roman" panose="02020603050405020304" pitchFamily="18" charset="0"/>
                <a:cs typeface="Times New Roman" panose="02020603050405020304" pitchFamily="18" charset="0"/>
              </a:rPr>
              <a:t> T, </a:t>
            </a:r>
            <a:r>
              <a:rPr lang="en-US" sz="1600" dirty="0" err="1">
                <a:solidFill>
                  <a:srgbClr val="F0D3B4"/>
                </a:solidFill>
                <a:effectLst/>
                <a:latin typeface="Times New Roman" panose="02020603050405020304" pitchFamily="18" charset="0"/>
                <a:cs typeface="Times New Roman" panose="02020603050405020304" pitchFamily="18" charset="0"/>
              </a:rPr>
              <a:t>Sutskever</a:t>
            </a:r>
            <a:r>
              <a:rPr lang="en-US" sz="1600" dirty="0">
                <a:solidFill>
                  <a:srgbClr val="F0D3B4"/>
                </a:solidFill>
                <a:effectLst/>
                <a:latin typeface="Times New Roman" panose="02020603050405020304" pitchFamily="18" charset="0"/>
                <a:cs typeface="Times New Roman" panose="02020603050405020304" pitchFamily="18" charset="0"/>
              </a:rPr>
              <a:t> I, Chen K, et al. Distributed representations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a:solidFill>
                  <a:srgbClr val="F0D3B4"/>
                </a:solidFill>
                <a:effectLst/>
                <a:latin typeface="Times New Roman" panose="02020603050405020304" pitchFamily="18" charset="0"/>
                <a:cs typeface="Times New Roman" panose="02020603050405020304" pitchFamily="18" charset="0"/>
              </a:rPr>
              <a:t>of words and phrases and their compositionality, </a:t>
            </a:r>
            <a:r>
              <a:rPr lang="en-US" sz="1600" dirty="0" err="1">
                <a:solidFill>
                  <a:srgbClr val="F0D3B4"/>
                </a:solidFill>
                <a:effectLst/>
                <a:latin typeface="Times New Roman" panose="02020603050405020304" pitchFamily="18" charset="0"/>
                <a:cs typeface="Times New Roman" panose="02020603050405020304" pitchFamily="18" charset="0"/>
              </a:rPr>
              <a:t>in:NIPS</a:t>
            </a:r>
            <a:r>
              <a:rPr lang="en-US" sz="1600" dirty="0">
                <a:solidFill>
                  <a:srgbClr val="F0D3B4"/>
                </a:solidFill>
                <a:effectLst/>
                <a:latin typeface="Times New Roman" panose="02020603050405020304" pitchFamily="18" charset="0"/>
                <a:cs typeface="Times New Roman" panose="02020603050405020304" pitchFamily="18" charset="0"/>
              </a:rPr>
              <a:t>, 2013.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a:solidFill>
                  <a:srgbClr val="F0D3B4"/>
                </a:solidFill>
                <a:effectLst/>
                <a:latin typeface="Times New Roman" panose="02020603050405020304" pitchFamily="18" charset="0"/>
                <a:cs typeface="Times New Roman" panose="02020603050405020304" pitchFamily="18" charset="0"/>
              </a:rPr>
              <a:t>[5] Srivastava N, Hinton G, </a:t>
            </a:r>
            <a:r>
              <a:rPr lang="en-US" sz="1600" dirty="0" err="1">
                <a:solidFill>
                  <a:srgbClr val="F0D3B4"/>
                </a:solidFill>
                <a:effectLst/>
                <a:latin typeface="Times New Roman" panose="02020603050405020304" pitchFamily="18" charset="0"/>
                <a:cs typeface="Times New Roman" panose="02020603050405020304" pitchFamily="18" charset="0"/>
              </a:rPr>
              <a:t>Krizhevsky</a:t>
            </a:r>
            <a:r>
              <a:rPr lang="en-US" sz="1600" dirty="0">
                <a:solidFill>
                  <a:srgbClr val="F0D3B4"/>
                </a:solidFill>
                <a:effectLst/>
                <a:latin typeface="Times New Roman" panose="02020603050405020304" pitchFamily="18" charset="0"/>
                <a:cs typeface="Times New Roman" panose="02020603050405020304" pitchFamily="18" charset="0"/>
              </a:rPr>
              <a:t> A, et al. Dropout: A simple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a:solidFill>
                  <a:srgbClr val="F0D3B4"/>
                </a:solidFill>
                <a:effectLst/>
                <a:latin typeface="Times New Roman" panose="02020603050405020304" pitchFamily="18" charset="0"/>
                <a:cs typeface="Times New Roman" panose="02020603050405020304" pitchFamily="18" charset="0"/>
              </a:rPr>
              <a:t>way to prevent neural networks from overfitting, The Journal of </a:t>
            </a:r>
            <a:endParaRPr lang="en-US" sz="1600" dirty="0">
              <a:solidFill>
                <a:srgbClr val="F0D3B4"/>
              </a:solidFill>
              <a:latin typeface="Times New Roman" panose="02020603050405020304" pitchFamily="18" charset="0"/>
              <a:cs typeface="Times New Roman" panose="02020603050405020304" pitchFamily="18" charset="0"/>
            </a:endParaRPr>
          </a:p>
          <a:p>
            <a:pPr algn="just"/>
            <a:r>
              <a:rPr lang="en-US" sz="1600" dirty="0" err="1">
                <a:solidFill>
                  <a:srgbClr val="F0D3B4"/>
                </a:solidFill>
                <a:effectLst/>
                <a:latin typeface="Times New Roman" panose="02020603050405020304" pitchFamily="18" charset="0"/>
                <a:cs typeface="Times New Roman" panose="02020603050405020304" pitchFamily="18" charset="0"/>
              </a:rPr>
              <a:t>MachineLearning</a:t>
            </a:r>
            <a:r>
              <a:rPr lang="en-US" sz="1600" dirty="0">
                <a:solidFill>
                  <a:srgbClr val="F0D3B4"/>
                </a:solidFill>
                <a:effectLst/>
                <a:latin typeface="Times New Roman" panose="02020603050405020304" pitchFamily="18" charset="0"/>
                <a:cs typeface="Times New Roman" panose="02020603050405020304" pitchFamily="18" charset="0"/>
              </a:rPr>
              <a:t> Research,15(1): 1929-1958,2014. </a:t>
            </a:r>
            <a:endParaRPr lang="en-US" sz="1600" dirty="0">
              <a:solidFill>
                <a:srgbClr val="F0D3B4"/>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7103D6A-6416-7BDB-8DB7-C14F9C795486}"/>
              </a:ext>
            </a:extLst>
          </p:cNvPr>
          <p:cNvSpPr txBox="1"/>
          <p:nvPr/>
        </p:nvSpPr>
        <p:spPr>
          <a:xfrm>
            <a:off x="6096000" y="1001219"/>
            <a:ext cx="5781405" cy="3693319"/>
          </a:xfrm>
          <a:prstGeom prst="rect">
            <a:avLst/>
          </a:prstGeom>
          <a:noFill/>
        </p:spPr>
        <p:txBody>
          <a:bodyPr wrap="square">
            <a:spAutoFit/>
          </a:bodyPr>
          <a:lstStyle/>
          <a:p>
            <a:pPr algn="just"/>
            <a:r>
              <a:rPr lang="en-US" sz="1800" dirty="0">
                <a:solidFill>
                  <a:srgbClr val="F0D3B4"/>
                </a:solidFill>
                <a:effectLst/>
                <a:latin typeface="Times New Roman" panose="02020603050405020304" pitchFamily="18" charset="0"/>
                <a:cs typeface="Times New Roman" panose="02020603050405020304" pitchFamily="18" charset="0"/>
              </a:rPr>
              <a:t>[6] </a:t>
            </a:r>
            <a:r>
              <a:rPr lang="en-US" sz="1800" dirty="0" err="1">
                <a:solidFill>
                  <a:srgbClr val="F0D3B4"/>
                </a:solidFill>
                <a:effectLst/>
                <a:latin typeface="Times New Roman" panose="02020603050405020304" pitchFamily="18" charset="0"/>
                <a:cs typeface="Times New Roman" panose="02020603050405020304" pitchFamily="18" charset="0"/>
              </a:rPr>
              <a:t>LeCun</a:t>
            </a:r>
            <a:r>
              <a:rPr lang="en-US" sz="1800" dirty="0">
                <a:solidFill>
                  <a:srgbClr val="F0D3B4"/>
                </a:solidFill>
                <a:effectLst/>
                <a:latin typeface="Times New Roman" panose="02020603050405020304" pitchFamily="18" charset="0"/>
                <a:cs typeface="Times New Roman" panose="02020603050405020304" pitchFamily="18" charset="0"/>
              </a:rPr>
              <a:t> Y. Learning invariant feature hierarchies, in: ECCV </a:t>
            </a:r>
            <a:endParaRPr lang="en-US" sz="1800" dirty="0">
              <a:solidFill>
                <a:srgbClr val="F0D3B4"/>
              </a:solidFill>
              <a:latin typeface="Times New Roman" panose="02020603050405020304" pitchFamily="18" charset="0"/>
              <a:cs typeface="Times New Roman" panose="02020603050405020304" pitchFamily="18" charset="0"/>
            </a:endParaRPr>
          </a:p>
          <a:p>
            <a:pPr algn="just"/>
            <a:r>
              <a:rPr lang="en-US" sz="1800" dirty="0">
                <a:solidFill>
                  <a:srgbClr val="F0D3B4"/>
                </a:solidFill>
                <a:effectLst/>
                <a:latin typeface="Times New Roman" panose="02020603050405020304" pitchFamily="18" charset="0"/>
                <a:cs typeface="Times New Roman" panose="02020603050405020304" pitchFamily="18" charset="0"/>
              </a:rPr>
              <a:t>workshop, 2012. </a:t>
            </a:r>
            <a:endParaRPr lang="en-US" sz="1800" dirty="0">
              <a:solidFill>
                <a:srgbClr val="F0D3B4"/>
              </a:solidFill>
              <a:latin typeface="Times New Roman" panose="02020603050405020304" pitchFamily="18" charset="0"/>
              <a:cs typeface="Times New Roman" panose="02020603050405020304" pitchFamily="18" charset="0"/>
            </a:endParaRPr>
          </a:p>
          <a:p>
            <a:pPr algn="just"/>
            <a:r>
              <a:rPr lang="en-US" sz="1800" dirty="0">
                <a:solidFill>
                  <a:srgbClr val="F0D3B4"/>
                </a:solidFill>
                <a:effectLst/>
                <a:latin typeface="Times New Roman" panose="02020603050405020304" pitchFamily="18" charset="0"/>
                <a:cs typeface="Times New Roman" panose="02020603050405020304" pitchFamily="18" charset="0"/>
              </a:rPr>
              <a:t>[7] </a:t>
            </a:r>
            <a:r>
              <a:rPr lang="en-US" sz="1800" dirty="0" err="1">
                <a:solidFill>
                  <a:srgbClr val="F0D3B4"/>
                </a:solidFill>
                <a:effectLst/>
                <a:latin typeface="Times New Roman" panose="02020603050405020304" pitchFamily="18" charset="0"/>
                <a:cs typeface="Times New Roman" panose="02020603050405020304" pitchFamily="18" charset="0"/>
              </a:rPr>
              <a:t>Bengio</a:t>
            </a:r>
            <a:r>
              <a:rPr lang="en-US" sz="1800" dirty="0">
                <a:solidFill>
                  <a:srgbClr val="F0D3B4"/>
                </a:solidFill>
                <a:effectLst/>
                <a:latin typeface="Times New Roman" panose="02020603050405020304" pitchFamily="18" charset="0"/>
                <a:cs typeface="Times New Roman" panose="02020603050405020304" pitchFamily="18" charset="0"/>
              </a:rPr>
              <a:t> Y. Deep learning of representations: Looking forward, </a:t>
            </a:r>
            <a:endParaRPr lang="en-US" sz="1800" dirty="0">
              <a:solidFill>
                <a:srgbClr val="F0D3B4"/>
              </a:solidFill>
              <a:latin typeface="Times New Roman" panose="02020603050405020304" pitchFamily="18" charset="0"/>
              <a:cs typeface="Times New Roman" panose="02020603050405020304" pitchFamily="18" charset="0"/>
            </a:endParaRPr>
          </a:p>
          <a:p>
            <a:pPr algn="just"/>
            <a:r>
              <a:rPr lang="en-US" sz="1800" dirty="0">
                <a:solidFill>
                  <a:srgbClr val="F0D3B4"/>
                </a:solidFill>
                <a:effectLst/>
                <a:latin typeface="Times New Roman" panose="02020603050405020304" pitchFamily="18" charset="0"/>
                <a:cs typeface="Times New Roman" panose="02020603050405020304" pitchFamily="18" charset="0"/>
              </a:rPr>
              <a:t>Statistical Language and Speech Processing. Springer Berlin </a:t>
            </a:r>
            <a:endParaRPr lang="en-US" sz="1800" dirty="0">
              <a:solidFill>
                <a:srgbClr val="F0D3B4"/>
              </a:solidFill>
              <a:latin typeface="Times New Roman" panose="02020603050405020304" pitchFamily="18" charset="0"/>
              <a:cs typeface="Times New Roman" panose="02020603050405020304" pitchFamily="18" charset="0"/>
            </a:endParaRPr>
          </a:p>
          <a:p>
            <a:pPr algn="just"/>
            <a:r>
              <a:rPr lang="en-US" sz="1800" dirty="0">
                <a:solidFill>
                  <a:srgbClr val="F0D3B4"/>
                </a:solidFill>
                <a:effectLst/>
                <a:latin typeface="Times New Roman" panose="02020603050405020304" pitchFamily="18" charset="0"/>
                <a:cs typeface="Times New Roman" panose="02020603050405020304" pitchFamily="18" charset="0"/>
              </a:rPr>
              <a:t>Heidelberg,1-37,2013. </a:t>
            </a:r>
            <a:endParaRPr lang="en-US" sz="1800" dirty="0">
              <a:solidFill>
                <a:srgbClr val="F0D3B4"/>
              </a:solidFill>
              <a:latin typeface="Times New Roman" panose="02020603050405020304" pitchFamily="18" charset="0"/>
              <a:cs typeface="Times New Roman" panose="02020603050405020304" pitchFamily="18" charset="0"/>
            </a:endParaRPr>
          </a:p>
          <a:p>
            <a:pPr algn="just"/>
            <a:r>
              <a:rPr lang="en-US" sz="1800" dirty="0">
                <a:solidFill>
                  <a:srgbClr val="F0D3B4"/>
                </a:solidFill>
                <a:effectLst/>
                <a:latin typeface="Times New Roman" panose="02020603050405020304" pitchFamily="18" charset="0"/>
                <a:cs typeface="Times New Roman" panose="02020603050405020304" pitchFamily="18" charset="0"/>
              </a:rPr>
              <a:t>[8] </a:t>
            </a:r>
            <a:r>
              <a:rPr lang="en-US" sz="1800" dirty="0" err="1">
                <a:solidFill>
                  <a:srgbClr val="F0D3B4"/>
                </a:solidFill>
                <a:effectLst/>
                <a:latin typeface="Times New Roman" panose="02020603050405020304" pitchFamily="18" charset="0"/>
                <a:cs typeface="Times New Roman" panose="02020603050405020304" pitchFamily="18" charset="0"/>
              </a:rPr>
              <a:t>Goroshin</a:t>
            </a:r>
            <a:r>
              <a:rPr lang="en-US" sz="1800" dirty="0">
                <a:solidFill>
                  <a:srgbClr val="F0D3B4"/>
                </a:solidFill>
                <a:effectLst/>
                <a:latin typeface="Times New Roman" panose="02020603050405020304" pitchFamily="18" charset="0"/>
                <a:cs typeface="Times New Roman" panose="02020603050405020304" pitchFamily="18" charset="0"/>
              </a:rPr>
              <a:t> R, </a:t>
            </a:r>
            <a:r>
              <a:rPr lang="en-US" sz="1800" dirty="0" err="1">
                <a:solidFill>
                  <a:srgbClr val="F0D3B4"/>
                </a:solidFill>
                <a:effectLst/>
                <a:latin typeface="Times New Roman" panose="02020603050405020304" pitchFamily="18" charset="0"/>
                <a:cs typeface="Times New Roman" panose="02020603050405020304" pitchFamily="18" charset="0"/>
              </a:rPr>
              <a:t>LeCun</a:t>
            </a:r>
            <a:r>
              <a:rPr lang="en-US" sz="1800" dirty="0">
                <a:solidFill>
                  <a:srgbClr val="F0D3B4"/>
                </a:solidFill>
                <a:effectLst/>
                <a:latin typeface="Times New Roman" panose="02020603050405020304" pitchFamily="18" charset="0"/>
                <a:cs typeface="Times New Roman" panose="02020603050405020304" pitchFamily="18" charset="0"/>
              </a:rPr>
              <a:t> Y. Saturating auto-encoders, in: ICLR, 2013. </a:t>
            </a:r>
            <a:endParaRPr lang="en-US" sz="1800" dirty="0">
              <a:solidFill>
                <a:srgbClr val="F0D3B4"/>
              </a:solidFill>
              <a:latin typeface="Times New Roman" panose="02020603050405020304" pitchFamily="18" charset="0"/>
              <a:cs typeface="Times New Roman" panose="02020603050405020304" pitchFamily="18" charset="0"/>
            </a:endParaRPr>
          </a:p>
          <a:p>
            <a:pPr algn="just"/>
            <a:r>
              <a:rPr lang="en-US" sz="1800" dirty="0">
                <a:solidFill>
                  <a:srgbClr val="F0D3B4"/>
                </a:solidFill>
                <a:effectLst/>
                <a:latin typeface="Times New Roman" panose="02020603050405020304" pitchFamily="18" charset="0"/>
                <a:cs typeface="Times New Roman" panose="02020603050405020304" pitchFamily="18" charset="0"/>
              </a:rPr>
              <a:t>[9] Li H, Zhao R, Wang X. Highly efficient forward and backward </a:t>
            </a:r>
            <a:endParaRPr lang="en-US" sz="1800" dirty="0">
              <a:solidFill>
                <a:srgbClr val="F0D3B4"/>
              </a:solidFill>
              <a:latin typeface="Times New Roman" panose="02020603050405020304" pitchFamily="18" charset="0"/>
              <a:cs typeface="Times New Roman" panose="02020603050405020304" pitchFamily="18" charset="0"/>
            </a:endParaRPr>
          </a:p>
          <a:p>
            <a:pPr algn="just"/>
            <a:r>
              <a:rPr lang="en-US" sz="1800" dirty="0">
                <a:solidFill>
                  <a:srgbClr val="F0D3B4"/>
                </a:solidFill>
                <a:effectLst/>
                <a:latin typeface="Times New Roman" panose="02020603050405020304" pitchFamily="18" charset="0"/>
                <a:cs typeface="Times New Roman" panose="02020603050405020304" pitchFamily="18" charset="0"/>
              </a:rPr>
              <a:t>propagation of convolutional neural networks for pixelwise </a:t>
            </a:r>
            <a:endParaRPr lang="en-US" sz="1800" dirty="0">
              <a:solidFill>
                <a:srgbClr val="F0D3B4"/>
              </a:solidFill>
              <a:latin typeface="Times New Roman" panose="02020603050405020304" pitchFamily="18" charset="0"/>
              <a:cs typeface="Times New Roman" panose="02020603050405020304" pitchFamily="18" charset="0"/>
            </a:endParaRPr>
          </a:p>
          <a:p>
            <a:pPr algn="just"/>
            <a:r>
              <a:rPr lang="en-US" sz="1800" dirty="0" err="1">
                <a:solidFill>
                  <a:srgbClr val="F0D3B4"/>
                </a:solidFill>
                <a:effectLst/>
                <a:latin typeface="Times New Roman" panose="02020603050405020304" pitchFamily="18" charset="0"/>
                <a:cs typeface="Times New Roman" panose="02020603050405020304" pitchFamily="18" charset="0"/>
              </a:rPr>
              <a:t>classification,in</a:t>
            </a:r>
            <a:r>
              <a:rPr lang="en-US" sz="1800" dirty="0">
                <a:solidFill>
                  <a:srgbClr val="F0D3B4"/>
                </a:solidFill>
                <a:effectLst/>
                <a:latin typeface="Times New Roman" panose="02020603050405020304" pitchFamily="18" charset="0"/>
                <a:cs typeface="Times New Roman" panose="02020603050405020304" pitchFamily="18" charset="0"/>
              </a:rPr>
              <a:t>: technical report, 2014. </a:t>
            </a:r>
            <a:endParaRPr lang="en-US" sz="1800" dirty="0">
              <a:solidFill>
                <a:srgbClr val="F0D3B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143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386</TotalTime>
  <Words>956</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Rockwell</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 Medavarthi</dc:creator>
  <cp:lastModifiedBy>Pavani Medavarthi</cp:lastModifiedBy>
  <cp:revision>1</cp:revision>
  <dcterms:created xsi:type="dcterms:W3CDTF">2023-08-02T22:26:43Z</dcterms:created>
  <dcterms:modified xsi:type="dcterms:W3CDTF">2023-08-03T04:53:11Z</dcterms:modified>
</cp:coreProperties>
</file>