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576000" y="729720"/>
            <a:ext cx="11029320" cy="274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7" descr="Logo&#10;&#10;Description automatically generated"/>
          <p:cNvPicPr/>
          <p:nvPr/>
        </p:nvPicPr>
        <p:blipFill>
          <a:blip r:embed="rId14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>
            <a:noFill/>
          </a:ln>
        </p:spPr>
      </p:pic>
      <p:sp>
        <p:nvSpPr>
          <p:cNvPr id="4" name="CustomShape 4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cap="all" spc="-1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092372C-150C-48EF-ADD1-4041511479D5}" type="datetime1">
              <a:rPr lang="en-US" sz="900" b="0" strike="noStrike" spc="-1">
                <a:solidFill>
                  <a:srgbClr val="404040"/>
                </a:solidFill>
                <a:latin typeface="Franklin Gothic Book"/>
              </a:rPr>
              <a:t>2/23/2025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7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" name="PlaceHolder 8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85355E6-1B48-4CC0-8D6C-FC04CAB410BD}" type="slidenum">
              <a:rPr lang="en-US" sz="900" b="0" strike="noStrike" spc="-1">
                <a:solidFill>
                  <a:srgbClr val="404040"/>
                </a:solidFill>
                <a:latin typeface="Franklin Gothic Book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9" name="Picture 7" descr="Logo&#10;&#10;Description automatically generated"/>
          <p:cNvPicPr/>
          <p:nvPr/>
        </p:nvPicPr>
        <p:blipFill>
          <a:blip r:embed="rId14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>
            <a:noFill/>
          </a:ln>
        </p:spPr>
      </p:pic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52992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81040" y="1302120"/>
            <a:ext cx="11029320" cy="4672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700" b="0" strike="noStrike" spc="-1">
                <a:solidFill>
                  <a:srgbClr val="404040"/>
                </a:solidFill>
                <a:latin typeface="Franklin Gothic Book"/>
              </a:rPr>
              <a:t>Click to edit Master text styles</a:t>
            </a:r>
          </a:p>
          <a:p>
            <a:pPr marL="630000" lvl="1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404040"/>
                </a:solidFill>
                <a:latin typeface="Franklin Gothic Book"/>
              </a:rPr>
              <a:t>Second level</a:t>
            </a:r>
          </a:p>
          <a:p>
            <a:pPr marL="900000" lvl="2" indent="-26964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Third level</a:t>
            </a:r>
          </a:p>
          <a:p>
            <a:pPr marL="1242000" lvl="3" indent="-233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404040"/>
                </a:solidFill>
                <a:latin typeface="Franklin Gothic Book"/>
              </a:rPr>
              <a:t>Fourth level</a:t>
            </a:r>
          </a:p>
          <a:p>
            <a:pPr marL="1602000" lvl="4" indent="-233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100" b="0" strike="noStrike" spc="-1">
                <a:solidFill>
                  <a:srgbClr val="404040"/>
                </a:solidFill>
                <a:latin typeface="Franklin Gothic Book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EF44F1-E721-48BE-8574-B4198DE8DAD1}" type="datetime1">
              <a:rPr lang="en-US" sz="900" b="0" strike="noStrike" spc="-1">
                <a:solidFill>
                  <a:srgbClr val="404040"/>
                </a:solidFill>
                <a:latin typeface="Franklin Gothic Book"/>
              </a:rPr>
              <a:t>2/23/2025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1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2" name="Picture 7" descr="Logo&#10;&#10;Description automatically generated"/>
          <p:cNvPicPr/>
          <p:nvPr/>
        </p:nvPicPr>
        <p:blipFill>
          <a:blip r:embed="rId14"/>
          <a:stretch/>
        </p:blipFill>
        <p:spPr>
          <a:xfrm>
            <a:off x="10485000" y="6437880"/>
            <a:ext cx="1125360" cy="364680"/>
          </a:xfrm>
          <a:prstGeom prst="rect">
            <a:avLst/>
          </a:prstGeom>
          <a:ln>
            <a:noFill/>
          </a:ln>
        </p:spPr>
      </p:pic>
      <p:sp>
        <p:nvSpPr>
          <p:cNvPr id="93" name="PlaceHolder 4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5918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cap="all" spc="-1">
                <a:solidFill>
                  <a:srgbClr val="404040"/>
                </a:solidFill>
                <a:latin typeface="Franklin Gothic Demi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BD5428BD-3C20-4C00-B8C8-1D7221ABE262}" type="datetime1">
              <a:rPr lang="en-US" sz="900" b="0" strike="noStrike" spc="-1">
                <a:solidFill>
                  <a:srgbClr val="404040"/>
                </a:solidFill>
                <a:latin typeface="Franklin Gothic Book"/>
              </a:rPr>
              <a:t>2/23/2025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83B07B00-301C-41FE-8149-F50C9E20E2C7}" type="slidenum">
              <a:rPr lang="en-US" sz="900" b="0" strike="noStrike" spc="-1">
                <a:solidFill>
                  <a:srgbClr val="404040"/>
                </a:solidFill>
                <a:latin typeface="Franklin Gothic Book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vanisetty124/My-projec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1359000" y="1821600"/>
            <a:ext cx="9143640" cy="9774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cap="all" spc="-1" dirty="0">
                <a:solidFill>
                  <a:srgbClr val="1CADE4"/>
                </a:solidFill>
                <a:latin typeface="Arial"/>
              </a:rPr>
              <a:t>Secure Data Hiding in Image Using Steganography</a:t>
            </a:r>
            <a:endParaRPr lang="en-US" sz="36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-329760" y="985120"/>
            <a:ext cx="12726360" cy="57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1482AC"/>
                </a:solidFill>
                <a:latin typeface="Arial"/>
              </a:rPr>
              <a:t>CAPSTONE PROJECT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3117600" y="4586400"/>
            <a:ext cx="7979760" cy="16312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1482AC"/>
                </a:solidFill>
                <a:latin typeface="Arial"/>
              </a:rPr>
              <a:t>Presented By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1482AC"/>
                </a:solidFill>
                <a:latin typeface="Arial"/>
                <a:ea typeface="Noto Sans CJK SC"/>
              </a:rPr>
              <a:t>Student Name                         : </a:t>
            </a:r>
            <a:r>
              <a:rPr lang="en-US" sz="2000" b="1" spc="-1" dirty="0">
                <a:solidFill>
                  <a:srgbClr val="1482AC"/>
                </a:solidFill>
                <a:latin typeface="Arial"/>
                <a:ea typeface="Noto Sans CJK SC"/>
              </a:rPr>
              <a:t>Immadisetti Pavani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1482AC"/>
                </a:solidFill>
                <a:latin typeface="Arial"/>
              </a:rPr>
              <a:t>College Name                         :</a:t>
            </a:r>
            <a:r>
              <a:rPr lang="en-US" sz="2000" b="1" spc="-1" dirty="0">
                <a:solidFill>
                  <a:srgbClr val="1482AC"/>
                </a:solidFill>
                <a:latin typeface="Arial"/>
              </a:rPr>
              <a:t> </a:t>
            </a:r>
            <a:r>
              <a:rPr lang="en-US" sz="2000" b="1" spc="-1" dirty="0" err="1">
                <a:solidFill>
                  <a:srgbClr val="1482AC"/>
                </a:solidFill>
                <a:latin typeface="Arial"/>
              </a:rPr>
              <a:t>Bapatla</a:t>
            </a:r>
            <a:r>
              <a:rPr lang="en-US" sz="2000" b="1" spc="-1" dirty="0">
                <a:solidFill>
                  <a:srgbClr val="1482AC"/>
                </a:solidFill>
                <a:latin typeface="Arial"/>
              </a:rPr>
              <a:t> Engineering College</a:t>
            </a:r>
            <a:endParaRPr lang="en-US" sz="2000" b="1" strike="noStrike" spc="-1" dirty="0">
              <a:solidFill>
                <a:srgbClr val="1482AC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1482AC"/>
                </a:solidFill>
                <a:latin typeface="Arial"/>
              </a:rPr>
              <a:t>Department                             : </a:t>
            </a:r>
            <a:r>
              <a:rPr lang="en-US" sz="2000" b="1" spc="-1" dirty="0">
                <a:solidFill>
                  <a:srgbClr val="1482AC"/>
                </a:solidFill>
                <a:latin typeface="Arial"/>
              </a:rPr>
              <a:t>Information Technology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r>
              <a:rPr lang="en-US" dirty="0"/>
              <a:t>🔒 </a:t>
            </a:r>
            <a:r>
              <a:rPr lang="en-US" b="1" dirty="0"/>
              <a:t>Enhanced Security with Cryptographic Integration</a:t>
            </a:r>
            <a:r>
              <a:rPr lang="en-US" dirty="0"/>
              <a:t> – Combine steganography with encryption techniques like AES or RSA to create a </a:t>
            </a:r>
            <a:r>
              <a:rPr lang="en-US" b="1" dirty="0"/>
              <a:t>double-layered security mechanism</a:t>
            </a:r>
            <a:r>
              <a:rPr lang="en-US" dirty="0"/>
              <a:t>, making hidden data even more secure.</a:t>
            </a:r>
          </a:p>
          <a:p>
            <a:endParaRPr lang="en-US" dirty="0"/>
          </a:p>
          <a:p>
            <a:r>
              <a:rPr lang="en-US" dirty="0"/>
              <a:t>🌐 </a:t>
            </a:r>
            <a:r>
              <a:rPr lang="en-US" b="1" dirty="0"/>
              <a:t>Cloud-Based Steganographic Services</a:t>
            </a:r>
            <a:r>
              <a:rPr lang="en-US" dirty="0"/>
              <a:t> – Develop </a:t>
            </a:r>
            <a:r>
              <a:rPr lang="en-US" b="1" dirty="0"/>
              <a:t>online platforms or APIs</a:t>
            </a:r>
            <a:r>
              <a:rPr lang="en-US" dirty="0"/>
              <a:t> that allow users to securely hide and retrieve data in images through cloud-based solutions.</a:t>
            </a:r>
          </a:p>
          <a:p>
            <a:endParaRPr lang="en-US" dirty="0"/>
          </a:p>
          <a:p>
            <a:r>
              <a:rPr lang="en-US" dirty="0"/>
              <a:t>📱 </a:t>
            </a:r>
            <a:r>
              <a:rPr lang="en-US" b="1" dirty="0"/>
              <a:t>Steganography in Mobile Applications</a:t>
            </a:r>
            <a:r>
              <a:rPr lang="en-US" dirty="0"/>
              <a:t> – Implement steganographic techniques in </a:t>
            </a:r>
            <a:r>
              <a:rPr lang="en-US" b="1" dirty="0"/>
              <a:t>messaging apps</a:t>
            </a:r>
            <a:r>
              <a:rPr lang="en-US" dirty="0"/>
              <a:t> for secure communication, enabling users to send hidden messages within images or videos.</a:t>
            </a:r>
          </a:p>
          <a:p>
            <a:endParaRPr lang="en-US" dirty="0"/>
          </a:p>
          <a:p>
            <a:r>
              <a:rPr lang="en-US" dirty="0"/>
              <a:t>🎥 </a:t>
            </a:r>
            <a:r>
              <a:rPr lang="en-US" b="1" dirty="0"/>
              <a:t>Video Steganography</a:t>
            </a:r>
            <a:r>
              <a:rPr lang="en-US" dirty="0"/>
              <a:t> – Extend steganographic methods to </a:t>
            </a:r>
            <a:r>
              <a:rPr lang="en-US" b="1" dirty="0"/>
              <a:t>video frames</a:t>
            </a:r>
            <a:r>
              <a:rPr lang="en-US" dirty="0"/>
              <a:t>, allowing for covert communication through video content without noticeable distortion.</a:t>
            </a:r>
          </a:p>
          <a:p>
            <a:endParaRPr lang="en-US" dirty="0"/>
          </a:p>
          <a:p>
            <a:r>
              <a:rPr lang="en-US" dirty="0"/>
              <a:t>🤖 </a:t>
            </a:r>
            <a:r>
              <a:rPr lang="en-US" b="1" dirty="0"/>
              <a:t>AI-Powered Steganalysis Resistance</a:t>
            </a:r>
            <a:r>
              <a:rPr lang="en-US" dirty="0"/>
              <a:t> – Use </a:t>
            </a:r>
            <a:r>
              <a:rPr lang="en-US" b="1" dirty="0"/>
              <a:t>machine learning and deep learning</a:t>
            </a:r>
            <a:r>
              <a:rPr lang="en-US" dirty="0"/>
              <a:t> to improve resistance against steganalysis (detection techniques), making hidden data even harder to find.</a:t>
            </a:r>
          </a:p>
        </p:txBody>
      </p:sp>
      <p:sp>
        <p:nvSpPr>
          <p:cNvPr id="156" name="CustomShape 2"/>
          <p:cNvSpPr/>
          <p:nvPr/>
        </p:nvSpPr>
        <p:spPr>
          <a:xfrm>
            <a:off x="535680" y="844560"/>
            <a:ext cx="11029320" cy="5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 fontScale="78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all" spc="-1">
                <a:solidFill>
                  <a:srgbClr val="1CADE4"/>
                </a:solidFill>
                <a:latin typeface="Arial"/>
              </a:rPr>
              <a:t>Future scope(optional)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463040" y="2766240"/>
            <a:ext cx="92984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002060"/>
                </a:solidFill>
                <a:latin typeface="Arial"/>
              </a:rPr>
              <a:t>THANK YOU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49600" y="55836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002060"/>
                </a:solidFill>
                <a:latin typeface="Arial"/>
              </a:rPr>
              <a:t>OUTLINE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618920"/>
            <a:ext cx="11018520" cy="52387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  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 marL="305280" indent="-30492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Problem Statement 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 marL="305280" indent="-30492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Technology used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 marL="305280" indent="-30492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Wow factor 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 marL="305280" indent="-30492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End users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 marL="305280" indent="-30492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Result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 marL="305280" indent="-30492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Conclusion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 marL="305280" indent="-30492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Git-hub Link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 marL="305280" indent="-30492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pos="0" algn="l"/>
              </a:tabLst>
            </a:pPr>
            <a:r>
              <a:rPr lang="en-US" sz="2000" b="1" strike="noStrike" spc="-1">
                <a:solidFill>
                  <a:srgbClr val="404040"/>
                </a:solidFill>
                <a:latin typeface="Arial"/>
                <a:ea typeface="Franklin Gothic Book"/>
              </a:rPr>
              <a:t>Future scope</a:t>
            </a: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1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all" spc="-1">
                <a:solidFill>
                  <a:srgbClr val="1CADE4"/>
                </a:solidFill>
                <a:latin typeface="Arial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81040" y="1231920"/>
            <a:ext cx="11029320" cy="4672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spcBef>
                <a:spcPts val="641"/>
              </a:spcBef>
              <a:spcAft>
                <a:spcPts val="601"/>
              </a:spcAft>
              <a:tabLst>
                <a:tab pos="0" algn="l"/>
              </a:tabLst>
            </a:pP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50000"/>
              </a:lnSpc>
              <a:spcBef>
                <a:spcPts val="64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000" dirty="0"/>
              <a:t>The challenge involves securely embedding sensitive data within an image using </a:t>
            </a:r>
            <a:r>
              <a:rPr lang="en-US" sz="2000" b="1" dirty="0"/>
              <a:t>steganography</a:t>
            </a:r>
            <a:r>
              <a:rPr lang="en-US" sz="2000" dirty="0"/>
              <a:t>, ensuring confidentiality and preventing unauthorized access. Unlike traditional encryption, which may draw attention to hidden data, </a:t>
            </a:r>
            <a:r>
              <a:rPr lang="en-US" sz="2000" b="1" dirty="0"/>
              <a:t>steganography conceals information within image pixels</a:t>
            </a:r>
            <a:r>
              <a:rPr lang="en-US" sz="2000" dirty="0"/>
              <a:t> in a way that preserves the original appearance, making detection difficult. The goal is to develop an </a:t>
            </a:r>
            <a:r>
              <a:rPr lang="en-US" sz="2000" b="1" dirty="0"/>
              <a:t>efficient algorithm</a:t>
            </a:r>
            <a:r>
              <a:rPr lang="en-US" sz="2000" dirty="0"/>
              <a:t> that can seamlessly </a:t>
            </a:r>
            <a:r>
              <a:rPr lang="en-US" sz="2000" b="1" dirty="0"/>
              <a:t>embed and extract data</a:t>
            </a:r>
            <a:r>
              <a:rPr lang="en-US" sz="2000" dirty="0"/>
              <a:t> while maintaining image quality, minimizing distortions, and ensuring robust security. The solution should also account for resistance against </a:t>
            </a:r>
            <a:r>
              <a:rPr lang="en-US" sz="2000" b="1" dirty="0"/>
              <a:t>image processing operations</a:t>
            </a:r>
            <a:r>
              <a:rPr lang="en-US" sz="2000" dirty="0"/>
              <a:t> such as compression, resizing, and filtering, while optimizing computational efficiency for practical use cases.</a:t>
            </a:r>
            <a:r>
              <a:rPr lang="en-IN" sz="2000" b="0" strike="noStrike" spc="-1" dirty="0">
                <a:solidFill>
                  <a:srgbClr val="0F0F0F"/>
                </a:solidFill>
                <a:latin typeface="Franklin Gothic Book"/>
                <a:ea typeface="Franklin Gothic Book"/>
              </a:rPr>
              <a:t>.</a:t>
            </a:r>
            <a:endParaRPr lang="en-US" sz="20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1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cap="all" spc="-1">
                <a:solidFill>
                  <a:srgbClr val="1CADE4"/>
                </a:solidFill>
                <a:latin typeface="Arial"/>
              </a:rPr>
              <a:t>Technology  used</a:t>
            </a:r>
            <a:endParaRPr lang="en-U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441720" y="1087200"/>
            <a:ext cx="11613240" cy="55634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Libraries Used: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  </a:t>
            </a: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 Standard Libraries:</a:t>
            </a: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</a:t>
            </a:r>
            <a:r>
              <a:rPr lang="en-IN" sz="1700" b="0" strike="noStrike" spc="-1" dirty="0" err="1">
                <a:solidFill>
                  <a:srgbClr val="404040"/>
                </a:solidFill>
                <a:latin typeface="+mj-lt"/>
              </a:rPr>
              <a:t>stdio.h</a:t>
            </a:r>
            <a:r>
              <a:rPr lang="en-IN" sz="1700" b="0" strike="noStrike" spc="-1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IN" sz="1700" b="0" strike="noStrike" spc="-1" dirty="0" err="1">
                <a:solidFill>
                  <a:srgbClr val="404040"/>
                </a:solidFill>
                <a:latin typeface="+mj-lt"/>
              </a:rPr>
              <a:t>stdlib.h</a:t>
            </a:r>
            <a:r>
              <a:rPr lang="en-IN" sz="1700" b="0" strike="noStrike" spc="-1" dirty="0">
                <a:solidFill>
                  <a:srgbClr val="404040"/>
                </a:solidFill>
                <a:latin typeface="+mj-lt"/>
              </a:rPr>
              <a:t>, </a:t>
            </a:r>
            <a:r>
              <a:rPr lang="en-IN" sz="1700" b="0" strike="noStrike" spc="-1" dirty="0" err="1">
                <a:solidFill>
                  <a:srgbClr val="404040"/>
                </a:solidFill>
                <a:latin typeface="+mj-lt"/>
              </a:rPr>
              <a:t>string.h</a:t>
            </a:r>
            <a:r>
              <a:rPr lang="en-IN" sz="1700" b="0" strike="noStrike" spc="-1" dirty="0">
                <a:solidFill>
                  <a:srgbClr val="404040"/>
                </a:solidFill>
                <a:latin typeface="+mj-lt"/>
              </a:rPr>
              <a:t>,</a:t>
            </a:r>
            <a:r>
              <a:rPr lang="en-IN" sz="1600" dirty="0">
                <a:latin typeface="+mj-lt"/>
                <a:ea typeface="+mn-lt"/>
                <a:cs typeface="+mn-lt"/>
              </a:rPr>
              <a:t> OpenCV (cv2) , OS </a:t>
            </a:r>
            <a:endParaRPr lang="en-US" sz="1700" b="0" strike="noStrike" spc="-1" dirty="0">
              <a:solidFill>
                <a:srgbClr val="404040"/>
              </a:solidFill>
              <a:latin typeface="+mj-lt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   </a:t>
            </a: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Custom Header:</a:t>
            </a: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"</a:t>
            </a:r>
            <a:r>
              <a:rPr lang="en-IN" sz="1700" b="0" strike="noStrike" spc="-1" dirty="0" err="1">
                <a:solidFill>
                  <a:srgbClr val="404040"/>
                </a:solidFill>
                <a:latin typeface="Franklin Gothic Book"/>
              </a:rPr>
              <a:t>steganography.h</a:t>
            </a: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"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Platforms: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   </a:t>
            </a: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Operating System:</a:t>
            </a: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</a:t>
            </a:r>
            <a:r>
              <a:rPr lang="en-IN" sz="1700" spc="-1" dirty="0">
                <a:solidFill>
                  <a:srgbClr val="404040"/>
                </a:solidFill>
                <a:latin typeface="Franklin Gothic Book"/>
              </a:rPr>
              <a:t>Windows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    File Format:</a:t>
            </a:r>
            <a:r>
              <a:rPr lang="en-IN" sz="1700" spc="-1" dirty="0">
                <a:solidFill>
                  <a:srgbClr val="404040"/>
                </a:solidFill>
                <a:latin typeface="Franklin Gothic Book"/>
              </a:rPr>
              <a:t> JPG</a:t>
            </a: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(Bitmap Image)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Additional Points: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</a:t>
            </a: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   Steganography Method:</a:t>
            </a: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Least Significant Bit (LSB) Encoding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  </a:t>
            </a:r>
            <a:r>
              <a:rPr lang="en-IN" sz="1700" b="1" strike="noStrike" spc="-1" dirty="0">
                <a:solidFill>
                  <a:srgbClr val="404040"/>
                </a:solidFill>
                <a:latin typeface="Franklin Gothic Book"/>
              </a:rPr>
              <a:t> Data Handling:</a:t>
            </a: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 Embeds and extracts text data from images 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81040" y="771840"/>
            <a:ext cx="11029320" cy="529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cap="all" spc="-1">
                <a:solidFill>
                  <a:srgbClr val="1CADE4"/>
                </a:solidFill>
                <a:latin typeface="Arial"/>
                <a:ea typeface="Franklin Gothic Demi"/>
              </a:rPr>
              <a:t>Wow factors</a:t>
            </a:r>
            <a:endParaRPr lang="en-US" sz="32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IN" sz="1800" b="1" strike="noStrike" spc="-1" dirty="0">
                <a:solidFill>
                  <a:srgbClr val="0F0F0F"/>
                </a:solidFill>
                <a:latin typeface="Franklin Gothic Book"/>
              </a:rPr>
              <a:t>1️⃣</a:t>
            </a:r>
            <a:r>
              <a:rPr lang="en-US" dirty="0"/>
              <a:t> </a:t>
            </a:r>
            <a:r>
              <a:rPr lang="en-US" b="1" dirty="0"/>
              <a:t>LSB-Based Steganography</a:t>
            </a:r>
            <a:r>
              <a:rPr lang="en-US" dirty="0"/>
              <a:t> – Embeds data in the </a:t>
            </a:r>
            <a:r>
              <a:rPr lang="en-US" b="1" dirty="0"/>
              <a:t>Least Significant Bit (LSB)</a:t>
            </a:r>
            <a:r>
              <a:rPr lang="en-US" dirty="0"/>
              <a:t> of image pixels, ensuring </a:t>
            </a:r>
            <a:r>
              <a:rPr lang="en-US" b="1" dirty="0"/>
              <a:t>seamless concealment</a:t>
            </a:r>
            <a:r>
              <a:rPr lang="en-US" dirty="0"/>
              <a:t> without perceptible changes to the image. This enhances security while maintaining visual fidelity.</a:t>
            </a:r>
          </a:p>
          <a:p>
            <a:endParaRPr lang="en-US" sz="18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800" b="1" strike="noStrike" spc="-1" dirty="0">
                <a:solidFill>
                  <a:srgbClr val="0F0F0F"/>
                </a:solidFill>
                <a:latin typeface="Franklin Gothic Book"/>
              </a:rPr>
              <a:t>2️⃣ </a:t>
            </a:r>
            <a:r>
              <a:rPr lang="en-US" b="1" dirty="0"/>
              <a:t>Lossless BMP Processing</a:t>
            </a:r>
            <a:r>
              <a:rPr lang="en-US" dirty="0"/>
              <a:t> – Operates on </a:t>
            </a:r>
            <a:r>
              <a:rPr lang="en-US" b="1" dirty="0"/>
              <a:t>uncompressed BMP images</a:t>
            </a:r>
            <a:r>
              <a:rPr lang="en-US" dirty="0"/>
              <a:t>, preserving </a:t>
            </a:r>
            <a:r>
              <a:rPr lang="en-US" b="1" dirty="0"/>
              <a:t>data integrity</a:t>
            </a:r>
            <a:r>
              <a:rPr lang="en-US" dirty="0"/>
              <a:t> and ensuring accurate extraction without quality degradation.</a:t>
            </a:r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endParaRPr lang="en-US" sz="1800" b="0" strike="noStrike" spc="-1" dirty="0">
              <a:solidFill>
                <a:srgbClr val="404040"/>
              </a:solidFill>
              <a:latin typeface="Franklin Gothic Book"/>
            </a:endParaRPr>
          </a:p>
          <a:p>
            <a:r>
              <a:rPr lang="en-IN" sz="1800" b="1" strike="noStrike" spc="-1" dirty="0">
                <a:solidFill>
                  <a:srgbClr val="0F0F0F"/>
                </a:solidFill>
                <a:latin typeface="Franklin Gothic Book"/>
              </a:rPr>
              <a:t>3️⃣ </a:t>
            </a:r>
            <a:r>
              <a:rPr lang="en-US" b="1" dirty="0"/>
              <a:t>High Performance &amp; Efficiency</a:t>
            </a:r>
            <a:r>
              <a:rPr lang="en-US" dirty="0"/>
              <a:t> – Implemented in </a:t>
            </a:r>
            <a:r>
              <a:rPr lang="en-US" b="1" dirty="0"/>
              <a:t>C</a:t>
            </a:r>
            <a:r>
              <a:rPr lang="en-US" dirty="0"/>
              <a:t> for superior speed and memory efficiency, significantly </a:t>
            </a:r>
            <a:r>
              <a:rPr lang="en-US" b="1" dirty="0"/>
              <a:t>outperforming</a:t>
            </a:r>
            <a:r>
              <a:rPr lang="en-US" dirty="0"/>
              <a:t> Python- and Java-based steganography tools.</a:t>
            </a:r>
          </a:p>
          <a:p>
            <a:endParaRPr lang="en-US" dirty="0"/>
          </a:p>
          <a:p>
            <a:pPr>
              <a:lnSpc>
                <a:spcPct val="110000"/>
              </a:lnSpc>
              <a:spcBef>
                <a:spcPts val="360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1800" b="1" strike="noStrike" spc="-1" dirty="0">
                <a:solidFill>
                  <a:srgbClr val="0F0F0F"/>
                </a:solidFill>
                <a:latin typeface="Franklin Gothic Book"/>
              </a:rPr>
              <a:t>4️⃣ </a:t>
            </a:r>
            <a:r>
              <a:rPr lang="en-US" b="1" dirty="0"/>
              <a:t>User-Friendly CLI Interface</a:t>
            </a:r>
            <a:r>
              <a:rPr lang="en-US" dirty="0"/>
              <a:t> – Designed with a </a:t>
            </a:r>
            <a:r>
              <a:rPr lang="en-US" b="1" dirty="0"/>
              <a:t>simple yet powerful command-line interface (CLI)</a:t>
            </a:r>
            <a:r>
              <a:rPr lang="en-US" dirty="0"/>
              <a:t>, enabling effortless </a:t>
            </a:r>
            <a:r>
              <a:rPr lang="en-US" b="1" dirty="0"/>
              <a:t>embedding and extraction of hidden data</a:t>
            </a:r>
            <a:r>
              <a:rPr lang="en-US" dirty="0"/>
              <a:t>, making it ideal for automation and batch processing</a:t>
            </a:r>
            <a:r>
              <a:rPr lang="en-IN" sz="1800" b="1" strike="noStrike" spc="-1" dirty="0">
                <a:solidFill>
                  <a:srgbClr val="0F0F0F"/>
                </a:solidFill>
                <a:latin typeface="Franklin Gothic Book"/>
              </a:rPr>
              <a:t>.</a:t>
            </a:r>
            <a:endParaRPr lang="en-US" sz="18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cap="all" spc="-1">
                <a:solidFill>
                  <a:srgbClr val="1CADE4"/>
                </a:solidFill>
                <a:latin typeface="Franklin Gothic Demi"/>
              </a:rPr>
              <a:t>End users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1️⃣ </a:t>
            </a:r>
            <a:r>
              <a:rPr lang="en-US" b="1" dirty="0"/>
              <a:t>Cybersecurity Professionals</a:t>
            </a:r>
            <a:r>
              <a:rPr lang="en-US" dirty="0"/>
              <a:t> – Leverage steganography for </a:t>
            </a:r>
            <a:r>
              <a:rPr lang="en-US" b="1" dirty="0"/>
              <a:t>secure data transmission, covert communication, and digital forensics</a:t>
            </a:r>
            <a:r>
              <a:rPr lang="en-US" dirty="0"/>
              <a:t>, ensuring confidential information remains undetected by unauthorized entities.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Forensic Experts</a:t>
            </a:r>
            <a:r>
              <a:rPr lang="en-US" dirty="0"/>
              <a:t> – Analyze and extract </a:t>
            </a:r>
            <a:r>
              <a:rPr lang="en-US" b="1" dirty="0"/>
              <a:t>concealed data from images</a:t>
            </a:r>
            <a:r>
              <a:rPr lang="en-US" dirty="0"/>
              <a:t> to uncover hidden evidence in cybercrime investigations, fraud detection, and digital forensics.</a:t>
            </a:r>
          </a:p>
          <a:p>
            <a:endParaRPr lang="en-US" dirty="0"/>
          </a:p>
          <a:p>
            <a:r>
              <a:rPr lang="en-US" dirty="0"/>
              <a:t>3️⃣ </a:t>
            </a:r>
            <a:r>
              <a:rPr lang="en-US" b="1" dirty="0"/>
              <a:t>Government &amp; Defense Agencies</a:t>
            </a:r>
            <a:r>
              <a:rPr lang="en-US" dirty="0"/>
              <a:t> – Utilize steganography to </a:t>
            </a:r>
            <a:r>
              <a:rPr lang="en-US" b="1" dirty="0"/>
              <a:t>embed classified intelligence within images</a:t>
            </a:r>
            <a:r>
              <a:rPr lang="en-US" dirty="0"/>
              <a:t>, facilitating secure communication, espionage, and confidential military operations.</a:t>
            </a:r>
          </a:p>
          <a:p>
            <a:endParaRPr lang="en-US" dirty="0"/>
          </a:p>
          <a:p>
            <a:r>
              <a:rPr lang="en-US" dirty="0"/>
              <a:t>4️⃣ </a:t>
            </a:r>
            <a:r>
              <a:rPr lang="en-US" b="1" dirty="0"/>
              <a:t>Researchers &amp; Academics</a:t>
            </a:r>
            <a:r>
              <a:rPr lang="en-US" dirty="0"/>
              <a:t> – Explore and enhance </a:t>
            </a:r>
            <a:r>
              <a:rPr lang="en-US" b="1" dirty="0"/>
              <a:t>steganographic techniques</a:t>
            </a:r>
            <a:r>
              <a:rPr lang="en-US" dirty="0"/>
              <a:t> to improve data security, cryptographic methods, and resistance against steganalysis attacks.</a:t>
            </a:r>
          </a:p>
          <a:p>
            <a:endParaRPr lang="en-US" dirty="0"/>
          </a:p>
          <a:p>
            <a:r>
              <a:rPr lang="en-US" dirty="0"/>
              <a:t>5️⃣ </a:t>
            </a:r>
            <a:r>
              <a:rPr lang="en-US" b="1" dirty="0"/>
              <a:t>Privacy-Conscious Individuals</a:t>
            </a:r>
            <a:r>
              <a:rPr lang="en-US" dirty="0"/>
              <a:t> – Protect personal or sensitive information from cyber threats by </a:t>
            </a:r>
            <a:r>
              <a:rPr lang="en-US" b="1" dirty="0"/>
              <a:t>embedding private data within images</a:t>
            </a:r>
            <a:r>
              <a:rPr lang="en-US" dirty="0"/>
              <a:t>, ensuring confidentiality and preventing unauthorized access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cap="all" spc="-1">
                <a:solidFill>
                  <a:srgbClr val="1CADE4"/>
                </a:solidFill>
                <a:latin typeface="Franklin Gothic Demi"/>
              </a:rPr>
              <a:t>Results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2FFD8D-1C7A-C03B-125F-70D55969E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" y="1231920"/>
            <a:ext cx="5013515" cy="5098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72D82E-70D8-3FA4-FF22-0EA6FBBFA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75" y="753538"/>
            <a:ext cx="7787147" cy="316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3A91E4-5F0A-63DC-6219-7F0D519C12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467" y="3810207"/>
            <a:ext cx="7552074" cy="29983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cap="all" spc="-1">
                <a:solidFill>
                  <a:srgbClr val="1CADE4"/>
                </a:solidFill>
                <a:latin typeface="Franklin Gothic Demi"/>
              </a:rPr>
              <a:t>Conclusion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787517" y="1338406"/>
            <a:ext cx="11029320" cy="4672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This project successfully addresses the challenge of securely hiding data within an image using LSB-based steganography. </a:t>
            </a:r>
            <a:r>
              <a:rPr lang="en-US" sz="1600" dirty="0"/>
              <a:t>In today's digital age, where data security and privacy are paramount, this project introduces an innovative and covert method for secure communication. By utilizing </a:t>
            </a:r>
            <a:r>
              <a:rPr lang="en-US" sz="1600" b="1" dirty="0"/>
              <a:t>image steganography with Least Significant Bit (LSB) encoding</a:t>
            </a:r>
            <a:r>
              <a:rPr lang="en-US" sz="1600" dirty="0"/>
              <a:t>, it enables users to discreetly embed messages within images while preserving their visual integrity. Unlike conventional encryption techniques that can attract attention, this approach ensures that sensitive information remains </a:t>
            </a:r>
            <a:r>
              <a:rPr lang="en-US" sz="1600" b="1" dirty="0"/>
              <a:t>hidden in plain sight</a:t>
            </a:r>
            <a:r>
              <a:rPr lang="en-US" sz="1600" dirty="0"/>
              <a:t>, significantly reducing the risk of interception or unauthorized access.</a:t>
            </a:r>
          </a:p>
          <a:p>
            <a:endParaRPr lang="en-US" sz="1600" dirty="0"/>
          </a:p>
          <a:p>
            <a:pPr algn="just">
              <a:lnSpc>
                <a:spcPct val="150000"/>
              </a:lnSpc>
            </a:pPr>
            <a:r>
              <a:rPr lang="en-US" sz="1600" dirty="0"/>
              <a:t>To further enhance security, </a:t>
            </a:r>
            <a:r>
              <a:rPr lang="en-US" sz="1600" b="1" dirty="0"/>
              <a:t>password protection</a:t>
            </a:r>
            <a:r>
              <a:rPr lang="en-US" sz="1600" dirty="0"/>
              <a:t> is integrated, allowing only authorized users to extract and decode the concealed message. This robust technique is invaluable for </a:t>
            </a:r>
            <a:r>
              <a:rPr lang="en-US" sz="1600" b="1" dirty="0"/>
              <a:t>cybersecurity professionals, investigative journalists, corporate entities, and privacy-conscious individuals</a:t>
            </a:r>
            <a:r>
              <a:rPr lang="en-US" sz="1600" dirty="0"/>
              <a:t> who need a </a:t>
            </a:r>
            <a:r>
              <a:rPr lang="en-US" sz="1600" b="1" dirty="0"/>
              <a:t>reliable, efficient, and undetectable</a:t>
            </a:r>
            <a:r>
              <a:rPr lang="en-US" sz="1600" dirty="0"/>
              <a:t> means of transmitting confidential data.</a:t>
            </a:r>
          </a:p>
          <a:p>
            <a:pPr>
              <a:lnSpc>
                <a:spcPct val="150000"/>
              </a:lnSpc>
              <a:spcBef>
                <a:spcPts val="340"/>
              </a:spcBef>
              <a:spcAft>
                <a:spcPts val="601"/>
              </a:spcAft>
            </a:pPr>
            <a:r>
              <a:rPr lang="en-IN" sz="1700" b="0" strike="noStrike" spc="-1" dirty="0">
                <a:solidFill>
                  <a:srgbClr val="404040"/>
                </a:solidFill>
                <a:latin typeface="Franklin Gothic Book"/>
              </a:rPr>
              <a:t>.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81040" y="702000"/>
            <a:ext cx="11029320" cy="52992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800" b="0" strike="noStrike" cap="all" spc="-1">
                <a:solidFill>
                  <a:srgbClr val="1CADE4"/>
                </a:solidFill>
                <a:latin typeface="Franklin Gothic Demi"/>
              </a:rPr>
              <a:t>GitHub Link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81040" y="1302120"/>
            <a:ext cx="11029320" cy="4672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solidFill>
                  <a:srgbClr val="A1467E"/>
                </a:solidFill>
                <a:latin typeface="Franklin Gothic Book"/>
                <a:hlinkClick r:id="rId2"/>
              </a:rPr>
              <a:t>https://github.com/Pavanisetty124/My-project</a:t>
            </a:r>
            <a:endParaRPr lang="en-US" sz="1700" b="0" strike="noStrike" spc="-1" dirty="0">
              <a:solidFill>
                <a:srgbClr val="A1467E"/>
              </a:solidFill>
              <a:latin typeface="Franklin Gothic Book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1700" b="1" strike="noStrike" spc="-1" dirty="0">
                <a:solidFill>
                  <a:srgbClr val="404040"/>
                </a:solidFill>
                <a:latin typeface="Franklin Gothic Book"/>
              </a:rPr>
              <a:t>Description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This project implements Least Significant Bit (LSB) steganography to hide and extract secret messages within BMP images.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Repository Contents: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📂 Source code– Python program for embedding and extracting hidden messages.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📂 Sample Images – </a:t>
            </a:r>
            <a:r>
              <a:rPr lang="en-US" sz="1700" spc="-1" dirty="0">
                <a:solidFill>
                  <a:srgbClr val="404040"/>
                </a:solidFill>
                <a:latin typeface="Franklin Gothic Book"/>
              </a:rPr>
              <a:t>JPG </a:t>
            </a: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images used for testing steganography.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📂 Documentation – Project report, explanations, and implementation details.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700" b="0" strike="noStrike" spc="-1" dirty="0">
                <a:solidFill>
                  <a:srgbClr val="404040"/>
                </a:solidFill>
                <a:latin typeface="Franklin Gothic Book"/>
              </a:rPr>
              <a:t>📂 Presentation – PPT slides summarizing the </a:t>
            </a:r>
            <a:r>
              <a:rPr lang="en-US" sz="1700" b="0" strike="noStrike" spc="-1" dirty="0" err="1">
                <a:solidFill>
                  <a:srgbClr val="404040"/>
                </a:solidFill>
                <a:latin typeface="Franklin Gothic Book"/>
              </a:rPr>
              <a:t>projec</a:t>
            </a:r>
            <a:endParaRPr lang="en-US" sz="1700" b="0" strike="noStrike" spc="-1" dirty="0">
              <a:solidFill>
                <a:srgbClr val="404040"/>
              </a:solidFill>
              <a:latin typeface="Franklin Gothic 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</TotalTime>
  <Words>856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Franklin Gothic Book</vt:lpstr>
      <vt:lpstr>Franklin Gothic Demi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subject/>
  <dc:creator>Vaibhav Ostwal</dc:creator>
  <dc:description/>
  <cp:lastModifiedBy>Pavani Immadisetty</cp:lastModifiedBy>
  <cp:revision>27</cp:revision>
  <dcterms:created xsi:type="dcterms:W3CDTF">2021-05-26T16:50:10Z</dcterms:created>
  <dcterms:modified xsi:type="dcterms:W3CDTF">2025-02-23T11:30:42Z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ntentTypeId">
    <vt:lpwstr>0x0101007F0268AC5E70984D8FE60B7154176407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11</vt:i4>
  </property>
</Properties>
</file>