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1872">
          <p15:clr>
            <a:srgbClr val="A4A3A4"/>
          </p15:clr>
        </p15:guide>
        <p15:guide id="3" pos="1296">
          <p15:clr>
            <a:srgbClr val="9AA0A6"/>
          </p15:clr>
        </p15:guide>
        <p15:guide id="4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872"/>
        <p:guide pos="1296"/>
        <p:guide pos="16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f8b4f6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f8b4f6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f7be971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f7be971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8e6c25ef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8e6c25ef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f8e6c25ef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f8e6c25ef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f7be971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f7be971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f8e6c25ef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f8e6c25ef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7be971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7be971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f8e6c25e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f8e6c25e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f8e6c25e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f8e6c25e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f8e6c25e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f8e6c25e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f8f9532b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f8f9532b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f8e6c25ef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f8e6c25e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f8e6c25ef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f8e6c25ef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f8e6c25ef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f8e6c25ef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f8e6c25ef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f8e6c25ef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f8a46c210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f8a46c210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c0b6705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c0b6705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f8257867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f8257867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f8a46c21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f8a46c2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f8257867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f8257867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8e6c25e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8e6c25e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f8e6c25e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f8e6c25e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f7be971a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f7be971a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04" name="Google Shape;104;p12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19" name="Google Shape;119;p1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2100" lvl="1" marL="914400" rtl="0">
              <a:spcBef>
                <a:spcPts val="800"/>
              </a:spcBef>
              <a:spcAft>
                <a:spcPts val="0"/>
              </a:spcAft>
              <a:buSzPts val="1000"/>
              <a:buChar char="►"/>
              <a:defRPr/>
            </a:lvl2pPr>
            <a:lvl3pPr indent="-279400" lvl="2" marL="1371600" rtl="0">
              <a:spcBef>
                <a:spcPts val="800"/>
              </a:spcBef>
              <a:spcAft>
                <a:spcPts val="0"/>
              </a:spcAft>
              <a:buSzPts val="800"/>
              <a:buChar char="►"/>
              <a:defRPr/>
            </a:lvl3pPr>
            <a:lvl4pPr indent="-273050" lvl="3" marL="18288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4pPr>
            <a:lvl5pPr indent="-273050" lvl="4" marL="22860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5pPr>
            <a:lvl6pPr indent="-273050" lvl="5" marL="27432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6pPr>
            <a:lvl7pPr indent="-273050" lvl="6" marL="32004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7pPr>
            <a:lvl8pPr indent="-273050" lvl="7" marL="36576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8pPr>
            <a:lvl9pPr indent="-273050" lvl="8" marL="41148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FE00FF">
            <a:alpha val="9800"/>
          </a:srgbClr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30" name="Google Shape;30;p3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31" name="Google Shape;31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" name="Google Shape;33;p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34" name="Google Shape;34;p3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5" name="Google Shape;35;p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38" name="Google Shape;38;p3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9" name="Google Shape;39;p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00FF">
            <a:alpha val="980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gif"/><Relationship Id="rId4" Type="http://schemas.openxmlformats.org/officeDocument/2006/relationships/image" Target="../media/image2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gif"/><Relationship Id="rId4" Type="http://schemas.openxmlformats.org/officeDocument/2006/relationships/image" Target="../media/image10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0" y="481200"/>
            <a:ext cx="77835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solidFill>
                  <a:srgbClr val="38761D"/>
                </a:solidFill>
                <a:latin typeface="Algerian"/>
                <a:ea typeface="Algerian"/>
                <a:cs typeface="Algerian"/>
                <a:sym typeface="Algerian"/>
              </a:rPr>
              <a:t>Stimulation of online quiz</a:t>
            </a:r>
            <a:endParaRPr b="1" sz="5900">
              <a:solidFill>
                <a:srgbClr val="741B47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75" y="2571750"/>
            <a:ext cx="6527751" cy="2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391225" y="11419612"/>
            <a:ext cx="7134000" cy="400200"/>
          </a:xfrm>
          <a:prstGeom prst="rect">
            <a:avLst/>
          </a:prstGeom>
          <a:solidFill>
            <a:srgbClr val="FE00FF">
              <a:alpha val="98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0316475" y="218120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311700" y="88425"/>
            <a:ext cx="8520600" cy="51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newuser()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136200" y="863550"/>
            <a:ext cx="8871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 First, the password requirements are printed and then the user is asked to create a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lang="en" sz="1600">
                <a:solidFill>
                  <a:schemeClr val="dk1"/>
                </a:solidFill>
              </a:rPr>
              <a:t>         </a:t>
            </a:r>
            <a:r>
              <a:rPr lang="en" sz="1600">
                <a:solidFill>
                  <a:schemeClr val="dk1"/>
                </a:solidFill>
              </a:rPr>
              <a:t>password.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 Next, the entered password is checked whether it is upto password requirements or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not.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 Then the strength of password is checked.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 This completes the registration process and the user is given a roll number.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 After that, the control goes to the </a:t>
            </a:r>
            <a:r>
              <a:rPr b="1" lang="en" sz="1600">
                <a:solidFill>
                  <a:schemeClr val="dk1"/>
                </a:solidFill>
              </a:rPr>
              <a:t>login_details()</a:t>
            </a:r>
            <a:r>
              <a:rPr lang="en" sz="1600">
                <a:solidFill>
                  <a:schemeClr val="dk1"/>
                </a:solidFill>
              </a:rPr>
              <a:t> function for sign in process.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>
              <a:solidFill>
                <a:schemeClr val="dk1"/>
              </a:solidFill>
            </a:endParaRPr>
          </a:p>
        </p:txBody>
      </p:sp>
      <p:pic>
        <p:nvPicPr>
          <p:cNvPr id="276" name="Google Shape;2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3080200"/>
            <a:ext cx="3956826" cy="1684075"/>
          </a:xfrm>
          <a:prstGeom prst="rect">
            <a:avLst/>
          </a:prstGeom>
          <a:noFill/>
          <a:ln cap="flat" cmpd="sng" w="38100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700" y="3080200"/>
            <a:ext cx="3956824" cy="1684066"/>
          </a:xfrm>
          <a:prstGeom prst="rect">
            <a:avLst/>
          </a:prstGeom>
          <a:noFill/>
          <a:ln cap="flat" cmpd="sng" w="38100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311700" y="162125"/>
            <a:ext cx="8520600" cy="51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</a:t>
            </a:r>
            <a:r>
              <a:rPr lang="en">
                <a:solidFill>
                  <a:srgbClr val="38761D"/>
                </a:solidFill>
              </a:rPr>
              <a:t>trength()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311700" y="815975"/>
            <a:ext cx="7199100" cy="1352700"/>
          </a:xfrm>
          <a:prstGeom prst="rect">
            <a:avLst/>
          </a:prstGeom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30200" lvl="0" marL="45720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 The strength of password is checked in this function.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 If password strength is poor, then the user is directed to </a:t>
            </a:r>
            <a:endParaRPr sz="1600">
              <a:solidFill>
                <a:schemeClr val="dk1"/>
              </a:solidFill>
            </a:endParaRPr>
          </a:p>
          <a:p>
            <a:pPr indent="0" lvl="0" marL="25400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</a:t>
            </a:r>
            <a:r>
              <a:rPr b="1" lang="en" sz="1600">
                <a:solidFill>
                  <a:schemeClr val="dk1"/>
                </a:solidFill>
              </a:rPr>
              <a:t>change_password()</a:t>
            </a:r>
            <a:r>
              <a:rPr lang="en" sz="1600">
                <a:solidFill>
                  <a:schemeClr val="dk1"/>
                </a:solidFill>
              </a:rPr>
              <a:t> function,else the control goes to caller function.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84" name="Google Shape;2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25" y="2269625"/>
            <a:ext cx="3918050" cy="2383350"/>
          </a:xfrm>
          <a:prstGeom prst="rect">
            <a:avLst/>
          </a:prstGeom>
          <a:noFill/>
          <a:ln cap="flat" cmpd="sng" w="38100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change_password()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311700" y="1152475"/>
            <a:ext cx="8520600" cy="929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Initially</a:t>
            </a:r>
            <a:r>
              <a:rPr lang="en" sz="1600">
                <a:solidFill>
                  <a:schemeClr val="dk1"/>
                </a:solidFill>
              </a:rPr>
              <a:t>,it asks whether the user wants to change the password.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If yes,the </a:t>
            </a:r>
            <a:r>
              <a:rPr b="1" lang="en" sz="1600">
                <a:solidFill>
                  <a:schemeClr val="dk1"/>
                </a:solidFill>
              </a:rPr>
              <a:t>newuser()</a:t>
            </a:r>
            <a:r>
              <a:rPr lang="en" sz="1600">
                <a:solidFill>
                  <a:schemeClr val="dk1"/>
                </a:solidFill>
              </a:rPr>
              <a:t> function is called, otherwise the control returns to caller function.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91" name="Google Shape;2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50" y="2372800"/>
            <a:ext cx="4161327" cy="2456375"/>
          </a:xfrm>
          <a:prstGeom prst="rect">
            <a:avLst/>
          </a:prstGeom>
          <a:noFill/>
          <a:ln cap="flat" cmpd="sng" w="38100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2" name="Google Shape;2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475" y="2372800"/>
            <a:ext cx="4004300" cy="2456375"/>
          </a:xfrm>
          <a:prstGeom prst="rect">
            <a:avLst/>
          </a:prstGeom>
          <a:noFill/>
          <a:ln cap="flat" cmpd="sng" w="38100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login_details()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This function is used for signing in.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In this function, the user is supposed to enter </a:t>
            </a:r>
            <a:r>
              <a:rPr b="1" lang="en" sz="1600">
                <a:solidFill>
                  <a:schemeClr val="dk1"/>
                </a:solidFill>
              </a:rPr>
              <a:t>username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</a:rPr>
              <a:t>roll number</a:t>
            </a:r>
            <a:r>
              <a:rPr lang="en" sz="1600">
                <a:solidFill>
                  <a:schemeClr val="dk1"/>
                </a:solidFill>
              </a:rPr>
              <a:t> and</a:t>
            </a:r>
            <a:r>
              <a:rPr b="1" lang="en" sz="1600">
                <a:solidFill>
                  <a:schemeClr val="dk1"/>
                </a:solidFill>
              </a:rPr>
              <a:t> password</a:t>
            </a:r>
            <a:r>
              <a:rPr lang="en" sz="1600">
                <a:solidFill>
                  <a:schemeClr val="dk1"/>
                </a:solidFill>
              </a:rPr>
              <a:t> to sign in.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The password entered by the user is checked with the actual password and if they match, “login successful” is printed on the screen.If not, again the </a:t>
            </a:r>
            <a:r>
              <a:rPr b="1" lang="en" sz="1600">
                <a:solidFill>
                  <a:schemeClr val="dk1"/>
                </a:solidFill>
              </a:rPr>
              <a:t>login_details()</a:t>
            </a:r>
            <a:r>
              <a:rPr lang="en" sz="1600">
                <a:solidFill>
                  <a:schemeClr val="dk1"/>
                </a:solidFill>
              </a:rPr>
              <a:t> function is called.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950" y="2957275"/>
            <a:ext cx="4065149" cy="1965150"/>
          </a:xfrm>
          <a:prstGeom prst="rect">
            <a:avLst/>
          </a:prstGeom>
          <a:noFill/>
          <a:ln cap="flat" cmpd="sng" w="38100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Main function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05" name="Google Shape;3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>
              <a:solidFill>
                <a:srgbClr val="783F04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ct val="100000"/>
              <a:buChar char="➔"/>
            </a:pPr>
            <a:r>
              <a:rPr lang="en" sz="6400">
                <a:solidFill>
                  <a:schemeClr val="dk1"/>
                </a:solidFill>
              </a:rPr>
              <a:t>For color E1 light yellow background and blue text is displayed.</a:t>
            </a:r>
            <a:endParaRPr sz="6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ct val="100000"/>
              <a:buChar char="➔"/>
            </a:pPr>
            <a:r>
              <a:rPr lang="en" sz="6400">
                <a:solidFill>
                  <a:schemeClr val="dk1"/>
                </a:solidFill>
              </a:rPr>
              <a:t>welcome page will be displayed using patwriting.h</a:t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ct val="100000"/>
              <a:buChar char="➔"/>
            </a:pPr>
            <a:r>
              <a:rPr lang="en" sz="6400">
                <a:solidFill>
                  <a:schemeClr val="dk1"/>
                </a:solidFill>
              </a:rPr>
              <a:t>Calling </a:t>
            </a:r>
            <a:r>
              <a:rPr b="1" lang="en" sz="6400">
                <a:solidFill>
                  <a:schemeClr val="dk1"/>
                </a:solidFill>
              </a:rPr>
              <a:t>clear()</a:t>
            </a:r>
            <a:r>
              <a:rPr lang="en" sz="6400">
                <a:solidFill>
                  <a:schemeClr val="dk1"/>
                </a:solidFill>
              </a:rPr>
              <a:t>  function.</a:t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ct val="100000"/>
              <a:buChar char="➔"/>
            </a:pPr>
            <a:r>
              <a:rPr lang="en" sz="6400">
                <a:solidFill>
                  <a:schemeClr val="dk1"/>
                </a:solidFill>
              </a:rPr>
              <a:t>Calling </a:t>
            </a:r>
            <a:r>
              <a:rPr b="1" lang="en" sz="6400">
                <a:solidFill>
                  <a:schemeClr val="dk1"/>
                </a:solidFill>
              </a:rPr>
              <a:t>registration()</a:t>
            </a:r>
            <a:r>
              <a:rPr lang="en" sz="6400">
                <a:solidFill>
                  <a:schemeClr val="dk1"/>
                </a:solidFill>
              </a:rPr>
              <a:t> function.</a:t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ct val="100000"/>
              <a:buChar char="➔"/>
            </a:pPr>
            <a:r>
              <a:rPr lang="en" sz="6400">
                <a:solidFill>
                  <a:schemeClr val="dk1"/>
                </a:solidFill>
              </a:rPr>
              <a:t>Calling </a:t>
            </a:r>
            <a:r>
              <a:rPr b="1" lang="en" sz="6400">
                <a:solidFill>
                  <a:schemeClr val="dk1"/>
                </a:solidFill>
              </a:rPr>
              <a:t>navigation_menu()</a:t>
            </a:r>
            <a:r>
              <a:rPr lang="en" sz="6400">
                <a:solidFill>
                  <a:schemeClr val="dk1"/>
                </a:solidFill>
              </a:rPr>
              <a:t> function.</a:t>
            </a:r>
            <a:endParaRPr sz="6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311700" y="221075"/>
            <a:ext cx="8520600" cy="60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Guidelines()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11" name="Google Shape;311;p35"/>
          <p:cNvSpPr txBox="1"/>
          <p:nvPr>
            <p:ph idx="1" type="body"/>
          </p:nvPr>
        </p:nvSpPr>
        <p:spPr>
          <a:xfrm>
            <a:off x="311700" y="943225"/>
            <a:ext cx="8520600" cy="362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This </a:t>
            </a:r>
            <a:r>
              <a:rPr lang="en" sz="1600">
                <a:solidFill>
                  <a:schemeClr val="dk1"/>
                </a:solidFill>
              </a:rPr>
              <a:t>function</a:t>
            </a:r>
            <a:r>
              <a:rPr lang="en" sz="1600">
                <a:solidFill>
                  <a:schemeClr val="dk1"/>
                </a:solidFill>
              </a:rPr>
              <a:t> reads text from the file </a:t>
            </a:r>
            <a:r>
              <a:rPr b="1" lang="en" sz="1600">
                <a:solidFill>
                  <a:schemeClr val="dk1"/>
                </a:solidFill>
              </a:rPr>
              <a:t>“Guidelines.txt”</a:t>
            </a:r>
            <a:r>
              <a:rPr lang="en" sz="1600">
                <a:solidFill>
                  <a:schemeClr val="dk1"/>
                </a:solidFill>
              </a:rPr>
              <a:t> and prints on screen.</a:t>
            </a:r>
            <a:endParaRPr sz="1600">
              <a:solidFill>
                <a:schemeClr val="dk1"/>
              </a:solidFill>
            </a:endParaRPr>
          </a:p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This function is also called if ‘H’ is </a:t>
            </a:r>
            <a:r>
              <a:rPr lang="en" sz="1600">
                <a:solidFill>
                  <a:schemeClr val="dk1"/>
                </a:solidFill>
              </a:rPr>
              <a:t>chosen</a:t>
            </a:r>
            <a:r>
              <a:rPr lang="en" sz="1600">
                <a:solidFill>
                  <a:schemeClr val="dk1"/>
                </a:solidFill>
              </a:rPr>
              <a:t> in navigation menu.</a:t>
            </a:r>
            <a:endParaRPr sz="1600">
              <a:solidFill>
                <a:schemeClr val="dk1"/>
              </a:solidFill>
            </a:endParaRPr>
          </a:p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50" y="2328575"/>
            <a:ext cx="6867826" cy="2372799"/>
          </a:xfrm>
          <a:prstGeom prst="rect">
            <a:avLst/>
          </a:prstGeom>
          <a:noFill/>
          <a:ln cap="flat" cmpd="sng" w="38100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311700" y="206325"/>
            <a:ext cx="8520600" cy="51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navigation_menu()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18" name="Google Shape;318;p36"/>
          <p:cNvSpPr txBox="1"/>
          <p:nvPr>
            <p:ph idx="1" type="body"/>
          </p:nvPr>
        </p:nvSpPr>
        <p:spPr>
          <a:xfrm>
            <a:off x="311700" y="722025"/>
            <a:ext cx="8520600" cy="384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rgbClr val="262626"/>
                </a:solidFill>
              </a:rPr>
              <a:t>User is displayed a menu of containing 3 options start,help,best score.</a:t>
            </a:r>
            <a:endParaRPr sz="1600">
              <a:solidFill>
                <a:srgbClr val="262626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rgbClr val="262626"/>
                </a:solidFill>
              </a:rPr>
              <a:t>If user enters ‘S’ then start </a:t>
            </a:r>
            <a:r>
              <a:rPr lang="en" sz="1600">
                <a:solidFill>
                  <a:srgbClr val="262626"/>
                </a:solidFill>
              </a:rPr>
              <a:t>function is called.</a:t>
            </a:r>
            <a:endParaRPr sz="1600">
              <a:solidFill>
                <a:srgbClr val="262626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rgbClr val="262626"/>
                </a:solidFill>
              </a:rPr>
              <a:t>Else if user enters ‘B’ then </a:t>
            </a:r>
            <a:r>
              <a:rPr b="1" lang="en" sz="1600">
                <a:solidFill>
                  <a:srgbClr val="262626"/>
                </a:solidFill>
              </a:rPr>
              <a:t>Best_score()</a:t>
            </a:r>
            <a:r>
              <a:rPr lang="en" sz="1600">
                <a:solidFill>
                  <a:srgbClr val="262626"/>
                </a:solidFill>
              </a:rPr>
              <a:t> function is called.</a:t>
            </a:r>
            <a:endParaRPr sz="1600">
              <a:solidFill>
                <a:srgbClr val="262626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rgbClr val="262626"/>
                </a:solidFill>
              </a:rPr>
              <a:t>Else if user enters ‘H’ then </a:t>
            </a:r>
            <a:r>
              <a:rPr b="1" lang="en" sz="1600">
                <a:solidFill>
                  <a:srgbClr val="262626"/>
                </a:solidFill>
              </a:rPr>
              <a:t>G</a:t>
            </a:r>
            <a:r>
              <a:rPr b="1" lang="en" sz="1600">
                <a:solidFill>
                  <a:srgbClr val="262626"/>
                </a:solidFill>
              </a:rPr>
              <a:t>uidelines()</a:t>
            </a:r>
            <a:r>
              <a:rPr lang="en" sz="1600">
                <a:solidFill>
                  <a:srgbClr val="262626"/>
                </a:solidFill>
              </a:rPr>
              <a:t> </a:t>
            </a:r>
            <a:r>
              <a:rPr lang="en" sz="1600">
                <a:solidFill>
                  <a:srgbClr val="262626"/>
                </a:solidFill>
              </a:rPr>
              <a:t>function is called.</a:t>
            </a:r>
            <a:endParaRPr sz="1600">
              <a:solidFill>
                <a:srgbClr val="262626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rgbClr val="262626"/>
                </a:solidFill>
              </a:rPr>
              <a:t>If user enters other than </a:t>
            </a:r>
            <a:r>
              <a:rPr lang="en" sz="1600">
                <a:solidFill>
                  <a:srgbClr val="262626"/>
                </a:solidFill>
              </a:rPr>
              <a:t>S</a:t>
            </a:r>
            <a:r>
              <a:rPr lang="en" sz="1600">
                <a:solidFill>
                  <a:srgbClr val="262626"/>
                </a:solidFill>
              </a:rPr>
              <a:t>,B,H then</a:t>
            </a:r>
            <a:r>
              <a:rPr b="1" lang="en" sz="1600">
                <a:solidFill>
                  <a:srgbClr val="262626"/>
                </a:solidFill>
              </a:rPr>
              <a:t> warning()</a:t>
            </a:r>
            <a:r>
              <a:rPr lang="en" sz="1600">
                <a:solidFill>
                  <a:srgbClr val="262626"/>
                </a:solidFill>
              </a:rPr>
              <a:t> </a:t>
            </a:r>
            <a:r>
              <a:rPr lang="en" sz="1600">
                <a:solidFill>
                  <a:srgbClr val="262626"/>
                </a:solidFill>
              </a:rPr>
              <a:t>function</a:t>
            </a:r>
            <a:r>
              <a:rPr lang="en" sz="1600">
                <a:solidFill>
                  <a:srgbClr val="262626"/>
                </a:solidFill>
              </a:rPr>
              <a:t> is called followed by </a:t>
            </a:r>
            <a:r>
              <a:rPr b="1" lang="en" sz="1600">
                <a:solidFill>
                  <a:srgbClr val="262626"/>
                </a:solidFill>
              </a:rPr>
              <a:t>navigation_menu()</a:t>
            </a:r>
            <a:r>
              <a:rPr lang="en" sz="1600">
                <a:solidFill>
                  <a:srgbClr val="262626"/>
                </a:solidFill>
              </a:rPr>
              <a:t>.</a:t>
            </a:r>
            <a:endParaRPr sz="1600">
              <a:solidFill>
                <a:srgbClr val="262626"/>
              </a:solidFill>
            </a:endParaRPr>
          </a:p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</a:endParaRPr>
          </a:p>
        </p:txBody>
      </p:sp>
      <p:pic>
        <p:nvPicPr>
          <p:cNvPr id="319" name="Google Shape;3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25" y="2829625"/>
            <a:ext cx="6705725" cy="1886475"/>
          </a:xfrm>
          <a:prstGeom prst="rect">
            <a:avLst/>
          </a:prstGeom>
          <a:noFill/>
          <a:ln cap="flat" cmpd="sng" w="38100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Best_score()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311700" y="1152475"/>
            <a:ext cx="7979400" cy="3416400"/>
          </a:xfrm>
          <a:prstGeom prst="rect">
            <a:avLst/>
          </a:prstGeom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54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This function is called by navigation menu if user enters ‘B’ in navigation menu.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This function displays highest score among the students who attempted quiz so far in topics GK and C</a:t>
            </a:r>
            <a:r>
              <a:rPr lang="en">
                <a:solidFill>
                  <a:schemeClr val="dk1"/>
                </a:solidFill>
              </a:rPr>
              <a:t>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6" name="Google Shape;3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350" y="2817400"/>
            <a:ext cx="6376724" cy="1751475"/>
          </a:xfrm>
          <a:prstGeom prst="rect">
            <a:avLst/>
          </a:prstGeom>
          <a:noFill/>
          <a:ln cap="flat" cmpd="sng" w="38100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start()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32" name="Google Shape;332;p38"/>
          <p:cNvSpPr txBox="1"/>
          <p:nvPr>
            <p:ph idx="1" type="body"/>
          </p:nvPr>
        </p:nvSpPr>
        <p:spPr>
          <a:xfrm>
            <a:off x="311700" y="936600"/>
            <a:ext cx="7994700" cy="369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This function is called by navigation menu if user enters ‘S’ in navigation menu.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And this displays questions one by one from “</a:t>
            </a:r>
            <a:r>
              <a:rPr b="1" lang="en" sz="1600">
                <a:solidFill>
                  <a:schemeClr val="dk1"/>
                </a:solidFill>
              </a:rPr>
              <a:t>Questions_GK.txt</a:t>
            </a:r>
            <a:r>
              <a:rPr lang="en" sz="1600">
                <a:solidFill>
                  <a:schemeClr val="dk1"/>
                </a:solidFill>
              </a:rPr>
              <a:t>” and    “</a:t>
            </a:r>
            <a:r>
              <a:rPr b="1" lang="en" sz="1600">
                <a:solidFill>
                  <a:schemeClr val="dk1"/>
                </a:solidFill>
              </a:rPr>
              <a:t>Questions_CS.txt”</a:t>
            </a:r>
            <a:r>
              <a:rPr lang="en" sz="1600">
                <a:solidFill>
                  <a:schemeClr val="dk1"/>
                </a:solidFill>
              </a:rPr>
              <a:t> respectively according to topic selected by the user.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After displaying each question, the user is asked to input the answer and the answer given by user is saved to “</a:t>
            </a:r>
            <a:r>
              <a:rPr b="1" lang="en" sz="1600">
                <a:solidFill>
                  <a:schemeClr val="dk1"/>
                </a:solidFill>
              </a:rPr>
              <a:t>UserAnswers.txt</a:t>
            </a:r>
            <a:r>
              <a:rPr lang="en" sz="1600">
                <a:solidFill>
                  <a:schemeClr val="dk1"/>
                </a:solidFill>
              </a:rPr>
              <a:t>” file.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The user answers are checked with the answers of these questions which are already stored in the files “</a:t>
            </a:r>
            <a:r>
              <a:rPr b="1" lang="en" sz="1600">
                <a:solidFill>
                  <a:schemeClr val="dk1"/>
                </a:solidFill>
              </a:rPr>
              <a:t>Answers_GK.txt</a:t>
            </a:r>
            <a:r>
              <a:rPr lang="en" sz="1600">
                <a:solidFill>
                  <a:schemeClr val="dk1"/>
                </a:solidFill>
              </a:rPr>
              <a:t>” and “</a:t>
            </a:r>
            <a:r>
              <a:rPr b="1" lang="en" sz="1600">
                <a:solidFill>
                  <a:schemeClr val="dk1"/>
                </a:solidFill>
              </a:rPr>
              <a:t>Answers_CS.txt</a:t>
            </a:r>
            <a:r>
              <a:rPr lang="en" sz="1600">
                <a:solidFill>
                  <a:schemeClr val="dk1"/>
                </a:solidFill>
              </a:rPr>
              <a:t>” and they marked as corrects,wrongs and unattempted.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The user’s score is stored in files named “</a:t>
            </a:r>
            <a:r>
              <a:rPr b="1" lang="en" sz="1600">
                <a:solidFill>
                  <a:schemeClr val="dk1"/>
                </a:solidFill>
              </a:rPr>
              <a:t>Students_GK</a:t>
            </a:r>
            <a:r>
              <a:rPr lang="en" sz="1600">
                <a:solidFill>
                  <a:schemeClr val="dk1"/>
                </a:solidFill>
              </a:rPr>
              <a:t>” and “</a:t>
            </a:r>
            <a:r>
              <a:rPr b="1" lang="en" sz="1600">
                <a:solidFill>
                  <a:schemeClr val="dk1"/>
                </a:solidFill>
              </a:rPr>
              <a:t>Students_CS</a:t>
            </a:r>
            <a:r>
              <a:rPr lang="en" sz="1600">
                <a:solidFill>
                  <a:schemeClr val="dk1"/>
                </a:solidFill>
              </a:rPr>
              <a:t>” respectively.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>
            <p:ph type="title"/>
          </p:nvPr>
        </p:nvSpPr>
        <p:spPr>
          <a:xfrm>
            <a:off x="311700" y="280025"/>
            <a:ext cx="8520600" cy="51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start()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38" name="Google Shape;338;p39"/>
          <p:cNvSpPr txBox="1"/>
          <p:nvPr>
            <p:ph idx="1" type="body"/>
          </p:nvPr>
        </p:nvSpPr>
        <p:spPr>
          <a:xfrm>
            <a:off x="311700" y="795725"/>
            <a:ext cx="8520600" cy="377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The questions along with user’s answers and correct answers are stored in a file named Review.txt.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rgbClr val="262626"/>
                </a:solidFill>
              </a:rPr>
              <a:t>After that, the</a:t>
            </a:r>
            <a:r>
              <a:rPr b="1" lang="en" sz="1600">
                <a:solidFill>
                  <a:srgbClr val="262626"/>
                </a:solidFill>
              </a:rPr>
              <a:t> final_score()</a:t>
            </a:r>
            <a:r>
              <a:rPr lang="en" sz="1600">
                <a:solidFill>
                  <a:srgbClr val="262626"/>
                </a:solidFill>
              </a:rPr>
              <a:t> function is called, followed by </a:t>
            </a:r>
            <a:r>
              <a:rPr b="1" lang="en" sz="1600">
                <a:solidFill>
                  <a:srgbClr val="262626"/>
                </a:solidFill>
              </a:rPr>
              <a:t>review()</a:t>
            </a:r>
            <a:r>
              <a:rPr lang="en" sz="1600">
                <a:solidFill>
                  <a:srgbClr val="262626"/>
                </a:solidFill>
              </a:rPr>
              <a:t> and </a:t>
            </a:r>
            <a:r>
              <a:rPr b="1" lang="en" sz="1600">
                <a:solidFill>
                  <a:srgbClr val="262626"/>
                </a:solidFill>
              </a:rPr>
              <a:t>reattempt()</a:t>
            </a:r>
            <a:r>
              <a:rPr lang="en" sz="1600">
                <a:solidFill>
                  <a:srgbClr val="262626"/>
                </a:solidFill>
              </a:rPr>
              <a:t> functions.</a:t>
            </a:r>
            <a:endParaRPr sz="1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</a:endParaRPr>
          </a:p>
        </p:txBody>
      </p:sp>
      <p:pic>
        <p:nvPicPr>
          <p:cNvPr id="339" name="Google Shape;3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50" y="2019075"/>
            <a:ext cx="5850926" cy="2800201"/>
          </a:xfrm>
          <a:prstGeom prst="rect">
            <a:avLst/>
          </a:prstGeom>
          <a:noFill/>
          <a:ln cap="flat" cmpd="sng" w="38100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00FF">
            <a:alpha val="9800"/>
          </a:srgbClr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161125" y="148725"/>
            <a:ext cx="8812200" cy="478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3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3269000" y="210700"/>
            <a:ext cx="1515300" cy="1660800"/>
          </a:xfrm>
          <a:prstGeom prst="roundRect">
            <a:avLst>
              <a:gd fmla="val 16667" name="adj"/>
            </a:avLst>
          </a:prstGeom>
          <a:solidFill>
            <a:srgbClr val="FFBC00">
              <a:alpha val="73180"/>
            </a:srgbClr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3427267" y="539153"/>
            <a:ext cx="1156200" cy="29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   Username   </a:t>
            </a:r>
            <a:endParaRPr b="1"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3405799" y="1026200"/>
            <a:ext cx="1199100" cy="29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  </a:t>
            </a:r>
            <a:r>
              <a:rPr b="1" lang="en" sz="1200">
                <a:latin typeface="Muli"/>
                <a:ea typeface="Muli"/>
                <a:cs typeface="Muli"/>
                <a:sym typeface="Muli"/>
              </a:rPr>
              <a:t>Roll number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  </a:t>
            </a:r>
            <a:endParaRPr b="1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3202400" y="183000"/>
            <a:ext cx="16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  LOGIN DETAILS</a:t>
            </a:r>
            <a:endParaRPr sz="1100"/>
          </a:p>
        </p:txBody>
      </p:sp>
      <p:cxnSp>
        <p:nvCxnSpPr>
          <p:cNvPr id="166" name="Google Shape;166;p22"/>
          <p:cNvCxnSpPr>
            <a:stCxn id="163" idx="2"/>
            <a:endCxn id="164" idx="0"/>
          </p:cNvCxnSpPr>
          <p:nvPr/>
        </p:nvCxnSpPr>
        <p:spPr>
          <a:xfrm>
            <a:off x="4005367" y="832853"/>
            <a:ext cx="0" cy="193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2"/>
          <p:cNvSpPr/>
          <p:nvPr/>
        </p:nvSpPr>
        <p:spPr>
          <a:xfrm>
            <a:off x="3278642" y="2419526"/>
            <a:ext cx="1453200" cy="344700"/>
          </a:xfrm>
          <a:prstGeom prst="roundRect">
            <a:avLst>
              <a:gd fmla="val 16667" name="adj"/>
            </a:avLst>
          </a:prstGeom>
          <a:solidFill>
            <a:srgbClr val="FFBC00">
              <a:alpha val="73180"/>
            </a:srgbClr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  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Instructions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3247675" y="3091426"/>
            <a:ext cx="1515300" cy="920100"/>
          </a:xfrm>
          <a:prstGeom prst="roundRect">
            <a:avLst>
              <a:gd fmla="val 16667" name="adj"/>
            </a:avLst>
          </a:prstGeom>
          <a:solidFill>
            <a:srgbClr val="FFBC00">
              <a:alpha val="73180"/>
            </a:srgbClr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uli"/>
                <a:ea typeface="Muli"/>
                <a:cs typeface="Muli"/>
                <a:sym typeface="Muli"/>
              </a:rPr>
              <a:t>   </a:t>
            </a:r>
            <a:endParaRPr b="1" sz="1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3427350" y="3449218"/>
            <a:ext cx="1156200" cy="49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A. Topic 1   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B. Topic 2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  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278652" y="3091527"/>
            <a:ext cx="1453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Selection of topic</a:t>
            </a:r>
            <a:endParaRPr b="1"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3232892" y="4220725"/>
            <a:ext cx="1544700" cy="656400"/>
          </a:xfrm>
          <a:prstGeom prst="roundRect">
            <a:avLst>
              <a:gd fmla="val 16667" name="adj"/>
            </a:avLst>
          </a:prstGeom>
          <a:solidFill>
            <a:srgbClr val="FFBC00">
              <a:alpha val="73180"/>
            </a:srgbClr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Display of selected  Subject Questions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   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5611009" y="4384883"/>
            <a:ext cx="1541100" cy="330600"/>
          </a:xfrm>
          <a:prstGeom prst="roundRect">
            <a:avLst>
              <a:gd fmla="val 16667" name="adj"/>
            </a:avLst>
          </a:prstGeom>
          <a:solidFill>
            <a:srgbClr val="FFBC00">
              <a:alpha val="73180"/>
            </a:srgbClr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Results of user</a:t>
            </a:r>
            <a:endParaRPr b="1"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5611031" y="3802774"/>
            <a:ext cx="1541100" cy="339600"/>
          </a:xfrm>
          <a:prstGeom prst="roundRect">
            <a:avLst>
              <a:gd fmla="val 16667" name="adj"/>
            </a:avLst>
          </a:prstGeom>
          <a:solidFill>
            <a:srgbClr val="FFBC00">
              <a:alpha val="73180"/>
            </a:srgbClr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  </a:t>
            </a:r>
            <a:r>
              <a:rPr b="1" lang="en" sz="1200">
                <a:latin typeface="Muli"/>
                <a:ea typeface="Muli"/>
                <a:cs typeface="Muli"/>
                <a:sym typeface="Muli"/>
              </a:rPr>
              <a:t>Review optio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n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425550" y="3010076"/>
            <a:ext cx="1887300" cy="513000"/>
          </a:xfrm>
          <a:prstGeom prst="roundRect">
            <a:avLst>
              <a:gd fmla="val 16667" name="adj"/>
            </a:avLst>
          </a:prstGeom>
          <a:solidFill>
            <a:srgbClr val="FFBC00">
              <a:alpha val="73180"/>
            </a:srgbClr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Display of evaluated answer sheet   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   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5509124" y="2403505"/>
            <a:ext cx="1695300" cy="378300"/>
          </a:xfrm>
          <a:prstGeom prst="roundRect">
            <a:avLst>
              <a:gd fmla="val 16667" name="adj"/>
            </a:avLst>
          </a:prstGeom>
          <a:solidFill>
            <a:srgbClr val="FFBC00">
              <a:alpha val="73180"/>
            </a:srgbClr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Option to reattempt</a:t>
            </a:r>
            <a:endParaRPr b="1"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599177" y="1192829"/>
            <a:ext cx="1515300" cy="521700"/>
          </a:xfrm>
          <a:prstGeom prst="roundRect">
            <a:avLst>
              <a:gd fmla="val 16667" name="adj"/>
            </a:avLst>
          </a:prstGeom>
          <a:solidFill>
            <a:srgbClr val="FFBC00">
              <a:alpha val="73180"/>
            </a:srgbClr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Option to view Quiz analytics</a:t>
            </a:r>
            <a:r>
              <a:rPr b="1" lang="en" sz="1300">
                <a:latin typeface="Muli"/>
                <a:ea typeface="Muli"/>
                <a:cs typeface="Muli"/>
                <a:sym typeface="Muli"/>
              </a:rPr>
              <a:t> </a:t>
            </a:r>
            <a:endParaRPr b="1" sz="13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77" name="Google Shape;177;p22"/>
          <p:cNvCxnSpPr>
            <a:stCxn id="167" idx="2"/>
            <a:endCxn id="170" idx="0"/>
          </p:cNvCxnSpPr>
          <p:nvPr/>
        </p:nvCxnSpPr>
        <p:spPr>
          <a:xfrm>
            <a:off x="4005242" y="2764226"/>
            <a:ext cx="0" cy="32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2"/>
          <p:cNvCxnSpPr>
            <a:stCxn id="168" idx="2"/>
            <a:endCxn id="171" idx="0"/>
          </p:cNvCxnSpPr>
          <p:nvPr/>
        </p:nvCxnSpPr>
        <p:spPr>
          <a:xfrm>
            <a:off x="4005325" y="4011526"/>
            <a:ext cx="0" cy="209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2"/>
          <p:cNvCxnSpPr>
            <a:stCxn id="173" idx="0"/>
            <a:endCxn id="174" idx="2"/>
          </p:cNvCxnSpPr>
          <p:nvPr/>
        </p:nvCxnSpPr>
        <p:spPr>
          <a:xfrm rot="10800000">
            <a:off x="6369281" y="3523174"/>
            <a:ext cx="12300" cy="279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2"/>
          <p:cNvCxnSpPr>
            <a:stCxn id="174" idx="0"/>
            <a:endCxn id="175" idx="2"/>
          </p:cNvCxnSpPr>
          <p:nvPr/>
        </p:nvCxnSpPr>
        <p:spPr>
          <a:xfrm rot="10800000">
            <a:off x="6356900" y="2781776"/>
            <a:ext cx="12300" cy="228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2"/>
          <p:cNvCxnSpPr>
            <a:stCxn id="171" idx="3"/>
            <a:endCxn id="172" idx="1"/>
          </p:cNvCxnSpPr>
          <p:nvPr/>
        </p:nvCxnSpPr>
        <p:spPr>
          <a:xfrm>
            <a:off x="4777592" y="4548925"/>
            <a:ext cx="833400" cy="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2"/>
          <p:cNvCxnSpPr>
            <a:stCxn id="175" idx="1"/>
            <a:endCxn id="167" idx="3"/>
          </p:cNvCxnSpPr>
          <p:nvPr/>
        </p:nvCxnSpPr>
        <p:spPr>
          <a:xfrm rot="10800000">
            <a:off x="4731824" y="2591755"/>
            <a:ext cx="777300" cy="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2"/>
          <p:cNvSpPr txBox="1"/>
          <p:nvPr/>
        </p:nvSpPr>
        <p:spPr>
          <a:xfrm>
            <a:off x="4940455" y="2291595"/>
            <a:ext cx="5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YES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6354917" y="3459547"/>
            <a:ext cx="6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YES</a:t>
            </a:r>
            <a:endParaRPr b="1" sz="12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85" name="Google Shape;185;p22"/>
          <p:cNvCxnSpPr>
            <a:stCxn id="175" idx="0"/>
            <a:endCxn id="176" idx="2"/>
          </p:cNvCxnSpPr>
          <p:nvPr/>
        </p:nvCxnSpPr>
        <p:spPr>
          <a:xfrm rot="10800000">
            <a:off x="6356774" y="1714405"/>
            <a:ext cx="0" cy="689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2"/>
          <p:cNvSpPr txBox="1"/>
          <p:nvPr/>
        </p:nvSpPr>
        <p:spPr>
          <a:xfrm>
            <a:off x="6330347" y="1882797"/>
            <a:ext cx="5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NO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5554100" y="353375"/>
            <a:ext cx="1605600" cy="464100"/>
          </a:xfrm>
          <a:prstGeom prst="roundRect">
            <a:avLst>
              <a:gd fmla="val 16667" name="adj"/>
            </a:avLst>
          </a:prstGeom>
          <a:solidFill>
            <a:srgbClr val="FFBC00">
              <a:alpha val="73180"/>
            </a:srgbClr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 view Quiz analytics</a:t>
            </a:r>
            <a:r>
              <a:rPr b="1" lang="en" sz="1300">
                <a:latin typeface="Muli"/>
                <a:ea typeface="Muli"/>
                <a:cs typeface="Muli"/>
                <a:sym typeface="Muli"/>
              </a:rPr>
              <a:t> </a:t>
            </a:r>
            <a:endParaRPr b="1" sz="13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88" name="Google Shape;188;p22"/>
          <p:cNvCxnSpPr>
            <a:stCxn id="172" idx="0"/>
            <a:endCxn id="173" idx="2"/>
          </p:cNvCxnSpPr>
          <p:nvPr/>
        </p:nvCxnSpPr>
        <p:spPr>
          <a:xfrm rot="10800000">
            <a:off x="6381559" y="4142483"/>
            <a:ext cx="0" cy="242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2"/>
          <p:cNvCxnSpPr>
            <a:stCxn id="176" idx="0"/>
            <a:endCxn id="187" idx="2"/>
          </p:cNvCxnSpPr>
          <p:nvPr/>
        </p:nvCxnSpPr>
        <p:spPr>
          <a:xfrm rot="10800000">
            <a:off x="6356827" y="817529"/>
            <a:ext cx="0" cy="375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2"/>
          <p:cNvSpPr txBox="1"/>
          <p:nvPr/>
        </p:nvSpPr>
        <p:spPr>
          <a:xfrm>
            <a:off x="7457613" y="282155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NO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7635660" y="1250961"/>
            <a:ext cx="790200" cy="405300"/>
          </a:xfrm>
          <a:prstGeom prst="roundRect">
            <a:avLst>
              <a:gd fmla="val 16667" name="adj"/>
            </a:avLst>
          </a:prstGeom>
          <a:solidFill>
            <a:srgbClr val="FFBC00">
              <a:alpha val="73180"/>
            </a:srgbClr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   Exit</a:t>
            </a:r>
            <a:endParaRPr b="1" sz="13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92" name="Google Shape;192;p22"/>
          <p:cNvCxnSpPr>
            <a:stCxn id="176" idx="3"/>
            <a:endCxn id="191" idx="1"/>
          </p:cNvCxnSpPr>
          <p:nvPr/>
        </p:nvCxnSpPr>
        <p:spPr>
          <a:xfrm>
            <a:off x="7114477" y="1453679"/>
            <a:ext cx="521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2"/>
          <p:cNvCxnSpPr>
            <a:stCxn id="187" idx="3"/>
            <a:endCxn id="191" idx="0"/>
          </p:cNvCxnSpPr>
          <p:nvPr/>
        </p:nvCxnSpPr>
        <p:spPr>
          <a:xfrm>
            <a:off x="7159700" y="585425"/>
            <a:ext cx="871200" cy="665400"/>
          </a:xfrm>
          <a:prstGeom prst="bent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2"/>
          <p:cNvCxnSpPr>
            <a:stCxn id="175" idx="3"/>
            <a:endCxn id="173" idx="3"/>
          </p:cNvCxnSpPr>
          <p:nvPr/>
        </p:nvCxnSpPr>
        <p:spPr>
          <a:xfrm flipH="1">
            <a:off x="7152224" y="2592655"/>
            <a:ext cx="52200" cy="1380000"/>
          </a:xfrm>
          <a:prstGeom prst="bentConnector3">
            <a:avLst>
              <a:gd fmla="val -586832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5" name="Google Shape;195;p22"/>
          <p:cNvSpPr txBox="1"/>
          <p:nvPr/>
        </p:nvSpPr>
        <p:spPr>
          <a:xfrm>
            <a:off x="6317810" y="853102"/>
            <a:ext cx="5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7150075" y="1114300"/>
            <a:ext cx="5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779301" y="698003"/>
            <a:ext cx="1605600" cy="697500"/>
          </a:xfrm>
          <a:prstGeom prst="roundRect">
            <a:avLst>
              <a:gd fmla="val 16667" name="adj"/>
            </a:avLst>
          </a:prstGeom>
          <a:solidFill>
            <a:srgbClr val="FFBC00">
              <a:alpha val="73180"/>
            </a:srgbClr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Registration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uli"/>
                <a:ea typeface="Muli"/>
                <a:cs typeface="Muli"/>
                <a:sym typeface="Muli"/>
              </a:rPr>
              <a:t>(Are you a new user?) </a:t>
            </a:r>
            <a:endParaRPr b="1" sz="13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98" name="Google Shape;198;p22"/>
          <p:cNvCxnSpPr>
            <a:stCxn id="197" idx="3"/>
            <a:endCxn id="162" idx="1"/>
          </p:cNvCxnSpPr>
          <p:nvPr/>
        </p:nvCxnSpPr>
        <p:spPr>
          <a:xfrm flipH="1" rot="10800000">
            <a:off x="2384901" y="1041053"/>
            <a:ext cx="884100" cy="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2"/>
          <p:cNvSpPr txBox="1"/>
          <p:nvPr/>
        </p:nvSpPr>
        <p:spPr>
          <a:xfrm>
            <a:off x="2431512" y="739475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NO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594786" y="2648631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774050" y="2046750"/>
            <a:ext cx="1605600" cy="2805600"/>
          </a:xfrm>
          <a:prstGeom prst="roundRect">
            <a:avLst>
              <a:gd fmla="val 16667" name="adj"/>
            </a:avLst>
          </a:prstGeom>
          <a:solidFill>
            <a:srgbClr val="FFBC00">
              <a:alpha val="73180"/>
            </a:srgbClr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850705" y="2271092"/>
            <a:ext cx="1453200" cy="46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 Create password  </a:t>
            </a:r>
            <a:endParaRPr b="1"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850700" y="3009075"/>
            <a:ext cx="1453200" cy="49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Strength of password check </a:t>
            </a:r>
            <a:endParaRPr b="1"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850700" y="4036875"/>
            <a:ext cx="1453200" cy="59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Change password option </a:t>
            </a:r>
            <a:endParaRPr b="1" sz="12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05" name="Google Shape;205;p22"/>
          <p:cNvCxnSpPr>
            <a:stCxn id="197" idx="2"/>
            <a:endCxn id="201" idx="0"/>
          </p:cNvCxnSpPr>
          <p:nvPr/>
        </p:nvCxnSpPr>
        <p:spPr>
          <a:xfrm flipH="1">
            <a:off x="1576701" y="1395503"/>
            <a:ext cx="5400" cy="651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2"/>
          <p:cNvSpPr txBox="1"/>
          <p:nvPr/>
        </p:nvSpPr>
        <p:spPr>
          <a:xfrm>
            <a:off x="1560188" y="1543492"/>
            <a:ext cx="5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YES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07" name="Google Shape;207;p22"/>
          <p:cNvCxnSpPr>
            <a:stCxn id="202" idx="2"/>
            <a:endCxn id="203" idx="0"/>
          </p:cNvCxnSpPr>
          <p:nvPr/>
        </p:nvCxnSpPr>
        <p:spPr>
          <a:xfrm>
            <a:off x="1577305" y="2735192"/>
            <a:ext cx="0" cy="273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2"/>
          <p:cNvCxnSpPr>
            <a:stCxn id="203" idx="2"/>
            <a:endCxn id="204" idx="0"/>
          </p:cNvCxnSpPr>
          <p:nvPr/>
        </p:nvCxnSpPr>
        <p:spPr>
          <a:xfrm>
            <a:off x="1577300" y="3506175"/>
            <a:ext cx="0" cy="530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2"/>
          <p:cNvSpPr txBox="1"/>
          <p:nvPr/>
        </p:nvSpPr>
        <p:spPr>
          <a:xfrm>
            <a:off x="1651256" y="3571425"/>
            <a:ext cx="5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Poor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10" name="Google Shape;210;p22"/>
          <p:cNvCxnSpPr>
            <a:stCxn id="204" idx="3"/>
          </p:cNvCxnSpPr>
          <p:nvPr/>
        </p:nvCxnSpPr>
        <p:spPr>
          <a:xfrm flipH="1" rot="10800000">
            <a:off x="2303900" y="1055025"/>
            <a:ext cx="597300" cy="3280500"/>
          </a:xfrm>
          <a:prstGeom prst="bent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2"/>
          <p:cNvSpPr txBox="1"/>
          <p:nvPr/>
        </p:nvSpPr>
        <p:spPr>
          <a:xfrm>
            <a:off x="2431649" y="4024775"/>
            <a:ext cx="5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NO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12" name="Google Shape;212;p22"/>
          <p:cNvCxnSpPr>
            <a:stCxn id="204" idx="1"/>
            <a:endCxn id="202" idx="1"/>
          </p:cNvCxnSpPr>
          <p:nvPr/>
        </p:nvCxnSpPr>
        <p:spPr>
          <a:xfrm flipH="1" rot="10800000">
            <a:off x="850700" y="2503125"/>
            <a:ext cx="600" cy="1832400"/>
          </a:xfrm>
          <a:prstGeom prst="bentConnector3">
            <a:avLst>
              <a:gd fmla="val -96337487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2"/>
          <p:cNvSpPr txBox="1"/>
          <p:nvPr/>
        </p:nvSpPr>
        <p:spPr>
          <a:xfrm>
            <a:off x="230052" y="4047825"/>
            <a:ext cx="5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YES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14" name="Google Shape;214;p22"/>
          <p:cNvCxnSpPr>
            <a:stCxn id="203" idx="3"/>
          </p:cNvCxnSpPr>
          <p:nvPr/>
        </p:nvCxnSpPr>
        <p:spPr>
          <a:xfrm>
            <a:off x="2303900" y="3257625"/>
            <a:ext cx="596400" cy="2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2"/>
          <p:cNvSpPr txBox="1"/>
          <p:nvPr/>
        </p:nvSpPr>
        <p:spPr>
          <a:xfrm>
            <a:off x="2367250" y="2949775"/>
            <a:ext cx="433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2371413" y="2672850"/>
            <a:ext cx="5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Not poor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3427100" y="1518800"/>
            <a:ext cx="1156200" cy="29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B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Password</a:t>
            </a:r>
            <a:endParaRPr b="1" sz="12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18" name="Google Shape;218;p22"/>
          <p:cNvCxnSpPr>
            <a:stCxn id="164" idx="2"/>
            <a:endCxn id="217" idx="0"/>
          </p:cNvCxnSpPr>
          <p:nvPr/>
        </p:nvCxnSpPr>
        <p:spPr>
          <a:xfrm>
            <a:off x="4005349" y="1319900"/>
            <a:ext cx="0" cy="198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2"/>
          <p:cNvCxnSpPr>
            <a:stCxn id="217" idx="2"/>
            <a:endCxn id="167" idx="0"/>
          </p:cNvCxnSpPr>
          <p:nvPr/>
        </p:nvCxnSpPr>
        <p:spPr>
          <a:xfrm>
            <a:off x="4005200" y="1812500"/>
            <a:ext cx="0" cy="606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2"/>
          <p:cNvCxnSpPr>
            <a:stCxn id="217" idx="3"/>
            <a:endCxn id="163" idx="3"/>
          </p:cNvCxnSpPr>
          <p:nvPr/>
        </p:nvCxnSpPr>
        <p:spPr>
          <a:xfrm flipH="1" rot="10800000">
            <a:off x="4583300" y="686150"/>
            <a:ext cx="600" cy="979500"/>
          </a:xfrm>
          <a:prstGeom prst="bentConnector3">
            <a:avLst>
              <a:gd fmla="val 145008332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2"/>
          <p:cNvSpPr txBox="1"/>
          <p:nvPr/>
        </p:nvSpPr>
        <p:spPr>
          <a:xfrm>
            <a:off x="4791688" y="1079844"/>
            <a:ext cx="89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Wrong details</a:t>
            </a:r>
            <a:endParaRPr b="1"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4005200" y="1846737"/>
            <a:ext cx="89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uli"/>
                <a:ea typeface="Muli"/>
                <a:cs typeface="Muli"/>
                <a:sym typeface="Muli"/>
              </a:rPr>
              <a:t>Correct details</a:t>
            </a:r>
            <a:endParaRPr b="1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401825" y="301375"/>
            <a:ext cx="241200" cy="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594775" y="183000"/>
            <a:ext cx="22188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FLOW CHART :</a:t>
            </a:r>
            <a:endParaRPr sz="21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final_score()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45" name="Google Shape;345;p40"/>
          <p:cNvSpPr txBox="1"/>
          <p:nvPr>
            <p:ph idx="1" type="body"/>
          </p:nvPr>
        </p:nvSpPr>
        <p:spPr>
          <a:xfrm>
            <a:off x="311700" y="1152475"/>
            <a:ext cx="8163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Displays result after executing </a:t>
            </a:r>
            <a:r>
              <a:rPr b="1" lang="en" sz="1600">
                <a:solidFill>
                  <a:schemeClr val="dk1"/>
                </a:solidFill>
              </a:rPr>
              <a:t>start()</a:t>
            </a:r>
            <a:r>
              <a:rPr lang="en" sz="1600">
                <a:solidFill>
                  <a:schemeClr val="dk1"/>
                </a:solidFill>
              </a:rPr>
              <a:t> function.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It </a:t>
            </a:r>
            <a:r>
              <a:rPr lang="en" sz="1600">
                <a:solidFill>
                  <a:schemeClr val="dk1"/>
                </a:solidFill>
              </a:rPr>
              <a:t>displays</a:t>
            </a:r>
            <a:r>
              <a:rPr lang="en" sz="1600">
                <a:solidFill>
                  <a:schemeClr val="dk1"/>
                </a:solidFill>
              </a:rPr>
              <a:t> correct question,wrong questions,unattempted question,total marks,total no.of questions,percentage.</a:t>
            </a:r>
            <a:endParaRPr sz="1600">
              <a:solidFill>
                <a:schemeClr val="dk1"/>
              </a:solidFill>
            </a:endParaRPr>
          </a:p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46" name="Google Shape;3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900" y="2571750"/>
            <a:ext cx="5183526" cy="2161475"/>
          </a:xfrm>
          <a:prstGeom prst="rect">
            <a:avLst/>
          </a:prstGeom>
          <a:noFill/>
          <a:ln cap="flat" cmpd="sng" w="38100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title"/>
          </p:nvPr>
        </p:nvSpPr>
        <p:spPr>
          <a:xfrm>
            <a:off x="311700" y="162125"/>
            <a:ext cx="8520600" cy="48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review()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52" name="Google Shape;352;p41"/>
          <p:cNvSpPr txBox="1"/>
          <p:nvPr>
            <p:ph idx="1" type="body"/>
          </p:nvPr>
        </p:nvSpPr>
        <p:spPr>
          <a:xfrm>
            <a:off x="311700" y="707425"/>
            <a:ext cx="8520600" cy="335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Asks user “</a:t>
            </a:r>
            <a:r>
              <a:rPr lang="en" sz="1600">
                <a:solidFill>
                  <a:schemeClr val="dk1"/>
                </a:solidFill>
              </a:rPr>
              <a:t>Do you want to review the quiz?”.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If user enters ‘Y’ then the file “</a:t>
            </a:r>
            <a:r>
              <a:rPr b="1" lang="en" sz="1600">
                <a:solidFill>
                  <a:schemeClr val="dk1"/>
                </a:solidFill>
              </a:rPr>
              <a:t>Review.txt</a:t>
            </a:r>
            <a:r>
              <a:rPr lang="en" sz="1600">
                <a:solidFill>
                  <a:schemeClr val="dk1"/>
                </a:solidFill>
              </a:rPr>
              <a:t>”(in r mode) which contains the evaluated answer sheet of respective attempt of user will be read and printed on screen.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Else if user enter ‘N’ then the </a:t>
            </a:r>
            <a:r>
              <a:rPr b="1" lang="en" sz="1600">
                <a:solidFill>
                  <a:schemeClr val="dk1"/>
                </a:solidFill>
              </a:rPr>
              <a:t>reattempt()</a:t>
            </a:r>
            <a:r>
              <a:rPr lang="en" sz="1600">
                <a:solidFill>
                  <a:schemeClr val="dk1"/>
                </a:solidFill>
              </a:rPr>
              <a:t> function is called.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Else if user enter any character other than Y or N then </a:t>
            </a:r>
            <a:r>
              <a:rPr b="1" lang="en" sz="1600">
                <a:solidFill>
                  <a:schemeClr val="dk1"/>
                </a:solidFill>
              </a:rPr>
              <a:t>warning()</a:t>
            </a:r>
            <a:r>
              <a:rPr lang="en" sz="1600">
                <a:solidFill>
                  <a:schemeClr val="dk1"/>
                </a:solidFill>
              </a:rPr>
              <a:t> function followed by </a:t>
            </a:r>
            <a:r>
              <a:rPr b="1" lang="en" sz="1600">
                <a:solidFill>
                  <a:schemeClr val="dk1"/>
                </a:solidFill>
              </a:rPr>
              <a:t>review()</a:t>
            </a:r>
            <a:r>
              <a:rPr lang="en" sz="1600">
                <a:solidFill>
                  <a:schemeClr val="dk1"/>
                </a:solidFill>
              </a:rPr>
              <a:t>  function are called.</a:t>
            </a:r>
            <a:endParaRPr sz="1600">
              <a:solidFill>
                <a:schemeClr val="dk1"/>
              </a:solidFill>
            </a:endParaRPr>
          </a:p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53" name="Google Shape;3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400" y="2571750"/>
            <a:ext cx="4981400" cy="2365425"/>
          </a:xfrm>
          <a:prstGeom prst="rect">
            <a:avLst/>
          </a:prstGeom>
          <a:noFill/>
          <a:ln cap="flat" cmpd="sng" w="38100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reattempt()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59" name="Google Shape;359;p42"/>
          <p:cNvSpPr txBox="1"/>
          <p:nvPr>
            <p:ph idx="1" type="body"/>
          </p:nvPr>
        </p:nvSpPr>
        <p:spPr>
          <a:xfrm>
            <a:off x="311700" y="1132425"/>
            <a:ext cx="82710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Asks user “Do you want to </a:t>
            </a:r>
            <a:r>
              <a:rPr lang="en" sz="1600">
                <a:solidFill>
                  <a:schemeClr val="dk1"/>
                </a:solidFill>
              </a:rPr>
              <a:t>re attempt</a:t>
            </a:r>
            <a:r>
              <a:rPr lang="en" sz="1600">
                <a:solidFill>
                  <a:schemeClr val="dk1"/>
                </a:solidFill>
              </a:rPr>
              <a:t> the quiz?”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If user enters Y for yes then </a:t>
            </a:r>
            <a:r>
              <a:rPr b="1" lang="en" sz="1600">
                <a:solidFill>
                  <a:schemeClr val="dk1"/>
                </a:solidFill>
              </a:rPr>
              <a:t>start()</a:t>
            </a:r>
            <a:r>
              <a:rPr lang="en" sz="1600">
                <a:solidFill>
                  <a:schemeClr val="dk1"/>
                </a:solidFill>
              </a:rPr>
              <a:t> function is called and everything will be repeated.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If user enters N for no then </a:t>
            </a:r>
            <a:r>
              <a:rPr b="1" lang="en" sz="1600">
                <a:solidFill>
                  <a:schemeClr val="dk1"/>
                </a:solidFill>
              </a:rPr>
              <a:t>quiz_analytics()</a:t>
            </a:r>
            <a:r>
              <a:rPr lang="en" sz="1600">
                <a:solidFill>
                  <a:schemeClr val="dk1"/>
                </a:solidFill>
              </a:rPr>
              <a:t> function will be called.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Else if user enter any character other than Y or N then the </a:t>
            </a:r>
            <a:r>
              <a:rPr b="1" lang="en" sz="1600">
                <a:solidFill>
                  <a:schemeClr val="dk1"/>
                </a:solidFill>
              </a:rPr>
              <a:t>warning()</a:t>
            </a:r>
            <a:r>
              <a:rPr lang="en" sz="1600">
                <a:solidFill>
                  <a:schemeClr val="dk1"/>
                </a:solidFill>
              </a:rPr>
              <a:t> function is called followed by </a:t>
            </a:r>
            <a:r>
              <a:rPr b="1" lang="en" sz="1600">
                <a:solidFill>
                  <a:schemeClr val="dk1"/>
                </a:solidFill>
              </a:rPr>
              <a:t>reattempt()</a:t>
            </a:r>
            <a:r>
              <a:rPr lang="en" sz="1600">
                <a:solidFill>
                  <a:schemeClr val="dk1"/>
                </a:solidFill>
              </a:rPr>
              <a:t> function.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60" name="Google Shape;3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00" y="3248525"/>
            <a:ext cx="5102674" cy="1300300"/>
          </a:xfrm>
          <a:prstGeom prst="rect">
            <a:avLst/>
          </a:prstGeom>
          <a:noFill/>
          <a:ln cap="flat" cmpd="sng" w="38100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quiz_analytics()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66" name="Google Shape;36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5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Asks user “Do you want to view quiz analytics?”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5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If user enters Y then result and percentage of each </a:t>
            </a:r>
            <a:r>
              <a:rPr lang="en" sz="1600">
                <a:solidFill>
                  <a:schemeClr val="dk1"/>
                </a:solidFill>
              </a:rPr>
              <a:t>attempt</a:t>
            </a:r>
            <a:r>
              <a:rPr lang="en" sz="1600">
                <a:solidFill>
                  <a:schemeClr val="dk1"/>
                </a:solidFill>
              </a:rPr>
              <a:t>  will be displayed 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5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Else if user enters N then user exits from quiz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5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</a:rPr>
              <a:t>Else warning() function is called </a:t>
            </a:r>
            <a:r>
              <a:rPr lang="en" sz="1600">
                <a:solidFill>
                  <a:schemeClr val="dk1"/>
                </a:solidFill>
              </a:rPr>
              <a:t>followed by quiz_analytics().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67" name="Google Shape;3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875" y="3094950"/>
            <a:ext cx="5659325" cy="1698300"/>
          </a:xfrm>
          <a:prstGeom prst="rect">
            <a:avLst/>
          </a:prstGeom>
          <a:noFill/>
          <a:ln cap="flat" cmpd="sng" w="38100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213" y="0"/>
            <a:ext cx="6452725" cy="40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4"/>
          <p:cNvSpPr txBox="1"/>
          <p:nvPr>
            <p:ph type="title"/>
          </p:nvPr>
        </p:nvSpPr>
        <p:spPr>
          <a:xfrm>
            <a:off x="762250" y="0"/>
            <a:ext cx="6452700" cy="4053300"/>
          </a:xfrm>
          <a:prstGeom prst="rect">
            <a:avLst/>
          </a:prstGeom>
          <a:solidFill>
            <a:srgbClr val="FE00FF">
              <a:alpha val="9800"/>
            </a:srgbClr>
          </a:solidFill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150150" y="152400"/>
            <a:ext cx="8843700" cy="486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8761D"/>
                </a:solidFill>
              </a:rPr>
              <a:t>Libraries used:</a:t>
            </a:r>
            <a:endParaRPr b="1" sz="2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&gt;&gt;stdio.h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&gt;&gt; conio.h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&gt;&gt; string.h</a:t>
            </a:r>
            <a:endParaRPr sz="2100">
              <a:solidFill>
                <a:srgbClr val="FFB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&gt;&gt; stdlib.h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&gt;&gt; ctype.h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77">
                <a:solidFill>
                  <a:srgbClr val="38761D"/>
                </a:solidFill>
              </a:rPr>
              <a:t>Open Source</a:t>
            </a:r>
            <a:r>
              <a:rPr lang="en" sz="2177">
                <a:solidFill>
                  <a:srgbClr val="38761D"/>
                </a:solidFill>
              </a:rPr>
              <a:t>:</a:t>
            </a:r>
            <a:endParaRPr sz="2177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66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66">
                <a:solidFill>
                  <a:srgbClr val="0D1117"/>
                </a:solidFill>
              </a:rPr>
              <a:t>&gt;&gt; Patwriting.h</a:t>
            </a:r>
            <a:endParaRPr sz="2066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</a:endParaRPr>
          </a:p>
        </p:txBody>
      </p:sp>
      <p:pic>
        <p:nvPicPr>
          <p:cNvPr id="230" name="Google Shape;2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500" y="152400"/>
            <a:ext cx="3811099" cy="48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111750" y="133050"/>
            <a:ext cx="8901000" cy="4877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</a:rPr>
              <a:t>Functions declared:</a:t>
            </a:r>
            <a:endParaRPr sz="2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&gt;&gt; main()                            &gt;&gt; login_details()               &gt;&gt; reattempt()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&gt;&gt; warning()                       &gt;&gt; Guidelines()                   &gt;&gt; quiz_analytics()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&gt;&gt; clear()                            &gt;&gt; navigation_menu()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&gt;&gt; registration()                  &gt;&gt; Best_score()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&gt;&gt;</a:t>
            </a:r>
            <a:r>
              <a:rPr lang="en" sz="2000">
                <a:solidFill>
                  <a:schemeClr val="dk1"/>
                </a:solidFill>
              </a:rPr>
              <a:t> newuser()                       &gt;&gt; start()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&gt;&gt; strength()                       &gt;&gt; final_score()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&gt;&gt; change_password()         &gt;&gt; review() 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</a:t>
            </a:r>
            <a:r>
              <a:rPr lang="en" sz="2000">
                <a:solidFill>
                  <a:schemeClr val="dk1"/>
                </a:solidFill>
              </a:rPr>
              <a:t>    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        </a:t>
            </a:r>
            <a:r>
              <a:rPr lang="en" sz="2000">
                <a:solidFill>
                  <a:schemeClr val="dk1"/>
                </a:solidFill>
              </a:rPr>
              <a:t>         	  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             </a:t>
            </a:r>
            <a:r>
              <a:rPr lang="en" sz="2000">
                <a:solidFill>
                  <a:schemeClr val="dk1"/>
                </a:solidFill>
              </a:rPr>
              <a:t>                     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        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    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           </a:t>
            </a:r>
            <a:r>
              <a:rPr lang="en" sz="2000">
                <a:solidFill>
                  <a:schemeClr val="dk1"/>
                </a:solidFill>
              </a:rPr>
              <a:t>    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00FF">
            <a:alpha val="9800"/>
          </a:srgbClr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147375" y="147375"/>
            <a:ext cx="8842800" cy="4863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8761D"/>
                </a:solidFill>
              </a:rPr>
              <a:t> </a:t>
            </a:r>
            <a:endParaRPr sz="2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8761D"/>
                </a:solidFill>
              </a:rPr>
              <a:t>     </a:t>
            </a:r>
            <a:r>
              <a:rPr lang="en" sz="2600">
                <a:solidFill>
                  <a:srgbClr val="38761D"/>
                </a:solidFill>
              </a:rPr>
              <a:t>Files Used : </a:t>
            </a:r>
            <a:endParaRPr sz="2600">
              <a:solidFill>
                <a:srgbClr val="38761D"/>
              </a:solidFill>
            </a:endParaRPr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508000" y="1228325"/>
            <a:ext cx="7245600" cy="354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Question_CS.txt</a:t>
            </a:r>
            <a:r>
              <a:rPr lang="en" sz="1600">
                <a:solidFill>
                  <a:schemeClr val="dk1"/>
                </a:solidFill>
              </a:rPr>
              <a:t> - contains questions on computer programming topic.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Question_GK.txt</a:t>
            </a:r>
            <a:r>
              <a:rPr lang="en" sz="1600">
                <a:solidFill>
                  <a:schemeClr val="dk1"/>
                </a:solidFill>
              </a:rPr>
              <a:t> - contains questions on general knowledge topic.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Answers_CS.txt</a:t>
            </a:r>
            <a:r>
              <a:rPr lang="en" sz="1600">
                <a:solidFill>
                  <a:schemeClr val="dk1"/>
                </a:solidFill>
              </a:rPr>
              <a:t> - contains correct answers for questions on computer programming.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Answers_GK.txt</a:t>
            </a:r>
            <a:r>
              <a:rPr lang="en" sz="1600">
                <a:solidFill>
                  <a:schemeClr val="dk1"/>
                </a:solidFill>
              </a:rPr>
              <a:t> - contains correct answers of general knowledge.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students_CS.txt</a:t>
            </a:r>
            <a:r>
              <a:rPr lang="en" sz="1600">
                <a:solidFill>
                  <a:schemeClr val="dk1"/>
                </a:solidFill>
              </a:rPr>
              <a:t> - saves scores of the users on the CS quiz.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students_GK.txt </a:t>
            </a:r>
            <a:r>
              <a:rPr lang="en" sz="1600">
                <a:solidFill>
                  <a:schemeClr val="dk1"/>
                </a:solidFill>
              </a:rPr>
              <a:t>- saves scores of the users on the GK quiz.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Review.txt</a:t>
            </a:r>
            <a:r>
              <a:rPr lang="en" sz="1600">
                <a:solidFill>
                  <a:schemeClr val="dk1"/>
                </a:solidFill>
              </a:rPr>
              <a:t> -  used to save the question, user answer, correct answer, and displays when the user clicks Y to review.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passwords.txt - </a:t>
            </a:r>
            <a:r>
              <a:rPr lang="en" sz="1600">
                <a:solidFill>
                  <a:schemeClr val="dk1"/>
                </a:solidFill>
              </a:rPr>
              <a:t>used to save passwords of users.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User_Answers - </a:t>
            </a:r>
            <a:r>
              <a:rPr lang="en" sz="1600">
                <a:solidFill>
                  <a:schemeClr val="dk1"/>
                </a:solidFill>
              </a:rPr>
              <a:t>saves username, roll number and answers entered by users.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38761D"/>
                </a:solidFill>
              </a:rPr>
              <a:t>Main Function:</a:t>
            </a:r>
            <a:endParaRPr sz="2700">
              <a:solidFill>
                <a:srgbClr val="38761D"/>
              </a:solidFill>
            </a:endParaRPr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311700" y="879800"/>
            <a:ext cx="8520600" cy="380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For color E1 light yellow background and blue text is displayed.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welcome page will be displayed using </a:t>
            </a:r>
            <a:r>
              <a:rPr b="1" lang="en" sz="1600">
                <a:solidFill>
                  <a:schemeClr val="dk1"/>
                </a:solidFill>
              </a:rPr>
              <a:t>patwriting.h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25400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Calling </a:t>
            </a:r>
            <a:r>
              <a:rPr b="1" lang="en" sz="1600">
                <a:solidFill>
                  <a:schemeClr val="dk1"/>
                </a:solidFill>
              </a:rPr>
              <a:t>clear()</a:t>
            </a:r>
            <a:r>
              <a:rPr lang="en" sz="1600">
                <a:solidFill>
                  <a:schemeClr val="dk1"/>
                </a:solidFill>
              </a:rPr>
              <a:t>  function.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Calling </a:t>
            </a:r>
            <a:r>
              <a:rPr b="1" lang="en" sz="1600">
                <a:solidFill>
                  <a:schemeClr val="dk1"/>
                </a:solidFill>
              </a:rPr>
              <a:t>registration()</a:t>
            </a:r>
            <a:r>
              <a:rPr lang="en" sz="1600">
                <a:solidFill>
                  <a:schemeClr val="dk1"/>
                </a:solidFill>
              </a:rPr>
              <a:t> function.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150" y="2223600"/>
            <a:ext cx="5568425" cy="1121200"/>
          </a:xfrm>
          <a:prstGeom prst="rect">
            <a:avLst/>
          </a:prstGeom>
          <a:noFill/>
          <a:ln cap="flat" cmpd="sng" w="38100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126125" y="168175"/>
            <a:ext cx="8706300" cy="61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warning() :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218850" y="779275"/>
            <a:ext cx="8706300" cy="422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Prints “ Please select a valid option!! ” in red colour text.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This function is called when user enters </a:t>
            </a:r>
            <a:r>
              <a:rPr lang="en" sz="1600">
                <a:solidFill>
                  <a:schemeClr val="dk1"/>
                </a:solidFill>
              </a:rPr>
              <a:t>characters other </a:t>
            </a:r>
            <a:endParaRPr sz="1600">
              <a:solidFill>
                <a:schemeClr val="dk1"/>
              </a:solidFill>
            </a:endParaRPr>
          </a:p>
          <a:p>
            <a:pPr indent="0" lvl="0" marL="25400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than options given.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Result </a:t>
            </a:r>
            <a:r>
              <a:rPr lang="en" sz="1600">
                <a:solidFill>
                  <a:schemeClr val="dk1"/>
                </a:solidFill>
              </a:rPr>
              <a:t>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5" name="Google Shape;2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429" y="3860508"/>
            <a:ext cx="5469637" cy="79282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6" name="Google Shape;2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750" y="2130649"/>
            <a:ext cx="1248400" cy="111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solidFill>
                  <a:srgbClr val="38761D"/>
                </a:solidFill>
              </a:rPr>
              <a:t>clear()</a:t>
            </a:r>
            <a:endParaRPr sz="2720">
              <a:solidFill>
                <a:srgbClr val="38761D"/>
              </a:solidFill>
            </a:endParaRPr>
          </a:p>
        </p:txBody>
      </p: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Stop till user enters any character from keyboard.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After getting a character clear screen on the console window.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This function is called at the end of every function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311700" y="322200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registration()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490525" y="968225"/>
            <a:ext cx="7568100" cy="168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862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Asks “Are you a new user?”.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If the user is new then </a:t>
            </a:r>
            <a:r>
              <a:rPr b="1" lang="en" sz="1600">
                <a:solidFill>
                  <a:schemeClr val="dk1"/>
                </a:solidFill>
              </a:rPr>
              <a:t>newuser() </a:t>
            </a:r>
            <a:r>
              <a:rPr lang="en" sz="1600">
                <a:solidFill>
                  <a:schemeClr val="dk1"/>
                </a:solidFill>
              </a:rPr>
              <a:t>function will be called.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Else if the user is already registered </a:t>
            </a:r>
            <a:r>
              <a:rPr b="1" lang="en" sz="1600">
                <a:solidFill>
                  <a:schemeClr val="dk1"/>
                </a:solidFill>
              </a:rPr>
              <a:t>login_details()</a:t>
            </a:r>
            <a:r>
              <a:rPr lang="en" sz="1600">
                <a:solidFill>
                  <a:schemeClr val="dk1"/>
                </a:solidFill>
              </a:rPr>
              <a:t> function will be called.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A64D79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Else if user enters other than Y or N then warning page will be displayed.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Result 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8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8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8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8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8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862">
              <a:solidFill>
                <a:schemeClr val="dk1"/>
              </a:solidFill>
            </a:endParaRPr>
          </a:p>
        </p:txBody>
      </p:sp>
      <p:pic>
        <p:nvPicPr>
          <p:cNvPr id="269" name="Google Shape;2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000" y="2862000"/>
            <a:ext cx="4725001" cy="2025000"/>
          </a:xfrm>
          <a:prstGeom prst="rect">
            <a:avLst/>
          </a:prstGeom>
          <a:noFill/>
          <a:ln cap="flat" cmpd="sng" w="38100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