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9" r:id="rId3"/>
    <p:sldId id="260" r:id="rId4"/>
    <p:sldId id="261" r:id="rId5"/>
    <p:sldId id="262" r:id="rId6"/>
    <p:sldId id="287" r:id="rId7"/>
    <p:sldId id="264" r:id="rId8"/>
    <p:sldId id="265" r:id="rId9"/>
    <p:sldId id="266" r:id="rId10"/>
    <p:sldId id="267" r:id="rId11"/>
    <p:sldId id="268" r:id="rId12"/>
    <p:sldId id="271" r:id="rId13"/>
    <p:sldId id="270" r:id="rId14"/>
    <p:sldId id="274" r:id="rId15"/>
    <p:sldId id="275" r:id="rId16"/>
    <p:sldId id="288" r:id="rId17"/>
    <p:sldId id="289" r:id="rId18"/>
    <p:sldId id="290" r:id="rId19"/>
    <p:sldId id="292" r:id="rId20"/>
    <p:sldId id="293" r:id="rId21"/>
    <p:sldId id="280" r:id="rId22"/>
    <p:sldId id="281" r:id="rId23"/>
    <p:sldId id="282" r:id="rId24"/>
    <p:sldId id="283" r:id="rId25"/>
    <p:sldId id="284" r:id="rId26"/>
    <p:sldId id="285" r:id="rId27"/>
    <p:sldId id="286" r:id="rId28"/>
  </p:sldIdLst>
  <p:sldSz cx="9144000" cy="6858000" type="screen4x3"/>
  <p:notesSz cx="6858000" cy="9144000"/>
  <p:defaultTextStyle>
    <a:defPPr>
      <a:defRPr lang="mr-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0873C408-7E69-439C-8FCC-06D276CA29DB}" type="datetimeFigureOut">
              <a:rPr lang="mr-IN" smtClean="0"/>
              <a:t>13-04-2022</a:t>
            </a:fld>
            <a:endParaRPr lang="mr-IN"/>
          </a:p>
        </p:txBody>
      </p:sp>
      <p:sp>
        <p:nvSpPr>
          <p:cNvPr id="8" name="Slide Number Placeholder 7"/>
          <p:cNvSpPr>
            <a:spLocks noGrp="1"/>
          </p:cNvSpPr>
          <p:nvPr>
            <p:ph type="sldNum" sz="quarter" idx="11"/>
          </p:nvPr>
        </p:nvSpPr>
        <p:spPr/>
        <p:txBody>
          <a:bodyPr/>
          <a:lstStyle/>
          <a:p>
            <a:fld id="{E7E07A57-E0B1-4A4C-A6A6-A5F7D57F9680}" type="slidenum">
              <a:rPr lang="mr-IN" smtClean="0"/>
              <a:t>‹#›</a:t>
            </a:fld>
            <a:endParaRPr lang="mr-IN"/>
          </a:p>
        </p:txBody>
      </p:sp>
      <p:sp>
        <p:nvSpPr>
          <p:cNvPr id="9" name="Footer Placeholder 8"/>
          <p:cNvSpPr>
            <a:spLocks noGrp="1"/>
          </p:cNvSpPr>
          <p:nvPr>
            <p:ph type="ftr" sz="quarter" idx="12"/>
          </p:nvPr>
        </p:nvSpPr>
        <p:spPr/>
        <p:txBody>
          <a:bodyPr/>
          <a:lstStyle/>
          <a:p>
            <a:endParaRPr lang="mr-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73C408-7E69-439C-8FCC-06D276CA29DB}" type="datetimeFigureOut">
              <a:rPr lang="mr-IN" smtClean="0"/>
              <a:t>13-04-2022</a:t>
            </a:fld>
            <a:endParaRPr lang="mr-IN"/>
          </a:p>
        </p:txBody>
      </p:sp>
      <p:sp>
        <p:nvSpPr>
          <p:cNvPr id="5" name="Footer Placeholder 4"/>
          <p:cNvSpPr>
            <a:spLocks noGrp="1"/>
          </p:cNvSpPr>
          <p:nvPr>
            <p:ph type="ftr" sz="quarter" idx="11"/>
          </p:nvPr>
        </p:nvSpPr>
        <p:spPr/>
        <p:txBody>
          <a:bodyPr/>
          <a:lstStyle/>
          <a:p>
            <a:endParaRPr lang="mr-IN"/>
          </a:p>
        </p:txBody>
      </p:sp>
      <p:sp>
        <p:nvSpPr>
          <p:cNvPr id="6" name="Slide Number Placeholder 5"/>
          <p:cNvSpPr>
            <a:spLocks noGrp="1"/>
          </p:cNvSpPr>
          <p:nvPr>
            <p:ph type="sldNum" sz="quarter" idx="12"/>
          </p:nvPr>
        </p:nvSpPr>
        <p:spPr/>
        <p:txBody>
          <a:bodyPr/>
          <a:lstStyle/>
          <a:p>
            <a:fld id="{E7E07A57-E0B1-4A4C-A6A6-A5F7D57F9680}" type="slidenum">
              <a:rPr lang="mr-IN" smtClean="0"/>
              <a:t>‹#›</a:t>
            </a:fld>
            <a:endParaRPr lang="mr-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73C408-7E69-439C-8FCC-06D276CA29DB}" type="datetimeFigureOut">
              <a:rPr lang="mr-IN" smtClean="0"/>
              <a:t>13-04-2022</a:t>
            </a:fld>
            <a:endParaRPr lang="mr-IN"/>
          </a:p>
        </p:txBody>
      </p:sp>
      <p:sp>
        <p:nvSpPr>
          <p:cNvPr id="5" name="Footer Placeholder 4"/>
          <p:cNvSpPr>
            <a:spLocks noGrp="1"/>
          </p:cNvSpPr>
          <p:nvPr>
            <p:ph type="ftr" sz="quarter" idx="11"/>
          </p:nvPr>
        </p:nvSpPr>
        <p:spPr/>
        <p:txBody>
          <a:bodyPr/>
          <a:lstStyle/>
          <a:p>
            <a:endParaRPr lang="mr-IN"/>
          </a:p>
        </p:txBody>
      </p:sp>
      <p:sp>
        <p:nvSpPr>
          <p:cNvPr id="6" name="Slide Number Placeholder 5"/>
          <p:cNvSpPr>
            <a:spLocks noGrp="1"/>
          </p:cNvSpPr>
          <p:nvPr>
            <p:ph type="sldNum" sz="quarter" idx="12"/>
          </p:nvPr>
        </p:nvSpPr>
        <p:spPr/>
        <p:txBody>
          <a:bodyPr/>
          <a:lstStyle/>
          <a:p>
            <a:fld id="{E7E07A57-E0B1-4A4C-A6A6-A5F7D57F9680}" type="slidenum">
              <a:rPr lang="mr-IN" smtClean="0"/>
              <a:t>‹#›</a:t>
            </a:fld>
            <a:endParaRPr lang="mr-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0873C408-7E69-439C-8FCC-06D276CA29DB}" type="datetimeFigureOut">
              <a:rPr lang="mr-IN" smtClean="0"/>
              <a:t>13-04-2022</a:t>
            </a:fld>
            <a:endParaRPr lang="mr-IN"/>
          </a:p>
        </p:txBody>
      </p:sp>
      <p:sp>
        <p:nvSpPr>
          <p:cNvPr id="5" name="Footer Placeholder 4"/>
          <p:cNvSpPr>
            <a:spLocks noGrp="1"/>
          </p:cNvSpPr>
          <p:nvPr>
            <p:ph type="ftr" sz="quarter" idx="11"/>
          </p:nvPr>
        </p:nvSpPr>
        <p:spPr/>
        <p:txBody>
          <a:bodyPr/>
          <a:lstStyle/>
          <a:p>
            <a:endParaRPr lang="mr-IN"/>
          </a:p>
        </p:txBody>
      </p:sp>
      <p:sp>
        <p:nvSpPr>
          <p:cNvPr id="6" name="Slide Number Placeholder 5"/>
          <p:cNvSpPr>
            <a:spLocks noGrp="1"/>
          </p:cNvSpPr>
          <p:nvPr>
            <p:ph type="sldNum" sz="quarter" idx="12"/>
          </p:nvPr>
        </p:nvSpPr>
        <p:spPr/>
        <p:txBody>
          <a:bodyPr/>
          <a:lstStyle/>
          <a:p>
            <a:fld id="{E7E07A57-E0B1-4A4C-A6A6-A5F7D57F9680}" type="slidenum">
              <a:rPr lang="mr-IN" smtClean="0"/>
              <a:t>‹#›</a:t>
            </a:fld>
            <a:endParaRPr lang="mr-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73C408-7E69-439C-8FCC-06D276CA29DB}" type="datetimeFigureOut">
              <a:rPr lang="mr-IN" smtClean="0"/>
              <a:t>13-04-2022</a:t>
            </a:fld>
            <a:endParaRPr lang="mr-IN"/>
          </a:p>
        </p:txBody>
      </p:sp>
      <p:sp>
        <p:nvSpPr>
          <p:cNvPr id="5" name="Footer Placeholder 4"/>
          <p:cNvSpPr>
            <a:spLocks noGrp="1"/>
          </p:cNvSpPr>
          <p:nvPr>
            <p:ph type="ftr" sz="quarter" idx="11"/>
          </p:nvPr>
        </p:nvSpPr>
        <p:spPr/>
        <p:txBody>
          <a:bodyPr/>
          <a:lstStyle/>
          <a:p>
            <a:endParaRPr lang="mr-IN"/>
          </a:p>
        </p:txBody>
      </p:sp>
      <p:sp>
        <p:nvSpPr>
          <p:cNvPr id="6" name="Slide Number Placeholder 5"/>
          <p:cNvSpPr>
            <a:spLocks noGrp="1"/>
          </p:cNvSpPr>
          <p:nvPr>
            <p:ph type="sldNum" sz="quarter" idx="12"/>
          </p:nvPr>
        </p:nvSpPr>
        <p:spPr/>
        <p:txBody>
          <a:bodyPr/>
          <a:lstStyle/>
          <a:p>
            <a:fld id="{E7E07A57-E0B1-4A4C-A6A6-A5F7D57F9680}" type="slidenum">
              <a:rPr lang="mr-IN" smtClean="0"/>
              <a:t>‹#›</a:t>
            </a:fld>
            <a:endParaRPr lang="mr-IN"/>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0873C408-7E69-439C-8FCC-06D276CA29DB}" type="datetimeFigureOut">
              <a:rPr lang="mr-IN" smtClean="0"/>
              <a:t>13-04-2022</a:t>
            </a:fld>
            <a:endParaRPr lang="mr-IN"/>
          </a:p>
        </p:txBody>
      </p:sp>
      <p:sp>
        <p:nvSpPr>
          <p:cNvPr id="6" name="Footer Placeholder 5"/>
          <p:cNvSpPr>
            <a:spLocks noGrp="1"/>
          </p:cNvSpPr>
          <p:nvPr>
            <p:ph type="ftr" sz="quarter" idx="11"/>
          </p:nvPr>
        </p:nvSpPr>
        <p:spPr/>
        <p:txBody>
          <a:bodyPr/>
          <a:lstStyle/>
          <a:p>
            <a:endParaRPr lang="mr-IN"/>
          </a:p>
        </p:txBody>
      </p:sp>
      <p:sp>
        <p:nvSpPr>
          <p:cNvPr id="7" name="Slide Number Placeholder 6"/>
          <p:cNvSpPr>
            <a:spLocks noGrp="1"/>
          </p:cNvSpPr>
          <p:nvPr>
            <p:ph type="sldNum" sz="quarter" idx="12"/>
          </p:nvPr>
        </p:nvSpPr>
        <p:spPr/>
        <p:txBody>
          <a:bodyPr/>
          <a:lstStyle/>
          <a:p>
            <a:fld id="{E7E07A57-E0B1-4A4C-A6A6-A5F7D57F9680}" type="slidenum">
              <a:rPr lang="mr-IN" smtClean="0"/>
              <a:t>‹#›</a:t>
            </a:fld>
            <a:endParaRPr lang="mr-IN"/>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873C408-7E69-439C-8FCC-06D276CA29DB}" type="datetimeFigureOut">
              <a:rPr lang="mr-IN" smtClean="0"/>
              <a:t>13-04-2022</a:t>
            </a:fld>
            <a:endParaRPr lang="mr-IN"/>
          </a:p>
        </p:txBody>
      </p:sp>
      <p:sp>
        <p:nvSpPr>
          <p:cNvPr id="8" name="Footer Placeholder 7"/>
          <p:cNvSpPr>
            <a:spLocks noGrp="1"/>
          </p:cNvSpPr>
          <p:nvPr>
            <p:ph type="ftr" sz="quarter" idx="11"/>
          </p:nvPr>
        </p:nvSpPr>
        <p:spPr/>
        <p:txBody>
          <a:bodyPr/>
          <a:lstStyle/>
          <a:p>
            <a:endParaRPr lang="mr-IN"/>
          </a:p>
        </p:txBody>
      </p:sp>
      <p:sp>
        <p:nvSpPr>
          <p:cNvPr id="9" name="Slide Number Placeholder 8"/>
          <p:cNvSpPr>
            <a:spLocks noGrp="1"/>
          </p:cNvSpPr>
          <p:nvPr>
            <p:ph type="sldNum" sz="quarter" idx="12"/>
          </p:nvPr>
        </p:nvSpPr>
        <p:spPr/>
        <p:txBody>
          <a:bodyPr/>
          <a:lstStyle/>
          <a:p>
            <a:fld id="{E7E07A57-E0B1-4A4C-A6A6-A5F7D57F9680}" type="slidenum">
              <a:rPr lang="mr-IN" smtClean="0"/>
              <a:t>‹#›</a:t>
            </a:fld>
            <a:endParaRPr lang="mr-IN"/>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873C408-7E69-439C-8FCC-06D276CA29DB}" type="datetimeFigureOut">
              <a:rPr lang="mr-IN" smtClean="0"/>
              <a:t>13-04-2022</a:t>
            </a:fld>
            <a:endParaRPr lang="mr-IN"/>
          </a:p>
        </p:txBody>
      </p:sp>
      <p:sp>
        <p:nvSpPr>
          <p:cNvPr id="4" name="Footer Placeholder 3"/>
          <p:cNvSpPr>
            <a:spLocks noGrp="1"/>
          </p:cNvSpPr>
          <p:nvPr>
            <p:ph type="ftr" sz="quarter" idx="11"/>
          </p:nvPr>
        </p:nvSpPr>
        <p:spPr/>
        <p:txBody>
          <a:bodyPr/>
          <a:lstStyle/>
          <a:p>
            <a:endParaRPr lang="mr-IN"/>
          </a:p>
        </p:txBody>
      </p:sp>
      <p:sp>
        <p:nvSpPr>
          <p:cNvPr id="5" name="Slide Number Placeholder 4"/>
          <p:cNvSpPr>
            <a:spLocks noGrp="1"/>
          </p:cNvSpPr>
          <p:nvPr>
            <p:ph type="sldNum" sz="quarter" idx="12"/>
          </p:nvPr>
        </p:nvSpPr>
        <p:spPr/>
        <p:txBody>
          <a:bodyPr/>
          <a:lstStyle/>
          <a:p>
            <a:fld id="{E7E07A57-E0B1-4A4C-A6A6-A5F7D57F9680}" type="slidenum">
              <a:rPr lang="mr-IN" smtClean="0"/>
              <a:t>‹#›</a:t>
            </a:fld>
            <a:endParaRPr lang="mr-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3C408-7E69-439C-8FCC-06D276CA29DB}" type="datetimeFigureOut">
              <a:rPr lang="mr-IN" smtClean="0"/>
              <a:t>13-04-2022</a:t>
            </a:fld>
            <a:endParaRPr lang="mr-IN"/>
          </a:p>
        </p:txBody>
      </p:sp>
      <p:sp>
        <p:nvSpPr>
          <p:cNvPr id="3" name="Footer Placeholder 2"/>
          <p:cNvSpPr>
            <a:spLocks noGrp="1"/>
          </p:cNvSpPr>
          <p:nvPr>
            <p:ph type="ftr" sz="quarter" idx="11"/>
          </p:nvPr>
        </p:nvSpPr>
        <p:spPr/>
        <p:txBody>
          <a:bodyPr/>
          <a:lstStyle/>
          <a:p>
            <a:endParaRPr lang="mr-IN"/>
          </a:p>
        </p:txBody>
      </p:sp>
      <p:sp>
        <p:nvSpPr>
          <p:cNvPr id="4" name="Slide Number Placeholder 3"/>
          <p:cNvSpPr>
            <a:spLocks noGrp="1"/>
          </p:cNvSpPr>
          <p:nvPr>
            <p:ph type="sldNum" sz="quarter" idx="12"/>
          </p:nvPr>
        </p:nvSpPr>
        <p:spPr/>
        <p:txBody>
          <a:bodyPr/>
          <a:lstStyle/>
          <a:p>
            <a:fld id="{E7E07A57-E0B1-4A4C-A6A6-A5F7D57F9680}" type="slidenum">
              <a:rPr lang="mr-IN" smtClean="0"/>
              <a:t>‹#›</a:t>
            </a:fld>
            <a:endParaRPr lang="mr-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73C408-7E69-439C-8FCC-06D276CA29DB}" type="datetimeFigureOut">
              <a:rPr lang="mr-IN" smtClean="0"/>
              <a:t>13-04-2022</a:t>
            </a:fld>
            <a:endParaRPr lang="mr-IN"/>
          </a:p>
        </p:txBody>
      </p:sp>
      <p:sp>
        <p:nvSpPr>
          <p:cNvPr id="6" name="Footer Placeholder 5"/>
          <p:cNvSpPr>
            <a:spLocks noGrp="1"/>
          </p:cNvSpPr>
          <p:nvPr>
            <p:ph type="ftr" sz="quarter" idx="11"/>
          </p:nvPr>
        </p:nvSpPr>
        <p:spPr/>
        <p:txBody>
          <a:bodyPr/>
          <a:lstStyle/>
          <a:p>
            <a:endParaRPr lang="mr-IN"/>
          </a:p>
        </p:txBody>
      </p:sp>
      <p:sp>
        <p:nvSpPr>
          <p:cNvPr id="7" name="Slide Number Placeholder 6"/>
          <p:cNvSpPr>
            <a:spLocks noGrp="1"/>
          </p:cNvSpPr>
          <p:nvPr>
            <p:ph type="sldNum" sz="quarter" idx="12"/>
          </p:nvPr>
        </p:nvSpPr>
        <p:spPr/>
        <p:txBody>
          <a:bodyPr/>
          <a:lstStyle/>
          <a:p>
            <a:fld id="{E7E07A57-E0B1-4A4C-A6A6-A5F7D57F9680}" type="slidenum">
              <a:rPr lang="mr-IN" smtClean="0"/>
              <a:t>‹#›</a:t>
            </a:fld>
            <a:endParaRPr lang="mr-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73C408-7E69-439C-8FCC-06D276CA29DB}" type="datetimeFigureOut">
              <a:rPr lang="mr-IN" smtClean="0"/>
              <a:t>13-04-2022</a:t>
            </a:fld>
            <a:endParaRPr lang="mr-IN"/>
          </a:p>
        </p:txBody>
      </p:sp>
      <p:sp>
        <p:nvSpPr>
          <p:cNvPr id="6" name="Footer Placeholder 5"/>
          <p:cNvSpPr>
            <a:spLocks noGrp="1"/>
          </p:cNvSpPr>
          <p:nvPr>
            <p:ph type="ftr" sz="quarter" idx="11"/>
          </p:nvPr>
        </p:nvSpPr>
        <p:spPr/>
        <p:txBody>
          <a:bodyPr/>
          <a:lstStyle/>
          <a:p>
            <a:endParaRPr lang="mr-IN"/>
          </a:p>
        </p:txBody>
      </p:sp>
      <p:sp>
        <p:nvSpPr>
          <p:cNvPr id="7" name="Slide Number Placeholder 6"/>
          <p:cNvSpPr>
            <a:spLocks noGrp="1"/>
          </p:cNvSpPr>
          <p:nvPr>
            <p:ph type="sldNum" sz="quarter" idx="12"/>
          </p:nvPr>
        </p:nvSpPr>
        <p:spPr/>
        <p:txBody>
          <a:bodyPr/>
          <a:lstStyle/>
          <a:p>
            <a:fld id="{E7E07A57-E0B1-4A4C-A6A6-A5F7D57F9680}" type="slidenum">
              <a:rPr lang="mr-IN" smtClean="0"/>
              <a:t>‹#›</a:t>
            </a:fld>
            <a:endParaRPr lang="mr-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0873C408-7E69-439C-8FCC-06D276CA29DB}" type="datetimeFigureOut">
              <a:rPr lang="mr-IN" smtClean="0"/>
              <a:t>13-04-2022</a:t>
            </a:fld>
            <a:endParaRPr lang="mr-IN"/>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mr-IN"/>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E7E07A57-E0B1-4A4C-A6A6-A5F7D57F9680}" type="slidenum">
              <a:rPr lang="mr-IN" smtClean="0"/>
              <a:t>‹#›</a:t>
            </a:fld>
            <a:endParaRPr lang="mr-IN"/>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916832"/>
            <a:ext cx="7772400" cy="727721"/>
          </a:xfrm>
        </p:spPr>
        <p:txBody>
          <a:bodyPr/>
          <a:lstStyle/>
          <a:p>
            <a:r>
              <a:rPr lang="en-GB" sz="3200" dirty="0" smtClean="0"/>
              <a:t>Online Student Management System</a:t>
            </a:r>
            <a:endParaRPr lang="mr-IN" sz="3200" dirty="0"/>
          </a:p>
        </p:txBody>
      </p:sp>
      <p:sp>
        <p:nvSpPr>
          <p:cNvPr id="3" name="Subtitle 2"/>
          <p:cNvSpPr>
            <a:spLocks noGrp="1"/>
          </p:cNvSpPr>
          <p:nvPr>
            <p:ph type="subTitle" idx="1"/>
          </p:nvPr>
        </p:nvSpPr>
        <p:spPr>
          <a:xfrm>
            <a:off x="1389972" y="2852936"/>
            <a:ext cx="6400800" cy="1944216"/>
          </a:xfrm>
        </p:spPr>
        <p:txBody>
          <a:bodyPr>
            <a:normAutofit/>
          </a:bodyPr>
          <a:lstStyle/>
          <a:p>
            <a:r>
              <a:rPr lang="en-GB" b="1" u="sng" dirty="0" smtClean="0">
                <a:solidFill>
                  <a:srgbClr val="C00000"/>
                </a:solidFill>
              </a:rPr>
              <a:t>Presented By-</a:t>
            </a:r>
          </a:p>
          <a:p>
            <a:r>
              <a:rPr lang="en-GB" sz="2000" dirty="0" smtClean="0">
                <a:solidFill>
                  <a:srgbClr val="C00000"/>
                </a:solidFill>
              </a:rPr>
              <a:t>(Group No-81)</a:t>
            </a:r>
          </a:p>
          <a:p>
            <a:r>
              <a:rPr lang="en-GB" sz="2000" dirty="0" smtClean="0">
                <a:solidFill>
                  <a:srgbClr val="C00000"/>
                </a:solidFill>
              </a:rPr>
              <a:t>219127-Pavankumar </a:t>
            </a:r>
            <a:r>
              <a:rPr lang="en-GB" sz="2000" dirty="0" err="1" smtClean="0">
                <a:solidFill>
                  <a:srgbClr val="C00000"/>
                </a:solidFill>
              </a:rPr>
              <a:t>Biradar</a:t>
            </a:r>
            <a:endParaRPr lang="en-GB" sz="2000" dirty="0" smtClean="0">
              <a:solidFill>
                <a:srgbClr val="C00000"/>
              </a:solidFill>
            </a:endParaRPr>
          </a:p>
          <a:p>
            <a:r>
              <a:rPr lang="en-GB" sz="2000" dirty="0" smtClean="0">
                <a:solidFill>
                  <a:srgbClr val="C00000"/>
                </a:solidFill>
              </a:rPr>
              <a:t>219137-Ragini </a:t>
            </a:r>
            <a:r>
              <a:rPr lang="en-GB" sz="2000" dirty="0" err="1" smtClean="0">
                <a:solidFill>
                  <a:srgbClr val="C00000"/>
                </a:solidFill>
              </a:rPr>
              <a:t>Pandey</a:t>
            </a:r>
            <a:endParaRPr lang="mr-IN" sz="2000" dirty="0">
              <a:solidFill>
                <a:srgbClr val="C0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184" y="615362"/>
            <a:ext cx="2225650" cy="85344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394012"/>
            <a:ext cx="1296144" cy="1296144"/>
          </a:xfrm>
          <a:prstGeom prst="rect">
            <a:avLst/>
          </a:prstGeom>
        </p:spPr>
      </p:pic>
      <p:sp>
        <p:nvSpPr>
          <p:cNvPr id="6" name="Rectangle 5"/>
          <p:cNvSpPr/>
          <p:nvPr/>
        </p:nvSpPr>
        <p:spPr>
          <a:xfrm>
            <a:off x="755576" y="5013176"/>
            <a:ext cx="4572000" cy="707886"/>
          </a:xfrm>
          <a:prstGeom prst="rect">
            <a:avLst/>
          </a:prstGeom>
        </p:spPr>
        <p:txBody>
          <a:bodyPr>
            <a:spAutoFit/>
          </a:bodyPr>
          <a:lstStyle/>
          <a:p>
            <a:r>
              <a:rPr lang="en-GB" sz="2000" dirty="0" smtClean="0"/>
              <a:t>External Project guide-</a:t>
            </a:r>
          </a:p>
          <a:p>
            <a:r>
              <a:rPr lang="en-GB" sz="2000" dirty="0" err="1" smtClean="0"/>
              <a:t>Mr.</a:t>
            </a:r>
            <a:r>
              <a:rPr lang="en-GB" sz="2000" dirty="0" smtClean="0"/>
              <a:t> </a:t>
            </a:r>
            <a:r>
              <a:rPr lang="en-GB" sz="2000" dirty="0" err="1" smtClean="0"/>
              <a:t>Milind</a:t>
            </a:r>
            <a:r>
              <a:rPr lang="en-GB" sz="2000" dirty="0" smtClean="0"/>
              <a:t> </a:t>
            </a:r>
            <a:r>
              <a:rPr lang="en-GB" sz="2000" dirty="0" err="1" smtClean="0"/>
              <a:t>Arjun</a:t>
            </a:r>
            <a:endParaRPr lang="en-GB" sz="2000" dirty="0" smtClean="0"/>
          </a:p>
        </p:txBody>
      </p:sp>
      <p:sp>
        <p:nvSpPr>
          <p:cNvPr id="7" name="Rectangle 6"/>
          <p:cNvSpPr/>
          <p:nvPr/>
        </p:nvSpPr>
        <p:spPr>
          <a:xfrm>
            <a:off x="5327576" y="5013175"/>
            <a:ext cx="4572000" cy="707886"/>
          </a:xfrm>
          <a:prstGeom prst="rect">
            <a:avLst/>
          </a:prstGeom>
        </p:spPr>
        <p:txBody>
          <a:bodyPr>
            <a:spAutoFit/>
          </a:bodyPr>
          <a:lstStyle/>
          <a:p>
            <a:r>
              <a:rPr lang="en-GB" sz="2000" dirty="0" smtClean="0"/>
              <a:t>  Internal guide-</a:t>
            </a:r>
          </a:p>
          <a:p>
            <a:r>
              <a:rPr lang="en-GB" sz="2000" dirty="0" err="1" smtClean="0"/>
              <a:t>Mrs.</a:t>
            </a:r>
            <a:r>
              <a:rPr lang="en-GB" sz="2000" dirty="0" smtClean="0"/>
              <a:t> Monica </a:t>
            </a:r>
            <a:r>
              <a:rPr lang="en-GB" sz="2000" dirty="0" err="1" smtClean="0"/>
              <a:t>Jadhav</a:t>
            </a:r>
            <a:endParaRPr lang="en-GB" sz="2000" dirty="0" smtClean="0"/>
          </a:p>
        </p:txBody>
      </p:sp>
    </p:spTree>
    <p:extLst>
      <p:ext uri="{BB962C8B-B14F-4D97-AF65-F5344CB8AC3E}">
        <p14:creationId xmlns:p14="http://schemas.microsoft.com/office/powerpoint/2010/main" val="1514214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p:cNvSpPr/>
          <p:nvPr/>
        </p:nvSpPr>
        <p:spPr>
          <a:xfrm>
            <a:off x="3866312" y="2214591"/>
            <a:ext cx="861060" cy="266065"/>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sp>
        <p:nvSpPr>
          <p:cNvPr id="3" name="Oval 2"/>
          <p:cNvSpPr/>
          <p:nvPr/>
        </p:nvSpPr>
        <p:spPr>
          <a:xfrm>
            <a:off x="4145712" y="1692621"/>
            <a:ext cx="318770" cy="27622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cxnSp>
        <p:nvCxnSpPr>
          <p:cNvPr id="4" name="Straight Arrow Connector 3"/>
          <p:cNvCxnSpPr/>
          <p:nvPr/>
        </p:nvCxnSpPr>
        <p:spPr>
          <a:xfrm>
            <a:off x="4315257" y="1973291"/>
            <a:ext cx="0" cy="241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Flowchart: Terminator 4"/>
          <p:cNvSpPr/>
          <p:nvPr/>
        </p:nvSpPr>
        <p:spPr>
          <a:xfrm>
            <a:off x="1181532" y="3845906"/>
            <a:ext cx="994410" cy="314325"/>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cxnSp>
        <p:nvCxnSpPr>
          <p:cNvPr id="6" name="Straight Arrow Connector 5"/>
          <p:cNvCxnSpPr/>
          <p:nvPr/>
        </p:nvCxnSpPr>
        <p:spPr>
          <a:xfrm flipH="1">
            <a:off x="4731182" y="2321271"/>
            <a:ext cx="9029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634152" y="2321271"/>
            <a:ext cx="0" cy="701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4465117" y="3022946"/>
            <a:ext cx="116903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Flowchart: Decision 8"/>
          <p:cNvSpPr/>
          <p:nvPr/>
        </p:nvSpPr>
        <p:spPr>
          <a:xfrm>
            <a:off x="4081577" y="2843876"/>
            <a:ext cx="424815" cy="37211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cxnSp>
        <p:nvCxnSpPr>
          <p:cNvPr id="10" name="Straight Arrow Connector 9"/>
          <p:cNvCxnSpPr/>
          <p:nvPr/>
        </p:nvCxnSpPr>
        <p:spPr>
          <a:xfrm flipH="1">
            <a:off x="4305732" y="2480021"/>
            <a:ext cx="10160" cy="361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305732" y="3214716"/>
            <a:ext cx="0" cy="297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328217" y="3444586"/>
            <a:ext cx="6370955" cy="69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sp>
        <p:nvSpPr>
          <p:cNvPr id="13" name="Rectangle 12"/>
          <p:cNvSpPr/>
          <p:nvPr/>
        </p:nvSpPr>
        <p:spPr>
          <a:xfrm>
            <a:off x="1326947" y="5361651"/>
            <a:ext cx="6370955" cy="69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sp>
        <p:nvSpPr>
          <p:cNvPr id="14" name="Flowchart: Terminator 13"/>
          <p:cNvSpPr/>
          <p:nvPr/>
        </p:nvSpPr>
        <p:spPr>
          <a:xfrm>
            <a:off x="4253027" y="3831301"/>
            <a:ext cx="972820" cy="299085"/>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sp>
        <p:nvSpPr>
          <p:cNvPr id="15" name="Flowchart: Terminator 14"/>
          <p:cNvSpPr/>
          <p:nvPr/>
        </p:nvSpPr>
        <p:spPr>
          <a:xfrm>
            <a:off x="5227117" y="4658071"/>
            <a:ext cx="1060450" cy="248285"/>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sp>
        <p:nvSpPr>
          <p:cNvPr id="16" name="Down Arrow 15"/>
          <p:cNvSpPr/>
          <p:nvPr/>
        </p:nvSpPr>
        <p:spPr>
          <a:xfrm>
            <a:off x="4305097" y="5431501"/>
            <a:ext cx="45085" cy="17843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sp>
        <p:nvSpPr>
          <p:cNvPr id="17" name="Flowchart: Terminator 16"/>
          <p:cNvSpPr/>
          <p:nvPr/>
        </p:nvSpPr>
        <p:spPr>
          <a:xfrm>
            <a:off x="3919652" y="5609936"/>
            <a:ext cx="861060" cy="339725"/>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sp>
        <p:nvSpPr>
          <p:cNvPr id="18" name="Rectangle 17"/>
          <p:cNvSpPr/>
          <p:nvPr/>
        </p:nvSpPr>
        <p:spPr>
          <a:xfrm>
            <a:off x="1145337" y="3843366"/>
            <a:ext cx="1031240"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a:effectLst/>
                <a:ea typeface="Times New Roman"/>
                <a:cs typeface="Mangal"/>
              </a:rPr>
              <a:t>View prof</a:t>
            </a:r>
            <a:endParaRPr lang="en-US" sz="1100">
              <a:effectLst/>
              <a:ea typeface="Times New Roman"/>
              <a:cs typeface="Mangal"/>
            </a:endParaRPr>
          </a:p>
        </p:txBody>
      </p:sp>
      <p:sp>
        <p:nvSpPr>
          <p:cNvPr id="19" name="Flowchart: Terminator 18"/>
          <p:cNvSpPr/>
          <p:nvPr/>
        </p:nvSpPr>
        <p:spPr>
          <a:xfrm>
            <a:off x="2262937" y="3998306"/>
            <a:ext cx="994410" cy="314325"/>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sp>
        <p:nvSpPr>
          <p:cNvPr id="20" name="Rectangle 19"/>
          <p:cNvSpPr/>
          <p:nvPr/>
        </p:nvSpPr>
        <p:spPr>
          <a:xfrm>
            <a:off x="3186227" y="4326601"/>
            <a:ext cx="1470025"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a:effectLst/>
                <a:ea typeface="Times New Roman"/>
                <a:cs typeface="Mangal"/>
              </a:rPr>
              <a:t>Submit assignment</a:t>
            </a:r>
            <a:endParaRPr lang="en-US" sz="1100">
              <a:effectLst/>
              <a:ea typeface="Times New Roman"/>
              <a:cs typeface="Mangal"/>
            </a:endParaRPr>
          </a:p>
        </p:txBody>
      </p:sp>
      <p:sp>
        <p:nvSpPr>
          <p:cNvPr id="21" name="Flowchart: Terminator 20"/>
          <p:cNvSpPr/>
          <p:nvPr/>
        </p:nvSpPr>
        <p:spPr>
          <a:xfrm>
            <a:off x="3259252" y="4311996"/>
            <a:ext cx="1287145" cy="314325"/>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sp>
        <p:nvSpPr>
          <p:cNvPr id="22" name="Rectangle 21"/>
          <p:cNvSpPr/>
          <p:nvPr/>
        </p:nvSpPr>
        <p:spPr>
          <a:xfrm>
            <a:off x="4207307" y="3814156"/>
            <a:ext cx="1330960"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GB" sz="1100">
                <a:effectLst/>
                <a:ea typeface="Times New Roman"/>
                <a:cs typeface="Mangal"/>
              </a:rPr>
              <a:t>give Feedback</a:t>
            </a:r>
            <a:endParaRPr lang="en-US" sz="1100">
              <a:effectLst/>
              <a:ea typeface="Times New Roman"/>
              <a:cs typeface="Mangal"/>
            </a:endParaRPr>
          </a:p>
        </p:txBody>
      </p:sp>
      <p:sp>
        <p:nvSpPr>
          <p:cNvPr id="23" name="Rectangle 22"/>
          <p:cNvSpPr/>
          <p:nvPr/>
        </p:nvSpPr>
        <p:spPr>
          <a:xfrm>
            <a:off x="5229657" y="4632036"/>
            <a:ext cx="1330960"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GB" sz="1100">
                <a:effectLst/>
                <a:ea typeface="Times New Roman"/>
                <a:cs typeface="Mangal"/>
              </a:rPr>
              <a:t>View remarks</a:t>
            </a:r>
            <a:endParaRPr lang="en-US" sz="1100">
              <a:effectLst/>
              <a:ea typeface="Times New Roman"/>
              <a:cs typeface="Mangal"/>
            </a:endParaRPr>
          </a:p>
        </p:txBody>
      </p:sp>
      <p:sp>
        <p:nvSpPr>
          <p:cNvPr id="24" name="Rectangle 23"/>
          <p:cNvSpPr/>
          <p:nvPr/>
        </p:nvSpPr>
        <p:spPr>
          <a:xfrm>
            <a:off x="6288837" y="3830031"/>
            <a:ext cx="1330960"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GB" sz="1100">
                <a:effectLst/>
                <a:ea typeface="Times New Roman"/>
                <a:cs typeface="Mangal"/>
              </a:rPr>
              <a:t>View attend</a:t>
            </a:r>
            <a:endParaRPr lang="en-US" sz="1100">
              <a:effectLst/>
              <a:ea typeface="Times New Roman"/>
              <a:cs typeface="Mangal"/>
            </a:endParaRPr>
          </a:p>
        </p:txBody>
      </p:sp>
      <p:sp>
        <p:nvSpPr>
          <p:cNvPr id="25" name="Rectangle 24"/>
          <p:cNvSpPr/>
          <p:nvPr/>
        </p:nvSpPr>
        <p:spPr>
          <a:xfrm>
            <a:off x="6597650" y="5817235"/>
            <a:ext cx="1330960"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GB" sz="1400">
                <a:effectLst/>
                <a:ea typeface="Times New Roman"/>
                <a:cs typeface="Mangal"/>
              </a:rPr>
              <a:t> </a:t>
            </a:r>
            <a:endParaRPr lang="en-US" sz="1100">
              <a:effectLst/>
              <a:ea typeface="Times New Roman"/>
              <a:cs typeface="Mangal"/>
            </a:endParaRPr>
          </a:p>
        </p:txBody>
      </p:sp>
      <p:sp>
        <p:nvSpPr>
          <p:cNvPr id="26" name="Flowchart: Terminator 25"/>
          <p:cNvSpPr/>
          <p:nvPr/>
        </p:nvSpPr>
        <p:spPr>
          <a:xfrm>
            <a:off x="6258357" y="3845906"/>
            <a:ext cx="892175" cy="22606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cxnSp>
        <p:nvCxnSpPr>
          <p:cNvPr id="27" name="Straight Arrow Connector 26"/>
          <p:cNvCxnSpPr/>
          <p:nvPr/>
        </p:nvCxnSpPr>
        <p:spPr>
          <a:xfrm flipH="1">
            <a:off x="1634922" y="3513801"/>
            <a:ext cx="6985" cy="325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627937" y="4160231"/>
            <a:ext cx="6985" cy="1199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2709977" y="4329141"/>
            <a:ext cx="0" cy="1031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741852" y="4628861"/>
            <a:ext cx="0" cy="7308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727372" y="4131656"/>
            <a:ext cx="1905" cy="12280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6711747" y="4073236"/>
            <a:ext cx="1905" cy="1287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710612" y="3514436"/>
            <a:ext cx="0" cy="448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741852" y="3509991"/>
            <a:ext cx="0" cy="803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727372" y="3487766"/>
            <a:ext cx="1905" cy="3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5768137" y="3473161"/>
            <a:ext cx="1905" cy="1155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769407" y="4906991"/>
            <a:ext cx="635" cy="453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6660312" y="3516341"/>
            <a:ext cx="1905" cy="335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983152" y="2203161"/>
            <a:ext cx="1330960"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GB" sz="1100">
                <a:effectLst/>
                <a:ea typeface="Times New Roman"/>
                <a:cs typeface="Mangal"/>
              </a:rPr>
              <a:t>Login</a:t>
            </a:r>
            <a:endParaRPr lang="en-US" sz="1100">
              <a:effectLst/>
              <a:ea typeface="Times New Roman"/>
              <a:cs typeface="Mangal"/>
            </a:endParaRPr>
          </a:p>
        </p:txBody>
      </p:sp>
      <p:sp>
        <p:nvSpPr>
          <p:cNvPr id="40" name="Rectangle 39"/>
          <p:cNvSpPr/>
          <p:nvPr/>
        </p:nvSpPr>
        <p:spPr>
          <a:xfrm>
            <a:off x="4727372" y="2940396"/>
            <a:ext cx="1330960"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GB" sz="1100">
                <a:effectLst/>
                <a:ea typeface="Times New Roman"/>
                <a:cs typeface="Mangal"/>
              </a:rPr>
              <a:t>Valid</a:t>
            </a:r>
            <a:endParaRPr lang="en-US" sz="1100">
              <a:effectLst/>
              <a:ea typeface="Times New Roman"/>
              <a:cs typeface="Mangal"/>
            </a:endParaRPr>
          </a:p>
        </p:txBody>
      </p:sp>
      <p:sp>
        <p:nvSpPr>
          <p:cNvPr id="41" name="Rectangle 40"/>
          <p:cNvSpPr/>
          <p:nvPr/>
        </p:nvSpPr>
        <p:spPr>
          <a:xfrm>
            <a:off x="5691302" y="2478116"/>
            <a:ext cx="1330960"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GB" sz="1100">
                <a:effectLst/>
                <a:ea typeface="Times New Roman"/>
                <a:cs typeface="Mangal"/>
              </a:rPr>
              <a:t>No</a:t>
            </a:r>
            <a:endParaRPr lang="en-US" sz="1100">
              <a:effectLst/>
              <a:ea typeface="Times New Roman"/>
              <a:cs typeface="Mangal"/>
            </a:endParaRPr>
          </a:p>
        </p:txBody>
      </p:sp>
      <p:sp>
        <p:nvSpPr>
          <p:cNvPr id="42" name="Rectangle 41"/>
          <p:cNvSpPr/>
          <p:nvPr/>
        </p:nvSpPr>
        <p:spPr>
          <a:xfrm>
            <a:off x="3743122" y="3142961"/>
            <a:ext cx="1330960"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GB" sz="1100">
                <a:effectLst/>
                <a:ea typeface="Times New Roman"/>
                <a:cs typeface="Mangal"/>
              </a:rPr>
              <a:t>Yes</a:t>
            </a:r>
            <a:endParaRPr lang="en-US" sz="1100">
              <a:effectLst/>
              <a:ea typeface="Times New Roman"/>
              <a:cs typeface="Mangal"/>
            </a:endParaRPr>
          </a:p>
        </p:txBody>
      </p:sp>
      <p:sp>
        <p:nvSpPr>
          <p:cNvPr id="43" name="Rectangle 42"/>
          <p:cNvSpPr/>
          <p:nvPr/>
        </p:nvSpPr>
        <p:spPr>
          <a:xfrm>
            <a:off x="3986327" y="5627716"/>
            <a:ext cx="1330960"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GB" sz="1100">
                <a:effectLst/>
                <a:ea typeface="Times New Roman"/>
                <a:cs typeface="Mangal"/>
              </a:rPr>
              <a:t>Logout</a:t>
            </a:r>
            <a:endParaRPr lang="en-US" sz="1100">
              <a:effectLst/>
              <a:ea typeface="Times New Roman"/>
              <a:cs typeface="Mangal"/>
            </a:endParaRPr>
          </a:p>
        </p:txBody>
      </p:sp>
      <p:sp>
        <p:nvSpPr>
          <p:cNvPr id="44" name="Rectangle 43"/>
          <p:cNvSpPr/>
          <p:nvPr/>
        </p:nvSpPr>
        <p:spPr>
          <a:xfrm>
            <a:off x="2262937" y="3995766"/>
            <a:ext cx="1031240"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a:effectLst/>
                <a:ea typeface="Times New Roman"/>
                <a:cs typeface="Mangal"/>
              </a:rPr>
              <a:t>Update prof</a:t>
            </a:r>
            <a:endParaRPr lang="en-US" sz="1100">
              <a:effectLst/>
              <a:ea typeface="Times New Roman"/>
              <a:cs typeface="Mangal"/>
            </a:endParaRPr>
          </a:p>
        </p:txBody>
      </p:sp>
      <p:sp>
        <p:nvSpPr>
          <p:cNvPr id="45" name="Rectangle 4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mr-IN" sz="1800" b="0" i="0" u="none" strike="noStrike" cap="none" normalizeH="0" baseline="0" smtClean="0">
              <a:ln>
                <a:noFill/>
              </a:ln>
              <a:solidFill>
                <a:schemeClr val="tx1"/>
              </a:solidFill>
              <a:effectLst/>
              <a:latin typeface="Arial" pitchFamily="34" charset="0"/>
              <a:cs typeface="Mangal" pitchFamily="18" charset="0"/>
            </a:endParaRPr>
          </a:p>
        </p:txBody>
      </p:sp>
      <p:sp>
        <p:nvSpPr>
          <p:cNvPr id="46" name="Rectangle 57"/>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58775" algn="l"/>
              </a:tabLst>
            </a:pPr>
            <a:endParaRPr kumimoji="0" lang="mr-IN" sz="1800" b="0" i="0" u="none" strike="noStrike" cap="none" normalizeH="0" baseline="0" smtClean="0">
              <a:ln>
                <a:noFill/>
              </a:ln>
              <a:solidFill>
                <a:schemeClr val="tx1"/>
              </a:solidFill>
              <a:effectLst/>
              <a:latin typeface="Arial" pitchFamily="34" charset="0"/>
              <a:cs typeface="Mangal" pitchFamily="18" charset="0"/>
            </a:endParaRPr>
          </a:p>
        </p:txBody>
      </p:sp>
      <p:sp>
        <p:nvSpPr>
          <p:cNvPr id="47" name="Rectangle 46"/>
          <p:cNvSpPr/>
          <p:nvPr/>
        </p:nvSpPr>
        <p:spPr>
          <a:xfrm>
            <a:off x="769175" y="674316"/>
            <a:ext cx="3175869" cy="369332"/>
          </a:xfrm>
          <a:prstGeom prst="rect">
            <a:avLst/>
          </a:prstGeom>
        </p:spPr>
        <p:txBody>
          <a:bodyPr wrap="none">
            <a:spAutoFit/>
          </a:bodyPr>
          <a:lstStyle/>
          <a:p>
            <a:r>
              <a:rPr lang="en-GB" u="sng" dirty="0"/>
              <a:t>Activity Diagram for </a:t>
            </a:r>
            <a:r>
              <a:rPr lang="en-GB" u="sng" dirty="0" smtClean="0"/>
              <a:t>Student</a:t>
            </a:r>
            <a:endParaRPr lang="mr-IN" u="sng" dirty="0"/>
          </a:p>
        </p:txBody>
      </p:sp>
    </p:spTree>
    <p:extLst>
      <p:ext uri="{BB962C8B-B14F-4D97-AF65-F5344CB8AC3E}">
        <p14:creationId xmlns:p14="http://schemas.microsoft.com/office/powerpoint/2010/main" val="10655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548680"/>
            <a:ext cx="5943600" cy="6012815"/>
          </a:xfrm>
          <a:prstGeom prst="rect">
            <a:avLst/>
          </a:prstGeom>
          <a:noFill/>
          <a:ln>
            <a:noFill/>
          </a:ln>
        </p:spPr>
      </p:pic>
      <p:sp>
        <p:nvSpPr>
          <p:cNvPr id="3" name="Rectangle 2"/>
          <p:cNvSpPr/>
          <p:nvPr/>
        </p:nvSpPr>
        <p:spPr>
          <a:xfrm>
            <a:off x="643786" y="364014"/>
            <a:ext cx="3084178" cy="369332"/>
          </a:xfrm>
          <a:prstGeom prst="rect">
            <a:avLst/>
          </a:prstGeom>
        </p:spPr>
        <p:txBody>
          <a:bodyPr wrap="none">
            <a:spAutoFit/>
          </a:bodyPr>
          <a:lstStyle/>
          <a:p>
            <a:r>
              <a:rPr lang="en-GB" u="sng" dirty="0" err="1" smtClean="0"/>
              <a:t>Usecase</a:t>
            </a:r>
            <a:r>
              <a:rPr lang="en-GB" u="sng" dirty="0" smtClean="0"/>
              <a:t> </a:t>
            </a:r>
            <a:r>
              <a:rPr lang="en-GB" u="sng" dirty="0"/>
              <a:t>Diagram for </a:t>
            </a:r>
            <a:r>
              <a:rPr lang="en-GB" u="sng" dirty="0" smtClean="0"/>
              <a:t>Admin</a:t>
            </a:r>
            <a:endParaRPr lang="mr-IN" u="sng" dirty="0"/>
          </a:p>
        </p:txBody>
      </p:sp>
    </p:spTree>
    <p:extLst>
      <p:ext uri="{BB962C8B-B14F-4D97-AF65-F5344CB8AC3E}">
        <p14:creationId xmlns:p14="http://schemas.microsoft.com/office/powerpoint/2010/main" val="4018539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340768"/>
            <a:ext cx="4032448" cy="4506625"/>
          </a:xfrm>
          <a:prstGeom prst="rect">
            <a:avLst/>
          </a:prstGeom>
          <a:noFill/>
          <a:ln>
            <a:noFill/>
          </a:ln>
        </p:spPr>
      </p:pic>
      <p:sp>
        <p:nvSpPr>
          <p:cNvPr id="3" name="Rectangle 2"/>
          <p:cNvSpPr/>
          <p:nvPr/>
        </p:nvSpPr>
        <p:spPr>
          <a:xfrm>
            <a:off x="611560" y="548680"/>
            <a:ext cx="3156313" cy="369332"/>
          </a:xfrm>
          <a:prstGeom prst="rect">
            <a:avLst/>
          </a:prstGeom>
        </p:spPr>
        <p:txBody>
          <a:bodyPr wrap="none">
            <a:spAutoFit/>
          </a:bodyPr>
          <a:lstStyle/>
          <a:p>
            <a:r>
              <a:rPr lang="en-GB" u="sng" dirty="0" err="1" smtClean="0"/>
              <a:t>Usecase</a:t>
            </a:r>
            <a:r>
              <a:rPr lang="en-GB" u="sng" dirty="0" smtClean="0"/>
              <a:t> </a:t>
            </a:r>
            <a:r>
              <a:rPr lang="en-GB" u="sng" dirty="0"/>
              <a:t>Diagram for </a:t>
            </a:r>
            <a:r>
              <a:rPr lang="en-GB" u="sng" dirty="0" smtClean="0"/>
              <a:t>Teacher</a:t>
            </a:r>
            <a:endParaRPr lang="mr-IN" u="sng"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340768"/>
            <a:ext cx="3888432" cy="4506625"/>
          </a:xfrm>
          <a:prstGeom prst="rect">
            <a:avLst/>
          </a:prstGeom>
          <a:noFill/>
          <a:ln>
            <a:noFill/>
          </a:ln>
        </p:spPr>
      </p:pic>
      <p:sp>
        <p:nvSpPr>
          <p:cNvPr id="5" name="Rectangle 4"/>
          <p:cNvSpPr/>
          <p:nvPr/>
        </p:nvSpPr>
        <p:spPr>
          <a:xfrm>
            <a:off x="5580112" y="548680"/>
            <a:ext cx="3164649" cy="369332"/>
          </a:xfrm>
          <a:prstGeom prst="rect">
            <a:avLst/>
          </a:prstGeom>
        </p:spPr>
        <p:txBody>
          <a:bodyPr wrap="none">
            <a:spAutoFit/>
          </a:bodyPr>
          <a:lstStyle/>
          <a:p>
            <a:r>
              <a:rPr lang="en-GB" u="sng" dirty="0" err="1" smtClean="0"/>
              <a:t>Usecase</a:t>
            </a:r>
            <a:r>
              <a:rPr lang="en-GB" u="sng" dirty="0" smtClean="0"/>
              <a:t> </a:t>
            </a:r>
            <a:r>
              <a:rPr lang="en-GB" u="sng" dirty="0"/>
              <a:t>Diagram for </a:t>
            </a:r>
            <a:r>
              <a:rPr lang="en-GB" u="sng" dirty="0" smtClean="0"/>
              <a:t>Student</a:t>
            </a:r>
            <a:endParaRPr lang="mr-IN" u="sng" dirty="0"/>
          </a:p>
        </p:txBody>
      </p:sp>
    </p:spTree>
    <p:extLst>
      <p:ext uri="{BB962C8B-B14F-4D97-AF65-F5344CB8AC3E}">
        <p14:creationId xmlns:p14="http://schemas.microsoft.com/office/powerpoint/2010/main" val="1947019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documents.lucid.app/documents/01f3b38f-e022-49a1-95de-99c831851888/pages/0_0?a=321&amp;x=176&amp;y=148&amp;w=968&amp;h=264&amp;store=1&amp;accept=image%2F*&amp;auth=LCA%206ead93d35d9984b177b83bb800880e80ad720f34-ts%3D1648775641"/>
          <p:cNvPicPr/>
          <p:nvPr/>
        </p:nvPicPr>
        <p:blipFill>
          <a:blip r:embed="rId2">
            <a:extLst>
              <a:ext uri="{28A0092B-C50C-407E-A947-70E740481C1C}">
                <a14:useLocalDpi xmlns:a14="http://schemas.microsoft.com/office/drawing/2010/main" val="0"/>
              </a:ext>
            </a:extLst>
          </a:blip>
          <a:srcRect/>
          <a:stretch>
            <a:fillRect/>
          </a:stretch>
        </p:blipFill>
        <p:spPr bwMode="auto">
          <a:xfrm>
            <a:off x="2291417" y="836712"/>
            <a:ext cx="4834486" cy="1152128"/>
          </a:xfrm>
          <a:prstGeom prst="rect">
            <a:avLst/>
          </a:prstGeom>
          <a:noFill/>
          <a:ln>
            <a:noFill/>
          </a:ln>
        </p:spPr>
      </p:pic>
      <p:pic>
        <p:nvPicPr>
          <p:cNvPr id="3" name="Picture 2" descr="https://documents.lucid.app/documents/01f3b38f-e022-49a1-95de-99c831851888/pages/0_0?a=608&amp;x=114&amp;y=58&amp;w=1012&amp;h=512&amp;store=1&amp;accept=image%2F*&amp;auth=LCA%20fc1b9e96a4e30e6d3231b2140de94c028a5a5261-ts%3D1648775641"/>
          <p:cNvPicPr/>
          <p:nvPr/>
        </p:nvPicPr>
        <p:blipFill>
          <a:blip r:embed="rId3">
            <a:extLst>
              <a:ext uri="{28A0092B-C50C-407E-A947-70E740481C1C}">
                <a14:useLocalDpi xmlns:a14="http://schemas.microsoft.com/office/drawing/2010/main" val="0"/>
              </a:ext>
            </a:extLst>
          </a:blip>
          <a:srcRect/>
          <a:stretch>
            <a:fillRect/>
          </a:stretch>
        </p:blipFill>
        <p:spPr bwMode="auto">
          <a:xfrm>
            <a:off x="291363" y="3356992"/>
            <a:ext cx="4218805" cy="2563124"/>
          </a:xfrm>
          <a:prstGeom prst="rect">
            <a:avLst/>
          </a:prstGeom>
          <a:noFill/>
          <a:ln>
            <a:noFill/>
          </a:ln>
        </p:spPr>
      </p:pic>
      <p:sp>
        <p:nvSpPr>
          <p:cNvPr id="4" name="Rectangle 3"/>
          <p:cNvSpPr/>
          <p:nvPr/>
        </p:nvSpPr>
        <p:spPr>
          <a:xfrm>
            <a:off x="899592" y="330803"/>
            <a:ext cx="3486083" cy="369332"/>
          </a:xfrm>
          <a:prstGeom prst="rect">
            <a:avLst/>
          </a:prstGeom>
        </p:spPr>
        <p:txBody>
          <a:bodyPr wrap="none">
            <a:spAutoFit/>
          </a:bodyPr>
          <a:lstStyle/>
          <a:p>
            <a:r>
              <a:rPr lang="en-GB" u="sng" dirty="0" smtClean="0"/>
              <a:t>Zero Level Data Flow Diagram </a:t>
            </a:r>
            <a:endParaRPr lang="mr-IN" u="sng" dirty="0"/>
          </a:p>
        </p:txBody>
      </p:sp>
      <p:pic>
        <p:nvPicPr>
          <p:cNvPr id="5" name="Picture 4" descr="https://documents.lucid.app/documents/01f3b38f-e022-49a1-95de-99c831851888/pages/0_0?a=1058&amp;x=129&amp;y=-28&amp;w=1122&amp;h=616&amp;store=1&amp;accept=image%2F*&amp;auth=LCA%20f01ad6c9166166244eeed3f3e9a8acd57e4c6624-ts%3D1648775641"/>
          <p:cNvPicPr/>
          <p:nvPr/>
        </p:nvPicPr>
        <p:blipFill>
          <a:blip r:embed="rId4">
            <a:extLst>
              <a:ext uri="{28A0092B-C50C-407E-A947-70E740481C1C}">
                <a14:useLocalDpi xmlns:a14="http://schemas.microsoft.com/office/drawing/2010/main" val="0"/>
              </a:ext>
            </a:extLst>
          </a:blip>
          <a:srcRect/>
          <a:stretch>
            <a:fillRect/>
          </a:stretch>
        </p:blipFill>
        <p:spPr bwMode="auto">
          <a:xfrm>
            <a:off x="4708659" y="3334718"/>
            <a:ext cx="4235549" cy="2674064"/>
          </a:xfrm>
          <a:prstGeom prst="rect">
            <a:avLst/>
          </a:prstGeom>
          <a:noFill/>
          <a:ln>
            <a:noFill/>
          </a:ln>
        </p:spPr>
      </p:pic>
      <p:sp>
        <p:nvSpPr>
          <p:cNvPr id="6" name="Rectangle 5"/>
          <p:cNvSpPr/>
          <p:nvPr/>
        </p:nvSpPr>
        <p:spPr>
          <a:xfrm>
            <a:off x="724249" y="2524254"/>
            <a:ext cx="3353034" cy="369332"/>
          </a:xfrm>
          <a:prstGeom prst="rect">
            <a:avLst/>
          </a:prstGeom>
        </p:spPr>
        <p:txBody>
          <a:bodyPr wrap="none">
            <a:spAutoFit/>
          </a:bodyPr>
          <a:lstStyle/>
          <a:p>
            <a:r>
              <a:rPr lang="en-GB" u="sng" dirty="0" smtClean="0"/>
              <a:t>Level One Data Flow Diagram </a:t>
            </a:r>
            <a:endParaRPr lang="mr-IN" u="sng" dirty="0"/>
          </a:p>
        </p:txBody>
      </p:sp>
      <p:sp>
        <p:nvSpPr>
          <p:cNvPr id="7" name="Rectangle 6"/>
          <p:cNvSpPr/>
          <p:nvPr/>
        </p:nvSpPr>
        <p:spPr>
          <a:xfrm>
            <a:off x="5208046" y="2524254"/>
            <a:ext cx="3367845" cy="369332"/>
          </a:xfrm>
          <a:prstGeom prst="rect">
            <a:avLst/>
          </a:prstGeom>
        </p:spPr>
        <p:txBody>
          <a:bodyPr wrap="none">
            <a:spAutoFit/>
          </a:bodyPr>
          <a:lstStyle/>
          <a:p>
            <a:r>
              <a:rPr lang="en-GB" u="sng" dirty="0" smtClean="0"/>
              <a:t>Level Two Data Flow Diagram </a:t>
            </a:r>
            <a:endParaRPr lang="mr-IN" u="sng" dirty="0"/>
          </a:p>
        </p:txBody>
      </p:sp>
    </p:spTree>
    <p:extLst>
      <p:ext uri="{BB962C8B-B14F-4D97-AF65-F5344CB8AC3E}">
        <p14:creationId xmlns:p14="http://schemas.microsoft.com/office/powerpoint/2010/main" val="299471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documents.lucid.app/documents/01f3b38f-e022-49a1-95de-99c831851888/pages/0_0?a=2337&amp;x=244&amp;y=-3&amp;w=1232&amp;h=1382&amp;store=1&amp;accept=image%2F*&amp;auth=LCA%20e3e1e12b832aa30175c1149c0510229c466a9d5e-ts%3D164877564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9648"/>
            <a:ext cx="6667614" cy="6426200"/>
          </a:xfrm>
          <a:prstGeom prst="rect">
            <a:avLst/>
          </a:prstGeom>
          <a:noFill/>
          <a:ln>
            <a:noFill/>
          </a:ln>
        </p:spPr>
      </p:pic>
      <p:sp>
        <p:nvSpPr>
          <p:cNvPr id="3" name="Rectangle 2"/>
          <p:cNvSpPr/>
          <p:nvPr/>
        </p:nvSpPr>
        <p:spPr>
          <a:xfrm>
            <a:off x="2195736" y="330803"/>
            <a:ext cx="1741182" cy="369332"/>
          </a:xfrm>
          <a:prstGeom prst="rect">
            <a:avLst/>
          </a:prstGeom>
        </p:spPr>
        <p:txBody>
          <a:bodyPr wrap="none">
            <a:spAutoFit/>
          </a:bodyPr>
          <a:lstStyle/>
          <a:p>
            <a:r>
              <a:rPr lang="en-GB" u="sng" dirty="0" smtClean="0"/>
              <a:t>Class Diagram </a:t>
            </a:r>
            <a:endParaRPr lang="mr-IN" u="sng" dirty="0"/>
          </a:p>
        </p:txBody>
      </p:sp>
    </p:spTree>
    <p:extLst>
      <p:ext uri="{BB962C8B-B14F-4D97-AF65-F5344CB8AC3E}">
        <p14:creationId xmlns:p14="http://schemas.microsoft.com/office/powerpoint/2010/main" val="3157282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564904"/>
            <a:ext cx="8229600" cy="1096144"/>
          </a:xfrm>
        </p:spPr>
        <p:txBody>
          <a:bodyPr/>
          <a:lstStyle/>
          <a:p>
            <a:r>
              <a:rPr lang="en-GB" dirty="0" smtClean="0"/>
              <a:t>Screen Shots </a:t>
            </a:r>
            <a:endParaRPr lang="mr-IN" dirty="0"/>
          </a:p>
        </p:txBody>
      </p:sp>
    </p:spTree>
    <p:extLst>
      <p:ext uri="{BB962C8B-B14F-4D97-AF65-F5344CB8AC3E}">
        <p14:creationId xmlns:p14="http://schemas.microsoft.com/office/powerpoint/2010/main" val="2020456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3" y="1052736"/>
            <a:ext cx="9144000" cy="4343400"/>
          </a:xfrm>
          <a:prstGeom prst="rect">
            <a:avLst/>
          </a:prstGeom>
        </p:spPr>
      </p:pic>
      <p:sp>
        <p:nvSpPr>
          <p:cNvPr id="3" name="Rectangle 2"/>
          <p:cNvSpPr/>
          <p:nvPr/>
        </p:nvSpPr>
        <p:spPr>
          <a:xfrm>
            <a:off x="2843808" y="394957"/>
            <a:ext cx="3111686" cy="369332"/>
          </a:xfrm>
          <a:prstGeom prst="rect">
            <a:avLst/>
          </a:prstGeom>
        </p:spPr>
        <p:txBody>
          <a:bodyPr wrap="none">
            <a:spAutoFit/>
          </a:bodyPr>
          <a:lstStyle/>
          <a:p>
            <a:r>
              <a:rPr lang="en-GB" u="sng" dirty="0" smtClean="0"/>
              <a:t>Step 1-Welcome Home Page </a:t>
            </a:r>
            <a:endParaRPr lang="mr-IN" u="sng" dirty="0"/>
          </a:p>
        </p:txBody>
      </p:sp>
      <p:sp>
        <p:nvSpPr>
          <p:cNvPr id="4" name="Rectangle 3"/>
          <p:cNvSpPr/>
          <p:nvPr/>
        </p:nvSpPr>
        <p:spPr>
          <a:xfrm>
            <a:off x="838249" y="5764614"/>
            <a:ext cx="7486408" cy="369332"/>
          </a:xfrm>
          <a:prstGeom prst="rect">
            <a:avLst/>
          </a:prstGeom>
        </p:spPr>
        <p:txBody>
          <a:bodyPr wrap="none">
            <a:spAutoFit/>
          </a:bodyPr>
          <a:lstStyle/>
          <a:p>
            <a:r>
              <a:rPr lang="en-GB" u="sng" dirty="0" smtClean="0"/>
              <a:t>Step 2-Login portal for </a:t>
            </a:r>
            <a:r>
              <a:rPr lang="en-GB" u="sng" dirty="0" err="1" smtClean="0"/>
              <a:t>Admin,Student,Teacher</a:t>
            </a:r>
            <a:r>
              <a:rPr lang="en-GB" u="sng" dirty="0" smtClean="0"/>
              <a:t> provided on </a:t>
            </a:r>
            <a:r>
              <a:rPr lang="en-GB" u="sng" dirty="0" err="1" smtClean="0"/>
              <a:t>HomePage</a:t>
            </a:r>
            <a:endParaRPr lang="mr-IN" u="sng" dirty="0"/>
          </a:p>
        </p:txBody>
      </p:sp>
    </p:spTree>
    <p:extLst>
      <p:ext uri="{BB962C8B-B14F-4D97-AF65-F5344CB8AC3E}">
        <p14:creationId xmlns:p14="http://schemas.microsoft.com/office/powerpoint/2010/main" val="3541141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786769"/>
            <a:ext cx="6768752" cy="276038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3528983"/>
            <a:ext cx="7463550" cy="3058881"/>
          </a:xfrm>
          <a:prstGeom prst="rect">
            <a:avLst/>
          </a:prstGeom>
        </p:spPr>
      </p:pic>
      <p:sp>
        <p:nvSpPr>
          <p:cNvPr id="4" name="Rectangle 3"/>
          <p:cNvSpPr/>
          <p:nvPr/>
        </p:nvSpPr>
        <p:spPr>
          <a:xfrm>
            <a:off x="774868" y="256172"/>
            <a:ext cx="2963953" cy="369332"/>
          </a:xfrm>
          <a:prstGeom prst="rect">
            <a:avLst/>
          </a:prstGeom>
        </p:spPr>
        <p:txBody>
          <a:bodyPr wrap="none">
            <a:spAutoFit/>
          </a:bodyPr>
          <a:lstStyle/>
          <a:p>
            <a:r>
              <a:rPr lang="en-GB" u="sng" dirty="0" smtClean="0"/>
              <a:t>Step 3-Logged in as Admin</a:t>
            </a:r>
            <a:endParaRPr lang="mr-IN" u="sng" dirty="0"/>
          </a:p>
        </p:txBody>
      </p:sp>
      <p:sp>
        <p:nvSpPr>
          <p:cNvPr id="5" name="Rectangle 4"/>
          <p:cNvSpPr/>
          <p:nvPr/>
        </p:nvSpPr>
        <p:spPr>
          <a:xfrm>
            <a:off x="927268" y="2996952"/>
            <a:ext cx="2091598" cy="369332"/>
          </a:xfrm>
          <a:prstGeom prst="rect">
            <a:avLst/>
          </a:prstGeom>
        </p:spPr>
        <p:txBody>
          <a:bodyPr wrap="none">
            <a:spAutoFit/>
          </a:bodyPr>
          <a:lstStyle/>
          <a:p>
            <a:r>
              <a:rPr lang="en-GB" u="sng" dirty="0" smtClean="0"/>
              <a:t>Step 4 Add Admin</a:t>
            </a:r>
            <a:endParaRPr lang="mr-IN" u="sng" dirty="0"/>
          </a:p>
        </p:txBody>
      </p:sp>
    </p:spTree>
    <p:extLst>
      <p:ext uri="{BB962C8B-B14F-4D97-AF65-F5344CB8AC3E}">
        <p14:creationId xmlns:p14="http://schemas.microsoft.com/office/powerpoint/2010/main" val="920365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046" y="1052736"/>
            <a:ext cx="8064896" cy="2772308"/>
          </a:xfrm>
          <a:prstGeom prst="rect">
            <a:avLst/>
          </a:prstGeom>
        </p:spPr>
      </p:pic>
      <p:sp>
        <p:nvSpPr>
          <p:cNvPr id="7" name="Rectangle 6"/>
          <p:cNvSpPr/>
          <p:nvPr/>
        </p:nvSpPr>
        <p:spPr>
          <a:xfrm>
            <a:off x="572046" y="404664"/>
            <a:ext cx="2745945" cy="369332"/>
          </a:xfrm>
          <a:prstGeom prst="rect">
            <a:avLst/>
          </a:prstGeom>
        </p:spPr>
        <p:txBody>
          <a:bodyPr wrap="none">
            <a:spAutoFit/>
          </a:bodyPr>
          <a:lstStyle/>
          <a:p>
            <a:r>
              <a:rPr lang="en-GB" u="sng" dirty="0" smtClean="0"/>
              <a:t>Step 5-Get/Delete Admin</a:t>
            </a:r>
            <a:endParaRPr lang="mr-IN" u="sng"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849" y="3827420"/>
            <a:ext cx="8056093" cy="2869983"/>
          </a:xfrm>
          <a:prstGeom prst="rect">
            <a:avLst/>
          </a:prstGeom>
        </p:spPr>
      </p:pic>
    </p:spTree>
    <p:extLst>
      <p:ext uri="{BB962C8B-B14F-4D97-AF65-F5344CB8AC3E}">
        <p14:creationId xmlns:p14="http://schemas.microsoft.com/office/powerpoint/2010/main" val="3593613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692696"/>
            <a:ext cx="7740352" cy="312032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7105" y="4149080"/>
            <a:ext cx="5543600" cy="2403670"/>
          </a:xfrm>
          <a:prstGeom prst="rect">
            <a:avLst/>
          </a:prstGeom>
        </p:spPr>
      </p:pic>
      <p:sp>
        <p:nvSpPr>
          <p:cNvPr id="5" name="Rectangle 4"/>
          <p:cNvSpPr/>
          <p:nvPr/>
        </p:nvSpPr>
        <p:spPr>
          <a:xfrm>
            <a:off x="572045" y="256172"/>
            <a:ext cx="5748048" cy="369332"/>
          </a:xfrm>
          <a:prstGeom prst="rect">
            <a:avLst/>
          </a:prstGeom>
        </p:spPr>
        <p:txBody>
          <a:bodyPr wrap="none">
            <a:spAutoFit/>
          </a:bodyPr>
          <a:lstStyle/>
          <a:p>
            <a:r>
              <a:rPr lang="en-GB" u="sng" dirty="0" smtClean="0"/>
              <a:t>Step 6-Teacher can Login  </a:t>
            </a:r>
            <a:r>
              <a:rPr lang="en-GB" u="sng" dirty="0" err="1" smtClean="0"/>
              <a:t>ashe</a:t>
            </a:r>
            <a:r>
              <a:rPr lang="en-GB" u="sng" dirty="0" smtClean="0"/>
              <a:t>/she is added by Admin</a:t>
            </a:r>
            <a:endParaRPr lang="mr-IN" u="sng" dirty="0"/>
          </a:p>
        </p:txBody>
      </p:sp>
      <p:sp>
        <p:nvSpPr>
          <p:cNvPr id="7" name="Rectangle 6"/>
          <p:cNvSpPr/>
          <p:nvPr/>
        </p:nvSpPr>
        <p:spPr>
          <a:xfrm>
            <a:off x="308992" y="5027749"/>
            <a:ext cx="3013646" cy="646331"/>
          </a:xfrm>
          <a:prstGeom prst="rect">
            <a:avLst/>
          </a:prstGeom>
        </p:spPr>
        <p:txBody>
          <a:bodyPr wrap="none">
            <a:spAutoFit/>
          </a:bodyPr>
          <a:lstStyle/>
          <a:p>
            <a:r>
              <a:rPr lang="en-GB" u="sng" dirty="0" smtClean="0"/>
              <a:t>Step 7-Teacher can </a:t>
            </a:r>
          </a:p>
          <a:p>
            <a:r>
              <a:rPr lang="en-GB" u="sng" dirty="0" smtClean="0"/>
              <a:t>Add marks and </a:t>
            </a:r>
            <a:r>
              <a:rPr lang="en-GB" u="sng" dirty="0" err="1" smtClean="0"/>
              <a:t>Attendence</a:t>
            </a:r>
            <a:endParaRPr lang="en-GB" u="sng" dirty="0" smtClean="0"/>
          </a:p>
        </p:txBody>
      </p:sp>
    </p:spTree>
    <p:extLst>
      <p:ext uri="{BB962C8B-B14F-4D97-AF65-F5344CB8AC3E}">
        <p14:creationId xmlns:p14="http://schemas.microsoft.com/office/powerpoint/2010/main" val="83757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051520"/>
          </a:xfrm>
        </p:spPr>
        <p:txBody>
          <a:bodyPr/>
          <a:lstStyle/>
          <a:p>
            <a:r>
              <a:rPr lang="en-GB" dirty="0" smtClean="0"/>
              <a:t>Introduction</a:t>
            </a:r>
            <a:endParaRPr lang="mr-IN" dirty="0"/>
          </a:p>
        </p:txBody>
      </p:sp>
      <p:sp>
        <p:nvSpPr>
          <p:cNvPr id="3" name="Content Placeholder 2"/>
          <p:cNvSpPr>
            <a:spLocks noGrp="1"/>
          </p:cNvSpPr>
          <p:nvPr>
            <p:ph idx="1"/>
          </p:nvPr>
        </p:nvSpPr>
        <p:spPr/>
        <p:txBody>
          <a:bodyPr/>
          <a:lstStyle/>
          <a:p>
            <a:r>
              <a:rPr lang="en-US" dirty="0">
                <a:solidFill>
                  <a:schemeClr val="tx1">
                    <a:lumMod val="95000"/>
                    <a:lumOff val="5000"/>
                  </a:schemeClr>
                </a:solidFill>
              </a:rPr>
              <a:t>It is a system designed especially for a CDAC </a:t>
            </a:r>
            <a:r>
              <a:rPr lang="en-US" dirty="0" smtClean="0">
                <a:solidFill>
                  <a:schemeClr val="tx1">
                    <a:lumMod val="95000"/>
                    <a:lumOff val="5000"/>
                  </a:schemeClr>
                </a:solidFill>
              </a:rPr>
              <a:t>Institute like IACSD. </a:t>
            </a:r>
            <a:r>
              <a:rPr lang="en-US" dirty="0">
                <a:solidFill>
                  <a:schemeClr val="tx1">
                    <a:lumMod val="95000"/>
                    <a:lumOff val="5000"/>
                  </a:schemeClr>
                </a:solidFill>
              </a:rPr>
              <a:t>This system provides complete functionality of student and Teacher login where students can access the marks, attendance and </a:t>
            </a:r>
            <a:r>
              <a:rPr lang="en-US" dirty="0" smtClean="0">
                <a:solidFill>
                  <a:schemeClr val="tx1">
                    <a:lumMod val="95000"/>
                    <a:lumOff val="5000"/>
                  </a:schemeClr>
                </a:solidFill>
              </a:rPr>
              <a:t>platform to share the feedback with the teachers. </a:t>
            </a:r>
          </a:p>
          <a:p>
            <a:pPr marL="0" indent="0">
              <a:buNone/>
            </a:pPr>
            <a:endParaRPr lang="en-US" dirty="0">
              <a:solidFill>
                <a:schemeClr val="tx1">
                  <a:lumMod val="95000"/>
                  <a:lumOff val="5000"/>
                </a:schemeClr>
              </a:solidFill>
            </a:endParaRPr>
          </a:p>
          <a:p>
            <a:r>
              <a:rPr lang="en-GB" dirty="0" smtClean="0">
                <a:solidFill>
                  <a:schemeClr val="tx1">
                    <a:lumMod val="95000"/>
                    <a:lumOff val="5000"/>
                  </a:schemeClr>
                </a:solidFill>
              </a:rPr>
              <a:t>This Portal thinks student as the main target Users and provides the useful services to them at a single place  and through a single interface but in customised form.</a:t>
            </a:r>
            <a:endParaRPr lang="mr-IN" dirty="0">
              <a:solidFill>
                <a:schemeClr val="tx1">
                  <a:lumMod val="95000"/>
                  <a:lumOff val="5000"/>
                </a:schemeClr>
              </a:solidFill>
            </a:endParaRPr>
          </a:p>
        </p:txBody>
      </p:sp>
    </p:spTree>
    <p:extLst>
      <p:ext uri="{BB962C8B-B14F-4D97-AF65-F5344CB8AC3E}">
        <p14:creationId xmlns:p14="http://schemas.microsoft.com/office/powerpoint/2010/main" val="2518124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793" y="764704"/>
            <a:ext cx="8711952" cy="329420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2641" y="4293096"/>
            <a:ext cx="5508104" cy="2418402"/>
          </a:xfrm>
          <a:prstGeom prst="rect">
            <a:avLst/>
          </a:prstGeom>
        </p:spPr>
      </p:pic>
      <p:sp>
        <p:nvSpPr>
          <p:cNvPr id="4" name="Rectangle 3"/>
          <p:cNvSpPr/>
          <p:nvPr/>
        </p:nvSpPr>
        <p:spPr>
          <a:xfrm>
            <a:off x="572045" y="256172"/>
            <a:ext cx="4237827" cy="369332"/>
          </a:xfrm>
          <a:prstGeom prst="rect">
            <a:avLst/>
          </a:prstGeom>
        </p:spPr>
        <p:txBody>
          <a:bodyPr wrap="none">
            <a:spAutoFit/>
          </a:bodyPr>
          <a:lstStyle/>
          <a:p>
            <a:r>
              <a:rPr lang="en-GB" u="sng" dirty="0" smtClean="0"/>
              <a:t>Step 8-Student can View his /her details</a:t>
            </a:r>
            <a:endParaRPr lang="mr-IN" u="sng" dirty="0"/>
          </a:p>
        </p:txBody>
      </p:sp>
      <p:sp>
        <p:nvSpPr>
          <p:cNvPr id="5" name="Rectangle 4"/>
          <p:cNvSpPr/>
          <p:nvPr/>
        </p:nvSpPr>
        <p:spPr>
          <a:xfrm>
            <a:off x="755576" y="4855966"/>
            <a:ext cx="2638094" cy="646331"/>
          </a:xfrm>
          <a:prstGeom prst="rect">
            <a:avLst/>
          </a:prstGeom>
        </p:spPr>
        <p:txBody>
          <a:bodyPr wrap="none">
            <a:spAutoFit/>
          </a:bodyPr>
          <a:lstStyle/>
          <a:p>
            <a:r>
              <a:rPr lang="en-GB" u="sng" dirty="0" smtClean="0"/>
              <a:t>Step 9-Student can give </a:t>
            </a:r>
          </a:p>
          <a:p>
            <a:r>
              <a:rPr lang="en-GB" u="sng" dirty="0" smtClean="0"/>
              <a:t>feedback to teacher</a:t>
            </a:r>
          </a:p>
        </p:txBody>
      </p:sp>
    </p:spTree>
    <p:extLst>
      <p:ext uri="{BB962C8B-B14F-4D97-AF65-F5344CB8AC3E}">
        <p14:creationId xmlns:p14="http://schemas.microsoft.com/office/powerpoint/2010/main" val="953624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1051520"/>
          </a:xfrm>
        </p:spPr>
        <p:txBody>
          <a:bodyPr/>
          <a:lstStyle/>
          <a:p>
            <a:r>
              <a:rPr lang="en-GB" dirty="0" smtClean="0"/>
              <a:t>Specifications</a:t>
            </a:r>
            <a:endParaRPr lang="mr-IN" dirty="0"/>
          </a:p>
        </p:txBody>
      </p:sp>
      <p:sp>
        <p:nvSpPr>
          <p:cNvPr id="3" name="Content Placeholder 2"/>
          <p:cNvSpPr>
            <a:spLocks noGrp="1"/>
          </p:cNvSpPr>
          <p:nvPr>
            <p:ph idx="1"/>
          </p:nvPr>
        </p:nvSpPr>
        <p:spPr/>
        <p:txBody>
          <a:bodyPr/>
          <a:lstStyle/>
          <a:p>
            <a:r>
              <a:rPr lang="en-GB" sz="2300" dirty="0" smtClean="0">
                <a:solidFill>
                  <a:schemeClr val="tx1">
                    <a:lumMod val="95000"/>
                    <a:lumOff val="5000"/>
                  </a:schemeClr>
                </a:solidFill>
              </a:rPr>
              <a:t>The application will use JavaScript and css as main web technologies.</a:t>
            </a:r>
          </a:p>
          <a:p>
            <a:r>
              <a:rPr lang="en-GB" sz="2300" dirty="0" smtClean="0">
                <a:solidFill>
                  <a:schemeClr val="tx1">
                    <a:lumMod val="95000"/>
                    <a:lumOff val="5000"/>
                  </a:schemeClr>
                </a:solidFill>
              </a:rPr>
              <a:t>HTTP and FTP protocols are used as communication protocols,FTP is used to upload the web application in live domain and client can access it via HTTP protocol.</a:t>
            </a:r>
          </a:p>
          <a:p>
            <a:r>
              <a:rPr lang="en-GB" sz="2300" dirty="0" smtClean="0">
                <a:solidFill>
                  <a:schemeClr val="tx1">
                    <a:lumMod val="95000"/>
                    <a:lumOff val="5000"/>
                  </a:schemeClr>
                </a:solidFill>
              </a:rPr>
              <a:t>SMTP protocol used for email communication.</a:t>
            </a:r>
          </a:p>
          <a:p>
            <a:r>
              <a:rPr lang="en-GB" sz="2300" dirty="0" smtClean="0">
                <a:solidFill>
                  <a:schemeClr val="tx1">
                    <a:lumMod val="95000"/>
                    <a:lumOff val="5000"/>
                  </a:schemeClr>
                </a:solidFill>
              </a:rPr>
              <a:t>Several types of validations make this web application  a secured one.</a:t>
            </a:r>
          </a:p>
          <a:p>
            <a:r>
              <a:rPr lang="en-GB" sz="2300" dirty="0" smtClean="0">
                <a:solidFill>
                  <a:schemeClr val="tx1">
                    <a:lumMod val="95000"/>
                    <a:lumOff val="5000"/>
                  </a:schemeClr>
                </a:solidFill>
              </a:rPr>
              <a:t>Since it is  a web-based application ,internet connection must be established </a:t>
            </a:r>
          </a:p>
          <a:p>
            <a:r>
              <a:rPr lang="en-GB" sz="2300" dirty="0" smtClean="0">
                <a:solidFill>
                  <a:schemeClr val="tx1">
                    <a:lumMod val="95000"/>
                    <a:lumOff val="5000"/>
                  </a:schemeClr>
                </a:solidFill>
              </a:rPr>
              <a:t>It can be opened on any web Browser.</a:t>
            </a:r>
          </a:p>
          <a:p>
            <a:endParaRPr lang="mr-IN" dirty="0"/>
          </a:p>
        </p:txBody>
      </p:sp>
    </p:spTree>
    <p:extLst>
      <p:ext uri="{BB962C8B-B14F-4D97-AF65-F5344CB8AC3E}">
        <p14:creationId xmlns:p14="http://schemas.microsoft.com/office/powerpoint/2010/main" val="2263829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907504"/>
          </a:xfrm>
        </p:spPr>
        <p:txBody>
          <a:bodyPr/>
          <a:lstStyle/>
          <a:p>
            <a:r>
              <a:rPr lang="en-GB" sz="4000" dirty="0" smtClean="0"/>
              <a:t>S/W and H/W requirements</a:t>
            </a:r>
            <a:endParaRPr lang="mr-IN" sz="4000" dirty="0"/>
          </a:p>
        </p:txBody>
      </p:sp>
      <p:sp>
        <p:nvSpPr>
          <p:cNvPr id="3" name="Content Placeholder 2"/>
          <p:cNvSpPr>
            <a:spLocks noGrp="1"/>
          </p:cNvSpPr>
          <p:nvPr>
            <p:ph idx="1"/>
          </p:nvPr>
        </p:nvSpPr>
        <p:spPr>
          <a:xfrm>
            <a:off x="467544" y="1340768"/>
            <a:ext cx="8229600" cy="4525963"/>
          </a:xfrm>
        </p:spPr>
        <p:txBody>
          <a:bodyPr/>
          <a:lstStyle/>
          <a:p>
            <a:r>
              <a:rPr lang="en-GB" dirty="0" smtClean="0">
                <a:solidFill>
                  <a:srgbClr val="C00000"/>
                </a:solidFill>
              </a:rPr>
              <a:t>Hardware Requirements:</a:t>
            </a:r>
          </a:p>
          <a:p>
            <a:pPr marL="0" indent="0">
              <a:buNone/>
            </a:pPr>
            <a:endParaRPr lang="en-GB" dirty="0" smtClean="0"/>
          </a:p>
          <a:p>
            <a:pPr marL="0" indent="0">
              <a:buNone/>
            </a:pPr>
            <a:endParaRPr lang="en-GB" dirty="0"/>
          </a:p>
          <a:p>
            <a:endParaRPr lang="en-GB" dirty="0" smtClean="0">
              <a:solidFill>
                <a:srgbClr val="C00000"/>
              </a:solidFill>
            </a:endParaRPr>
          </a:p>
          <a:p>
            <a:r>
              <a:rPr lang="en-GB" dirty="0" smtClean="0">
                <a:solidFill>
                  <a:srgbClr val="C00000"/>
                </a:solidFill>
              </a:rPr>
              <a:t>Software Requirements:</a:t>
            </a:r>
          </a:p>
          <a:p>
            <a:pPr marL="0" indent="0">
              <a:buNone/>
            </a:pPr>
            <a:r>
              <a:rPr lang="en-GB" dirty="0">
                <a:solidFill>
                  <a:srgbClr val="C00000"/>
                </a:solidFill>
              </a:rPr>
              <a:t> </a:t>
            </a:r>
            <a:r>
              <a:rPr lang="en-GB" dirty="0" smtClean="0">
                <a:solidFill>
                  <a:srgbClr val="C00000"/>
                </a:solidFill>
              </a:rPr>
              <a:t>         </a:t>
            </a:r>
            <a:r>
              <a:rPr lang="en-GB" sz="2000" dirty="0" smtClean="0">
                <a:solidFill>
                  <a:schemeClr val="tx1"/>
                </a:solidFill>
              </a:rPr>
              <a:t>Server Side-</a:t>
            </a:r>
            <a:endParaRPr lang="mr-IN" sz="2000"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336171634"/>
              </p:ext>
            </p:extLst>
          </p:nvPr>
        </p:nvGraphicFramePr>
        <p:xfrm>
          <a:off x="1259632" y="4221088"/>
          <a:ext cx="6696744" cy="1872209"/>
        </p:xfrm>
        <a:graphic>
          <a:graphicData uri="http://schemas.openxmlformats.org/drawingml/2006/table">
            <a:tbl>
              <a:tblPr firstRow="1" firstCol="1" bandRow="1">
                <a:tableStyleId>{5C22544A-7EE6-4342-B048-85BDC9FD1C3A}</a:tableStyleId>
              </a:tblPr>
              <a:tblGrid>
                <a:gridCol w="3348032"/>
                <a:gridCol w="3348712"/>
              </a:tblGrid>
              <a:tr h="308893">
                <a:tc>
                  <a:txBody>
                    <a:bodyPr/>
                    <a:lstStyle/>
                    <a:p>
                      <a:pPr marL="88900">
                        <a:lnSpc>
                          <a:spcPct val="115000"/>
                        </a:lnSpc>
                        <a:spcAft>
                          <a:spcPts val="0"/>
                        </a:spcAft>
                      </a:pPr>
                      <a:r>
                        <a:rPr lang="en-US" sz="1600" dirty="0">
                          <a:effectLst/>
                        </a:rPr>
                        <a:t>Web Server</a:t>
                      </a:r>
                      <a:endParaRPr lang="en-US" sz="1100" dirty="0">
                        <a:effectLst/>
                        <a:latin typeface="Calibri"/>
                        <a:ea typeface="Times New Roman"/>
                        <a:cs typeface="Mangal"/>
                      </a:endParaRPr>
                    </a:p>
                  </a:txBody>
                  <a:tcPr marL="68580" marR="68580" marT="0" marB="0" anchor="b"/>
                </a:tc>
                <a:tc>
                  <a:txBody>
                    <a:bodyPr/>
                    <a:lstStyle/>
                    <a:p>
                      <a:pPr marL="76200">
                        <a:lnSpc>
                          <a:spcPct val="115000"/>
                        </a:lnSpc>
                        <a:spcAft>
                          <a:spcPts val="0"/>
                        </a:spcAft>
                      </a:pPr>
                      <a:r>
                        <a:rPr lang="en-US" sz="1600">
                          <a:effectLst/>
                        </a:rPr>
                        <a:t>TOMCAT</a:t>
                      </a:r>
                      <a:endParaRPr lang="en-US" sz="1100">
                        <a:effectLst/>
                        <a:latin typeface="Calibri"/>
                        <a:ea typeface="Times New Roman"/>
                        <a:cs typeface="Mangal"/>
                      </a:endParaRPr>
                    </a:p>
                  </a:txBody>
                  <a:tcPr marL="68580" marR="68580" marT="0" marB="0" anchor="b"/>
                </a:tc>
              </a:tr>
              <a:tr h="308893">
                <a:tc>
                  <a:txBody>
                    <a:bodyPr/>
                    <a:lstStyle/>
                    <a:p>
                      <a:pPr marL="88900">
                        <a:lnSpc>
                          <a:spcPct val="115000"/>
                        </a:lnSpc>
                        <a:spcAft>
                          <a:spcPts val="0"/>
                        </a:spcAft>
                      </a:pPr>
                      <a:r>
                        <a:rPr lang="en-US" sz="1600" dirty="0">
                          <a:effectLst/>
                        </a:rPr>
                        <a:t>Server side Language</a:t>
                      </a:r>
                      <a:endParaRPr lang="en-US" sz="1100" dirty="0">
                        <a:effectLst/>
                        <a:latin typeface="Calibri"/>
                        <a:ea typeface="Times New Roman"/>
                        <a:cs typeface="Mangal"/>
                      </a:endParaRPr>
                    </a:p>
                  </a:txBody>
                  <a:tcPr marL="68580" marR="68580" marT="0" marB="0" anchor="b"/>
                </a:tc>
                <a:tc>
                  <a:txBody>
                    <a:bodyPr/>
                    <a:lstStyle/>
                    <a:p>
                      <a:pPr marL="76200">
                        <a:lnSpc>
                          <a:spcPct val="115000"/>
                        </a:lnSpc>
                        <a:spcAft>
                          <a:spcPts val="0"/>
                        </a:spcAft>
                      </a:pPr>
                      <a:r>
                        <a:rPr lang="en-US" sz="1600" dirty="0">
                          <a:effectLst/>
                        </a:rPr>
                        <a:t>JAVA(</a:t>
                      </a:r>
                      <a:r>
                        <a:rPr lang="en-US" sz="1600" dirty="0" err="1">
                          <a:effectLst/>
                        </a:rPr>
                        <a:t>SpringBoot</a:t>
                      </a:r>
                      <a:r>
                        <a:rPr lang="en-US" sz="1600" dirty="0">
                          <a:effectLst/>
                        </a:rPr>
                        <a:t> </a:t>
                      </a:r>
                      <a:r>
                        <a:rPr lang="en-US" sz="1600" dirty="0" smtClean="0">
                          <a:effectLst/>
                        </a:rPr>
                        <a:t> API)</a:t>
                      </a:r>
                      <a:endParaRPr lang="en-US" sz="1100" dirty="0">
                        <a:effectLst/>
                        <a:latin typeface="Calibri"/>
                        <a:ea typeface="Times New Roman"/>
                        <a:cs typeface="Mangal"/>
                      </a:endParaRPr>
                    </a:p>
                  </a:txBody>
                  <a:tcPr marL="68580" marR="68580" marT="0" marB="0" anchor="b"/>
                </a:tc>
              </a:tr>
              <a:tr h="308893">
                <a:tc>
                  <a:txBody>
                    <a:bodyPr/>
                    <a:lstStyle/>
                    <a:p>
                      <a:pPr marL="88900">
                        <a:lnSpc>
                          <a:spcPct val="115000"/>
                        </a:lnSpc>
                        <a:spcAft>
                          <a:spcPts val="0"/>
                        </a:spcAft>
                      </a:pPr>
                      <a:r>
                        <a:rPr lang="en-US" sz="1600" dirty="0">
                          <a:effectLst/>
                        </a:rPr>
                        <a:t>Database Server</a:t>
                      </a:r>
                      <a:endParaRPr lang="en-US" sz="1100" dirty="0">
                        <a:effectLst/>
                        <a:latin typeface="Calibri"/>
                        <a:ea typeface="Times New Roman"/>
                        <a:cs typeface="Mangal"/>
                      </a:endParaRPr>
                    </a:p>
                  </a:txBody>
                  <a:tcPr marL="68580" marR="68580" marT="0" marB="0" anchor="b"/>
                </a:tc>
                <a:tc>
                  <a:txBody>
                    <a:bodyPr/>
                    <a:lstStyle/>
                    <a:p>
                      <a:pPr marL="76200">
                        <a:lnSpc>
                          <a:spcPct val="115000"/>
                        </a:lnSpc>
                        <a:spcAft>
                          <a:spcPts val="0"/>
                        </a:spcAft>
                      </a:pPr>
                      <a:r>
                        <a:rPr lang="en-US" sz="1600">
                          <a:effectLst/>
                        </a:rPr>
                        <a:t>MYSQL</a:t>
                      </a:r>
                      <a:endParaRPr lang="en-US" sz="1100">
                        <a:effectLst/>
                        <a:latin typeface="Calibri"/>
                        <a:ea typeface="Times New Roman"/>
                        <a:cs typeface="Mangal"/>
                      </a:endParaRPr>
                    </a:p>
                  </a:txBody>
                  <a:tcPr marL="68580" marR="68580" marT="0" marB="0" anchor="b"/>
                </a:tc>
              </a:tr>
              <a:tr h="636637">
                <a:tc>
                  <a:txBody>
                    <a:bodyPr/>
                    <a:lstStyle/>
                    <a:p>
                      <a:pPr marL="88900">
                        <a:lnSpc>
                          <a:spcPct val="115000"/>
                        </a:lnSpc>
                        <a:spcAft>
                          <a:spcPts val="0"/>
                        </a:spcAft>
                      </a:pPr>
                      <a:r>
                        <a:rPr lang="en-US" sz="1600" dirty="0">
                          <a:effectLst/>
                        </a:rPr>
                        <a:t>Web Browser</a:t>
                      </a:r>
                      <a:endParaRPr lang="en-US" sz="1100" dirty="0">
                        <a:effectLst/>
                        <a:latin typeface="Calibri"/>
                        <a:ea typeface="Times New Roman"/>
                        <a:cs typeface="Mangal"/>
                      </a:endParaRPr>
                    </a:p>
                  </a:txBody>
                  <a:tcPr marL="68580" marR="68580" marT="0" marB="0" anchor="b"/>
                </a:tc>
                <a:tc>
                  <a:txBody>
                    <a:bodyPr/>
                    <a:lstStyle/>
                    <a:p>
                      <a:pPr marL="76200">
                        <a:lnSpc>
                          <a:spcPct val="115000"/>
                        </a:lnSpc>
                        <a:spcAft>
                          <a:spcPts val="0"/>
                        </a:spcAft>
                      </a:pPr>
                      <a:r>
                        <a:rPr lang="en-US" sz="1600">
                          <a:effectLst/>
                        </a:rPr>
                        <a:t>Google Chrome or any</a:t>
                      </a:r>
                      <a:endParaRPr lang="en-US" sz="1100">
                        <a:effectLst/>
                      </a:endParaRPr>
                    </a:p>
                    <a:p>
                      <a:pPr marL="76200">
                        <a:lnSpc>
                          <a:spcPct val="115000"/>
                        </a:lnSpc>
                        <a:spcAft>
                          <a:spcPts val="0"/>
                        </a:spcAft>
                      </a:pPr>
                      <a:r>
                        <a:rPr lang="en-US" sz="1600">
                          <a:effectLst/>
                        </a:rPr>
                        <a:t>compatible browser</a:t>
                      </a:r>
                      <a:endParaRPr lang="en-US" sz="1100">
                        <a:effectLst/>
                        <a:latin typeface="Calibri"/>
                        <a:ea typeface="Times New Roman"/>
                        <a:cs typeface="Mangal"/>
                      </a:endParaRPr>
                    </a:p>
                  </a:txBody>
                  <a:tcPr marL="68580" marR="68580" marT="0" marB="0" anchor="b"/>
                </a:tc>
              </a:tr>
              <a:tr h="308893">
                <a:tc>
                  <a:txBody>
                    <a:bodyPr/>
                    <a:lstStyle/>
                    <a:p>
                      <a:pPr marL="88900">
                        <a:lnSpc>
                          <a:spcPct val="115000"/>
                        </a:lnSpc>
                        <a:spcAft>
                          <a:spcPts val="0"/>
                        </a:spcAft>
                      </a:pPr>
                      <a:r>
                        <a:rPr lang="en-US" sz="1600" dirty="0">
                          <a:effectLst/>
                        </a:rPr>
                        <a:t>Operating System</a:t>
                      </a:r>
                      <a:endParaRPr lang="en-US" sz="1100" dirty="0">
                        <a:effectLst/>
                        <a:latin typeface="Calibri"/>
                        <a:ea typeface="Times New Roman"/>
                        <a:cs typeface="Mangal"/>
                      </a:endParaRPr>
                    </a:p>
                  </a:txBody>
                  <a:tcPr marL="68580" marR="68580" marT="0" marB="0" anchor="b"/>
                </a:tc>
                <a:tc>
                  <a:txBody>
                    <a:bodyPr/>
                    <a:lstStyle/>
                    <a:p>
                      <a:pPr marL="76200">
                        <a:lnSpc>
                          <a:spcPct val="115000"/>
                        </a:lnSpc>
                        <a:spcAft>
                          <a:spcPts val="0"/>
                        </a:spcAft>
                      </a:pPr>
                      <a:r>
                        <a:rPr lang="en-US" sz="1600" dirty="0">
                          <a:effectLst/>
                        </a:rPr>
                        <a:t>Windows or any equivalent OS</a:t>
                      </a:r>
                      <a:endParaRPr lang="en-US" sz="1100" dirty="0">
                        <a:effectLst/>
                        <a:latin typeface="Calibri"/>
                        <a:ea typeface="Times New Roman"/>
                        <a:cs typeface="Mangal"/>
                      </a:endParaRPr>
                    </a:p>
                  </a:txBody>
                  <a:tcPr marL="68580" marR="68580" marT="0"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58866646"/>
              </p:ext>
            </p:extLst>
          </p:nvPr>
        </p:nvGraphicFramePr>
        <p:xfrm>
          <a:off x="1547664" y="1844824"/>
          <a:ext cx="6257925" cy="969135"/>
        </p:xfrm>
        <a:graphic>
          <a:graphicData uri="http://schemas.openxmlformats.org/drawingml/2006/table">
            <a:tbl>
              <a:tblPr firstRow="1" firstCol="1" bandRow="1">
                <a:tableStyleId>{5C22544A-7EE6-4342-B048-85BDC9FD1C3A}</a:tableStyleId>
              </a:tblPr>
              <a:tblGrid>
                <a:gridCol w="3128645"/>
                <a:gridCol w="3129280"/>
              </a:tblGrid>
              <a:tr h="408303">
                <a:tc>
                  <a:txBody>
                    <a:bodyPr/>
                    <a:lstStyle/>
                    <a:p>
                      <a:pPr marL="101600">
                        <a:lnSpc>
                          <a:spcPct val="115000"/>
                        </a:lnSpc>
                        <a:spcAft>
                          <a:spcPts val="0"/>
                        </a:spcAft>
                      </a:pPr>
                      <a:r>
                        <a:rPr lang="en-US" sz="1600" dirty="0">
                          <a:effectLst/>
                        </a:rPr>
                        <a:t>RAM</a:t>
                      </a:r>
                      <a:endParaRPr lang="en-US" sz="1100" dirty="0">
                        <a:effectLst/>
                        <a:latin typeface="Calibri"/>
                        <a:ea typeface="Times New Roman"/>
                        <a:cs typeface="Mangal"/>
                      </a:endParaRPr>
                    </a:p>
                  </a:txBody>
                  <a:tcPr marL="68580" marR="68580" marT="0" marB="0" anchor="b"/>
                </a:tc>
                <a:tc>
                  <a:txBody>
                    <a:bodyPr/>
                    <a:lstStyle/>
                    <a:p>
                      <a:pPr marL="88900">
                        <a:lnSpc>
                          <a:spcPct val="115000"/>
                        </a:lnSpc>
                        <a:spcAft>
                          <a:spcPts val="0"/>
                        </a:spcAft>
                      </a:pPr>
                      <a:r>
                        <a:rPr lang="en-US" sz="1600" dirty="0">
                          <a:effectLst/>
                        </a:rPr>
                        <a:t>2 GB</a:t>
                      </a:r>
                      <a:endParaRPr lang="en-US" sz="1100" dirty="0">
                        <a:effectLst/>
                        <a:latin typeface="Calibri"/>
                        <a:ea typeface="Times New Roman"/>
                        <a:cs typeface="Mangal"/>
                      </a:endParaRPr>
                    </a:p>
                  </a:txBody>
                  <a:tcPr marL="68580" marR="68580" marT="0" marB="0" anchor="b"/>
                </a:tc>
              </a:tr>
              <a:tr h="0">
                <a:tc>
                  <a:txBody>
                    <a:bodyPr/>
                    <a:lstStyle/>
                    <a:p>
                      <a:pPr marL="101600">
                        <a:lnSpc>
                          <a:spcPct val="115000"/>
                        </a:lnSpc>
                        <a:spcAft>
                          <a:spcPts val="0"/>
                        </a:spcAft>
                      </a:pPr>
                      <a:r>
                        <a:rPr lang="en-US" sz="1600">
                          <a:effectLst/>
                        </a:rPr>
                        <a:t>Hard disk</a:t>
                      </a:r>
                      <a:endParaRPr lang="en-US" sz="1100">
                        <a:effectLst/>
                        <a:latin typeface="Calibri"/>
                        <a:ea typeface="Times New Roman"/>
                        <a:cs typeface="Mangal"/>
                      </a:endParaRPr>
                    </a:p>
                  </a:txBody>
                  <a:tcPr marL="68580" marR="68580" marT="0" marB="0" anchor="b"/>
                </a:tc>
                <a:tc>
                  <a:txBody>
                    <a:bodyPr/>
                    <a:lstStyle/>
                    <a:p>
                      <a:pPr marL="88900">
                        <a:lnSpc>
                          <a:spcPct val="115000"/>
                        </a:lnSpc>
                        <a:spcAft>
                          <a:spcPts val="0"/>
                        </a:spcAft>
                      </a:pPr>
                      <a:r>
                        <a:rPr lang="en-US" sz="1600" dirty="0">
                          <a:effectLst/>
                        </a:rPr>
                        <a:t>320 GB</a:t>
                      </a:r>
                      <a:endParaRPr lang="en-US" sz="1100" dirty="0">
                        <a:effectLst/>
                        <a:latin typeface="Calibri"/>
                        <a:ea typeface="Times New Roman"/>
                        <a:cs typeface="Mangal"/>
                      </a:endParaRPr>
                    </a:p>
                  </a:txBody>
                  <a:tcPr marL="68580" marR="68580" marT="0" marB="0" anchor="b"/>
                </a:tc>
              </a:tr>
              <a:tr h="0">
                <a:tc>
                  <a:txBody>
                    <a:bodyPr/>
                    <a:lstStyle/>
                    <a:p>
                      <a:pPr marL="101600">
                        <a:lnSpc>
                          <a:spcPct val="115000"/>
                        </a:lnSpc>
                        <a:spcAft>
                          <a:spcPts val="0"/>
                        </a:spcAft>
                      </a:pPr>
                      <a:r>
                        <a:rPr lang="en-US" sz="1600">
                          <a:effectLst/>
                        </a:rPr>
                        <a:t>Processor</a:t>
                      </a:r>
                      <a:endParaRPr lang="en-US" sz="1100">
                        <a:effectLst/>
                        <a:latin typeface="Calibri"/>
                        <a:ea typeface="Times New Roman"/>
                        <a:cs typeface="Mangal"/>
                      </a:endParaRPr>
                    </a:p>
                  </a:txBody>
                  <a:tcPr marL="68580" marR="68580" marT="0" marB="0" anchor="b"/>
                </a:tc>
                <a:tc>
                  <a:txBody>
                    <a:bodyPr/>
                    <a:lstStyle/>
                    <a:p>
                      <a:pPr marL="88900">
                        <a:lnSpc>
                          <a:spcPct val="115000"/>
                        </a:lnSpc>
                        <a:spcAft>
                          <a:spcPts val="0"/>
                        </a:spcAft>
                      </a:pPr>
                      <a:r>
                        <a:rPr lang="en-US" sz="1600" dirty="0">
                          <a:effectLst/>
                        </a:rPr>
                        <a:t>Dual Core</a:t>
                      </a:r>
                      <a:endParaRPr lang="en-US" sz="1100" dirty="0">
                        <a:effectLst/>
                        <a:latin typeface="Calibri"/>
                        <a:ea typeface="Times New Roman"/>
                        <a:cs typeface="Mangal"/>
                      </a:endParaRPr>
                    </a:p>
                  </a:txBody>
                  <a:tcPr marL="68580" marR="68580" marT="0" marB="0" anchor="b"/>
                </a:tc>
              </a:tr>
            </a:tbl>
          </a:graphicData>
        </a:graphic>
      </p:graphicFrame>
    </p:spTree>
    <p:extLst>
      <p:ext uri="{BB962C8B-B14F-4D97-AF65-F5344CB8AC3E}">
        <p14:creationId xmlns:p14="http://schemas.microsoft.com/office/powerpoint/2010/main" val="465672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a:t>
            </a:r>
            <a:endParaRPr lang="mr-IN" dirty="0"/>
          </a:p>
        </p:txBody>
      </p:sp>
      <p:sp>
        <p:nvSpPr>
          <p:cNvPr id="3" name="Content Placeholder 2"/>
          <p:cNvSpPr>
            <a:spLocks noGrp="1"/>
          </p:cNvSpPr>
          <p:nvPr>
            <p:ph idx="1"/>
          </p:nvPr>
        </p:nvSpPr>
        <p:spPr>
          <a:xfrm>
            <a:off x="467544" y="1772816"/>
            <a:ext cx="8229600" cy="4525963"/>
          </a:xfrm>
        </p:spPr>
        <p:txBody>
          <a:bodyPr/>
          <a:lstStyle/>
          <a:p>
            <a:r>
              <a:rPr lang="en-GB" dirty="0" smtClean="0">
                <a:solidFill>
                  <a:schemeClr val="tx1"/>
                </a:solidFill>
              </a:rPr>
              <a:t>Managing student information.</a:t>
            </a:r>
          </a:p>
          <a:p>
            <a:r>
              <a:rPr lang="en-GB" dirty="0" smtClean="0">
                <a:solidFill>
                  <a:schemeClr val="tx1"/>
                </a:solidFill>
              </a:rPr>
              <a:t>Effortless Communication.</a:t>
            </a:r>
            <a:endParaRPr lang="en-US" dirty="0" smtClean="0">
              <a:solidFill>
                <a:schemeClr val="tx1"/>
              </a:solidFill>
            </a:endParaRPr>
          </a:p>
          <a:p>
            <a:r>
              <a:rPr lang="en-US" dirty="0" smtClean="0">
                <a:solidFill>
                  <a:schemeClr val="tx1"/>
                </a:solidFill>
              </a:rPr>
              <a:t>It </a:t>
            </a:r>
            <a:r>
              <a:rPr lang="en-US" dirty="0">
                <a:solidFill>
                  <a:schemeClr val="tx1"/>
                </a:solidFill>
              </a:rPr>
              <a:t>provides a friendly graphical user interface which proves to be better when compared to the existing system. </a:t>
            </a:r>
          </a:p>
          <a:p>
            <a:r>
              <a:rPr lang="en-US" dirty="0">
                <a:solidFill>
                  <a:schemeClr val="tx1"/>
                </a:solidFill>
              </a:rPr>
              <a:t>It gives appropriate access to the authorized users depending on their permissions. </a:t>
            </a:r>
          </a:p>
          <a:p>
            <a:r>
              <a:rPr lang="en-US" dirty="0" smtClean="0">
                <a:solidFill>
                  <a:schemeClr val="tx1"/>
                </a:solidFill>
              </a:rPr>
              <a:t>Updating and viewing of </a:t>
            </a:r>
            <a:r>
              <a:rPr lang="en-US" dirty="0">
                <a:solidFill>
                  <a:schemeClr val="tx1"/>
                </a:solidFill>
              </a:rPr>
              <a:t>information becomes so </a:t>
            </a:r>
            <a:r>
              <a:rPr lang="en-US" dirty="0" smtClean="0">
                <a:solidFill>
                  <a:schemeClr val="tx1"/>
                </a:solidFill>
              </a:rPr>
              <a:t>easier for Students.</a:t>
            </a:r>
          </a:p>
          <a:p>
            <a:pPr marL="0" indent="0">
              <a:buNone/>
            </a:pPr>
            <a:endParaRPr lang="en-US" dirty="0">
              <a:solidFill>
                <a:schemeClr val="tx1"/>
              </a:solidFill>
            </a:endParaRPr>
          </a:p>
          <a:p>
            <a:endParaRPr lang="mr-IN" dirty="0"/>
          </a:p>
        </p:txBody>
      </p:sp>
    </p:spTree>
    <p:extLst>
      <p:ext uri="{BB962C8B-B14F-4D97-AF65-F5344CB8AC3E}">
        <p14:creationId xmlns:p14="http://schemas.microsoft.com/office/powerpoint/2010/main" val="1427407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Disadvantages</a:t>
            </a:r>
            <a:endParaRPr lang="mr-IN" dirty="0"/>
          </a:p>
        </p:txBody>
      </p:sp>
      <p:sp>
        <p:nvSpPr>
          <p:cNvPr id="3" name="Content Placeholder 2"/>
          <p:cNvSpPr>
            <a:spLocks noGrp="1"/>
          </p:cNvSpPr>
          <p:nvPr>
            <p:ph idx="1"/>
          </p:nvPr>
        </p:nvSpPr>
        <p:spPr>
          <a:xfrm>
            <a:off x="395536" y="1844824"/>
            <a:ext cx="8229600" cy="4525963"/>
          </a:xfrm>
        </p:spPr>
        <p:txBody>
          <a:bodyPr/>
          <a:lstStyle/>
          <a:p>
            <a:r>
              <a:rPr lang="en-GB" dirty="0" smtClean="0">
                <a:solidFill>
                  <a:schemeClr val="tx1"/>
                </a:solidFill>
              </a:rPr>
              <a:t>For now attendance is provided for completion of particular module not on daily basis.</a:t>
            </a:r>
          </a:p>
          <a:p>
            <a:r>
              <a:rPr lang="en-GB" dirty="0" smtClean="0">
                <a:solidFill>
                  <a:schemeClr val="tx1"/>
                </a:solidFill>
              </a:rPr>
              <a:t>This System failed to achieve complete communication between students and teacher as some of the functionalities remained to add which can be done over the period of time as in future enhancement.</a:t>
            </a:r>
          </a:p>
          <a:p>
            <a:r>
              <a:rPr lang="en-GB" dirty="0" smtClean="0">
                <a:solidFill>
                  <a:schemeClr val="tx1"/>
                </a:solidFill>
              </a:rPr>
              <a:t>Students depends on other system for giving mock exams and all.</a:t>
            </a:r>
            <a:endParaRPr lang="mr-IN" dirty="0">
              <a:solidFill>
                <a:schemeClr val="tx1"/>
              </a:solidFill>
            </a:endParaRPr>
          </a:p>
        </p:txBody>
      </p:sp>
    </p:spTree>
    <p:extLst>
      <p:ext uri="{BB962C8B-B14F-4D97-AF65-F5344CB8AC3E}">
        <p14:creationId xmlns:p14="http://schemas.microsoft.com/office/powerpoint/2010/main" val="595450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907504"/>
          </a:xfrm>
        </p:spPr>
        <p:txBody>
          <a:bodyPr/>
          <a:lstStyle/>
          <a:p>
            <a:r>
              <a:rPr lang="en-GB" dirty="0" smtClean="0"/>
              <a:t>Conclusion</a:t>
            </a:r>
            <a:endParaRPr lang="mr-IN" dirty="0"/>
          </a:p>
        </p:txBody>
      </p:sp>
      <p:sp>
        <p:nvSpPr>
          <p:cNvPr id="3" name="Content Placeholder 2"/>
          <p:cNvSpPr>
            <a:spLocks noGrp="1"/>
          </p:cNvSpPr>
          <p:nvPr>
            <p:ph idx="1"/>
          </p:nvPr>
        </p:nvSpPr>
        <p:spPr>
          <a:xfrm>
            <a:off x="539552" y="1484784"/>
            <a:ext cx="8363272" cy="4929411"/>
          </a:xfrm>
        </p:spPr>
        <p:txBody>
          <a:bodyPr>
            <a:normAutofit fontScale="77500" lnSpcReduction="20000"/>
          </a:bodyPr>
          <a:lstStyle/>
          <a:p>
            <a:r>
              <a:rPr lang="en-US" sz="2800" dirty="0">
                <a:solidFill>
                  <a:schemeClr val="tx1"/>
                </a:solidFill>
              </a:rPr>
              <a:t>Online Student Management System can be acted as the key medium between the three layers of Institute such as Admin, Teacher and the Student as the prime user .</a:t>
            </a:r>
          </a:p>
          <a:p>
            <a:r>
              <a:rPr lang="en-US" sz="2800" dirty="0">
                <a:solidFill>
                  <a:schemeClr val="tx1"/>
                </a:solidFill>
              </a:rPr>
              <a:t>This system will help institute to organize its data as per the batch.</a:t>
            </a:r>
          </a:p>
          <a:p>
            <a:r>
              <a:rPr lang="en-US" sz="2800" dirty="0" smtClean="0">
                <a:solidFill>
                  <a:schemeClr val="tx1"/>
                </a:solidFill>
              </a:rPr>
              <a:t>It </a:t>
            </a:r>
            <a:r>
              <a:rPr lang="en-US" sz="2800" dirty="0">
                <a:solidFill>
                  <a:schemeClr val="tx1"/>
                </a:solidFill>
              </a:rPr>
              <a:t>provides a friendly graphical user interface which proves to be better when compared to the existing system. </a:t>
            </a:r>
          </a:p>
          <a:p>
            <a:r>
              <a:rPr lang="en-US" sz="2800" dirty="0" smtClean="0">
                <a:solidFill>
                  <a:schemeClr val="tx1"/>
                </a:solidFill>
              </a:rPr>
              <a:t>It </a:t>
            </a:r>
            <a:r>
              <a:rPr lang="en-US" sz="2800" dirty="0">
                <a:solidFill>
                  <a:schemeClr val="tx1"/>
                </a:solidFill>
              </a:rPr>
              <a:t>gives appropriate access to the authorized users depending on their permissions. </a:t>
            </a:r>
          </a:p>
          <a:p>
            <a:r>
              <a:rPr lang="en-US" sz="2800" dirty="0" smtClean="0">
                <a:solidFill>
                  <a:schemeClr val="tx1"/>
                </a:solidFill>
              </a:rPr>
              <a:t>Updating </a:t>
            </a:r>
            <a:r>
              <a:rPr lang="en-US" sz="2800" dirty="0">
                <a:solidFill>
                  <a:schemeClr val="tx1"/>
                </a:solidFill>
              </a:rPr>
              <a:t>of information becomes so easier.</a:t>
            </a:r>
          </a:p>
          <a:p>
            <a:r>
              <a:rPr lang="en-US" sz="2800" dirty="0">
                <a:solidFill>
                  <a:schemeClr val="tx1"/>
                </a:solidFill>
              </a:rPr>
              <a:t> </a:t>
            </a:r>
            <a:r>
              <a:rPr lang="en-US" sz="2800" dirty="0" smtClean="0">
                <a:solidFill>
                  <a:schemeClr val="tx1"/>
                </a:solidFill>
              </a:rPr>
              <a:t>The </a:t>
            </a:r>
            <a:r>
              <a:rPr lang="en-US" sz="2800" dirty="0">
                <a:solidFill>
                  <a:schemeClr val="tx1"/>
                </a:solidFill>
              </a:rPr>
              <a:t>System has adequate scope for modification in future if it is necessary. </a:t>
            </a:r>
          </a:p>
          <a:p>
            <a:r>
              <a:rPr lang="en-US" sz="2800" dirty="0" smtClean="0">
                <a:solidFill>
                  <a:schemeClr val="tx1"/>
                </a:solidFill>
              </a:rPr>
              <a:t>Provides </a:t>
            </a:r>
            <a:r>
              <a:rPr lang="en-US" sz="2800" dirty="0">
                <a:solidFill>
                  <a:schemeClr val="tx1"/>
                </a:solidFill>
              </a:rPr>
              <a:t>convenience to the students, faculties and management in order to communicate .</a:t>
            </a:r>
          </a:p>
          <a:p>
            <a:pPr marL="0" indent="0">
              <a:buNone/>
            </a:pPr>
            <a:endParaRPr lang="en-US" dirty="0"/>
          </a:p>
          <a:p>
            <a:pPr marL="0" indent="0">
              <a:buNone/>
            </a:pPr>
            <a:endParaRPr lang="mr-IN" dirty="0"/>
          </a:p>
        </p:txBody>
      </p:sp>
    </p:spTree>
    <p:extLst>
      <p:ext uri="{BB962C8B-B14F-4D97-AF65-F5344CB8AC3E}">
        <p14:creationId xmlns:p14="http://schemas.microsoft.com/office/powerpoint/2010/main" val="3300306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907504"/>
          </a:xfrm>
        </p:spPr>
        <p:txBody>
          <a:bodyPr/>
          <a:lstStyle/>
          <a:p>
            <a:r>
              <a:rPr lang="en-GB" dirty="0" smtClean="0"/>
              <a:t>Future Scope</a:t>
            </a:r>
            <a:endParaRPr lang="mr-IN" dirty="0"/>
          </a:p>
        </p:txBody>
      </p:sp>
      <p:sp>
        <p:nvSpPr>
          <p:cNvPr id="3" name="Content Placeholder 2"/>
          <p:cNvSpPr>
            <a:spLocks noGrp="1"/>
          </p:cNvSpPr>
          <p:nvPr>
            <p:ph idx="1"/>
          </p:nvPr>
        </p:nvSpPr>
        <p:spPr/>
        <p:txBody>
          <a:bodyPr/>
          <a:lstStyle/>
          <a:p>
            <a:r>
              <a:rPr lang="en-US" dirty="0">
                <a:solidFill>
                  <a:schemeClr val="tx1"/>
                </a:solidFill>
              </a:rPr>
              <a:t>We can use Socket.io to add a chat system for Student and Teacher. Student can then ask their doubts to Teachers and they can also talk with other students to know how they learnt a particular skill, etc.</a:t>
            </a:r>
          </a:p>
          <a:p>
            <a:r>
              <a:rPr lang="en-US" dirty="0">
                <a:solidFill>
                  <a:schemeClr val="tx1"/>
                </a:solidFill>
              </a:rPr>
              <a:t>We can give the option of timetable where the Admin can create the timetable for each semester.</a:t>
            </a:r>
          </a:p>
          <a:p>
            <a:r>
              <a:rPr lang="en-US" dirty="0">
                <a:solidFill>
                  <a:schemeClr val="tx1"/>
                </a:solidFill>
              </a:rPr>
              <a:t>The validation can be improved furthermore. I have tried to keep the validation logic correct and there might be few things missing</a:t>
            </a:r>
            <a:endParaRPr lang="mr-IN" dirty="0">
              <a:solidFill>
                <a:schemeClr val="tx1"/>
              </a:solidFill>
            </a:endParaRPr>
          </a:p>
        </p:txBody>
      </p:sp>
    </p:spTree>
    <p:extLst>
      <p:ext uri="{BB962C8B-B14F-4D97-AF65-F5344CB8AC3E}">
        <p14:creationId xmlns:p14="http://schemas.microsoft.com/office/powerpoint/2010/main" val="3606537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mr-IN" dirty="0"/>
          </a:p>
        </p:txBody>
      </p:sp>
      <p:sp>
        <p:nvSpPr>
          <p:cNvPr id="3" name="Content Placeholder 2"/>
          <p:cNvSpPr>
            <a:spLocks noGrp="1"/>
          </p:cNvSpPr>
          <p:nvPr>
            <p:ph idx="1"/>
          </p:nvPr>
        </p:nvSpPr>
        <p:spPr/>
        <p:txBody>
          <a:bodyPr/>
          <a:lstStyle/>
          <a:p>
            <a:r>
              <a:rPr lang="en-US" sz="1800" dirty="0">
                <a:solidFill>
                  <a:schemeClr val="tx1"/>
                </a:solidFill>
              </a:rPr>
              <a:t>The following books were referred during the analysis and execution phase of the project </a:t>
            </a:r>
          </a:p>
          <a:p>
            <a:pPr lvl="0"/>
            <a:r>
              <a:rPr lang="en-US" sz="1800" dirty="0">
                <a:solidFill>
                  <a:schemeClr val="tx1"/>
                </a:solidFill>
              </a:rPr>
              <a:t>Black book by DT Editorial Services</a:t>
            </a:r>
          </a:p>
          <a:p>
            <a:r>
              <a:rPr lang="en-US" sz="1800" dirty="0">
                <a:solidFill>
                  <a:schemeClr val="tx1"/>
                </a:solidFill>
              </a:rPr>
              <a:t>(Coverscss3,Javascript,xml,xhtml,Php,and </a:t>
            </a:r>
            <a:r>
              <a:rPr lang="en-US" sz="1800" dirty="0" err="1">
                <a:solidFill>
                  <a:schemeClr val="tx1"/>
                </a:solidFill>
              </a:rPr>
              <a:t>Jquery</a:t>
            </a:r>
            <a:r>
              <a:rPr lang="en-US" sz="1800" dirty="0">
                <a:solidFill>
                  <a:schemeClr val="tx1"/>
                </a:solidFill>
              </a:rPr>
              <a:t>) </a:t>
            </a:r>
          </a:p>
          <a:p>
            <a:r>
              <a:rPr lang="en-US" sz="1800" dirty="0">
                <a:solidFill>
                  <a:schemeClr val="tx1"/>
                </a:solidFill>
              </a:rPr>
              <a:t>2. MYSQL by Paul Dubois</a:t>
            </a:r>
          </a:p>
          <a:p>
            <a:r>
              <a:rPr lang="en-US" sz="1800" dirty="0">
                <a:solidFill>
                  <a:schemeClr val="tx1"/>
                </a:solidFill>
              </a:rPr>
              <a:t> WEBSITES: www.google.com</a:t>
            </a:r>
          </a:p>
          <a:p>
            <a:endParaRPr lang="mr-IN" dirty="0"/>
          </a:p>
        </p:txBody>
      </p:sp>
    </p:spTree>
    <p:extLst>
      <p:ext uri="{BB962C8B-B14F-4D97-AF65-F5344CB8AC3E}">
        <p14:creationId xmlns:p14="http://schemas.microsoft.com/office/powerpoint/2010/main" val="58486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979512"/>
          </a:xfrm>
        </p:spPr>
        <p:txBody>
          <a:bodyPr/>
          <a:lstStyle/>
          <a:p>
            <a:r>
              <a:rPr lang="en-GB" dirty="0" smtClean="0"/>
              <a:t>Requirement</a:t>
            </a:r>
            <a:endParaRPr lang="mr-IN" dirty="0"/>
          </a:p>
        </p:txBody>
      </p:sp>
      <p:sp>
        <p:nvSpPr>
          <p:cNvPr id="3" name="Content Placeholder 2"/>
          <p:cNvSpPr>
            <a:spLocks noGrp="1"/>
          </p:cNvSpPr>
          <p:nvPr>
            <p:ph idx="1"/>
          </p:nvPr>
        </p:nvSpPr>
        <p:spPr/>
        <p:txBody>
          <a:bodyPr>
            <a:normAutofit/>
          </a:bodyPr>
          <a:lstStyle/>
          <a:p>
            <a:r>
              <a:rPr lang="en-GB" sz="2300" dirty="0" smtClean="0">
                <a:solidFill>
                  <a:schemeClr val="tx1">
                    <a:lumMod val="95000"/>
                    <a:lumOff val="5000"/>
                  </a:schemeClr>
                </a:solidFill>
              </a:rPr>
              <a:t>Now a days the system in the institute has the process of making the proper report which is done manually which increases the time requirement .</a:t>
            </a:r>
          </a:p>
          <a:p>
            <a:pPr lvl="0"/>
            <a:r>
              <a:rPr lang="en-US" sz="2300" dirty="0">
                <a:solidFill>
                  <a:schemeClr val="tx1">
                    <a:lumMod val="95000"/>
                    <a:lumOff val="5000"/>
                  </a:schemeClr>
                </a:solidFill>
              </a:rPr>
              <a:t>An existing system for the Institute is all Scattered one</a:t>
            </a:r>
            <a:r>
              <a:rPr lang="en-US" sz="2300" dirty="0" smtClean="0">
                <a:solidFill>
                  <a:schemeClr val="tx1">
                    <a:lumMod val="95000"/>
                    <a:lumOff val="5000"/>
                  </a:schemeClr>
                </a:solidFill>
              </a:rPr>
              <a:t>.</a:t>
            </a:r>
          </a:p>
          <a:p>
            <a:pPr lvl="0"/>
            <a:r>
              <a:rPr lang="en-GB" sz="2300" dirty="0" smtClean="0">
                <a:solidFill>
                  <a:schemeClr val="tx1">
                    <a:lumMod val="95000"/>
                    <a:lumOff val="5000"/>
                  </a:schemeClr>
                </a:solidFill>
              </a:rPr>
              <a:t>Student  have no access to the internal marks</a:t>
            </a:r>
            <a:endParaRPr lang="en-US" sz="2300" dirty="0">
              <a:solidFill>
                <a:schemeClr val="tx1">
                  <a:lumMod val="95000"/>
                  <a:lumOff val="5000"/>
                </a:schemeClr>
              </a:solidFill>
            </a:endParaRPr>
          </a:p>
          <a:p>
            <a:pPr lvl="0"/>
            <a:r>
              <a:rPr lang="en-US" sz="2300" dirty="0">
                <a:solidFill>
                  <a:schemeClr val="tx1">
                    <a:lumMod val="95000"/>
                    <a:lumOff val="5000"/>
                  </a:schemeClr>
                </a:solidFill>
              </a:rPr>
              <a:t>Students have no access to the Module wise </a:t>
            </a:r>
            <a:r>
              <a:rPr lang="en-US" sz="2300" dirty="0" smtClean="0">
                <a:solidFill>
                  <a:schemeClr val="tx1">
                    <a:lumMod val="95000"/>
                    <a:lumOff val="5000"/>
                  </a:schemeClr>
                </a:solidFill>
              </a:rPr>
              <a:t>attendance.</a:t>
            </a:r>
          </a:p>
          <a:p>
            <a:r>
              <a:rPr lang="en-US" sz="2300" dirty="0">
                <a:solidFill>
                  <a:schemeClr val="tx1">
                    <a:lumMod val="95000"/>
                    <a:lumOff val="5000"/>
                  </a:schemeClr>
                </a:solidFill>
              </a:rPr>
              <a:t>Students have to wait for the official feedback form to give the </a:t>
            </a:r>
            <a:r>
              <a:rPr lang="en-US" sz="2300" dirty="0" smtClean="0">
                <a:solidFill>
                  <a:schemeClr val="tx1">
                    <a:lumMod val="95000"/>
                    <a:lumOff val="5000"/>
                  </a:schemeClr>
                </a:solidFill>
              </a:rPr>
              <a:t>feedback</a:t>
            </a:r>
            <a:endParaRPr lang="en-US" sz="2300" dirty="0">
              <a:solidFill>
                <a:schemeClr val="tx1">
                  <a:lumMod val="95000"/>
                  <a:lumOff val="5000"/>
                </a:schemeClr>
              </a:solidFill>
            </a:endParaRPr>
          </a:p>
          <a:p>
            <a:pPr lvl="0"/>
            <a:r>
              <a:rPr lang="en-US" sz="2300" dirty="0">
                <a:solidFill>
                  <a:schemeClr val="tx1">
                    <a:lumMod val="95000"/>
                    <a:lumOff val="5000"/>
                  </a:schemeClr>
                </a:solidFill>
              </a:rPr>
              <a:t>College uses the third party app for Assignment Submission</a:t>
            </a:r>
          </a:p>
          <a:p>
            <a:endParaRPr lang="mr-IN" sz="2300" dirty="0">
              <a:solidFill>
                <a:schemeClr val="tx1">
                  <a:lumMod val="95000"/>
                  <a:lumOff val="5000"/>
                </a:schemeClr>
              </a:solidFill>
            </a:endParaRPr>
          </a:p>
        </p:txBody>
      </p:sp>
    </p:spTree>
    <p:extLst>
      <p:ext uri="{BB962C8B-B14F-4D97-AF65-F5344CB8AC3E}">
        <p14:creationId xmlns:p14="http://schemas.microsoft.com/office/powerpoint/2010/main" val="2747920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979512"/>
          </a:xfrm>
        </p:spPr>
        <p:txBody>
          <a:bodyPr/>
          <a:lstStyle/>
          <a:p>
            <a:r>
              <a:rPr lang="en-GB" dirty="0" smtClean="0"/>
              <a:t>Objectives</a:t>
            </a:r>
            <a:endParaRPr lang="mr-IN" dirty="0"/>
          </a:p>
        </p:txBody>
      </p:sp>
      <p:sp>
        <p:nvSpPr>
          <p:cNvPr id="3" name="Content Placeholder 2"/>
          <p:cNvSpPr>
            <a:spLocks noGrp="1"/>
          </p:cNvSpPr>
          <p:nvPr>
            <p:ph idx="1"/>
          </p:nvPr>
        </p:nvSpPr>
        <p:spPr>
          <a:xfrm>
            <a:off x="467544" y="1844824"/>
            <a:ext cx="8229600" cy="4525963"/>
          </a:xfrm>
        </p:spPr>
        <p:txBody>
          <a:bodyPr/>
          <a:lstStyle/>
          <a:p>
            <a:r>
              <a:rPr lang="en-GB" dirty="0" smtClean="0">
                <a:solidFill>
                  <a:schemeClr val="tx1">
                    <a:lumMod val="95000"/>
                    <a:lumOff val="5000"/>
                  </a:schemeClr>
                </a:solidFill>
              </a:rPr>
              <a:t>The main purpose of this system is to</a:t>
            </a:r>
            <a:r>
              <a:rPr lang="en-US" dirty="0">
                <a:solidFill>
                  <a:schemeClr val="tx1">
                    <a:lumMod val="95000"/>
                    <a:lumOff val="5000"/>
                  </a:schemeClr>
                </a:solidFill>
              </a:rPr>
              <a:t> </a:t>
            </a:r>
            <a:r>
              <a:rPr lang="en-US" dirty="0" smtClean="0">
                <a:solidFill>
                  <a:schemeClr val="tx1">
                    <a:lumMod val="95000"/>
                    <a:lumOff val="5000"/>
                  </a:schemeClr>
                </a:solidFill>
              </a:rPr>
              <a:t>be </a:t>
            </a:r>
            <a:r>
              <a:rPr lang="en-US" dirty="0">
                <a:solidFill>
                  <a:schemeClr val="tx1">
                    <a:lumMod val="95000"/>
                    <a:lumOff val="5000"/>
                  </a:schemeClr>
                </a:solidFill>
              </a:rPr>
              <a:t>the best medium between the College Management and the Students in all aspects to achieve one to one connection with students.</a:t>
            </a:r>
          </a:p>
          <a:p>
            <a:r>
              <a:rPr lang="en-US" dirty="0">
                <a:solidFill>
                  <a:schemeClr val="tx1">
                    <a:lumMod val="95000"/>
                    <a:lumOff val="5000"/>
                  </a:schemeClr>
                </a:solidFill>
              </a:rPr>
              <a:t> </a:t>
            </a:r>
            <a:r>
              <a:rPr lang="en-US" dirty="0" smtClean="0">
                <a:solidFill>
                  <a:schemeClr val="tx1">
                    <a:lumMod val="95000"/>
                    <a:lumOff val="5000"/>
                  </a:schemeClr>
                </a:solidFill>
              </a:rPr>
              <a:t>Simple database is maintained.</a:t>
            </a:r>
          </a:p>
          <a:p>
            <a:r>
              <a:rPr lang="en-GB" dirty="0" smtClean="0">
                <a:solidFill>
                  <a:schemeClr val="tx1">
                    <a:lumMod val="95000"/>
                    <a:lumOff val="5000"/>
                  </a:schemeClr>
                </a:solidFill>
              </a:rPr>
              <a:t>A simple and attractive User interface, it can be used in no time.</a:t>
            </a:r>
          </a:p>
          <a:p>
            <a:r>
              <a:rPr lang="en-GB" dirty="0" smtClean="0">
                <a:solidFill>
                  <a:schemeClr val="tx1">
                    <a:lumMod val="95000"/>
                    <a:lumOff val="5000"/>
                  </a:schemeClr>
                </a:solidFill>
              </a:rPr>
              <a:t>The aim is to design a college system to update and store all the student data by batch and course wise.</a:t>
            </a:r>
            <a:endParaRPr lang="en-US" dirty="0">
              <a:solidFill>
                <a:schemeClr val="tx1">
                  <a:lumMod val="95000"/>
                  <a:lumOff val="5000"/>
                </a:schemeClr>
              </a:solidFill>
            </a:endParaRPr>
          </a:p>
          <a:p>
            <a:endParaRPr lang="mr-IN" dirty="0">
              <a:solidFill>
                <a:schemeClr val="tx1">
                  <a:lumMod val="95000"/>
                  <a:lumOff val="5000"/>
                </a:schemeClr>
              </a:solidFill>
            </a:endParaRPr>
          </a:p>
        </p:txBody>
      </p:sp>
    </p:spTree>
    <p:extLst>
      <p:ext uri="{BB962C8B-B14F-4D97-AF65-F5344CB8AC3E}">
        <p14:creationId xmlns:p14="http://schemas.microsoft.com/office/powerpoint/2010/main" val="608895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051520"/>
          </a:xfrm>
        </p:spPr>
        <p:txBody>
          <a:bodyPr/>
          <a:lstStyle/>
          <a:p>
            <a:r>
              <a:rPr lang="en-GB" sz="4400" dirty="0" smtClean="0"/>
              <a:t>Technologies Used</a:t>
            </a:r>
            <a:endParaRPr lang="mr-IN" sz="4400" dirty="0"/>
          </a:p>
        </p:txBody>
      </p:sp>
      <p:sp>
        <p:nvSpPr>
          <p:cNvPr id="3" name="Content Placeholder 2"/>
          <p:cNvSpPr>
            <a:spLocks noGrp="1"/>
          </p:cNvSpPr>
          <p:nvPr>
            <p:ph idx="1"/>
          </p:nvPr>
        </p:nvSpPr>
        <p:spPr>
          <a:xfrm>
            <a:off x="1187624" y="5598159"/>
            <a:ext cx="8219256" cy="1224136"/>
          </a:xfrm>
        </p:spPr>
        <p:txBody>
          <a:bodyPr/>
          <a:lstStyle/>
          <a:p>
            <a:r>
              <a:rPr lang="en-GB" b="1" dirty="0" err="1" smtClean="0">
                <a:solidFill>
                  <a:schemeClr val="tx1">
                    <a:lumMod val="95000"/>
                    <a:lumOff val="5000"/>
                  </a:schemeClr>
                </a:solidFill>
              </a:rPr>
              <a:t>FrontEnd</a:t>
            </a:r>
            <a:r>
              <a:rPr lang="en-GB" b="1" dirty="0" smtClean="0">
                <a:solidFill>
                  <a:schemeClr val="tx1">
                    <a:lumMod val="95000"/>
                    <a:lumOff val="5000"/>
                  </a:schemeClr>
                </a:solidFill>
              </a:rPr>
              <a:t>- </a:t>
            </a:r>
            <a:r>
              <a:rPr lang="en-GB" dirty="0" err="1" smtClean="0">
                <a:solidFill>
                  <a:schemeClr val="tx1">
                    <a:lumMod val="95000"/>
                    <a:lumOff val="5000"/>
                  </a:schemeClr>
                </a:solidFill>
              </a:rPr>
              <a:t>ReactJs</a:t>
            </a:r>
            <a:endParaRPr lang="en-GB" dirty="0" smtClean="0">
              <a:solidFill>
                <a:schemeClr val="tx1">
                  <a:lumMod val="95000"/>
                  <a:lumOff val="5000"/>
                </a:schemeClr>
              </a:solidFill>
            </a:endParaRPr>
          </a:p>
          <a:p>
            <a:r>
              <a:rPr lang="en-GB" b="1" dirty="0" smtClean="0">
                <a:solidFill>
                  <a:schemeClr val="tx1">
                    <a:lumMod val="95000"/>
                    <a:lumOff val="5000"/>
                  </a:schemeClr>
                </a:solidFill>
              </a:rPr>
              <a:t>Backend-</a:t>
            </a:r>
            <a:r>
              <a:rPr lang="en-GB" dirty="0" smtClean="0">
                <a:solidFill>
                  <a:schemeClr val="tx1">
                    <a:lumMod val="95000"/>
                    <a:lumOff val="5000"/>
                  </a:schemeClr>
                </a:solidFill>
              </a:rPr>
              <a:t> Java Spring Boot API</a:t>
            </a:r>
            <a:endParaRPr lang="mr-IN" dirty="0">
              <a:solidFill>
                <a:schemeClr val="tx1">
                  <a:lumMod val="95000"/>
                  <a:lumOff val="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344425"/>
            <a:ext cx="7865674" cy="4176464"/>
          </a:xfrm>
          <a:prstGeom prst="rect">
            <a:avLst/>
          </a:prstGeom>
        </p:spPr>
      </p:pic>
    </p:spTree>
    <p:extLst>
      <p:ext uri="{BB962C8B-B14F-4D97-AF65-F5344CB8AC3E}">
        <p14:creationId xmlns:p14="http://schemas.microsoft.com/office/powerpoint/2010/main" val="901456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UML Diagrams</a:t>
            </a:r>
            <a:endParaRPr lang="mr-IN" dirty="0"/>
          </a:p>
        </p:txBody>
      </p:sp>
      <p:sp>
        <p:nvSpPr>
          <p:cNvPr id="3" name="Content Placeholder 2"/>
          <p:cNvSpPr>
            <a:spLocks noGrp="1"/>
          </p:cNvSpPr>
          <p:nvPr>
            <p:ph idx="1"/>
          </p:nvPr>
        </p:nvSpPr>
        <p:spPr>
          <a:xfrm>
            <a:off x="539552" y="1916832"/>
            <a:ext cx="8229600" cy="4525963"/>
          </a:xfrm>
        </p:spPr>
        <p:txBody>
          <a:bodyPr/>
          <a:lstStyle/>
          <a:p>
            <a:pPr marL="0" indent="0">
              <a:buNone/>
            </a:pPr>
            <a:r>
              <a:rPr lang="en-GB" dirty="0" smtClean="0">
                <a:solidFill>
                  <a:schemeClr val="tx1"/>
                </a:solidFill>
              </a:rPr>
              <a:t>1.ER Diagram</a:t>
            </a:r>
          </a:p>
          <a:p>
            <a:pPr marL="0" indent="0">
              <a:buNone/>
            </a:pPr>
            <a:r>
              <a:rPr lang="en-GB" dirty="0" smtClean="0">
                <a:solidFill>
                  <a:schemeClr val="tx1"/>
                </a:solidFill>
              </a:rPr>
              <a:t>2. Activity Diagram for Admin,Teacher,Student.</a:t>
            </a:r>
          </a:p>
          <a:p>
            <a:pPr marL="0" indent="0">
              <a:buNone/>
            </a:pPr>
            <a:r>
              <a:rPr lang="en-GB" dirty="0">
                <a:solidFill>
                  <a:schemeClr val="tx1"/>
                </a:solidFill>
              </a:rPr>
              <a:t>3</a:t>
            </a:r>
            <a:r>
              <a:rPr lang="en-GB" dirty="0" smtClean="0">
                <a:solidFill>
                  <a:schemeClr val="tx1"/>
                </a:solidFill>
              </a:rPr>
              <a:t>. Use Case </a:t>
            </a:r>
            <a:r>
              <a:rPr lang="en-GB" dirty="0">
                <a:solidFill>
                  <a:schemeClr val="tx1"/>
                </a:solidFill>
              </a:rPr>
              <a:t>D</a:t>
            </a:r>
            <a:r>
              <a:rPr lang="en-GB" dirty="0" smtClean="0">
                <a:solidFill>
                  <a:schemeClr val="tx1"/>
                </a:solidFill>
              </a:rPr>
              <a:t>iagram for Admin,Teacher,Student.</a:t>
            </a:r>
          </a:p>
          <a:p>
            <a:pPr marL="0" indent="0">
              <a:buNone/>
            </a:pPr>
            <a:r>
              <a:rPr lang="en-GB" dirty="0" smtClean="0">
                <a:solidFill>
                  <a:schemeClr val="tx1"/>
                </a:solidFill>
              </a:rPr>
              <a:t>4. Zero, One and Second level DFDs.</a:t>
            </a:r>
          </a:p>
          <a:p>
            <a:pPr marL="0" indent="0">
              <a:buNone/>
            </a:pPr>
            <a:r>
              <a:rPr lang="en-GB" dirty="0" smtClean="0">
                <a:solidFill>
                  <a:schemeClr val="tx1"/>
                </a:solidFill>
              </a:rPr>
              <a:t>5.Class Diagram</a:t>
            </a:r>
          </a:p>
          <a:p>
            <a:endParaRPr lang="en-GB" dirty="0" smtClean="0"/>
          </a:p>
          <a:p>
            <a:endParaRPr lang="en-GB" dirty="0"/>
          </a:p>
          <a:p>
            <a:endParaRPr lang="mr-IN" dirty="0"/>
          </a:p>
        </p:txBody>
      </p:sp>
    </p:spTree>
    <p:extLst>
      <p:ext uri="{BB962C8B-B14F-4D97-AF65-F5344CB8AC3E}">
        <p14:creationId xmlns:p14="http://schemas.microsoft.com/office/powerpoint/2010/main" val="1470210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71600" y="332656"/>
            <a:ext cx="7128792" cy="6192688"/>
          </a:xfrm>
          <a:prstGeom prst="rect">
            <a:avLst/>
          </a:prstGeom>
        </p:spPr>
      </p:pic>
      <p:sp>
        <p:nvSpPr>
          <p:cNvPr id="6" name="TextBox 5"/>
          <p:cNvSpPr txBox="1"/>
          <p:nvPr/>
        </p:nvSpPr>
        <p:spPr>
          <a:xfrm flipH="1">
            <a:off x="1043608" y="476672"/>
            <a:ext cx="2160240" cy="369332"/>
          </a:xfrm>
          <a:prstGeom prst="rect">
            <a:avLst/>
          </a:prstGeom>
          <a:noFill/>
        </p:spPr>
        <p:txBody>
          <a:bodyPr wrap="square" rtlCol="0">
            <a:spAutoFit/>
          </a:bodyPr>
          <a:lstStyle/>
          <a:p>
            <a:r>
              <a:rPr lang="en-GB" dirty="0" smtClean="0"/>
              <a:t>E-R Diagram</a:t>
            </a:r>
            <a:endParaRPr lang="mr-IN" dirty="0"/>
          </a:p>
        </p:txBody>
      </p:sp>
    </p:spTree>
    <p:extLst>
      <p:ext uri="{BB962C8B-B14F-4D97-AF65-F5344CB8AC3E}">
        <p14:creationId xmlns:p14="http://schemas.microsoft.com/office/powerpoint/2010/main" val="2651012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p:cNvSpPr/>
          <p:nvPr/>
        </p:nvSpPr>
        <p:spPr>
          <a:xfrm>
            <a:off x="3867756" y="2162117"/>
            <a:ext cx="861060" cy="266065"/>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cxnSp>
        <p:nvCxnSpPr>
          <p:cNvPr id="3" name="Straight Arrow Connector 2"/>
          <p:cNvCxnSpPr/>
          <p:nvPr/>
        </p:nvCxnSpPr>
        <p:spPr>
          <a:xfrm>
            <a:off x="4316701" y="1920817"/>
            <a:ext cx="0" cy="241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Flowchart: Terminator 3"/>
          <p:cNvSpPr/>
          <p:nvPr/>
        </p:nvSpPr>
        <p:spPr>
          <a:xfrm>
            <a:off x="1182976" y="3793432"/>
            <a:ext cx="994410" cy="314325"/>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cxnSp>
        <p:nvCxnSpPr>
          <p:cNvPr id="5" name="Straight Arrow Connector 4"/>
          <p:cNvCxnSpPr/>
          <p:nvPr/>
        </p:nvCxnSpPr>
        <p:spPr>
          <a:xfrm flipH="1">
            <a:off x="4732626" y="2268797"/>
            <a:ext cx="9029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635596" y="2268797"/>
            <a:ext cx="0" cy="701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4466561" y="2970472"/>
            <a:ext cx="1169035"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Flowchart: Decision 7"/>
          <p:cNvSpPr/>
          <p:nvPr/>
        </p:nvSpPr>
        <p:spPr>
          <a:xfrm>
            <a:off x="4083021" y="2791402"/>
            <a:ext cx="424815" cy="37211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cxnSp>
        <p:nvCxnSpPr>
          <p:cNvPr id="9" name="Straight Arrow Connector 8"/>
          <p:cNvCxnSpPr/>
          <p:nvPr/>
        </p:nvCxnSpPr>
        <p:spPr>
          <a:xfrm flipH="1">
            <a:off x="4307176" y="2427547"/>
            <a:ext cx="10160" cy="361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307176" y="3161607"/>
            <a:ext cx="0" cy="297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329661" y="3391477"/>
            <a:ext cx="6370955" cy="69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sp>
        <p:nvSpPr>
          <p:cNvPr id="12" name="Rectangle 11"/>
          <p:cNvSpPr/>
          <p:nvPr/>
        </p:nvSpPr>
        <p:spPr>
          <a:xfrm>
            <a:off x="1328391" y="5309177"/>
            <a:ext cx="6370955" cy="69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sp>
        <p:nvSpPr>
          <p:cNvPr id="13" name="Flowchart: Terminator 12"/>
          <p:cNvSpPr/>
          <p:nvPr/>
        </p:nvSpPr>
        <p:spPr>
          <a:xfrm>
            <a:off x="4254471" y="3778827"/>
            <a:ext cx="972820" cy="299085"/>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sp>
        <p:nvSpPr>
          <p:cNvPr id="14" name="Flowchart: Terminator 13"/>
          <p:cNvSpPr/>
          <p:nvPr/>
        </p:nvSpPr>
        <p:spPr>
          <a:xfrm>
            <a:off x="5228561" y="4605597"/>
            <a:ext cx="1060450" cy="248285"/>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sp>
        <p:nvSpPr>
          <p:cNvPr id="15" name="Down Arrow 14"/>
          <p:cNvSpPr/>
          <p:nvPr/>
        </p:nvSpPr>
        <p:spPr>
          <a:xfrm>
            <a:off x="4306541" y="5378392"/>
            <a:ext cx="45085" cy="17843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sp>
        <p:nvSpPr>
          <p:cNvPr id="16" name="Flowchart: Terminator 15"/>
          <p:cNvSpPr/>
          <p:nvPr/>
        </p:nvSpPr>
        <p:spPr>
          <a:xfrm>
            <a:off x="3921096" y="5556827"/>
            <a:ext cx="861060" cy="339725"/>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sp>
        <p:nvSpPr>
          <p:cNvPr id="17" name="Rectangle 16"/>
          <p:cNvSpPr/>
          <p:nvPr/>
        </p:nvSpPr>
        <p:spPr>
          <a:xfrm>
            <a:off x="1235046" y="3792797"/>
            <a:ext cx="892175"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a:effectLst/>
                <a:ea typeface="Times New Roman"/>
                <a:cs typeface="Mangal"/>
              </a:rPr>
              <a:t>Add Admin</a:t>
            </a:r>
            <a:endParaRPr lang="en-US" sz="1100">
              <a:effectLst/>
              <a:ea typeface="Times New Roman"/>
              <a:cs typeface="Mangal"/>
            </a:endParaRPr>
          </a:p>
        </p:txBody>
      </p:sp>
      <p:sp>
        <p:nvSpPr>
          <p:cNvPr id="18" name="Flowchart: Terminator 17"/>
          <p:cNvSpPr/>
          <p:nvPr/>
        </p:nvSpPr>
        <p:spPr>
          <a:xfrm>
            <a:off x="2264381" y="3945832"/>
            <a:ext cx="994410" cy="314325"/>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sp>
        <p:nvSpPr>
          <p:cNvPr id="19" name="Rectangle 18"/>
          <p:cNvSpPr/>
          <p:nvPr/>
        </p:nvSpPr>
        <p:spPr>
          <a:xfrm>
            <a:off x="2265016" y="3947102"/>
            <a:ext cx="1330960"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GB" sz="1100">
                <a:effectLst/>
                <a:ea typeface="Times New Roman"/>
                <a:cs typeface="Mangal"/>
              </a:rPr>
              <a:t>Add Teacher</a:t>
            </a:r>
            <a:endParaRPr lang="en-US" sz="1100">
              <a:effectLst/>
              <a:ea typeface="Times New Roman"/>
              <a:cs typeface="Mangal"/>
            </a:endParaRPr>
          </a:p>
        </p:txBody>
      </p:sp>
      <p:sp>
        <p:nvSpPr>
          <p:cNvPr id="20" name="Rectangle 19"/>
          <p:cNvSpPr/>
          <p:nvPr/>
        </p:nvSpPr>
        <p:spPr>
          <a:xfrm>
            <a:off x="3186401" y="4274762"/>
            <a:ext cx="1163955"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a:effectLst/>
                <a:ea typeface="Times New Roman"/>
                <a:cs typeface="Mangal"/>
              </a:rPr>
              <a:t>Add Student</a:t>
            </a:r>
            <a:endParaRPr lang="en-US" sz="1100">
              <a:effectLst/>
              <a:ea typeface="Times New Roman"/>
              <a:cs typeface="Mangal"/>
            </a:endParaRPr>
          </a:p>
        </p:txBody>
      </p:sp>
      <p:sp>
        <p:nvSpPr>
          <p:cNvPr id="21" name="Flowchart: Terminator 20"/>
          <p:cNvSpPr/>
          <p:nvPr/>
        </p:nvSpPr>
        <p:spPr>
          <a:xfrm>
            <a:off x="3257521" y="4258887"/>
            <a:ext cx="994410" cy="314325"/>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sp>
        <p:nvSpPr>
          <p:cNvPr id="22" name="Rectangle 21"/>
          <p:cNvSpPr/>
          <p:nvPr/>
        </p:nvSpPr>
        <p:spPr>
          <a:xfrm>
            <a:off x="4208751" y="3761682"/>
            <a:ext cx="1330960"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GB" sz="1100">
                <a:effectLst/>
                <a:ea typeface="Times New Roman"/>
                <a:cs typeface="Mangal"/>
              </a:rPr>
              <a:t>View Feedback</a:t>
            </a:r>
            <a:endParaRPr lang="en-US" sz="1100">
              <a:effectLst/>
              <a:ea typeface="Times New Roman"/>
              <a:cs typeface="Mangal"/>
            </a:endParaRPr>
          </a:p>
        </p:txBody>
      </p:sp>
      <p:sp>
        <p:nvSpPr>
          <p:cNvPr id="23" name="Rectangle 22"/>
          <p:cNvSpPr/>
          <p:nvPr/>
        </p:nvSpPr>
        <p:spPr>
          <a:xfrm>
            <a:off x="5231101" y="4579562"/>
            <a:ext cx="1330960"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GB" sz="1100">
                <a:effectLst/>
                <a:ea typeface="Times New Roman"/>
                <a:cs typeface="Mangal"/>
              </a:rPr>
              <a:t>View everyOne</a:t>
            </a:r>
            <a:endParaRPr lang="en-US" sz="1100">
              <a:effectLst/>
              <a:ea typeface="Times New Roman"/>
              <a:cs typeface="Mangal"/>
            </a:endParaRPr>
          </a:p>
        </p:txBody>
      </p:sp>
      <p:sp>
        <p:nvSpPr>
          <p:cNvPr id="24" name="Rectangle 23"/>
          <p:cNvSpPr/>
          <p:nvPr/>
        </p:nvSpPr>
        <p:spPr>
          <a:xfrm>
            <a:off x="6290281" y="3777557"/>
            <a:ext cx="1330960"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GB" sz="1100">
                <a:effectLst/>
                <a:ea typeface="Times New Roman"/>
                <a:cs typeface="Mangal"/>
              </a:rPr>
              <a:t>Post Notice</a:t>
            </a:r>
            <a:endParaRPr lang="en-US" sz="1100">
              <a:effectLst/>
              <a:ea typeface="Times New Roman"/>
              <a:cs typeface="Mangal"/>
            </a:endParaRPr>
          </a:p>
        </p:txBody>
      </p:sp>
      <p:sp>
        <p:nvSpPr>
          <p:cNvPr id="25" name="Rectangle 24"/>
          <p:cNvSpPr/>
          <p:nvPr/>
        </p:nvSpPr>
        <p:spPr>
          <a:xfrm>
            <a:off x="7151976" y="4082992"/>
            <a:ext cx="1330960"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GB" sz="1100">
                <a:effectLst/>
                <a:ea typeface="Times New Roman"/>
                <a:cs typeface="Mangal"/>
              </a:rPr>
              <a:t>Post Timetable</a:t>
            </a:r>
            <a:endParaRPr lang="en-US" sz="1100">
              <a:effectLst/>
              <a:ea typeface="Times New Roman"/>
              <a:cs typeface="Mangal"/>
            </a:endParaRPr>
          </a:p>
        </p:txBody>
      </p:sp>
      <p:sp>
        <p:nvSpPr>
          <p:cNvPr id="26" name="Flowchart: Terminator 25"/>
          <p:cNvSpPr/>
          <p:nvPr/>
        </p:nvSpPr>
        <p:spPr>
          <a:xfrm>
            <a:off x="6259801" y="3793432"/>
            <a:ext cx="892175" cy="22606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sp>
        <p:nvSpPr>
          <p:cNvPr id="27" name="Flowchart: Terminator 26"/>
          <p:cNvSpPr/>
          <p:nvPr/>
        </p:nvSpPr>
        <p:spPr>
          <a:xfrm>
            <a:off x="7152611" y="4093152"/>
            <a:ext cx="994410" cy="2413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cxnSp>
        <p:nvCxnSpPr>
          <p:cNvPr id="28" name="Straight Arrow Connector 27"/>
          <p:cNvCxnSpPr/>
          <p:nvPr/>
        </p:nvCxnSpPr>
        <p:spPr>
          <a:xfrm flipH="1">
            <a:off x="1636366" y="3461327"/>
            <a:ext cx="6985" cy="325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1629381" y="4107757"/>
            <a:ext cx="6985" cy="1199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2711421" y="4276667"/>
            <a:ext cx="0" cy="1031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743296" y="4576387"/>
            <a:ext cx="0" cy="7308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4728816" y="4079182"/>
            <a:ext cx="1905" cy="12280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6713191" y="4020762"/>
            <a:ext cx="1905" cy="1287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7569171" y="4335087"/>
            <a:ext cx="1905" cy="972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712056" y="3461962"/>
            <a:ext cx="0" cy="448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743296" y="3457517"/>
            <a:ext cx="0" cy="803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4728816" y="3435292"/>
            <a:ext cx="1905" cy="3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769581" y="3420687"/>
            <a:ext cx="1905" cy="1155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770851" y="4854517"/>
            <a:ext cx="635" cy="453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6661756" y="3463867"/>
            <a:ext cx="1905" cy="335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7564091" y="3457517"/>
            <a:ext cx="6985" cy="620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Flowchart: Terminator 41"/>
          <p:cNvSpPr/>
          <p:nvPr/>
        </p:nvSpPr>
        <p:spPr>
          <a:xfrm>
            <a:off x="3785206" y="1650307"/>
            <a:ext cx="994410" cy="266065"/>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cxnSp>
        <p:nvCxnSpPr>
          <p:cNvPr id="43" name="Straight Arrow Connector 42"/>
          <p:cNvCxnSpPr/>
          <p:nvPr/>
        </p:nvCxnSpPr>
        <p:spPr>
          <a:xfrm flipH="1">
            <a:off x="4314161" y="1480127"/>
            <a:ext cx="2540" cy="162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984596" y="2150687"/>
            <a:ext cx="1330960"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GB" sz="1100">
                <a:effectLst/>
                <a:ea typeface="Times New Roman"/>
                <a:cs typeface="Mangal"/>
              </a:rPr>
              <a:t>Login</a:t>
            </a:r>
            <a:endParaRPr lang="en-US" sz="1100">
              <a:effectLst/>
              <a:ea typeface="Times New Roman"/>
              <a:cs typeface="Mangal"/>
            </a:endParaRPr>
          </a:p>
        </p:txBody>
      </p:sp>
      <p:sp>
        <p:nvSpPr>
          <p:cNvPr id="45" name="Rectangle 44"/>
          <p:cNvSpPr/>
          <p:nvPr/>
        </p:nvSpPr>
        <p:spPr>
          <a:xfrm>
            <a:off x="3799176" y="1634432"/>
            <a:ext cx="1330960"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GB" sz="1100">
                <a:effectLst/>
                <a:ea typeface="Times New Roman"/>
                <a:cs typeface="Mangal"/>
              </a:rPr>
              <a:t>Registration</a:t>
            </a:r>
            <a:endParaRPr lang="en-US" sz="1100">
              <a:effectLst/>
              <a:ea typeface="Times New Roman"/>
              <a:cs typeface="Mangal"/>
            </a:endParaRPr>
          </a:p>
        </p:txBody>
      </p:sp>
      <p:sp>
        <p:nvSpPr>
          <p:cNvPr id="46" name="Rectangle 45"/>
          <p:cNvSpPr/>
          <p:nvPr/>
        </p:nvSpPr>
        <p:spPr>
          <a:xfrm>
            <a:off x="4728816" y="2887922"/>
            <a:ext cx="1330960"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GB" sz="1100">
                <a:effectLst/>
                <a:ea typeface="Times New Roman"/>
                <a:cs typeface="Mangal"/>
              </a:rPr>
              <a:t>Valid</a:t>
            </a:r>
            <a:endParaRPr lang="en-US" sz="1100">
              <a:effectLst/>
              <a:ea typeface="Times New Roman"/>
              <a:cs typeface="Mangal"/>
            </a:endParaRPr>
          </a:p>
        </p:txBody>
      </p:sp>
      <p:sp>
        <p:nvSpPr>
          <p:cNvPr id="47" name="Rectangle 46"/>
          <p:cNvSpPr/>
          <p:nvPr/>
        </p:nvSpPr>
        <p:spPr>
          <a:xfrm>
            <a:off x="5692746" y="2425642"/>
            <a:ext cx="1330960"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GB" sz="1100">
                <a:effectLst/>
                <a:ea typeface="Times New Roman"/>
                <a:cs typeface="Mangal"/>
              </a:rPr>
              <a:t>No</a:t>
            </a:r>
            <a:endParaRPr lang="en-US" sz="1100">
              <a:effectLst/>
              <a:ea typeface="Times New Roman"/>
              <a:cs typeface="Mangal"/>
            </a:endParaRPr>
          </a:p>
        </p:txBody>
      </p:sp>
      <p:sp>
        <p:nvSpPr>
          <p:cNvPr id="48" name="Rectangle 47"/>
          <p:cNvSpPr/>
          <p:nvPr/>
        </p:nvSpPr>
        <p:spPr>
          <a:xfrm>
            <a:off x="3744566" y="3089852"/>
            <a:ext cx="1330960"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GB" sz="1100">
                <a:effectLst/>
                <a:ea typeface="Times New Roman"/>
                <a:cs typeface="Mangal"/>
              </a:rPr>
              <a:t>Yes</a:t>
            </a:r>
            <a:endParaRPr lang="en-US" sz="1100">
              <a:effectLst/>
              <a:ea typeface="Times New Roman"/>
              <a:cs typeface="Mangal"/>
            </a:endParaRPr>
          </a:p>
        </p:txBody>
      </p:sp>
      <p:sp>
        <p:nvSpPr>
          <p:cNvPr id="49" name="Rectangle 48"/>
          <p:cNvSpPr/>
          <p:nvPr/>
        </p:nvSpPr>
        <p:spPr>
          <a:xfrm>
            <a:off x="3987771" y="5574607"/>
            <a:ext cx="1330960"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GB" sz="1100">
                <a:effectLst/>
                <a:ea typeface="Times New Roman"/>
                <a:cs typeface="Mangal"/>
              </a:rPr>
              <a:t>Logout</a:t>
            </a:r>
            <a:endParaRPr lang="en-US" sz="1100">
              <a:effectLst/>
              <a:ea typeface="Times New Roman"/>
              <a:cs typeface="Mangal"/>
            </a:endParaRPr>
          </a:p>
        </p:txBody>
      </p:sp>
      <p:sp>
        <p:nvSpPr>
          <p:cNvPr id="50"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mr-IN" sz="1800" b="0" i="0" u="none" strike="noStrike" cap="none" normalizeH="0" baseline="0" smtClean="0">
              <a:ln>
                <a:noFill/>
              </a:ln>
              <a:solidFill>
                <a:schemeClr val="tx1"/>
              </a:solidFill>
              <a:effectLst/>
              <a:latin typeface="Arial" pitchFamily="34" charset="0"/>
              <a:cs typeface="Mangal" pitchFamily="18" charset="0"/>
            </a:endParaRPr>
          </a:p>
        </p:txBody>
      </p:sp>
      <p:sp>
        <p:nvSpPr>
          <p:cNvPr id="51" name="Rectangle 63"/>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58775" algn="l"/>
              </a:tabLst>
            </a:pPr>
            <a:endParaRPr kumimoji="0" lang="mr-IN" sz="1800" b="0" i="0" u="none" strike="noStrike" cap="none" normalizeH="0" baseline="0" smtClean="0">
              <a:ln>
                <a:noFill/>
              </a:ln>
              <a:solidFill>
                <a:schemeClr val="tx1"/>
              </a:solidFill>
              <a:effectLst/>
              <a:latin typeface="Arial" pitchFamily="34" charset="0"/>
              <a:cs typeface="Mangal" pitchFamily="18" charset="0"/>
            </a:endParaRPr>
          </a:p>
        </p:txBody>
      </p:sp>
      <p:sp>
        <p:nvSpPr>
          <p:cNvPr id="52" name="TextBox 51"/>
          <p:cNvSpPr txBox="1"/>
          <p:nvPr/>
        </p:nvSpPr>
        <p:spPr>
          <a:xfrm>
            <a:off x="971600" y="685800"/>
            <a:ext cx="3111421" cy="369332"/>
          </a:xfrm>
          <a:prstGeom prst="rect">
            <a:avLst/>
          </a:prstGeom>
          <a:noFill/>
        </p:spPr>
        <p:txBody>
          <a:bodyPr wrap="square" rtlCol="0">
            <a:spAutoFit/>
          </a:bodyPr>
          <a:lstStyle/>
          <a:p>
            <a:r>
              <a:rPr lang="en-GB" u="sng" dirty="0" smtClean="0"/>
              <a:t>Activity Diagram for Admin</a:t>
            </a:r>
            <a:endParaRPr lang="mr-IN" u="sng" dirty="0"/>
          </a:p>
        </p:txBody>
      </p:sp>
    </p:spTree>
    <p:extLst>
      <p:ext uri="{BB962C8B-B14F-4D97-AF65-F5344CB8AC3E}">
        <p14:creationId xmlns:p14="http://schemas.microsoft.com/office/powerpoint/2010/main" val="3249400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p:cNvSpPr/>
          <p:nvPr/>
        </p:nvSpPr>
        <p:spPr>
          <a:xfrm>
            <a:off x="4123516" y="2279868"/>
            <a:ext cx="861060" cy="266065"/>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sp>
        <p:nvSpPr>
          <p:cNvPr id="3" name="Oval 2"/>
          <p:cNvSpPr/>
          <p:nvPr/>
        </p:nvSpPr>
        <p:spPr>
          <a:xfrm>
            <a:off x="4404186" y="1764883"/>
            <a:ext cx="318770" cy="27622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cxnSp>
        <p:nvCxnSpPr>
          <p:cNvPr id="4" name="Straight Arrow Connector 3"/>
          <p:cNvCxnSpPr/>
          <p:nvPr/>
        </p:nvCxnSpPr>
        <p:spPr>
          <a:xfrm>
            <a:off x="4572461" y="2038568"/>
            <a:ext cx="0" cy="241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Flowchart: Terminator 4"/>
          <p:cNvSpPr/>
          <p:nvPr/>
        </p:nvSpPr>
        <p:spPr>
          <a:xfrm>
            <a:off x="1394921" y="3905468"/>
            <a:ext cx="1126490" cy="314325"/>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cxnSp>
        <p:nvCxnSpPr>
          <p:cNvPr id="6" name="Straight Arrow Connector 5"/>
          <p:cNvCxnSpPr/>
          <p:nvPr/>
        </p:nvCxnSpPr>
        <p:spPr>
          <a:xfrm flipH="1">
            <a:off x="4988386" y="2386548"/>
            <a:ext cx="9029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891356" y="2386548"/>
            <a:ext cx="0" cy="701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4722321" y="3088223"/>
            <a:ext cx="116903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Flowchart: Decision 8"/>
          <p:cNvSpPr/>
          <p:nvPr/>
        </p:nvSpPr>
        <p:spPr>
          <a:xfrm>
            <a:off x="4338781" y="2909153"/>
            <a:ext cx="424815" cy="372110"/>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cxnSp>
        <p:nvCxnSpPr>
          <p:cNvPr id="10" name="Straight Arrow Connector 9"/>
          <p:cNvCxnSpPr/>
          <p:nvPr/>
        </p:nvCxnSpPr>
        <p:spPr>
          <a:xfrm flipH="1">
            <a:off x="4562936" y="2545298"/>
            <a:ext cx="10160" cy="361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562936" y="3279358"/>
            <a:ext cx="0" cy="297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85421" y="3509228"/>
            <a:ext cx="6370955" cy="69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sp>
        <p:nvSpPr>
          <p:cNvPr id="13" name="Rectangle 12"/>
          <p:cNvSpPr/>
          <p:nvPr/>
        </p:nvSpPr>
        <p:spPr>
          <a:xfrm>
            <a:off x="1584151" y="5426928"/>
            <a:ext cx="6370955" cy="69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sp>
        <p:nvSpPr>
          <p:cNvPr id="14" name="Flowchart: Terminator 13"/>
          <p:cNvSpPr/>
          <p:nvPr/>
        </p:nvSpPr>
        <p:spPr>
          <a:xfrm>
            <a:off x="4510231" y="3895943"/>
            <a:ext cx="972820" cy="299085"/>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sp>
        <p:nvSpPr>
          <p:cNvPr id="15" name="Flowchart: Terminator 14"/>
          <p:cNvSpPr/>
          <p:nvPr/>
        </p:nvSpPr>
        <p:spPr>
          <a:xfrm>
            <a:off x="5484321" y="4725253"/>
            <a:ext cx="1301750" cy="248285"/>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sp>
        <p:nvSpPr>
          <p:cNvPr id="16" name="Down Arrow 15"/>
          <p:cNvSpPr/>
          <p:nvPr/>
        </p:nvSpPr>
        <p:spPr>
          <a:xfrm>
            <a:off x="4562301" y="5496143"/>
            <a:ext cx="45085" cy="17843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sp>
        <p:nvSpPr>
          <p:cNvPr id="17" name="Flowchart: Terminator 16"/>
          <p:cNvSpPr/>
          <p:nvPr/>
        </p:nvSpPr>
        <p:spPr>
          <a:xfrm>
            <a:off x="4176856" y="5674578"/>
            <a:ext cx="861060" cy="339725"/>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sp>
        <p:nvSpPr>
          <p:cNvPr id="18" name="Rectangle 17"/>
          <p:cNvSpPr/>
          <p:nvPr/>
        </p:nvSpPr>
        <p:spPr>
          <a:xfrm>
            <a:off x="1351741" y="3906103"/>
            <a:ext cx="1309370"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a:effectLst/>
                <a:ea typeface="Times New Roman"/>
                <a:cs typeface="Mangal"/>
              </a:rPr>
              <a:t>Search Student</a:t>
            </a:r>
            <a:endParaRPr lang="en-US" sz="1100">
              <a:effectLst/>
              <a:ea typeface="Times New Roman"/>
              <a:cs typeface="Mangal"/>
            </a:endParaRPr>
          </a:p>
        </p:txBody>
      </p:sp>
      <p:sp>
        <p:nvSpPr>
          <p:cNvPr id="19" name="Flowchart: Terminator 18"/>
          <p:cNvSpPr/>
          <p:nvPr/>
        </p:nvSpPr>
        <p:spPr>
          <a:xfrm>
            <a:off x="2520141" y="4062948"/>
            <a:ext cx="994410" cy="314325"/>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sp>
        <p:nvSpPr>
          <p:cNvPr id="20" name="Rectangle 19"/>
          <p:cNvSpPr/>
          <p:nvPr/>
        </p:nvSpPr>
        <p:spPr>
          <a:xfrm>
            <a:off x="2520776" y="4064218"/>
            <a:ext cx="1330960"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GB" sz="1100">
                <a:effectLst/>
                <a:ea typeface="Times New Roman"/>
                <a:cs typeface="Mangal"/>
              </a:rPr>
              <a:t>View Student</a:t>
            </a:r>
            <a:endParaRPr lang="en-US" sz="1100">
              <a:effectLst/>
              <a:ea typeface="Times New Roman"/>
              <a:cs typeface="Mangal"/>
            </a:endParaRPr>
          </a:p>
        </p:txBody>
      </p:sp>
      <p:sp>
        <p:nvSpPr>
          <p:cNvPr id="21" name="Rectangle 20"/>
          <p:cNvSpPr/>
          <p:nvPr/>
        </p:nvSpPr>
        <p:spPr>
          <a:xfrm>
            <a:off x="3442161" y="4391878"/>
            <a:ext cx="1163955"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a:effectLst/>
                <a:ea typeface="Times New Roman"/>
                <a:cs typeface="Mangal"/>
              </a:rPr>
              <a:t>Post Assignment</a:t>
            </a:r>
            <a:endParaRPr lang="en-US" sz="1100">
              <a:effectLst/>
              <a:ea typeface="Times New Roman"/>
              <a:cs typeface="Mangal"/>
            </a:endParaRPr>
          </a:p>
        </p:txBody>
      </p:sp>
      <p:sp>
        <p:nvSpPr>
          <p:cNvPr id="22" name="Flowchart: Terminator 21"/>
          <p:cNvSpPr/>
          <p:nvPr/>
        </p:nvSpPr>
        <p:spPr>
          <a:xfrm>
            <a:off x="3513281" y="4376003"/>
            <a:ext cx="994410" cy="314325"/>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sp>
        <p:nvSpPr>
          <p:cNvPr id="23" name="Rectangle 22"/>
          <p:cNvSpPr/>
          <p:nvPr/>
        </p:nvSpPr>
        <p:spPr>
          <a:xfrm>
            <a:off x="4464511" y="3878798"/>
            <a:ext cx="1330960"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GB" sz="1100">
                <a:effectLst/>
                <a:ea typeface="Times New Roman"/>
                <a:cs typeface="Mangal"/>
              </a:rPr>
              <a:t>View Feedback</a:t>
            </a:r>
            <a:endParaRPr lang="en-US" sz="1100">
              <a:effectLst/>
              <a:ea typeface="Times New Roman"/>
              <a:cs typeface="Mangal"/>
            </a:endParaRPr>
          </a:p>
        </p:txBody>
      </p:sp>
      <p:sp>
        <p:nvSpPr>
          <p:cNvPr id="24" name="Rectangle 23"/>
          <p:cNvSpPr/>
          <p:nvPr/>
        </p:nvSpPr>
        <p:spPr>
          <a:xfrm>
            <a:off x="5483686" y="4679533"/>
            <a:ext cx="1594485"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GB" sz="1100">
                <a:effectLst/>
                <a:ea typeface="Times New Roman"/>
                <a:cs typeface="Mangal"/>
              </a:rPr>
              <a:t>Remarks to student</a:t>
            </a:r>
            <a:endParaRPr lang="en-US" sz="1100">
              <a:effectLst/>
              <a:ea typeface="Times New Roman"/>
              <a:cs typeface="Mangal"/>
            </a:endParaRPr>
          </a:p>
        </p:txBody>
      </p:sp>
      <p:sp>
        <p:nvSpPr>
          <p:cNvPr id="25" name="Rectangle 24"/>
          <p:cNvSpPr/>
          <p:nvPr/>
        </p:nvSpPr>
        <p:spPr>
          <a:xfrm>
            <a:off x="6546041" y="3894673"/>
            <a:ext cx="1330960"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GB" sz="1100">
                <a:effectLst/>
                <a:ea typeface="Times New Roman"/>
                <a:cs typeface="Mangal"/>
              </a:rPr>
              <a:t>Mark attend</a:t>
            </a:r>
            <a:endParaRPr lang="en-US" sz="1100">
              <a:effectLst/>
              <a:ea typeface="Times New Roman"/>
              <a:cs typeface="Mangal"/>
            </a:endParaRPr>
          </a:p>
        </p:txBody>
      </p:sp>
      <p:sp>
        <p:nvSpPr>
          <p:cNvPr id="26" name="Flowchart: Terminator 25"/>
          <p:cNvSpPr/>
          <p:nvPr/>
        </p:nvSpPr>
        <p:spPr>
          <a:xfrm>
            <a:off x="6515561" y="3910548"/>
            <a:ext cx="892175" cy="22606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mr-IN"/>
          </a:p>
        </p:txBody>
      </p:sp>
      <p:cxnSp>
        <p:nvCxnSpPr>
          <p:cNvPr id="27" name="Straight Arrow Connector 26"/>
          <p:cNvCxnSpPr/>
          <p:nvPr/>
        </p:nvCxnSpPr>
        <p:spPr>
          <a:xfrm flipH="1">
            <a:off x="1892126" y="3578443"/>
            <a:ext cx="6985" cy="325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885141" y="4224873"/>
            <a:ext cx="6985" cy="1199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2967181" y="4393783"/>
            <a:ext cx="0" cy="1031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999056" y="4693503"/>
            <a:ext cx="0" cy="7308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984576" y="4196298"/>
            <a:ext cx="1905" cy="12280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6968951" y="4137878"/>
            <a:ext cx="1905" cy="1287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967816" y="3579078"/>
            <a:ext cx="0" cy="448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999056" y="3574633"/>
            <a:ext cx="0" cy="803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984576" y="3552408"/>
            <a:ext cx="1905" cy="3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6025341" y="3537803"/>
            <a:ext cx="1905" cy="1155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026611" y="4971633"/>
            <a:ext cx="635" cy="453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6917516" y="3580983"/>
            <a:ext cx="1905" cy="335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240356" y="2268438"/>
            <a:ext cx="1330960"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GB" sz="1100">
                <a:effectLst/>
                <a:ea typeface="Times New Roman"/>
                <a:cs typeface="Mangal"/>
              </a:rPr>
              <a:t>Login</a:t>
            </a:r>
            <a:endParaRPr lang="en-US" sz="1100">
              <a:effectLst/>
              <a:ea typeface="Times New Roman"/>
              <a:cs typeface="Mangal"/>
            </a:endParaRPr>
          </a:p>
        </p:txBody>
      </p:sp>
      <p:sp>
        <p:nvSpPr>
          <p:cNvPr id="40" name="Rectangle 39"/>
          <p:cNvSpPr/>
          <p:nvPr/>
        </p:nvSpPr>
        <p:spPr>
          <a:xfrm>
            <a:off x="4984576" y="3005673"/>
            <a:ext cx="1330960"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GB" sz="1100">
                <a:effectLst/>
                <a:ea typeface="Times New Roman"/>
                <a:cs typeface="Mangal"/>
              </a:rPr>
              <a:t>Valid</a:t>
            </a:r>
            <a:endParaRPr lang="en-US" sz="1100">
              <a:effectLst/>
              <a:ea typeface="Times New Roman"/>
              <a:cs typeface="Mangal"/>
            </a:endParaRPr>
          </a:p>
        </p:txBody>
      </p:sp>
      <p:sp>
        <p:nvSpPr>
          <p:cNvPr id="41" name="Rectangle 40"/>
          <p:cNvSpPr/>
          <p:nvPr/>
        </p:nvSpPr>
        <p:spPr>
          <a:xfrm>
            <a:off x="5948506" y="2543393"/>
            <a:ext cx="1330960"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GB" sz="1100">
                <a:effectLst/>
                <a:ea typeface="Times New Roman"/>
                <a:cs typeface="Mangal"/>
              </a:rPr>
              <a:t>No</a:t>
            </a:r>
            <a:endParaRPr lang="en-US" sz="1100">
              <a:effectLst/>
              <a:ea typeface="Times New Roman"/>
              <a:cs typeface="Mangal"/>
            </a:endParaRPr>
          </a:p>
        </p:txBody>
      </p:sp>
      <p:sp>
        <p:nvSpPr>
          <p:cNvPr id="42" name="Rectangle 41"/>
          <p:cNvSpPr/>
          <p:nvPr/>
        </p:nvSpPr>
        <p:spPr>
          <a:xfrm>
            <a:off x="4000326" y="3207603"/>
            <a:ext cx="1330960"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GB" sz="1100">
                <a:effectLst/>
                <a:ea typeface="Times New Roman"/>
                <a:cs typeface="Mangal"/>
              </a:rPr>
              <a:t>Yes</a:t>
            </a:r>
            <a:endParaRPr lang="en-US" sz="1100">
              <a:effectLst/>
              <a:ea typeface="Times New Roman"/>
              <a:cs typeface="Mangal"/>
            </a:endParaRPr>
          </a:p>
        </p:txBody>
      </p:sp>
      <p:sp>
        <p:nvSpPr>
          <p:cNvPr id="43" name="Rectangle 42"/>
          <p:cNvSpPr/>
          <p:nvPr/>
        </p:nvSpPr>
        <p:spPr>
          <a:xfrm>
            <a:off x="4243531" y="5692358"/>
            <a:ext cx="1330960" cy="3289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GB" sz="1100">
                <a:effectLst/>
                <a:ea typeface="Times New Roman"/>
                <a:cs typeface="Mangal"/>
              </a:rPr>
              <a:t>Logout</a:t>
            </a:r>
            <a:endParaRPr lang="en-US" sz="1100">
              <a:effectLst/>
              <a:ea typeface="Times New Roman"/>
              <a:cs typeface="Mangal"/>
            </a:endParaRPr>
          </a:p>
        </p:txBody>
      </p:sp>
      <p:sp>
        <p:nvSpPr>
          <p:cNvPr id="44" name="Rectangle 4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mr-IN" sz="1800" b="0" i="0" u="none" strike="noStrike" cap="none" normalizeH="0" baseline="0" smtClean="0">
              <a:ln>
                <a:noFill/>
              </a:ln>
              <a:solidFill>
                <a:schemeClr val="tx1"/>
              </a:solidFill>
              <a:effectLst/>
              <a:latin typeface="Arial" pitchFamily="34" charset="0"/>
              <a:cs typeface="Mangal" pitchFamily="18" charset="0"/>
            </a:endParaRPr>
          </a:p>
        </p:txBody>
      </p:sp>
      <p:sp>
        <p:nvSpPr>
          <p:cNvPr id="45" name="Rectangle 55"/>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58775" algn="l"/>
              </a:tabLst>
            </a:pPr>
            <a:endParaRPr kumimoji="0" lang="mr-IN" sz="1800" b="0" i="0" u="none" strike="noStrike" cap="none" normalizeH="0" baseline="0" smtClean="0">
              <a:ln>
                <a:noFill/>
              </a:ln>
              <a:solidFill>
                <a:schemeClr val="tx1"/>
              </a:solidFill>
              <a:effectLst/>
              <a:latin typeface="Arial" pitchFamily="34" charset="0"/>
              <a:cs typeface="Mangal" pitchFamily="18" charset="0"/>
            </a:endParaRPr>
          </a:p>
        </p:txBody>
      </p:sp>
      <p:sp>
        <p:nvSpPr>
          <p:cNvPr id="46" name="Rectangle 45"/>
          <p:cNvSpPr/>
          <p:nvPr/>
        </p:nvSpPr>
        <p:spPr>
          <a:xfrm>
            <a:off x="737979" y="545068"/>
            <a:ext cx="3167534" cy="369332"/>
          </a:xfrm>
          <a:prstGeom prst="rect">
            <a:avLst/>
          </a:prstGeom>
        </p:spPr>
        <p:txBody>
          <a:bodyPr wrap="none">
            <a:spAutoFit/>
          </a:bodyPr>
          <a:lstStyle/>
          <a:p>
            <a:r>
              <a:rPr lang="en-GB" u="sng" dirty="0"/>
              <a:t>Activity Diagram for </a:t>
            </a:r>
            <a:r>
              <a:rPr lang="en-GB" u="sng" dirty="0" smtClean="0"/>
              <a:t>Teacher</a:t>
            </a:r>
            <a:endParaRPr lang="mr-IN" u="sng" dirty="0"/>
          </a:p>
        </p:txBody>
      </p:sp>
    </p:spTree>
    <p:extLst>
      <p:ext uri="{BB962C8B-B14F-4D97-AF65-F5344CB8AC3E}">
        <p14:creationId xmlns:p14="http://schemas.microsoft.com/office/powerpoint/2010/main" val="2090185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151</TotalTime>
  <Words>880</Words>
  <Application>Microsoft Office PowerPoint</Application>
  <PresentationFormat>On-screen Show (4:3)</PresentationFormat>
  <Paragraphs>153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Executive</vt:lpstr>
      <vt:lpstr>Online Student Management System</vt:lpstr>
      <vt:lpstr>Introduction</vt:lpstr>
      <vt:lpstr>Requirement</vt:lpstr>
      <vt:lpstr>Objectives</vt:lpstr>
      <vt:lpstr>Technologies Used</vt:lpstr>
      <vt:lpstr>UML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Screen Shots </vt:lpstr>
      <vt:lpstr>PowerPoint Presentation</vt:lpstr>
      <vt:lpstr>PowerPoint Presentation</vt:lpstr>
      <vt:lpstr>PowerPoint Presentation</vt:lpstr>
      <vt:lpstr>PowerPoint Presentation</vt:lpstr>
      <vt:lpstr>PowerPoint Presentation</vt:lpstr>
      <vt:lpstr>Specifications</vt:lpstr>
      <vt:lpstr>S/W and H/W requirements</vt:lpstr>
      <vt:lpstr>Advantages</vt:lpstr>
      <vt:lpstr>Disadvantages</vt:lpstr>
      <vt:lpstr>Conclusion</vt:lpstr>
      <vt:lpstr>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Student Management System</dc:title>
  <dc:creator>lenovo</dc:creator>
  <cp:lastModifiedBy>lenovo</cp:lastModifiedBy>
  <cp:revision>15</cp:revision>
  <dcterms:created xsi:type="dcterms:W3CDTF">2022-04-12T08:54:51Z</dcterms:created>
  <dcterms:modified xsi:type="dcterms:W3CDTF">2022-04-12T20:16:26Z</dcterms:modified>
</cp:coreProperties>
</file>