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C0F7099-CD2F-433B-B6DD-B6360C7D983C}" type="datetimeFigureOut">
              <a:rPr lang="en-IN" smtClean="0"/>
              <a:t>16-06-2024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D32F4EF-32B3-4FCC-B0A2-9F6F5E65704B}" type="slidenum">
              <a:rPr lang="en-IN" smtClean="0"/>
              <a:t>‹#›</a:t>
            </a:fld>
            <a:endParaRPr lang="en-IN"/>
          </a:p>
        </p:txBody>
      </p:sp>
    </p:spTree>
    <p:extLst>
      <p:ext uri="{BB962C8B-B14F-4D97-AF65-F5344CB8AC3E}">
        <p14:creationId xmlns:p14="http://schemas.microsoft.com/office/powerpoint/2010/main" val="241331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32F4EF-32B3-4FCC-B0A2-9F6F5E65704B}" type="slidenum">
              <a:rPr lang="en-IN" smtClean="0"/>
              <a:t>2</a:t>
            </a:fld>
            <a:endParaRPr lang="en-IN"/>
          </a:p>
        </p:txBody>
      </p:sp>
    </p:spTree>
    <p:extLst>
      <p:ext uri="{BB962C8B-B14F-4D97-AF65-F5344CB8AC3E}">
        <p14:creationId xmlns:p14="http://schemas.microsoft.com/office/powerpoint/2010/main" val="131677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avankalyan2525/pavankalyanreddy.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83843"/>
            <a:ext cx="7648575" cy="509114"/>
          </a:xfrm>
          <a:prstGeom prst="rect">
            <a:avLst/>
          </a:prstGeom>
        </p:spPr>
        <p:txBody>
          <a:bodyPr vert="horz" wrap="square" lIns="0" tIns="16510" rIns="0" bIns="0" rtlCol="0">
            <a:spAutoFit/>
          </a:bodyPr>
          <a:lstStyle/>
          <a:p>
            <a:pPr marL="3213735" algn="ctr">
              <a:lnSpc>
                <a:spcPct val="100000"/>
              </a:lnSpc>
              <a:spcBef>
                <a:spcPts val="130"/>
              </a:spcBef>
            </a:pPr>
            <a:r>
              <a:rPr lang="en-US" spc="15" dirty="0"/>
              <a:t>P PAVAN KALYAN REDDY</a:t>
            </a:r>
            <a:endParaRPr spc="15" dirty="0"/>
          </a:p>
        </p:txBody>
      </p:sp>
      <p:sp>
        <p:nvSpPr>
          <p:cNvPr id="8" name="object 8"/>
          <p:cNvSpPr txBox="1"/>
          <p:nvPr/>
        </p:nvSpPr>
        <p:spPr>
          <a:xfrm>
            <a:off x="5638418" y="2814623"/>
            <a:ext cx="5258182" cy="764312"/>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Final project:</a:t>
            </a:r>
          </a:p>
          <a:p>
            <a:pPr marL="12700">
              <a:lnSpc>
                <a:spcPct val="100000"/>
              </a:lnSpc>
              <a:spcBef>
                <a:spcPts val="100"/>
              </a:spcBef>
            </a:pPr>
            <a:r>
              <a:rPr lang="en-US" sz="2400" b="1" spc="10" dirty="0">
                <a:solidFill>
                  <a:srgbClr val="2D936B"/>
                </a:solidFill>
                <a:latin typeface="Trebuchet MS"/>
                <a:cs typeface="Trebuchet MS"/>
              </a:rPr>
              <a:t>            Keylogger and security </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11242834" cy="9000541"/>
          </a:xfrm>
          <a:prstGeom prst="rect">
            <a:avLst/>
          </a:prstGeom>
        </p:spPr>
        <p:txBody>
          <a:bodyPr vert="horz" wrap="square" lIns="0" tIns="13335" rIns="0" bIns="0" rtlCol="0">
            <a:spAutoFit/>
          </a:bodyPr>
          <a:lstStyle/>
          <a:p>
            <a:pPr marL="12700" algn="ctr">
              <a:lnSpc>
                <a:spcPct val="100000"/>
              </a:lnSpc>
              <a:spcBef>
                <a:spcPts val="105"/>
              </a:spcBef>
            </a:pPr>
            <a:r>
              <a:rPr dirty="0"/>
              <a:t>R</a:t>
            </a:r>
            <a:r>
              <a:rPr spc="-40" dirty="0"/>
              <a:t>E</a:t>
            </a:r>
            <a:r>
              <a:rPr spc="15" dirty="0"/>
              <a:t>S</a:t>
            </a:r>
            <a:r>
              <a:rPr spc="-30" dirty="0"/>
              <a:t>U</a:t>
            </a:r>
            <a:r>
              <a:rPr spc="-405" dirty="0"/>
              <a:t>L</a:t>
            </a:r>
            <a:r>
              <a:rPr dirty="0"/>
              <a:t>TS</a:t>
            </a:r>
            <a:br>
              <a:rPr lang="en-IN" dirty="0"/>
            </a:br>
            <a:br>
              <a:rPr lang="en-US" dirty="0"/>
            </a:br>
            <a:r>
              <a:rPr lang="en-US" sz="2000" b="0" dirty="0"/>
              <a:t>The  results we get in this keylogger is:</a:t>
            </a:r>
            <a:br>
              <a:rPr lang="en-US" sz="2000" b="0" dirty="0"/>
            </a:br>
            <a:r>
              <a:rPr lang="en-US" sz="2000" b="0" dirty="0"/>
              <a:t>                                we can find the data that user use.</a:t>
            </a:r>
            <a:br>
              <a:rPr lang="en-US" sz="2000" b="0" dirty="0"/>
            </a:br>
            <a:r>
              <a:rPr lang="en-US" sz="2000" b="0" dirty="0"/>
              <a:t>  Keylogger records keystrokes:</a:t>
            </a:r>
            <a:br>
              <a:rPr lang="en-US" sz="2000" b="0" dirty="0"/>
            </a:br>
            <a:r>
              <a:rPr lang="en-US" sz="2000" b="0" dirty="0"/>
              <a:t>          Legitimate use: </a:t>
            </a:r>
            <a:r>
              <a:rPr lang="en-US" sz="2000" b="0" dirty="0" err="1"/>
              <a:t>Moniter</a:t>
            </a:r>
            <a:r>
              <a:rPr lang="en-US" sz="2000" b="0" dirty="0"/>
              <a:t> employee productivity.</a:t>
            </a:r>
            <a:br>
              <a:rPr lang="en-US" sz="2000" b="0" dirty="0"/>
            </a:br>
            <a:r>
              <a:rPr lang="en-US" sz="2000" b="0" dirty="0"/>
              <a:t>          Illegal uses: Steal </a:t>
            </a:r>
            <a:r>
              <a:rPr lang="en-US" sz="2000" b="0" dirty="0" err="1"/>
              <a:t>passwords,usernames,and</a:t>
            </a:r>
            <a:r>
              <a:rPr lang="en-US" sz="2000" b="0" dirty="0"/>
              <a:t> other </a:t>
            </a:r>
            <a:r>
              <a:rPr lang="en-US" sz="2000" b="0" dirty="0" err="1"/>
              <a:t>personel</a:t>
            </a:r>
            <a:r>
              <a:rPr lang="en-US" sz="2000" b="0" dirty="0"/>
              <a:t>/corporate data.</a:t>
            </a:r>
            <a:br>
              <a:rPr lang="en-US" sz="2000" b="0" dirty="0"/>
            </a:br>
            <a:r>
              <a:rPr lang="en-US" sz="2000" b="0" dirty="0"/>
              <a:t> There are ways to protect yourself:</a:t>
            </a:r>
            <a:br>
              <a:rPr lang="en-US" sz="2000" b="0" dirty="0"/>
            </a:br>
            <a:r>
              <a:rPr lang="en-US" sz="2000" b="0" dirty="0"/>
              <a:t>           Be aware of what’s installed on your computer.</a:t>
            </a:r>
            <a:br>
              <a:rPr lang="en-US" sz="2000" b="0" dirty="0"/>
            </a:br>
            <a:r>
              <a:rPr lang="en-US" sz="2000" b="0" dirty="0"/>
              <a:t>           Use caution when surfing the internet.</a:t>
            </a:r>
            <a:br>
              <a:rPr lang="en-US" sz="2000" b="0" dirty="0"/>
            </a:br>
            <a:r>
              <a:rPr lang="en-US" sz="2000" b="0" dirty="0"/>
              <a:t>           Keep your computer’s security software updated.</a:t>
            </a:r>
            <a:br>
              <a:rPr lang="en-US" sz="2000" b="0" dirty="0"/>
            </a:br>
            <a:r>
              <a:rPr lang="en-US" sz="2000" dirty="0"/>
              <a:t>Example of keylogger’s output:</a:t>
            </a:r>
            <a:r>
              <a:rPr lang="en-US" sz="2000" b="0" dirty="0"/>
              <a:t> </a:t>
            </a:r>
            <a:br>
              <a:rPr lang="en-IN" dirty="0"/>
            </a:br>
            <a:br>
              <a:rPr lang="en-IN" dirty="0"/>
            </a:br>
            <a:br>
              <a:rPr lang="en-IN" dirty="0"/>
            </a:br>
            <a:br>
              <a:rPr lang="en-IN" dirty="0"/>
            </a:br>
            <a:br>
              <a:rPr lang="en-IN"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F696F9DE-B6A4-51ED-4464-A462159C0F28}"/>
              </a:ext>
            </a:extLst>
          </p:cNvPr>
          <p:cNvPicPr>
            <a:picLocks noChangeAspect="1"/>
          </p:cNvPicPr>
          <p:nvPr/>
        </p:nvPicPr>
        <p:blipFill>
          <a:blip r:embed="rId3"/>
          <a:stretch>
            <a:fillRect/>
          </a:stretch>
        </p:blipFill>
        <p:spPr>
          <a:xfrm>
            <a:off x="2209800" y="4930404"/>
            <a:ext cx="8467725" cy="12216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4D9-D940-8D2F-1F17-75876BE9A17D}"/>
              </a:ext>
            </a:extLst>
          </p:cNvPr>
          <p:cNvSpPr>
            <a:spLocks noGrp="1"/>
          </p:cNvSpPr>
          <p:nvPr>
            <p:ph type="ctrTitle"/>
          </p:nvPr>
        </p:nvSpPr>
        <p:spPr>
          <a:xfrm>
            <a:off x="1066800" y="762251"/>
            <a:ext cx="10210800" cy="456949"/>
          </a:xfrm>
        </p:spPr>
        <p:txBody>
          <a:bodyPr wrap="square">
            <a:noAutofit/>
          </a:bodyPr>
          <a:lstStyle/>
          <a:p>
            <a:r>
              <a:rPr lang="en-IN" sz="3300" dirty="0"/>
              <a:t>GIT REPOSITORY PROJECT LINK</a:t>
            </a:r>
          </a:p>
        </p:txBody>
      </p:sp>
      <p:sp>
        <p:nvSpPr>
          <p:cNvPr id="7" name="Subtitle 2">
            <a:extLst>
              <a:ext uri="{FF2B5EF4-FFF2-40B4-BE49-F238E27FC236}">
                <a16:creationId xmlns:a16="http://schemas.microsoft.com/office/drawing/2014/main" id="{0932C648-025D-2B3B-C49C-E3206C54C1F5}"/>
              </a:ext>
            </a:extLst>
          </p:cNvPr>
          <p:cNvSpPr>
            <a:spLocks noGrp="1"/>
          </p:cNvSpPr>
          <p:nvPr>
            <p:ph type="subTitle" idx="4"/>
          </p:nvPr>
        </p:nvSpPr>
        <p:spPr>
          <a:xfrm>
            <a:off x="1066800" y="1600200"/>
            <a:ext cx="9906000" cy="3352800"/>
          </a:xfrm>
        </p:spPr>
        <p:txBody>
          <a:bodyPr/>
          <a:lstStyle/>
          <a:p>
            <a:endParaRPr lang="en-US" dirty="0"/>
          </a:p>
          <a:p>
            <a:endParaRPr lang="en-US" dirty="0"/>
          </a:p>
          <a:p>
            <a:endParaRPr lang="en-US" dirty="0"/>
          </a:p>
          <a:p>
            <a:endParaRPr lang="en-US" dirty="0"/>
          </a:p>
          <a:p>
            <a:endParaRPr lang="en-US" dirty="0"/>
          </a:p>
          <a:p>
            <a:r>
              <a:rPr lang="en-US" dirty="0">
                <a:hlinkClick r:id="rId2"/>
              </a:rPr>
              <a:t>https://github.com/Pavankalyan2525/pavankalyanreddy.git</a:t>
            </a:r>
            <a:endParaRPr lang="en-US" dirty="0"/>
          </a:p>
        </p:txBody>
      </p:sp>
    </p:spTree>
    <p:extLst>
      <p:ext uri="{BB962C8B-B14F-4D97-AF65-F5344CB8AC3E}">
        <p14:creationId xmlns:p14="http://schemas.microsoft.com/office/powerpoint/2010/main" val="272582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 </a:t>
            </a:r>
            <a:r>
              <a:rPr lang="en-US" sz="2000" dirty="0"/>
              <a:t>A Keylogger is a form of malware or hardware that keeps track of and records your keystrokes          </a:t>
            </a:r>
          </a:p>
          <a:p>
            <a:r>
              <a:rPr lang="en-US" sz="2000" dirty="0"/>
              <a:t>      as you type.</a:t>
            </a:r>
          </a:p>
          <a:p>
            <a:pPr marL="342900" indent="-342900">
              <a:lnSpc>
                <a:spcPct val="150000"/>
              </a:lnSpc>
              <a:buFont typeface="Arial" panose="020B0604020202020204" pitchFamily="34" charset="0"/>
              <a:buChar char="•"/>
            </a:pPr>
            <a:r>
              <a:rPr lang="en-US" sz="2000" dirty="0"/>
              <a:t>It is a type of surveillance technology used to monitor and record each keystroke on a specific </a:t>
            </a:r>
          </a:p>
          <a:p>
            <a:r>
              <a:rPr lang="en-US" sz="2000" dirty="0"/>
              <a:t>      device , such as a computer or smartphone.</a:t>
            </a:r>
          </a:p>
          <a:p>
            <a:pPr marL="342900" indent="-342900">
              <a:buFont typeface="Arial" panose="020B0604020202020204" pitchFamily="34" charset="0"/>
              <a:buChar char="•"/>
            </a:pPr>
            <a:r>
              <a:rPr lang="en-US" sz="2000" dirty="0"/>
              <a:t>There are two types of keyloggers</a:t>
            </a:r>
          </a:p>
          <a:p>
            <a:r>
              <a:rPr lang="en-US" sz="2000" dirty="0"/>
              <a:t>      1.Software Keyloggers</a:t>
            </a:r>
          </a:p>
          <a:p>
            <a:r>
              <a:rPr lang="en-US" sz="2000" dirty="0"/>
              <a:t>            </a:t>
            </a:r>
            <a:r>
              <a:rPr lang="en-US" sz="2000" b="1" dirty="0"/>
              <a:t>Operating Keyloggers: </a:t>
            </a:r>
            <a:r>
              <a:rPr lang="en-US" sz="2000" dirty="0"/>
              <a:t>Installed at the operating system level and can intercept keystrokes</a:t>
            </a:r>
          </a:p>
          <a:p>
            <a:r>
              <a:rPr lang="en-US" sz="2000" dirty="0"/>
              <a:t>                                                     before they reach applications.</a:t>
            </a:r>
          </a:p>
          <a:p>
            <a:r>
              <a:rPr lang="en-US" sz="2000" dirty="0"/>
              <a:t>      2.Hardware Keyloggers</a:t>
            </a:r>
          </a:p>
          <a:p>
            <a:r>
              <a:rPr lang="en-US" sz="2000" dirty="0"/>
              <a:t>            </a:t>
            </a:r>
            <a:r>
              <a:rPr lang="en-US" sz="2000" b="1" dirty="0"/>
              <a:t>Wireless Keyloggers: </a:t>
            </a:r>
            <a:r>
              <a:rPr lang="en-US" sz="2000" dirty="0"/>
              <a:t>Intercept signals from wireless keyboards.</a:t>
            </a:r>
          </a:p>
          <a:p>
            <a:pPr>
              <a:lnSpc>
                <a:spcPct val="200000"/>
              </a:lnSpc>
            </a:pPr>
            <a:endParaRPr lang="en-US" sz="2000" dirty="0"/>
          </a:p>
          <a:p>
            <a:endParaRPr lang="en-US" sz="2000" dirty="0"/>
          </a:p>
          <a:p>
            <a:pPr marL="342900" indent="-342900">
              <a:buFont typeface="Arial" panose="020B0604020202020204" pitchFamily="34" charset="0"/>
              <a:buChar char="•"/>
            </a:pPr>
            <a:endParaRPr lang="en-US" sz="2000" dirty="0"/>
          </a:p>
          <a:p>
            <a:endParaRPr lang="en-US" dirty="0"/>
          </a:p>
        </p:txBody>
      </p:sp>
      <p:grpSp>
        <p:nvGrpSpPr>
          <p:cNvPr id="3" name="object 3"/>
          <p:cNvGrpSpPr/>
          <p:nvPr/>
        </p:nvGrpSpPr>
        <p:grpSpPr>
          <a:xfrm>
            <a:off x="7696200" y="0"/>
            <a:ext cx="4500624"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KEYLOGGER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357602" y="2933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962EA02A-9162-7E03-032C-04DDA42F2190}"/>
              </a:ext>
            </a:extLst>
          </p:cNvPr>
          <p:cNvSpPr txBox="1"/>
          <p:nvPr/>
        </p:nvSpPr>
        <p:spPr>
          <a:xfrm>
            <a:off x="2526030" y="1652764"/>
            <a:ext cx="7075170" cy="3170099"/>
          </a:xfrm>
          <a:prstGeom prst="rect">
            <a:avLst/>
          </a:prstGeom>
          <a:noFill/>
        </p:spPr>
        <p:txBody>
          <a:bodyPr wrap="square">
            <a:spAutoFit/>
          </a:bodyPr>
          <a:lstStyle/>
          <a:p>
            <a:r>
              <a:rPr lang="en-US" sz="2000" dirty="0"/>
              <a:t> The main agenda of the keylogger is that are primarily used </a:t>
            </a:r>
          </a:p>
          <a:p>
            <a:r>
              <a:rPr lang="en-US" sz="2000" dirty="0"/>
              <a:t>      by attackers to capture sensitive information without</a:t>
            </a:r>
          </a:p>
          <a:p>
            <a:r>
              <a:rPr lang="en-US" sz="2000" dirty="0"/>
              <a:t>      the victims knowledge.</a:t>
            </a:r>
          </a:p>
          <a:p>
            <a:r>
              <a:rPr lang="en-US" sz="2000" dirty="0"/>
              <a:t>      Some of the key points of the agenda for a keylogger :</a:t>
            </a:r>
          </a:p>
          <a:p>
            <a:pPr marL="342900" indent="-342900">
              <a:buFont typeface="Arial" panose="020B0604020202020204" pitchFamily="34" charset="0"/>
              <a:buChar char="•"/>
            </a:pPr>
            <a:r>
              <a:rPr lang="en-US" sz="2000" b="1" dirty="0"/>
              <a:t>Personal communication:</a:t>
            </a:r>
          </a:p>
          <a:p>
            <a:r>
              <a:rPr lang="en-US" sz="2000" b="1" dirty="0"/>
              <a:t>                                           </a:t>
            </a:r>
            <a:r>
              <a:rPr lang="en-US" sz="2000" dirty="0"/>
              <a:t>capture text from instant message in</a:t>
            </a:r>
          </a:p>
          <a:p>
            <a:r>
              <a:rPr lang="en-US" sz="2000" dirty="0"/>
              <a:t>                                 applications and social media.</a:t>
            </a:r>
          </a:p>
          <a:p>
            <a:pPr marL="342900" indent="-342900">
              <a:buFont typeface="Arial" panose="020B0604020202020204" pitchFamily="34" charset="0"/>
              <a:buChar char="•"/>
            </a:pPr>
            <a:r>
              <a:rPr lang="en-US" sz="2000" b="1" dirty="0" err="1"/>
              <a:t>Behaviour</a:t>
            </a:r>
            <a:r>
              <a:rPr lang="en-US" sz="2000" b="1" dirty="0"/>
              <a:t> Tracking:</a:t>
            </a:r>
          </a:p>
          <a:p>
            <a:r>
              <a:rPr lang="en-US" sz="2000" b="1" dirty="0"/>
              <a:t>                         </a:t>
            </a:r>
            <a:r>
              <a:rPr lang="en-US" sz="2000" dirty="0"/>
              <a:t>  monitor application usage and document</a:t>
            </a:r>
          </a:p>
          <a:p>
            <a:r>
              <a:rPr lang="en-US" sz="2000" dirty="0"/>
              <a:t>                           interaction.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575055"/>
            <a:ext cx="12192000" cy="9096080"/>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US" sz="4250" spc="10" dirty="0"/>
            </a:br>
            <a:r>
              <a:rPr lang="en-US" sz="2000" b="0" spc="10" dirty="0"/>
              <a:t> Key loggers present a significant security threat by capturing  sensitive user information,</a:t>
            </a:r>
            <a:br>
              <a:rPr lang="en-US" sz="2000" b="0" spc="10" dirty="0"/>
            </a:br>
            <a:r>
              <a:rPr lang="en-US" sz="2000" b="0" spc="10" dirty="0"/>
              <a:t>leading to unauthorized access and data breaches.</a:t>
            </a:r>
            <a:br>
              <a:rPr lang="en-US" sz="2000" b="0" spc="10" dirty="0"/>
            </a:br>
            <a:r>
              <a:rPr lang="en-US" sz="2000" b="0" spc="10" dirty="0"/>
              <a:t> This problem necessitates the development of sophisticated security </a:t>
            </a:r>
            <a:r>
              <a:rPr lang="en-US" sz="2000" b="0" spc="10" dirty="0" err="1"/>
              <a:t>measures,user</a:t>
            </a:r>
            <a:br>
              <a:rPr lang="en-US" sz="2000" b="0" spc="10" dirty="0"/>
            </a:br>
            <a:r>
              <a:rPr lang="en-US" sz="2000" b="0" spc="10" dirty="0"/>
              <a:t>education ,and robust organizational policies to mitigate the risks associated with </a:t>
            </a:r>
            <a:br>
              <a:rPr lang="en-US" sz="2000" b="0" spc="10" dirty="0"/>
            </a:br>
            <a:r>
              <a:rPr lang="en-US" sz="2000" b="0" spc="10" dirty="0"/>
              <a:t>keyloggers.</a:t>
            </a:r>
            <a:br>
              <a:rPr lang="en-US" sz="2000" b="0" spc="10" dirty="0"/>
            </a:br>
            <a:r>
              <a:rPr lang="en-US" sz="2000" b="0" spc="10" dirty="0"/>
              <a:t>The problem in the content of keyloggers and security typically revolves around </a:t>
            </a:r>
            <a:br>
              <a:rPr lang="en-US" sz="2000" b="0" spc="10" dirty="0"/>
            </a:br>
            <a:r>
              <a:rPr lang="en-US" sz="2000" b="0" spc="10" dirty="0"/>
              <a:t>the following key points:</a:t>
            </a:r>
            <a:br>
              <a:rPr lang="en-US" sz="2000" b="0" spc="10" dirty="0"/>
            </a:br>
            <a:r>
              <a:rPr lang="en-US" sz="2000" spc="10" dirty="0"/>
              <a:t>&gt;</a:t>
            </a:r>
            <a:r>
              <a:rPr lang="en-US" sz="2000" b="0" spc="10" dirty="0"/>
              <a:t>Unauthorized Access and Data Theft.</a:t>
            </a:r>
            <a:br>
              <a:rPr lang="en-US" sz="2000" b="0" spc="10" dirty="0"/>
            </a:br>
            <a:r>
              <a:rPr lang="en-US" sz="2000" spc="10" dirty="0"/>
              <a:t>&gt;</a:t>
            </a:r>
            <a:r>
              <a:rPr lang="en-US" sz="2000" b="0" spc="10" dirty="0"/>
              <a:t>User Privacy Violation.</a:t>
            </a:r>
            <a:br>
              <a:rPr lang="en-US" sz="2000" b="0" spc="10" dirty="0"/>
            </a:br>
            <a:r>
              <a:rPr lang="en-US" sz="2000" spc="10" dirty="0"/>
              <a:t>&gt;</a:t>
            </a:r>
            <a:r>
              <a:rPr lang="en-US" sz="2000" b="0" spc="10" dirty="0"/>
              <a:t>Detection and Prevention.</a:t>
            </a:r>
            <a:br>
              <a:rPr lang="en-US" sz="2000" b="0" spc="10" dirty="0"/>
            </a:br>
            <a:r>
              <a:rPr lang="en-US" sz="2000" spc="10" dirty="0"/>
              <a:t>&gt;</a:t>
            </a:r>
            <a:r>
              <a:rPr lang="en-US" sz="2000" b="0" spc="10" dirty="0"/>
              <a:t>Impact on Organizations.</a:t>
            </a:r>
            <a:br>
              <a:rPr lang="en-US" sz="2000" b="0" spc="10" dirty="0"/>
            </a:br>
            <a:r>
              <a:rPr lang="en-US" sz="2000" spc="10" dirty="0"/>
              <a:t>&gt;</a:t>
            </a:r>
            <a:r>
              <a:rPr lang="en-US" sz="2000" b="0" spc="10" dirty="0"/>
              <a:t>Legal and Ethic Issues.</a:t>
            </a:r>
            <a:br>
              <a:rPr lang="en-US" sz="2000" b="0" spc="10" dirty="0"/>
            </a:br>
            <a:r>
              <a:rPr lang="en-US" sz="2000" spc="10" dirty="0"/>
              <a:t>&gt;</a:t>
            </a:r>
            <a:r>
              <a:rPr lang="en-US" sz="2000" b="0" spc="10" dirty="0"/>
              <a:t>Countermeasures and Security Practices.</a:t>
            </a:r>
            <a:br>
              <a:rPr lang="en-US" sz="2000" b="0" spc="10" dirty="0"/>
            </a:br>
            <a:br>
              <a:rPr lang="en-US" sz="2000" b="0" spc="10" dirty="0"/>
            </a:br>
            <a:br>
              <a:rPr lang="en-US" sz="2000" b="0" spc="10" dirty="0"/>
            </a:br>
            <a:br>
              <a:rPr lang="en-US" sz="2000" b="0" spc="10" dirty="0"/>
            </a:br>
            <a:br>
              <a:rPr lang="en-US" sz="2000" b="0" spc="10" dirty="0"/>
            </a:br>
            <a:br>
              <a:rPr lang="en-US" sz="2000" b="0" spc="10" dirty="0"/>
            </a:br>
            <a:br>
              <a:rPr lang="en-US" sz="2000" b="0" spc="10" dirty="0"/>
            </a:br>
            <a:br>
              <a:rPr lang="en-US" sz="2000" b="0" spc="10" dirty="0"/>
            </a:br>
            <a:br>
              <a:rPr lang="en-US" sz="2000" b="0" spc="10" dirty="0"/>
            </a:b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4320" y="365023"/>
            <a:ext cx="9928225" cy="678775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r>
              <a:rPr lang="en-US" sz="2000" b="0" spc="-20" dirty="0"/>
              <a:t>The Overview of the project is:</a:t>
            </a:r>
            <a:br>
              <a:rPr lang="en-US" sz="2000" b="0" spc="-20" dirty="0"/>
            </a:br>
            <a:r>
              <a:rPr lang="en-US" sz="2000" b="0" spc="-20" dirty="0"/>
              <a:t>                                     In this project we had a code to execute and use the keylogger </a:t>
            </a:r>
            <a:br>
              <a:rPr lang="en-US" sz="2000" b="0" spc="-20" dirty="0"/>
            </a:br>
            <a:r>
              <a:rPr lang="en-US" sz="2000" b="0" spc="-20" dirty="0"/>
              <a:t>and can know the user information everything what they are typing.</a:t>
            </a:r>
            <a:br>
              <a:rPr lang="en-US" sz="2000" b="0" spc="-20" dirty="0"/>
            </a:br>
            <a:r>
              <a:rPr lang="en-US" sz="2000" b="0" spc="-20" dirty="0"/>
              <a:t>So, by executing the code the out put will be:</a:t>
            </a:r>
            <a:br>
              <a:rPr lang="en-US" sz="4250" spc="-20" dirty="0"/>
            </a:br>
            <a:br>
              <a:rPr lang="en-US" sz="4250" spc="-20" dirty="0"/>
            </a:br>
            <a:br>
              <a:rPr lang="en-US" sz="4250" spc="-20" dirty="0"/>
            </a:br>
            <a:r>
              <a:rPr lang="en-US" sz="4250" spc="-20" dirty="0"/>
              <a:t>                    </a:t>
            </a:r>
            <a:r>
              <a:rPr lang="en-US" sz="2000" b="0" spc="-20" dirty="0"/>
              <a:t>by clicking start option the process will begin </a:t>
            </a:r>
            <a:br>
              <a:rPr lang="en-US" sz="2000" b="0" spc="-20" dirty="0"/>
            </a:br>
            <a:r>
              <a:rPr lang="en-US" sz="2000" b="0" spc="-20" dirty="0"/>
              <a:t>                                             and the information will be start capturing.</a:t>
            </a:r>
            <a:br>
              <a:rPr lang="en-US" sz="4250" spc="-20" dirty="0"/>
            </a:br>
            <a:br>
              <a:rPr lang="en-US" sz="4250" spc="-20" dirty="0"/>
            </a:br>
            <a:br>
              <a:rPr lang="en-US" sz="4250" spc="-20" dirty="0"/>
            </a:b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2" name="Picture 11">
            <a:extLst>
              <a:ext uri="{FF2B5EF4-FFF2-40B4-BE49-F238E27FC236}">
                <a16:creationId xmlns:a16="http://schemas.microsoft.com/office/drawing/2014/main" id="{B6B2FC70-189E-990B-6021-069CC71A9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199" y="2832496"/>
            <a:ext cx="2499577" cy="27586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200025"/>
            <a:ext cx="10349548" cy="943463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2000" b="0" spc="5" dirty="0"/>
              <a:t>The end users are:</a:t>
            </a:r>
            <a:br>
              <a:rPr lang="en-IN" sz="2000" b="0" spc="5" dirty="0"/>
            </a:br>
            <a:r>
              <a:rPr lang="en-IN" sz="2000" spc="5" dirty="0"/>
              <a:t>&gt;Individual Users: </a:t>
            </a:r>
            <a:r>
              <a:rPr lang="en-IN" sz="2000" b="0" spc="5" dirty="0" err="1"/>
              <a:t>Intrested</a:t>
            </a:r>
            <a:r>
              <a:rPr lang="en-IN" sz="2000" b="0" spc="5" dirty="0"/>
              <a:t> in personal privacy and protection of their sensitive </a:t>
            </a:r>
            <a:br>
              <a:rPr lang="en-IN" sz="2000" b="0" spc="5" dirty="0"/>
            </a:br>
            <a:r>
              <a:rPr lang="en-IN" sz="2000" b="0" spc="5" dirty="0"/>
              <a:t>                             information.</a:t>
            </a:r>
            <a:br>
              <a:rPr lang="en-IN" sz="2000" b="0" spc="5" dirty="0"/>
            </a:br>
            <a:r>
              <a:rPr lang="en-IN" sz="2000" spc="5" dirty="0"/>
              <a:t>&gt;</a:t>
            </a:r>
            <a:r>
              <a:rPr lang="en-IN" sz="2000" spc="5" dirty="0" err="1"/>
              <a:t>Bussiness</a:t>
            </a:r>
            <a:r>
              <a:rPr lang="en-IN" sz="2000" spc="5" dirty="0"/>
              <a:t> and Financial Institutions: </a:t>
            </a:r>
            <a:r>
              <a:rPr lang="en-IN" sz="2000" b="0" spc="5" dirty="0"/>
              <a:t>Focused on protecting client </a:t>
            </a:r>
            <a:r>
              <a:rPr lang="en-IN" sz="2000" b="0" spc="5" dirty="0" err="1"/>
              <a:t>data,maintaining</a:t>
            </a:r>
            <a:r>
              <a:rPr lang="en-IN" sz="2000" b="0" spc="5" dirty="0"/>
              <a:t> </a:t>
            </a:r>
            <a:br>
              <a:rPr lang="en-IN" sz="2000" b="0" spc="5" dirty="0"/>
            </a:br>
            <a:r>
              <a:rPr lang="en-IN" sz="2000" b="0" spc="5" dirty="0"/>
              <a:t>                                                          </a:t>
            </a:r>
            <a:r>
              <a:rPr lang="en-IN" sz="2000" b="0" spc="5" dirty="0" err="1"/>
              <a:t>trust,and</a:t>
            </a:r>
            <a:r>
              <a:rPr lang="en-IN" sz="2000" b="0" spc="5" dirty="0"/>
              <a:t> ensuring compliance.</a:t>
            </a:r>
            <a:br>
              <a:rPr lang="en-IN" sz="2000" b="0" spc="5" dirty="0"/>
            </a:br>
            <a:r>
              <a:rPr lang="en-IN" sz="2000" spc="5" dirty="0"/>
              <a:t>&gt;IT and Security Professionals: </a:t>
            </a:r>
            <a:r>
              <a:rPr lang="en-IN" sz="2000" b="0" spc="5" dirty="0"/>
              <a:t>Tasked with implementing ,</a:t>
            </a:r>
            <a:r>
              <a:rPr lang="en-IN" sz="2000" b="0" spc="5" dirty="0" err="1"/>
              <a:t>managing,and</a:t>
            </a:r>
            <a:r>
              <a:rPr lang="en-IN" sz="2000" b="0" spc="5" dirty="0"/>
              <a:t> improving                              </a:t>
            </a:r>
            <a:br>
              <a:rPr lang="en-IN" sz="2000" b="0" spc="5" dirty="0"/>
            </a:br>
            <a:r>
              <a:rPr lang="en-IN" sz="2000" b="0" spc="5" dirty="0"/>
              <a:t>                                                 security measures to safeguard against keyloggers.</a:t>
            </a:r>
            <a:br>
              <a:rPr lang="en-IN" sz="2000" b="0" spc="5" dirty="0"/>
            </a:br>
            <a:r>
              <a:rPr lang="en-IN" sz="2000" spc="5" dirty="0"/>
              <a:t>&gt;Government and regulatory Bodies: </a:t>
            </a:r>
            <a:r>
              <a:rPr lang="en-IN" sz="2000" b="0" spc="5" dirty="0"/>
              <a:t>Ensure laws and regulations are followed to </a:t>
            </a:r>
            <a:br>
              <a:rPr lang="en-IN" sz="2000" b="0" spc="5" dirty="0"/>
            </a:br>
            <a:r>
              <a:rPr lang="en-IN" sz="2000" b="0" spc="5" dirty="0"/>
              <a:t>                                                         protect the public and organizational data from</a:t>
            </a:r>
            <a:br>
              <a:rPr lang="en-IN" sz="2000" b="0" spc="5" dirty="0"/>
            </a:br>
            <a:r>
              <a:rPr lang="en-IN" sz="2000" b="0" spc="5" dirty="0"/>
              <a:t>                                                         cyber threat.</a:t>
            </a:r>
            <a:br>
              <a:rPr lang="en-IN" sz="2000" b="0" spc="5" dirty="0"/>
            </a:br>
            <a:r>
              <a:rPr lang="en-IN" sz="2000" spc="5" dirty="0"/>
              <a:t>&gt;Developers and Technology providers: </a:t>
            </a:r>
            <a:r>
              <a:rPr lang="en-IN" sz="2000" b="0" spc="5" dirty="0"/>
              <a:t>Innovate and provide solutions to detect</a:t>
            </a:r>
            <a:br>
              <a:rPr lang="en-IN" sz="2000" b="0" spc="5" dirty="0"/>
            </a:br>
            <a:r>
              <a:rPr lang="en-IN" sz="2000" b="0" spc="5" dirty="0"/>
              <a:t>                                                                and mitigate keylogging threats.           </a:t>
            </a:r>
            <a:br>
              <a:rPr lang="en-IN" sz="2000" b="0" spc="5" dirty="0"/>
            </a:br>
            <a:r>
              <a:rPr lang="en-IN" sz="2000" b="0" spc="5" dirty="0"/>
              <a:t>                                                                 </a:t>
            </a: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304800"/>
            <a:ext cx="11557635" cy="8569654"/>
          </a:xfrm>
          <a:prstGeom prst="rect">
            <a:avLst/>
          </a:prstGeom>
        </p:spPr>
        <p:txBody>
          <a:bodyPr vert="horz" wrap="square" lIns="0" tIns="13335" rIns="0" bIns="0" rtlCol="0">
            <a:spAutoFit/>
          </a:bodyPr>
          <a:lstStyle/>
          <a:p>
            <a:pPr marL="12700" algn="ctr">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3600" dirty="0"/>
              <a:t>                 </a:t>
            </a:r>
            <a:br>
              <a:rPr lang="en-IN" sz="3600" dirty="0"/>
            </a:br>
            <a:r>
              <a:rPr lang="en-IN" sz="3600" dirty="0"/>
              <a:t>                </a:t>
            </a:r>
            <a:r>
              <a:rPr lang="en-IN" sz="2000" b="0" dirty="0"/>
              <a:t>For developing and implementing security solutions against </a:t>
            </a:r>
            <a:br>
              <a:rPr lang="en-IN" sz="2000" b="0" dirty="0"/>
            </a:br>
            <a:r>
              <a:rPr lang="en-IN" sz="2000" b="0" dirty="0"/>
              <a:t>                             </a:t>
            </a:r>
            <a:r>
              <a:rPr lang="en-IN" sz="2000" b="0" dirty="0" err="1"/>
              <a:t>keyloggers,the</a:t>
            </a:r>
            <a:r>
              <a:rPr lang="en-IN" sz="2000" b="0" dirty="0"/>
              <a:t> value proposition includes:</a:t>
            </a:r>
            <a:br>
              <a:rPr lang="en-IN" sz="2000" b="0" dirty="0"/>
            </a:br>
            <a:r>
              <a:rPr lang="en-IN" sz="2000" b="0" dirty="0"/>
              <a:t>                            </a:t>
            </a:r>
            <a:r>
              <a:rPr lang="en-IN" sz="2000" dirty="0"/>
              <a:t>&gt; Enhanced </a:t>
            </a:r>
            <a:r>
              <a:rPr lang="en-IN" sz="2000" dirty="0" err="1"/>
              <a:t>Security:</a:t>
            </a:r>
            <a:r>
              <a:rPr lang="en-IN" sz="2000" b="0" dirty="0" err="1"/>
              <a:t>Providing</a:t>
            </a:r>
            <a:r>
              <a:rPr lang="en-IN" sz="2000" b="0" dirty="0"/>
              <a:t> robust protection against keyloggers</a:t>
            </a:r>
            <a:br>
              <a:rPr lang="en-IN" sz="2000" b="0" dirty="0"/>
            </a:br>
            <a:r>
              <a:rPr lang="en-IN" sz="2000" b="0" dirty="0"/>
              <a:t>                                           ensures the sensitive information and maintains user trust.</a:t>
            </a:r>
            <a:br>
              <a:rPr lang="en-IN" sz="2000" b="0" dirty="0"/>
            </a:br>
            <a:r>
              <a:rPr lang="en-IN" sz="2000" b="0" dirty="0"/>
              <a:t>                            </a:t>
            </a:r>
            <a:r>
              <a:rPr lang="en-IN" sz="2000" dirty="0"/>
              <a:t>&gt;</a:t>
            </a:r>
            <a:r>
              <a:rPr lang="en-IN" sz="2000" dirty="0" err="1"/>
              <a:t>Compilance:</a:t>
            </a:r>
            <a:r>
              <a:rPr lang="en-IN" sz="2000" b="0" dirty="0" err="1"/>
              <a:t>Helping</a:t>
            </a:r>
            <a:r>
              <a:rPr lang="en-IN" sz="2000" b="0" dirty="0"/>
              <a:t> organizations comply with data protection </a:t>
            </a:r>
            <a:br>
              <a:rPr lang="en-IN" sz="2000" b="0" dirty="0"/>
            </a:br>
            <a:r>
              <a:rPr lang="en-IN" sz="2000" b="0" dirty="0"/>
              <a:t>                                            regulations and avoid legal penalties.</a:t>
            </a:r>
            <a:br>
              <a:rPr lang="en-IN" sz="2000" b="0" dirty="0"/>
            </a:br>
            <a:r>
              <a:rPr lang="en-IN" sz="2000" b="0" dirty="0"/>
              <a:t>                            </a:t>
            </a:r>
            <a:r>
              <a:rPr lang="en-IN" sz="2000" dirty="0"/>
              <a:t>&gt;Operational </a:t>
            </a:r>
            <a:r>
              <a:rPr lang="en-IN" sz="2000" dirty="0" err="1"/>
              <a:t>Integrity:</a:t>
            </a:r>
            <a:r>
              <a:rPr lang="en-IN" sz="2000" b="0" dirty="0" err="1"/>
              <a:t>Preventing</a:t>
            </a:r>
            <a:r>
              <a:rPr lang="en-IN" sz="2000" b="0" dirty="0"/>
              <a:t> data </a:t>
            </a:r>
            <a:r>
              <a:rPr lang="en-IN" sz="2000" b="0" dirty="0" err="1"/>
              <a:t>breachs</a:t>
            </a:r>
            <a:r>
              <a:rPr lang="en-IN" sz="2000" b="0" dirty="0"/>
              <a:t> and cyber attacks that </a:t>
            </a:r>
            <a:br>
              <a:rPr lang="en-IN" sz="2000" b="0" dirty="0"/>
            </a:br>
            <a:r>
              <a:rPr lang="en-IN" sz="2000" b="0" dirty="0"/>
              <a:t>                                            could </a:t>
            </a:r>
            <a:r>
              <a:rPr lang="en-IN" sz="2000" b="0" dirty="0" err="1"/>
              <a:t>distrupt</a:t>
            </a:r>
            <a:r>
              <a:rPr lang="en-IN" sz="2000" b="0" dirty="0"/>
              <a:t> operations and result in significant </a:t>
            </a:r>
            <a:br>
              <a:rPr lang="en-IN" sz="2000" b="0" dirty="0"/>
            </a:br>
            <a:r>
              <a:rPr lang="en-IN" sz="2000" b="0" dirty="0"/>
              <a:t>                                            financial losses.</a:t>
            </a:r>
            <a:br>
              <a:rPr lang="en-IN" sz="2000" b="0" dirty="0"/>
            </a:br>
            <a:r>
              <a:rPr lang="en-IN" sz="2000" b="0" dirty="0"/>
              <a:t>                             </a:t>
            </a:r>
            <a:br>
              <a:rPr lang="en-IN" sz="3600" dirty="0"/>
            </a:br>
            <a:r>
              <a:rPr lang="en-IN" sz="3600" dirty="0"/>
              <a:t>              </a:t>
            </a:r>
            <a:br>
              <a:rPr lang="en-IN" sz="3600" dirty="0"/>
            </a:br>
            <a:br>
              <a:rPr lang="en-IN" sz="3600" dirty="0"/>
            </a:br>
            <a:br>
              <a:rPr lang="en-IN" sz="36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33400" y="192893"/>
            <a:ext cx="11452225" cy="867288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US" sz="4250" spc="20" dirty="0"/>
            </a:br>
            <a:br>
              <a:rPr lang="en-IN" sz="4250" spc="20" dirty="0"/>
            </a:br>
            <a:r>
              <a:rPr lang="en-IN" sz="4250" spc="20" dirty="0"/>
              <a:t>              </a:t>
            </a:r>
            <a:r>
              <a:rPr lang="en-IN" sz="2000" b="0" spc="20" dirty="0"/>
              <a:t>In this solution </a:t>
            </a:r>
            <a:r>
              <a:rPr lang="en-IN" sz="2000" b="0" spc="20" dirty="0" err="1"/>
              <a:t>i</a:t>
            </a:r>
            <a:r>
              <a:rPr lang="en-IN" sz="2000" b="0" spc="20" dirty="0"/>
              <a:t> clearly observed that if we try we can easily </a:t>
            </a:r>
            <a:br>
              <a:rPr lang="en-IN" sz="2000" b="0" spc="20" dirty="0"/>
            </a:br>
            <a:r>
              <a:rPr lang="en-IN" sz="2000" b="0" spc="20" dirty="0"/>
              <a:t>  get the data of the user without their </a:t>
            </a:r>
            <a:r>
              <a:rPr lang="en-IN" sz="2000" b="0" spc="20" dirty="0" err="1"/>
              <a:t>permission.It</a:t>
            </a:r>
            <a:r>
              <a:rPr lang="en-IN" sz="2000" b="0" spc="20" dirty="0"/>
              <a:t> has advanced detection </a:t>
            </a:r>
            <a:r>
              <a:rPr lang="en-IN" sz="2000" b="0" spc="20" dirty="0" err="1"/>
              <a:t>algorithms,comprehensive</a:t>
            </a:r>
            <a:r>
              <a:rPr lang="en-IN" sz="2000" b="0" spc="20" dirty="0"/>
              <a:t> protection measures with centric features.</a:t>
            </a:r>
            <a:br>
              <a:rPr lang="en-IN" sz="4250" spc="20" dirty="0"/>
            </a:br>
            <a:r>
              <a:rPr lang="en-IN" sz="4250" spc="20" dirty="0"/>
              <a:t>             </a:t>
            </a:r>
            <a:r>
              <a:rPr lang="en-IN" sz="2000" spc="20" dirty="0"/>
              <a:t>Some of the elements that contribute to a compiling keylogger </a:t>
            </a:r>
            <a:br>
              <a:rPr lang="en-IN" sz="2000" spc="20" dirty="0"/>
            </a:br>
            <a:r>
              <a:rPr lang="en-IN" sz="2000" spc="20" dirty="0"/>
              <a:t>                           solution is:</a:t>
            </a:r>
            <a:br>
              <a:rPr lang="en-IN" sz="2000" spc="20" dirty="0"/>
            </a:br>
            <a:r>
              <a:rPr lang="en-IN" sz="2000" spc="20" dirty="0"/>
              <a:t>                           &gt;</a:t>
            </a:r>
            <a:r>
              <a:rPr lang="en-IN" sz="2000" b="0" spc="20" dirty="0"/>
              <a:t>Advanced Detection Algorithms.</a:t>
            </a:r>
            <a:br>
              <a:rPr lang="en-IN" sz="2000" b="0" spc="20" dirty="0"/>
            </a:br>
            <a:r>
              <a:rPr lang="en-IN" sz="2000" b="0" spc="20" dirty="0"/>
              <a:t>                           </a:t>
            </a:r>
            <a:r>
              <a:rPr lang="en-IN" sz="2000" spc="20" dirty="0"/>
              <a:t>&gt;</a:t>
            </a:r>
            <a:r>
              <a:rPr lang="en-IN" sz="2000" b="0" spc="20" dirty="0"/>
              <a:t>Comprehensive Protection. </a:t>
            </a:r>
            <a:br>
              <a:rPr lang="en-IN" sz="2000" b="0" spc="20" dirty="0"/>
            </a:br>
            <a:r>
              <a:rPr lang="en-IN" sz="2000" b="0" spc="20" dirty="0"/>
              <a:t>                           </a:t>
            </a:r>
            <a:r>
              <a:rPr lang="en-IN" sz="2000" spc="20" dirty="0"/>
              <a:t>&gt;</a:t>
            </a:r>
            <a:r>
              <a:rPr lang="en-IN" sz="2000" b="0" spc="20" dirty="0"/>
              <a:t>User-Friendly Interface.</a:t>
            </a:r>
            <a:br>
              <a:rPr lang="en-IN" sz="2000" b="0" spc="20" dirty="0"/>
            </a:br>
            <a:r>
              <a:rPr lang="en-IN" sz="2000" b="0" spc="20" dirty="0"/>
              <a:t>                           </a:t>
            </a:r>
            <a:r>
              <a:rPr lang="en-IN" sz="2000" spc="20" dirty="0"/>
              <a:t>&gt;</a:t>
            </a:r>
            <a:r>
              <a:rPr lang="en-IN" sz="2000" b="0" spc="20" dirty="0"/>
              <a:t>Stealth Mode Operation.     </a:t>
            </a:r>
            <a:br>
              <a:rPr lang="en-IN" sz="2000" b="0" spc="20" dirty="0"/>
            </a:br>
            <a:r>
              <a:rPr lang="en-IN" sz="2000" b="0" spc="20" dirty="0"/>
              <a:t>                           </a:t>
            </a:r>
            <a:r>
              <a:rPr lang="en-IN" sz="2000" spc="20" dirty="0"/>
              <a:t>&gt;</a:t>
            </a:r>
            <a:r>
              <a:rPr lang="en-IN" sz="2000" b="0" spc="20" dirty="0"/>
              <a:t>Cross-Platform Compatibility.</a:t>
            </a:r>
            <a:br>
              <a:rPr lang="en-IN" sz="2000" b="0" spc="20" dirty="0"/>
            </a:br>
            <a:r>
              <a:rPr lang="en-IN" sz="2000" b="0" spc="20" dirty="0"/>
              <a:t>                           </a:t>
            </a:r>
            <a:r>
              <a:rPr lang="en-IN" sz="2000" spc="20" dirty="0"/>
              <a:t>&gt;</a:t>
            </a:r>
            <a:r>
              <a:rPr lang="en-IN" sz="2000" b="0" spc="20" dirty="0"/>
              <a:t>Educational Resources and Support.</a:t>
            </a:r>
            <a:br>
              <a:rPr lang="en-IN" sz="4250" spc="20" dirty="0"/>
            </a:br>
            <a:br>
              <a:rPr lang="en-IN" sz="4250" spc="20" dirty="0"/>
            </a:br>
            <a:br>
              <a:rPr lang="en-IN" sz="4250" spc="20" dirty="0"/>
            </a:br>
            <a:br>
              <a:rPr lang="en-IN" sz="4250" spc="20" dirty="0"/>
            </a:br>
            <a:br>
              <a:rPr lang="en-IN"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6" name="Picture 15">
            <a:extLst>
              <a:ext uri="{FF2B5EF4-FFF2-40B4-BE49-F238E27FC236}">
                <a16:creationId xmlns:a16="http://schemas.microsoft.com/office/drawing/2014/main" id="{8BFAF8D7-519B-66F1-0AB1-A2BA4EDB9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03" y="1909382"/>
            <a:ext cx="3730717" cy="2007637"/>
          </a:xfrm>
          <a:prstGeom prst="rect">
            <a:avLst/>
          </a:prstGeom>
        </p:spPr>
      </p:pic>
      <p:pic>
        <p:nvPicPr>
          <p:cNvPr id="18" name="Picture 17">
            <a:extLst>
              <a:ext uri="{FF2B5EF4-FFF2-40B4-BE49-F238E27FC236}">
                <a16:creationId xmlns:a16="http://schemas.microsoft.com/office/drawing/2014/main" id="{B1758714-92A7-F8B1-11B0-8BC1CA928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815" y="1976611"/>
            <a:ext cx="2240369" cy="2017389"/>
          </a:xfrm>
          <a:prstGeom prst="rect">
            <a:avLst/>
          </a:prstGeom>
        </p:spPr>
      </p:pic>
      <p:pic>
        <p:nvPicPr>
          <p:cNvPr id="20" name="Picture 19">
            <a:extLst>
              <a:ext uri="{FF2B5EF4-FFF2-40B4-BE49-F238E27FC236}">
                <a16:creationId xmlns:a16="http://schemas.microsoft.com/office/drawing/2014/main" id="{7146A9AF-6D3A-6E02-E532-BCAE774476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7878" y="2111652"/>
            <a:ext cx="3678955" cy="945069"/>
          </a:xfrm>
          <a:prstGeom prst="rect">
            <a:avLst/>
          </a:prstGeom>
        </p:spPr>
      </p:pic>
      <p:pic>
        <p:nvPicPr>
          <p:cNvPr id="22" name="Picture 21">
            <a:extLst>
              <a:ext uri="{FF2B5EF4-FFF2-40B4-BE49-F238E27FC236}">
                <a16:creationId xmlns:a16="http://schemas.microsoft.com/office/drawing/2014/main" id="{09C2C998-DE51-0455-D1B6-A2B317D9914E}"/>
              </a:ext>
            </a:extLst>
          </p:cNvPr>
          <p:cNvPicPr>
            <a:picLocks noChangeAspect="1"/>
          </p:cNvPicPr>
          <p:nvPr/>
        </p:nvPicPr>
        <p:blipFill>
          <a:blip r:embed="rId6"/>
          <a:stretch>
            <a:fillRect/>
          </a:stretch>
        </p:blipFill>
        <p:spPr>
          <a:xfrm>
            <a:off x="5733974" y="4895850"/>
            <a:ext cx="6083822" cy="1352550"/>
          </a:xfrm>
          <a:prstGeom prst="rect">
            <a:avLst/>
          </a:prstGeom>
        </p:spPr>
      </p:pic>
      <p:pic>
        <p:nvPicPr>
          <p:cNvPr id="24" name="Picture 23">
            <a:extLst>
              <a:ext uri="{FF2B5EF4-FFF2-40B4-BE49-F238E27FC236}">
                <a16:creationId xmlns:a16="http://schemas.microsoft.com/office/drawing/2014/main" id="{6782618C-4D32-434B-4932-7E0A71E57DFA}"/>
              </a:ext>
            </a:extLst>
          </p:cNvPr>
          <p:cNvPicPr>
            <a:picLocks noChangeAspect="1"/>
          </p:cNvPicPr>
          <p:nvPr/>
        </p:nvPicPr>
        <p:blipFill>
          <a:blip r:embed="rId7"/>
          <a:stretch>
            <a:fillRect/>
          </a:stretch>
        </p:blipFill>
        <p:spPr>
          <a:xfrm>
            <a:off x="564515" y="4414309"/>
            <a:ext cx="3024256" cy="2152544"/>
          </a:xfrm>
          <a:prstGeom prst="rect">
            <a:avLst/>
          </a:prstGeom>
        </p:spPr>
      </p:pic>
      <p:sp>
        <p:nvSpPr>
          <p:cNvPr id="25" name="Arrow: Right 24">
            <a:extLst>
              <a:ext uri="{FF2B5EF4-FFF2-40B4-BE49-F238E27FC236}">
                <a16:creationId xmlns:a16="http://schemas.microsoft.com/office/drawing/2014/main" id="{C99B33AF-A87A-37E0-6835-CCCA32465C41}"/>
              </a:ext>
            </a:extLst>
          </p:cNvPr>
          <p:cNvSpPr/>
          <p:nvPr/>
        </p:nvSpPr>
        <p:spPr>
          <a:xfrm>
            <a:off x="4131365" y="2597553"/>
            <a:ext cx="731411" cy="387753"/>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0AFAF588-B898-436E-B66B-6BC80BC62048}"/>
              </a:ext>
            </a:extLst>
          </p:cNvPr>
          <p:cNvSpPr/>
          <p:nvPr/>
        </p:nvSpPr>
        <p:spPr>
          <a:xfrm>
            <a:off x="7299405" y="2525447"/>
            <a:ext cx="807612" cy="387754"/>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E6CCF69E-CB8B-A823-BD58-E2070B0DAAFB}"/>
              </a:ext>
            </a:extLst>
          </p:cNvPr>
          <p:cNvSpPr/>
          <p:nvPr/>
        </p:nvSpPr>
        <p:spPr>
          <a:xfrm>
            <a:off x="9353550" y="3109959"/>
            <a:ext cx="457200" cy="1785891"/>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Left 27">
            <a:extLst>
              <a:ext uri="{FF2B5EF4-FFF2-40B4-BE49-F238E27FC236}">
                <a16:creationId xmlns:a16="http://schemas.microsoft.com/office/drawing/2014/main" id="{BAB1D002-C3E4-BE93-31A6-FB75E7487C8B}"/>
              </a:ext>
            </a:extLst>
          </p:cNvPr>
          <p:cNvSpPr/>
          <p:nvPr/>
        </p:nvSpPr>
        <p:spPr>
          <a:xfrm>
            <a:off x="3726815" y="5486400"/>
            <a:ext cx="1835784" cy="457201"/>
          </a:xfrm>
          <a:prstGeom prst="lef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896</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P PAVAN KALYAN REDDY</vt:lpstr>
      <vt:lpstr>KEYLOGGER AND SECURITY</vt:lpstr>
      <vt:lpstr>AGENDA</vt:lpstr>
      <vt:lpstr>PROBLEM STATEMENT   Key loggers present a significant security threat by capturing  sensitive user information, leading to unauthorized access and data breaches.  This problem necessitates the development of sophisticated security measures,user education ,and robust organizational policies to mitigate the risks associated with  keyloggers. The problem in the content of keyloggers and security typically revolves around  the following key points: &gt;Unauthorized Access and Data Theft. &gt;User Privacy Violation. &gt;Detection and Prevention. &gt;Impact on Organizations. &gt;Legal and Ethic Issues. &gt;Countermeasures and Security Practices.          </vt:lpstr>
      <vt:lpstr>PROJECT OVERVIEW The Overview of the project is:                                      In this project we had a code to execute and use the keylogger  and can know the user information everything what they are typing. So, by executing the code the out put will be:                       by clicking start option the process will begin                                               and the information will be start capturing.    </vt:lpstr>
      <vt:lpstr>WHO ARE THE END USERS?  The end users are: &gt;Individual Users: Intrested in personal privacy and protection of their sensitive                               information. &gt;Bussiness and Financial Institutions: Focused on protecting client data,maintaining                                                            trust,and ensuring compliance. &gt;IT and Security Professionals: Tasked with implementing ,managing,and improving                                                                                security measures to safeguard against keyloggers. &gt;Government and regulatory Bodies: Ensure laws and regulations are followed to                                                           protect the public and organizational data from                                                          cyber threat. &gt;Developers and Technology providers: Innovate and provide solutions to detect                                                                 and mitigate keylogging threats.                                                                                      </vt:lpstr>
      <vt:lpstr>YOUR SOLUTION AND ITS VALUE PROPOSITION                                   For developing and implementing security solutions against                               keyloggers,the value proposition includes:                             &gt; Enhanced Security:Providing robust protection against keyloggers                                            ensures the sensitive information and maintains user trust.                             &gt;Compilance:Helping organizations comply with data protection                                              regulations and avoid legal penalties.                             &gt;Operational Integrity:Preventing data breachs and cyber attacks that                                              could distrupt operations and result in significant                                              financial losses.                                                   </vt:lpstr>
      <vt:lpstr>THE WOW IN YOUR SOLUTION                In this solution i clearly observed that if we try we can easily    get the data of the user without their permission.It has advanced detection algorithms,comprehensive protection measures with centric features.              Some of the elements that contribute to a compiling keylogger                             solution is:                            &gt;Advanced Detection Algorithms.                            &gt;Comprehensive Protection.                             &gt;User-Friendly Interface.                            &gt;Stealth Mode Operation.                                 &gt;Cross-Platform Compatibility.                            &gt;Educational Resources and Support.     </vt:lpstr>
      <vt:lpstr>PowerPoint Presentation</vt:lpstr>
      <vt:lpstr>RESULTS  The  results we get in this keylogger is:                                 we can find the data that user use.   Keylogger records keystrokes:           Legitimate use: Moniter employee productivity.           Illegal uses: Steal passwords,usernames,and other personel/corporate data.  There are ways to protect yourself:            Be aware of what’s installed on your computer.            Use caution when surfing the internet.            Keep your computer’s security software updated. Example of keylogger’s output:       </vt:lpstr>
      <vt:lpstr>GIT REPOSITORY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Murari Thanusree</dc:title>
  <dc:creator>murari thanu sree</dc:creator>
  <cp:lastModifiedBy>pavan reddy</cp:lastModifiedBy>
  <cp:revision>13</cp:revision>
  <dcterms:created xsi:type="dcterms:W3CDTF">2024-06-03T05:48:59Z</dcterms:created>
  <dcterms:modified xsi:type="dcterms:W3CDTF">2024-06-16T07:00:10Z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