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0" r:id="rId5"/>
    <p:sldId id="261" r:id="rId6"/>
    <p:sldId id="265" r:id="rId7"/>
    <p:sldId id="264" r:id="rId8"/>
    <p:sldId id="266" r:id="rId9"/>
    <p:sldId id="267" r:id="rId10"/>
    <p:sldId id="263" r:id="rId11"/>
    <p:sldId id="259" r:id="rId12"/>
  </p:sldIdLst>
  <p:sldSz cx="12192000" cy="6858000"/>
  <p:notesSz cx="6858000" cy="9144000"/>
  <p:embeddedFontLst>
    <p:embeddedFont>
      <p:font typeface="Lato Black" panose="020F0502020204030203" pitchFamily="34" charset="0"/>
      <p:bold r:id="rId14"/>
      <p:boldItalic r:id="rId15"/>
    </p:embeddedFon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19:26:50.952"/>
    </inkml:context>
    <inkml:brush xml:id="br0">
      <inkml:brushProperty name="width" value="0.35" units="cm"/>
      <inkml:brushProperty name="height" value="0.35" units="cm"/>
      <inkml:brushProperty name="color" value="#FFFFFF"/>
    </inkml:brush>
  </inkml:definitions>
  <inkml:trace contextRef="#ctx0" brushRef="#br0">320 428 24575,'15'286'0,"-8"-213"0,3 30 0,-7-88 0,0-1 0,1 1 0,1-1 0,11 26 0,-7-22 0,1-1 0,0 0 0,21 26 0,-28-38 0,1-1 0,0 1 0,0-1 0,1 0 0,-1 0 0,1 0 0,0-1 0,0 0 0,9 5 0,3 4 0,-16-12 0,-1 1 0,0-1 0,1 1 0,-1-1 0,0 1 0,0-1 0,0 0 0,0 1 0,1-1 0,-1 1 0,0-1 0,0 1 0,0-1 0,0 1 0,0-1 0,0 1 0,0-1 0,0 1 0,0-1 0,-1 1 0,1-1 0,0 1 0,0 0 0,-2 1 0,0 1 0,0-1 0,0 0 0,0 0 0,0 0 0,0 0 0,-1 0 0,1-1 0,-1 1 0,-3 1 0,-11 6 0,0-1 0,0-1 0,0 0 0,-1-1 0,0-1 0,0-1 0,-1-1 0,1 0 0,-1-1 0,0-1 0,-24-2 0,-7 1 0,31 1 0,0 0 0,-1-2 0,1 0 0,0-2 0,-28-6 0,44 8 0,0 0 0,1 0 0,-1 0 0,0-1 0,1 1 0,-1-1 0,1 0 0,-1 0 0,1 0 0,0 0 0,0 0 0,-1 0 0,2-1 0,-1 1 0,0-1 0,-2-4 0,2 3 0,0-1 0,0 0 0,1-1 0,0 1 0,0 0 0,0 0 0,0-1 0,1-9 0,1 2 0,0 0 0,1 1 0,0-1 0,1 1 0,1-1 0,0 1 0,7-15 0,3 4 0,1 1 0,1 0 0,0 1 0,2 1 0,25-23 0,-28 29 0,0 0 0,0 2 0,1 0 0,31-18 0,-29 20 0,-1-1 0,0 0 0,24-23 0,-34 27 0,1 1 0,-1-1 0,2 2 0,-1-1 0,1 1 0,-1 0 0,13-4 0,6 0 0,34-8 0,-36 10 0,50-18 0,-60 19 0,1 0 0,1 1 0,-1 1 0,1 1 0,33-3 0,87 5 0,-62 3 0,981-2 0,-1028 2 0,0 2 0,0 0 0,51 15 0,21 4 0,40-3 0,55 10 0,-122-11 0,-53-12 0,0-2 0,41 7 0,220-9 0,-147-5 0,-57 0 0,85 4 0,-137 5 0,-21-1 0,-15 1 0,-21 4 0,0 0 0,-1-2 0,0-2 0,-49 5 0,-285-8 0,208-6 0,91-1 0,0-3 0,1-3 0,-80-22 0,-11 3 0,34 8 0,-229-34 0,335 52 0,-286-19 0,-2 23 0,91 0 0,-311-2 0,522 0 0,1 0 0,-1 0 0,0 1 0,1-1 0,-1 1 0,1-1 0,-1 1 0,1 0 0,-1 1 0,1-1 0,-1 0 0,1 1 0,0 0 0,-3 2 0,4-2 0,0 0 0,0 0 0,0 1 0,1-1 0,-1 0 0,1 1 0,0-1 0,-1 1 0,1-1 0,0 1 0,1 0 0,-1-1 0,0 1 0,1 0 0,-1-1 0,1 1 0,0 0 0,0 0 0,1 3 0,1 7 0,1 1 0,0-1 0,1 0 0,0 0 0,1 0 0,1-1 0,0 0 0,1 0 0,0 0 0,10 12 0,-5-10 0,1-1 0,26 22 0,9 10 0,11 17 0,-23-26 0,-2 2 0,-1 1 0,35 55 0,-47-56 0,-8-15 0,1 0 0,0-1 0,2 0 0,0-2 0,20 20 0,-17-22 0,-1 0 0,-1 0 0,-1 2 0,21 33 0,-27-37 0,1 0 0,1 0 0,0-1 0,28 27 0,-33-36 0,0 0 0,0-1 0,0 0 0,1-1 0,0 0 0,0 0 0,0 0 0,0-1 0,0 0 0,1-1 0,-1 0 0,1 0 0,12 1 0,207-8 0,-203 2 0,-1-2 0,0-1 0,0-1 0,28-12 0,7-1 0,24-9 0,-51 16 0,1 2 0,0 1 0,1 2 0,40-5 0,-59 12 0,1 0 0,-1-2 0,-1 0 0,1-1 0,0 0 0,17-8 0,-28 10 0,1 0 0,-1-1 0,1 0 0,-1 1 0,0-1 0,0-1 0,0 1 0,0-1 0,-1 1 0,1-1 0,-1 0 0,0 0 0,0-1 0,-1 1 0,1-1 0,-1 1 0,0-1 0,0 0 0,0 0 0,-1 1 0,2-10 0,-2 6 0,0-1 0,-1 1 0,0-1 0,0 1 0,-1 0 0,0-1 0,0 1 0,-1 0 0,0 0 0,-1 0 0,0 0 0,0 0 0,0 1 0,-1-1 0,0 1 0,-1 0 0,0 0 0,0 0 0,0 1 0,-1 0 0,0 0 0,0 0 0,-7-5 0,-5-5 0,-2 1 0,0 1 0,0 0 0,-1 1 0,-1 2 0,0 0 0,-1 1 0,0 2 0,-32-9 0,11 6 0,-78-34 0,1 0 0,94 34 0,0 2 0,-1 1 0,0 2 0,-1 0 0,-47-2 0,-151 7 0,112 3 0,31 0 0,-96-5 0,129-8 0,45 9 0,0 0 0,0 0 0,-1 1 0,1-1 0,0 2 0,-1-1 0,1 0 0,-1 1 0,0 1 0,1-1 0,-1 1 0,-6 1 0,13-2 0,-1 1 0,0-1 0,0 0 0,0 1 0,0-1 0,1 0 0,-1 1 0,0-1 0,0 1 0,1 0 0,-1-1 0,0 1 0,1 0 0,-1-1 0,1 1 0,-1 0 0,0-1 0,1 1 0,0 0 0,-1 0 0,1 0 0,0 0 0,-1-1 0,1 1 0,0 0 0,-1 1 0,2 1 0,-1-1 0,0 0 0,0 0 0,1 0 0,-1 0 0,1 0 0,0 0 0,-1 0 0,1 0 0,0 0 0,2 2 0,4 6 0,0 0 0,1 0 0,10 9 0,-14-15 0,13 12 0,1-2 0,0 0 0,1 0 0,24 11 0,-13-7 0,-2-4 0,1 0 0,1-2 0,0-1 0,50 11 0,1 1 0,-7-6 0,-58-15 0,1 2 0,0 0 0,-1 1 0,0 0 0,20 10 0,-20-5 0,0-2 0,1 0 0,0 0 0,0-2 0,1 0 0,0-1 0,0-1 0,0-1 0,0-1 0,27 1 0,442-6 0,-289-9 0,-36 0 0,457 10 0,-320 4 0,-273-3 0,0 2 0,0 1 0,0 1 0,25 6 0,-19-3 0,0-2 0,0-1 0,1-2 0,41-3 0,-8 0 0,31 2 0,413-19 0,-288-6 0,568-68 0,-758 88 0,1-1 0,-1-2 0,-1 0 0,40-18 0,-66 24 0,-1-1 0,1 1 0,-1-1 0,0 0 0,0 0 0,0-1 0,0 1 0,0-1 0,-1 0 0,1 0 0,-1 0 0,0 0 0,0 0 0,-1-1 0,4-6 0,-5 8 0,0 0 0,0 0 0,0 0 0,0 0 0,-1 0 0,1 0 0,-1 0 0,0 0 0,0-1 0,0 1 0,0 0 0,0 0 0,-1 0 0,1 0 0,-1 0 0,0 0 0,0 0 0,0 0 0,0 0 0,-1 0 0,1 0 0,-1 0 0,0 1 0,1-1 0,-5-3 0,-6-5 0,0 0 0,-1 1 0,0 0 0,-1 1 0,0 1 0,-21-10 0,-97-31 0,31 13 0,70 23 0,-1 1 0,-1 1 0,0 2 0,0 1 0,-40-3 0,32 4 0,1-1 0,0-2 0,-46-17 0,-23-7 0,-14-1 0,-125-28 0,153 45 0,26 4 0,-133-9 0,-216 22 0,181 3 0,-144 13 0,267-8 0,-199 19 0,303-25 0,-1 0 0,1 0 0,-1 1 0,1 1 0,0 0 0,0 0 0,0 1 0,0 0 0,1 1 0,-1 0 0,1 0 0,1 1 0,-1 0 0,1 1 0,0 0 0,0 0 0,1 0 0,0 1 0,0 0 0,-10 18 0,10-14 0,1-1 0,1 2 0,0-1 0,1 0 0,0 1 0,1 0 0,1 0 0,0 0 0,0 0 0,1 0 0,1 1 0,0-1 0,1 0 0,1 0 0,4 20 0,-5-28 0,1 0 0,0 1 0,0-1 0,1 0 0,0 0 0,-1-1 0,2 1 0,-1-1 0,0 1 0,1-1 0,0 0 0,0 0 0,0 0 0,0-1 0,1 0 0,0 0 0,-1 0 0,11 5 0,4-1 0,1 0 0,0-2 0,38 7 0,0-1 0,2 2 0,1-2 0,0-3 0,114-1 0,2314-9 0,-2482 2 0,0 0 0,0-1 0,0 0 0,1 0 0,-1 0 0,0-1 0,-1 0 0,12-6 0,-16 8 0,0-1 0,-1 0 0,1 0 0,-1 0 0,1-1 0,-1 1 0,1 0 0,-1 0 0,1-1 0,-1 1 0,0-1 0,0 1 0,0-1 0,0 0 0,0 1 0,0-1 0,0 0 0,-1 0 0,1 0 0,0 0 0,-1 1 0,0-1 0,1 0 0,-1 0 0,0 0 0,0 0 0,0 0 0,0 0 0,-1 0 0,1 0 0,0 0 0,-1 0 0,1 1 0,-1-1 0,0 0 0,-1-2 0,0-1 0,-1 1 0,1-1 0,-1 1 0,0 0 0,-1 0 0,1 0 0,-1 0 0,1 1 0,-1-1 0,0 1 0,-1 0 0,1 0 0,-8-4 0,-8-2 0,1 1 0,-24-6 0,-1-1 0,-4-1 0,-2 2 0,-81-13 0,-42-10 0,96 13 0,-98-45 0,162 64 0,0 1 0,0 1 0,0 0 0,0 0 0,0 1 0,-22 0 0,-34-5 0,8-2 0,0 3 0,-1 3 0,-68 5 0,29 0 0,73-3 0,0 2 0,0 1 0,0 1 0,0 1 0,1 2 0,0 0 0,0 2 0,-40 17 0,47-15 0,0 0 0,1 1 0,-28 20 0,42-26 0,0-1 0,0 1 0,0 0 0,0 0 0,1 0 0,0 1 0,0-1 0,0 1 0,1 0 0,0 0 0,0 1 0,0-1 0,1 1 0,0-1 0,-2 11 0,3-9 0,0 0 0,1 0 0,0 0 0,1 0 0,-1-1 0,2 1 0,-1 0 0,1 0 0,0-1 0,4 10 0,-4-13 0,0 1 0,0-1 0,0 0 0,1 0 0,0 0 0,0 0 0,0 0 0,0 0 0,1-1 0,-1 0 0,1 1 0,0-1 0,0-1 0,0 1 0,1-1 0,-1 1 0,9 2 0,13 1 0,1-1 0,-1-2 0,1-1 0,0-1 0,37-3 0,-22 1 0,46 1 0,0-5 0,121-22 0,202-71 0,-382 91 0,1 2 0,58-2 0,-60 5 0,15-3 0,81-20 0,-20 2 0,-35 12 0,121-25 0,-82 18 0,-82 15 0,-1 0 0,-1-2 0,1-1 0,32-11 0,-23 3 0,1 3 0,0 0 0,1 2 0,0 2 0,1 2 0,0 1 0,50 0 0,-64 3 0,0-1 0,37-8 0,-13 2 0,8-1 0,-15 2 0,65-3 0,-77 11 0,-22 0 0,1-1 0,0 0 0,-1 0 0,1 0 0,0 0 0,-1-1 0,1-1 0,8-1 0,-15 2 0,0 1 0,0 0 0,0-1 0,1 1 0,-1-1 0,0 1 0,0 0 0,0-1 0,0 1 0,0-1 0,0 1 0,0-1 0,0 1 0,0 0 0,0-1 0,0 1 0,0-1 0,0 1 0,0-1 0,0 1 0,0 0 0,0-1 0,0 1 0,-1-1 0,1 1 0,0 0 0,0-1 0,-1 1 0,1 0 0,0-1 0,0 1 0,-1 0 0,1-1 0,0 1 0,-1 0 0,1 0 0,0-1 0,-1 1 0,1 0 0,-1 0 0,1 0 0,-1-1 0,-16-11 0,4 4 0,0 1 0,-1 0 0,0 2 0,-1-1 0,-23-4 0,-79-10 0,78 14 0,-64-11 0,-68-9 0,135 20 0,1-2 0,-38-12 0,37 9 0,-61-11 0,68 19 0,-74-11 0,-122-1 0,-632 16 0,850-1 0,4 0 0,0 1 0,0-1 0,1 0 0,-1 0 0,0-1 0,0 1 0,0 0 0,0-1 0,0 0 0,0 0 0,0 0 0,1 0 0,-1 0 0,-3-2 0,6 3 0,0-1 0,0 1 0,0 0 0,0 0 0,0 0 0,0 0 0,0 0 0,0-1 0,0 1 0,0 0 0,0 0 0,0 0 0,0-1 0,0 1 0,0 0 0,0 0 0,0 0 0,0 0 0,0-1 0,0 1 0,0 0 0,0 0 0,0 0 0,0 0 0,0 0 0,0-1 0,0 1 0,0 0 0,1 0 0,-1 0 0,0 0 0,0 0 0,0-1 0,0 1 0,0 0 0,1 0 0,-1 0 0,0 0 0,0 0 0,0 0 0,0 0 0,0 0 0,1 0 0,-1 0 0,0 0 0,0 0 0,0 0 0,0 0 0,1 0 0,-1 0 0,11-3 0,37-2 0,0 2 0,61 4 0,-41 0 0,9-1 0,134 4 0,-175-1 0,0 1 0,0 3 0,62 18 0,-48-9 0,1-2 0,75 10 0,-80-16 0,0 3 0,75 27 0,-47-14 0,-30-11 0,70 32 0,-92-35 0,1-2 0,33 9 0,16 5 0,-57-17 0,1-1 0,-1-1 0,24 3 0,20 4 0,-52-7 0,0-1 0,0 1 0,0 0 0,0 1 0,-1 0 0,0 0 0,12 10 0,37 39 0,-50-48 0,16 19 0,26 38 0,16 19 0,-59-75 0,1 0 0,-1 0 0,0 0 0,-1 1 0,1-1 0,-1 1 0,0 0 0,-1 0 0,0 0 0,0 0 0,0 1 0,-1-1 0,0 8 0,0 11 0,-1-1 0,-4 38 0,1-48 0,0 0 0,0-1 0,-2 1 0,1-1 0,-2 0 0,0-1 0,-1 1 0,0-1 0,-10 13 0,1-3 0,-2 0 0,-1-2 0,-39 36 0,-71 45 0,123-97 0,0-1 0,-1 0 0,1-1 0,-1 1 0,1-1 0,-1-1 0,0 1 0,0-1 0,-1-1 0,1 1 0,0-1 0,-1 0 0,1-1 0,0 1 0,-1-2 0,1 1 0,0-1 0,-1 0 0,-8-3 0,7 1 0,0 0 0,0-1 0,0 0 0,0-1 0,1 0 0,0 0 0,0-1 0,0 0 0,1 0 0,-1-1 0,2 0 0,-1 0 0,-10-16 0,8 9 0,1-1 0,-7-17 0,8 17 0,0 0 0,-13-19 0,6 15 0,0-1 0,2-1 0,1 0 0,-12-28 0,20 39 0,0 0 0,0 0 0,1-1 0,0 0 0,1 1 0,0-1 0,1 0 0,0 1 0,1-1 0,0 0 0,1 1 0,2-11 0,1 4 0,0 1 0,1 0 0,1 1 0,1 0 0,0 0 0,0 0 0,2 1 0,0 1 0,0-1 0,2 2 0,-1-1 0,1 2 0,1-1 0,0 2 0,1 0 0,0 0 0,1 2 0,-1-1 0,2 2 0,26-10 0,45-19 0,-54 22 0,47-15 0,-48 21 0,0 1 0,61-3 0,64 8 0,-102 2 0,-27-1 0,-1-1 0,1-1 0,33-9 0,81-28 0,-127 36 0,-1-2 0,1-1 0,-2 0 0,1 0 0,-1-2 0,0 1 0,-1-2 0,13-12 0,24-16 0,-43 33 0,0 0 0,0 0 0,-1-1 0,0 0 0,0 0 0,0 0 0,-1-1 0,5-9 0,3-8 0,9-28 0,-11 28 0,8-21 0,31-87 0,-44 115 0,-1 0 0,-1 0 0,0 0 0,-2-1 0,0 1 0,-1-18 0,-1 28 0,0 1 0,0 0 0,-1 0 0,0 0 0,0 0 0,-1 0 0,1 1 0,-1-1 0,-6-7 0,8 11 0,0 0 0,-1 1 0,0-1 0,1 0 0,-1 0 0,0 1 0,0-1 0,0 1 0,0 0 0,0-1 0,-5-1 0,6 3 0,0 0 0,-1-1 0,1 1 0,-1 0 0,1 0 0,-1 0 0,1 0 0,0 0 0,-1 0 0,1 0 0,-1 1 0,1-1 0,0 1 0,-1-1 0,1 1 0,0-1 0,-1 1 0,1 0 0,0-1 0,0 1 0,-2 2 0,-2 1 0,0 1 0,0-1 0,1 1 0,0 1 0,0-1 0,0 1 0,1-1 0,-6 13 0,-16 55 0,9-23 0,4-19 0,-23 43 0,21-46 0,2-1 0,1 2 0,2 0 0,0 0 0,2 1 0,1-1 0,-2 47 0,7 111 0,0-5 0,0-167 0,-1 0 0,-1-1 0,0 1 0,-1-1 0,-1 0 0,-10 23 0,11-28 0,-1 1 0,-1-1 0,0-1 0,0 1 0,0-1 0,-1 0 0,-1-1 0,1 1 0,-1-1 0,-10 6 0,13-10 0,-1 0 0,1 0 0,-1-1 0,0 0 0,1 0 0,-1-1 0,0 1 0,0-1 0,-9 0 0,-58-2 0,42 0 0,-54 1 0,-55-3 0,128 1 0,0-1 0,0-1 0,1 0 0,-1 0 0,1-1 0,0-1 0,-21-13 0,-6-3 0,4 4 0,-86-39 0,105 51 0,0 1 0,0 1 0,0 1 0,-1 0 0,0 0 0,-22 1 0,11 3 0,19 0 0,0-1 0,0 0 0,0 0 0,1 0 0,-1-1 0,0 0 0,0-1 0,-12-4 0,19 6 0,1 0 0,0 0 0,0 0 0,0 0 0,0 0 0,0 0 0,0 0 0,0 0 0,0 0 0,-1 0 0,1 0 0,0 0 0,0 0 0,0 0 0,0 0 0,0 0 0,0 0 0,0 0 0,0 0 0,0 0 0,0-1 0,0 1 0,-1 0 0,1 0 0,0 0 0,0 0 0,0 0 0,0 0 0,0 0 0,0 0 0,0 0 0,0 0 0,0-1 0,0 1 0,0 0 0,0 0 0,0 0 0,0 0 0,0 0 0,0 0 0,0 0 0,0 0 0,0-1 0,0 1 0,0 0 0,0 0 0,0 0 0,0 0 0,0 0 0,0 0 0,1 0 0,-1 0 0,0 0 0,0-1 0,0 1 0,0 0 0,0 0 0,0 0 0,0 0 0,0 0 0,0 0 0,0 0 0,0 0 0,1 0 0,-1 0 0,0 0 0,0 0 0,0 0 0,13-4 0,16 0 0,5 3 0,0 2 0,66 10 0,67 22 0,-121-24 0,0-2 0,47 2 0,93-7 0,-145-2 0,421-1 0,-456 1 0,0 1 0,-1-1 0,1 1 0,0 0 0,-1 0 0,7 3 0,-10-4 0,-1 1 0,0-1 0,0 0 0,0 1 0,1 0 0,-1-1 0,0 1 0,0 0 0,0-1 0,0 1 0,0 0 0,0 0 0,-1 0 0,1 0 0,0 0 0,0 0 0,-1 0 0,1 0 0,0 0 0,-1 1 0,1-1 0,-1 0 0,0 0 0,1 0 0,-1 1 0,0-1 0,0 0 0,1 0 0,-1 1 0,0-1 0,0 0 0,-1 1 0,1-1 0,0 1 0,-1 0-72,1-1 1,-1 1-1,0-1 0,1 0 0,-1 1 0,0-1 0,0 0 0,0 0 1,0 0-1,0 0 0,0 0 0,0 0 0,-1 0 0,1 0 0,0 0 1,0 0-1,-1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in/pavankalyan-thatipamula/" TargetMode="External"/><Relationship Id="rId7" Type="http://schemas.openxmlformats.org/officeDocument/2006/relationships/hyperlink" Target="mailto:pavankalyant941@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github.com/PavankalyanThatipamula/WEB_APPLICATION.git"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3.xml"/><Relationship Id="rId4" Type="http://schemas.openxmlformats.org/officeDocument/2006/relationships/image" Target="../media/image14.tmp"/></Relationships>
</file>

<file path=ppt/slides/_rels/slide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3.xml"/><Relationship Id="rId5" Type="http://schemas.openxmlformats.org/officeDocument/2006/relationships/image" Target="../media/image18.tmp"/><Relationship Id="rId4" Type="http://schemas.openxmlformats.org/officeDocument/2006/relationships/image" Target="../media/image1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9894" y="73241"/>
            <a:ext cx="12190815" cy="6776049"/>
          </a:xfrm>
          <a:prstGeom prst="rect">
            <a:avLst/>
          </a:prstGeom>
          <a:noFill/>
          <a:ln>
            <a:noFill/>
          </a:ln>
        </p:spPr>
      </p:pic>
      <p:sp>
        <p:nvSpPr>
          <p:cNvPr id="99" name="Google Shape;99;p1"/>
          <p:cNvSpPr txBox="1"/>
          <p:nvPr/>
        </p:nvSpPr>
        <p:spPr>
          <a:xfrm>
            <a:off x="2647076" y="3771994"/>
            <a:ext cx="724618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Regex Matching Web App Development</a:t>
            </a:r>
            <a:endParaRPr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06A78CD-D1C4-309E-5F08-8BBA306C075B}"/>
                  </a:ext>
                </a:extLst>
              </p14:cNvPr>
              <p14:cNvContentPartPr/>
              <p14:nvPr/>
            </p14:nvContentPartPr>
            <p14:xfrm>
              <a:off x="4822166" y="3033103"/>
              <a:ext cx="2511000" cy="608760"/>
            </p14:xfrm>
          </p:contentPart>
        </mc:Choice>
        <mc:Fallback xmlns="">
          <p:pic>
            <p:nvPicPr>
              <p:cNvPr id="2" name="Ink 1">
                <a:extLst>
                  <a:ext uri="{FF2B5EF4-FFF2-40B4-BE49-F238E27FC236}">
                    <a16:creationId xmlns:a16="http://schemas.microsoft.com/office/drawing/2014/main" id="{B06A78CD-D1C4-309E-5F08-8BBA306C075B}"/>
                  </a:ext>
                </a:extLst>
              </p:cNvPr>
              <p:cNvPicPr/>
              <p:nvPr/>
            </p:nvPicPr>
            <p:blipFill>
              <a:blip r:embed="rId5"/>
              <a:stretch>
                <a:fillRect/>
              </a:stretch>
            </p:blipFill>
            <p:spPr>
              <a:xfrm>
                <a:off x="4759526" y="2970463"/>
                <a:ext cx="2636640" cy="734400"/>
              </a:xfrm>
              <a:prstGeom prst="rect">
                <a:avLst/>
              </a:prstGeom>
            </p:spPr>
          </p:pic>
        </mc:Fallback>
      </mc:AlternateContent>
      <p:sp>
        <p:nvSpPr>
          <p:cNvPr id="3" name="TextBox 2">
            <a:extLst>
              <a:ext uri="{FF2B5EF4-FFF2-40B4-BE49-F238E27FC236}">
                <a16:creationId xmlns:a16="http://schemas.microsoft.com/office/drawing/2014/main" id="{38835EF6-90C8-10F9-233D-FDA21CC9289E}"/>
              </a:ext>
            </a:extLst>
          </p:cNvPr>
          <p:cNvSpPr txBox="1"/>
          <p:nvPr/>
        </p:nvSpPr>
        <p:spPr>
          <a:xfrm>
            <a:off x="4822166" y="3079383"/>
            <a:ext cx="2511000" cy="615553"/>
          </a:xfrm>
          <a:prstGeom prst="rect">
            <a:avLst/>
          </a:prstGeom>
          <a:noFill/>
        </p:spPr>
        <p:txBody>
          <a:bodyPr wrap="square" rtlCol="0">
            <a:spAutoFit/>
          </a:bodyPr>
          <a:lstStyle/>
          <a:p>
            <a:pPr algn="ctr"/>
            <a:r>
              <a:rPr lang="en-IN" sz="3400" b="1" dirty="0">
                <a:solidFill>
                  <a:srgbClr val="FF0000"/>
                </a:solidFill>
                <a:latin typeface="+mj-lt"/>
                <a:cs typeface="Times New Roman" panose="02020603050405020304" pitchFamily="18" charset="0"/>
              </a:rPr>
              <a:t>TASK 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DB5C-32F0-1F5B-FCD8-40CB716813D5}"/>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Conclusion:-</a:t>
            </a:r>
            <a:endParaRPr lang="en-IN" sz="3200" dirty="0"/>
          </a:p>
        </p:txBody>
      </p:sp>
      <p:sp>
        <p:nvSpPr>
          <p:cNvPr id="3" name="Text Placeholder 2">
            <a:extLst>
              <a:ext uri="{FF2B5EF4-FFF2-40B4-BE49-F238E27FC236}">
                <a16:creationId xmlns:a16="http://schemas.microsoft.com/office/drawing/2014/main" id="{CD2A7729-51CB-084B-933C-33C339ACDB70}"/>
              </a:ext>
            </a:extLst>
          </p:cNvPr>
          <p:cNvSpPr>
            <a:spLocks noGrp="1"/>
          </p:cNvSpPr>
          <p:nvPr>
            <p:ph type="body" idx="1"/>
          </p:nvPr>
        </p:nvSpPr>
        <p:spPr>
          <a:xfrm>
            <a:off x="838200" y="1825625"/>
            <a:ext cx="10515600" cy="2563495"/>
          </a:xfrm>
        </p:spPr>
        <p:txBody>
          <a:bodyPr/>
          <a:lstStyle/>
          <a:p>
            <a:pPr marL="114300" indent="0">
              <a:lnSpc>
                <a:spcPct val="150000"/>
              </a:lnSpc>
              <a:buNone/>
            </a:pPr>
            <a:r>
              <a:rPr lang="en-US" sz="1800" dirty="0">
                <a:latin typeface="Times New Roman" panose="02020603050405020304" pitchFamily="18" charset="0"/>
                <a:cs typeface="Times New Roman" panose="02020603050405020304" pitchFamily="18" charset="0"/>
              </a:rPr>
              <a:t>           In summary, I've replicated regex101.com's functionality, enabling users to input test strings and regexes to find matches. Utilizing Flask, we created routes for the home page and form submission, leveraging Python's re module for regex matching. We also added an email validation feature and deployed the app on AWS. Testing validated its accuracy, offering users a dependable regex testing tool, enhancing our Flask development skills and regex proficiency.</a:t>
            </a:r>
            <a:endParaRPr lang="en-IN" sz="1800" dirty="0">
              <a:latin typeface="Times New Roman" panose="02020603050405020304" pitchFamily="18" charset="0"/>
              <a:cs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224721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14441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3" name="Google Shape;104;p3">
            <a:extLst>
              <a:ext uri="{FF2B5EF4-FFF2-40B4-BE49-F238E27FC236}">
                <a16:creationId xmlns:a16="http://schemas.microsoft.com/office/drawing/2014/main" id="{46CFC8C6-020B-704E-BAD4-A9CC93B6ADFC}"/>
              </a:ext>
            </a:extLst>
          </p:cNvPr>
          <p:cNvSpPr txBox="1"/>
          <p:nvPr/>
        </p:nvSpPr>
        <p:spPr>
          <a:xfrm>
            <a:off x="640047" y="942651"/>
            <a:ext cx="10373011" cy="3139281"/>
          </a:xfrm>
          <a:prstGeom prst="rect">
            <a:avLst/>
          </a:prstGeom>
          <a:noFill/>
          <a:ln>
            <a:noFill/>
          </a:ln>
        </p:spPr>
        <p:txBody>
          <a:bodyPr spcFirstLastPara="1" wrap="square" lIns="91425" tIns="45700" rIns="91425" bIns="45700" anchor="t" anchorCtr="0">
            <a:spAutoFit/>
          </a:bodyPr>
          <a:lstStyle/>
          <a:p>
            <a:r>
              <a:rPr lang="en-US" sz="1800" b="0" i="0" u="none" strike="noStrike" baseline="0" dirty="0">
                <a:solidFill>
                  <a:srgbClr val="000000"/>
                </a:solidFill>
                <a:latin typeface="Calibri" panose="020F0502020204030204" pitchFamily="34" charset="0"/>
              </a:rPr>
              <a:t>I am Pavankalyan Thatipamula, a Data Science Trainee at </a:t>
            </a:r>
            <a:r>
              <a:rPr lang="en-US" sz="1800" b="0" i="0" u="none" strike="noStrike" baseline="0" dirty="0" err="1">
                <a:solidFill>
                  <a:srgbClr val="000000"/>
                </a:solidFill>
                <a:latin typeface="Calibri" panose="020F0502020204030204" pitchFamily="34" charset="0"/>
              </a:rPr>
              <a:t>Innomatics</a:t>
            </a:r>
            <a:r>
              <a:rPr lang="en-US" sz="1800" b="0" i="0" u="none" strike="noStrike" baseline="0" dirty="0">
                <a:solidFill>
                  <a:srgbClr val="000000"/>
                </a:solidFill>
                <a:latin typeface="Calibri" panose="020F0502020204030204" pitchFamily="34" charset="0"/>
              </a:rPr>
              <a:t> Research Labs in Hyderabad. With a passion for data analysis and visualization, coupled with a drive for continuous learning, I am committed to making meaningful contributions in the field of data science. </a:t>
            </a:r>
          </a:p>
          <a:p>
            <a:r>
              <a:rPr lang="en-US" sz="1800" b="0" i="0" u="none" strike="noStrike" baseline="0" dirty="0">
                <a:solidFill>
                  <a:srgbClr val="000000"/>
                </a:solidFill>
                <a:latin typeface="Calibri" panose="020F0502020204030204" pitchFamily="34" charset="0"/>
              </a:rPr>
              <a:t>As a Data Science Trainee at </a:t>
            </a:r>
            <a:r>
              <a:rPr lang="en-US" sz="1800" b="0" i="0" u="none" strike="noStrike" baseline="0" dirty="0" err="1">
                <a:solidFill>
                  <a:srgbClr val="000000"/>
                </a:solidFill>
                <a:latin typeface="Calibri" panose="020F0502020204030204" pitchFamily="34" charset="0"/>
              </a:rPr>
              <a:t>Innomatics</a:t>
            </a:r>
            <a:r>
              <a:rPr lang="en-US" sz="1800" b="0" i="0" u="none" strike="noStrike" baseline="0" dirty="0">
                <a:solidFill>
                  <a:srgbClr val="000000"/>
                </a:solidFill>
                <a:latin typeface="Calibri" panose="020F0502020204030204" pitchFamily="34" charset="0"/>
              </a:rPr>
              <a:t> Research Labs, I am dedicated to honing my skills in Python programming and MySQL database management. Proficient in crafting compelling data visualizations using Matplotlib, Seaborn, and Tableau, I thrive on transforming complex data into actionable insights. With a foundation in exploratory and statistical data analysis, I utilize tools like MS Excel, MS Office, and PowerPoint to drive informed decision-making. Committed to enhancing corporate profitability in today's competitive global landscape, I am dedicated to continuous learning and skill development.</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 </a:t>
            </a:r>
          </a:p>
          <a:p>
            <a:endParaRPr lang="en-US" sz="1800" i="0" dirty="0">
              <a:solidFill>
                <a:schemeClr val="dk1"/>
              </a:solidFill>
              <a:effectLst/>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9" name="Picture 8">
            <a:hlinkClick r:id="rId3"/>
            <a:extLst>
              <a:ext uri="{FF2B5EF4-FFF2-40B4-BE49-F238E27FC236}">
                <a16:creationId xmlns:a16="http://schemas.microsoft.com/office/drawing/2014/main" id="{9F9E5272-E8EA-329A-EE5B-26D70C0A9B12}"/>
              </a:ext>
            </a:extLst>
          </p:cNvPr>
          <p:cNvPicPr>
            <a:picLocks noChangeAspect="1"/>
          </p:cNvPicPr>
          <p:nvPr/>
        </p:nvPicPr>
        <p:blipFill>
          <a:blip r:embed="rId4"/>
          <a:stretch>
            <a:fillRect/>
          </a:stretch>
        </p:blipFill>
        <p:spPr>
          <a:xfrm>
            <a:off x="875781" y="4265107"/>
            <a:ext cx="887156" cy="887156"/>
          </a:xfrm>
          <a:prstGeom prst="rect">
            <a:avLst/>
          </a:prstGeom>
        </p:spPr>
      </p:pic>
      <p:pic>
        <p:nvPicPr>
          <p:cNvPr id="15" name="Picture 14">
            <a:hlinkClick r:id="rId5"/>
            <a:extLst>
              <a:ext uri="{FF2B5EF4-FFF2-40B4-BE49-F238E27FC236}">
                <a16:creationId xmlns:a16="http://schemas.microsoft.com/office/drawing/2014/main" id="{7CA21206-6AD2-BD5C-2E76-09B4298DB849}"/>
              </a:ext>
            </a:extLst>
          </p:cNvPr>
          <p:cNvPicPr>
            <a:picLocks noChangeAspect="1"/>
          </p:cNvPicPr>
          <p:nvPr/>
        </p:nvPicPr>
        <p:blipFill>
          <a:blip r:embed="rId6"/>
          <a:stretch>
            <a:fillRect/>
          </a:stretch>
        </p:blipFill>
        <p:spPr>
          <a:xfrm>
            <a:off x="2164662" y="4152010"/>
            <a:ext cx="1038614" cy="1038614"/>
          </a:xfrm>
          <a:prstGeom prst="rect">
            <a:avLst/>
          </a:prstGeom>
        </p:spPr>
      </p:pic>
      <p:pic>
        <p:nvPicPr>
          <p:cNvPr id="17" name="Picture 16">
            <a:hlinkClick r:id="rId7"/>
            <a:extLst>
              <a:ext uri="{FF2B5EF4-FFF2-40B4-BE49-F238E27FC236}">
                <a16:creationId xmlns:a16="http://schemas.microsoft.com/office/drawing/2014/main" id="{9889AD12-1285-4C7E-4686-6CE93751A35C}"/>
              </a:ext>
            </a:extLst>
          </p:cNvPr>
          <p:cNvPicPr>
            <a:picLocks noChangeAspect="1"/>
          </p:cNvPicPr>
          <p:nvPr/>
        </p:nvPicPr>
        <p:blipFill>
          <a:blip r:embed="rId8"/>
          <a:stretch>
            <a:fillRect/>
          </a:stretch>
        </p:blipFill>
        <p:spPr>
          <a:xfrm>
            <a:off x="3788305" y="4138012"/>
            <a:ext cx="1141345" cy="11413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5" name="Text Placeholder 4">
            <a:extLst>
              <a:ext uri="{FF2B5EF4-FFF2-40B4-BE49-F238E27FC236}">
                <a16:creationId xmlns:a16="http://schemas.microsoft.com/office/drawing/2014/main" id="{41200E46-5AE6-F094-71FA-7BA0C8D8B7A9}"/>
              </a:ext>
            </a:extLst>
          </p:cNvPr>
          <p:cNvSpPr>
            <a:spLocks noGrp="1"/>
          </p:cNvSpPr>
          <p:nvPr>
            <p:ph type="body" idx="1"/>
          </p:nvPr>
        </p:nvSpPr>
        <p:spPr>
          <a:xfrm>
            <a:off x="759823" y="615134"/>
            <a:ext cx="10515600" cy="5446032"/>
          </a:xfrm>
        </p:spPr>
        <p:txBody>
          <a:bodyPr>
            <a:normAutofit/>
          </a:bodyPr>
          <a:lstStyle/>
          <a:p>
            <a:pPr marL="114300" indent="0" algn="just" rtl="0">
              <a:spcBef>
                <a:spcPts val="0"/>
              </a:spcBef>
              <a:spcAft>
                <a:spcPts val="0"/>
              </a:spcAft>
              <a:buNone/>
            </a:pP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endParaRPr lang="en-US" sz="1800" b="1" dirty="0">
              <a:solidFill>
                <a:srgbClr val="000000"/>
              </a:solidFill>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r>
              <a:rPr lang="en-US" sz="3200" b="1" i="0" u="none" strike="noStrike" dirty="0">
                <a:solidFill>
                  <a:srgbClr val="FF0000"/>
                </a:solidFill>
                <a:effectLst/>
                <a:latin typeface="Times New Roman" panose="02020603050405020304" pitchFamily="18" charset="0"/>
                <a:cs typeface="Times New Roman" panose="02020603050405020304" pitchFamily="18" charset="0"/>
              </a:rPr>
              <a:t>Scenario:</a:t>
            </a:r>
          </a:p>
          <a:p>
            <a:pPr marL="114300" indent="0" algn="just" rtl="0">
              <a:spcBef>
                <a:spcPts val="0"/>
              </a:spcBef>
              <a:spcAft>
                <a:spcPts val="0"/>
              </a:spcAft>
              <a:buNone/>
            </a:pPr>
            <a:endParaRPr lang="en-US" sz="3200" b="1" dirty="0">
              <a:solidFill>
                <a:srgbClr val="FF0000"/>
              </a:solidFill>
              <a:latin typeface="Times New Roman" panose="02020603050405020304" pitchFamily="18" charset="0"/>
              <a:cs typeface="Times New Roman" panose="02020603050405020304" pitchFamily="18" charset="0"/>
            </a:endParaRPr>
          </a:p>
          <a:p>
            <a:pPr marL="114300" indent="0" algn="just" rtl="0">
              <a:lnSpc>
                <a:spcPct val="150000"/>
              </a:lnSpc>
              <a:spcBef>
                <a:spcPts val="0"/>
              </a:spcBef>
              <a:spcAft>
                <a:spcPts val="0"/>
              </a:spcAft>
              <a:buNone/>
            </a:pPr>
            <a:r>
              <a:rPr lang="en-US" sz="1800" b="1" i="0" u="none" strike="noStrike" dirty="0">
                <a:solidFill>
                  <a:srgbClr val="FF0000"/>
                </a:solidFill>
                <a:effectLst/>
                <a:latin typeface="Times New Roman" panose="02020603050405020304" pitchFamily="18" charset="0"/>
                <a:cs typeface="Times New Roman" panose="02020603050405020304" pitchFamily="18" charset="0"/>
              </a:rPr>
              <a:t>      </a:t>
            </a:r>
            <a:r>
              <a:rPr lang="en-US" sz="1800" i="0" u="none" strike="noStrike" dirty="0">
                <a:solidFill>
                  <a:schemeClr val="tx1"/>
                </a:solidFill>
                <a:effectLst/>
                <a:latin typeface="Times New Roman" panose="02020603050405020304" pitchFamily="18" charset="0"/>
                <a:cs typeface="Times New Roman" panose="02020603050405020304" pitchFamily="18" charset="0"/>
              </a:rPr>
              <a:t>Develop a web application similar to regex101.com, aimed at providing users with a platform to test regular expressions (regex) against a given input string. Users can input a test string and a regular expression into the application. The application then processes the input, identifies and displays all matches found between the test string and the provided regular expression. This functionality empowers users to efficiently test and validate their regex patterns, aiding in various text processing and pattern matching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FC108C-ED46-B838-3510-7CE87F2D14EF}"/>
              </a:ext>
            </a:extLst>
          </p:cNvPr>
          <p:cNvSpPr>
            <a:spLocks noGrp="1"/>
          </p:cNvSpPr>
          <p:nvPr>
            <p:ph type="body" idx="1"/>
          </p:nvPr>
        </p:nvSpPr>
        <p:spPr>
          <a:xfrm>
            <a:off x="1332412" y="2020389"/>
            <a:ext cx="9152708" cy="4249781"/>
          </a:xfrm>
        </p:spPr>
        <p:txBody>
          <a:bodyPr>
            <a:noAutofit/>
          </a:bodyPr>
          <a:lstStyle/>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Create a new directory for your project and navigate into it.</a:t>
            </a:r>
            <a:endParaRPr lang="en-US" sz="1800" dirty="0">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Set up your virtual development environment.</a:t>
            </a: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Initialize a new Flask application.</a:t>
            </a:r>
            <a:endParaRPr lang="en-US" sz="1800" dirty="0">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Create the HTML template.</a:t>
            </a: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Define a route to handle form submission.</a:t>
            </a:r>
            <a:endParaRPr lang="en-US" sz="1800" dirty="0">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Render the results.</a:t>
            </a:r>
            <a:endParaRPr lang="en-US" sz="1800" dirty="0">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Test your application.</a:t>
            </a: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Implement a new route where a user can validate if a given email id is valid or not.</a:t>
            </a:r>
            <a:endParaRPr lang="en-US" sz="1800" dirty="0">
              <a:latin typeface="Times New Roman" panose="02020603050405020304" pitchFamily="18" charset="0"/>
              <a:cs typeface="Times New Roman" panose="02020603050405020304" pitchFamily="18" charset="0"/>
            </a:endParaRPr>
          </a:p>
          <a:p>
            <a:pPr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Deploy the application on AWS Cloud.</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89792EF-CC4C-9037-D471-899477110B47}"/>
              </a:ext>
            </a:extLst>
          </p:cNvPr>
          <p:cNvSpPr txBox="1"/>
          <p:nvPr/>
        </p:nvSpPr>
        <p:spPr>
          <a:xfrm>
            <a:off x="949235" y="1018903"/>
            <a:ext cx="5521234" cy="584775"/>
          </a:xfrm>
          <a:prstGeom prst="rect">
            <a:avLst/>
          </a:prstGeom>
          <a:noFill/>
        </p:spPr>
        <p:txBody>
          <a:bodyPr wrap="square" rtlCol="0">
            <a:spAutoFit/>
          </a:bodyPr>
          <a:lstStyle/>
          <a:p>
            <a:r>
              <a:rPr lang="en-IN" sz="3200" b="1" dirty="0">
                <a:solidFill>
                  <a:srgbClr val="C00000"/>
                </a:solidFill>
                <a:latin typeface="Times New Roman" panose="02020603050405020304" pitchFamily="18" charset="0"/>
                <a:cs typeface="Times New Roman" panose="02020603050405020304" pitchFamily="18" charset="0"/>
              </a:rPr>
              <a:t>Steps:</a:t>
            </a:r>
          </a:p>
        </p:txBody>
      </p:sp>
    </p:spTree>
    <p:extLst>
      <p:ext uri="{BB962C8B-B14F-4D97-AF65-F5344CB8AC3E}">
        <p14:creationId xmlns:p14="http://schemas.microsoft.com/office/powerpoint/2010/main" val="330098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27A2-19E8-2E4C-391D-91F7628FB44A}"/>
              </a:ext>
            </a:extLst>
          </p:cNvPr>
          <p:cNvSpPr>
            <a:spLocks noGrp="1"/>
          </p:cNvSpPr>
          <p:nvPr>
            <p:ph type="title"/>
          </p:nvPr>
        </p:nvSpPr>
        <p:spPr>
          <a:xfrm>
            <a:off x="838200" y="365126"/>
            <a:ext cx="10515600" cy="766988"/>
          </a:xfrm>
        </p:spPr>
        <p:txBody>
          <a:bodyPr>
            <a:normAutofit fontScale="90000"/>
          </a:bodyPr>
          <a:lstStyle/>
          <a:p>
            <a:r>
              <a:rPr lang="en-US" sz="3200" b="1" i="0" u="none" strike="noStrike" dirty="0">
                <a:solidFill>
                  <a:srgbClr val="C00000"/>
                </a:solidFill>
                <a:effectLst/>
                <a:latin typeface="Times New Roman" panose="02020603050405020304" pitchFamily="18" charset="0"/>
                <a:cs typeface="Times New Roman" panose="02020603050405020304" pitchFamily="18" charset="0"/>
              </a:rPr>
              <a:t>Initialize a new Flask application:-</a:t>
            </a:r>
            <a:br>
              <a:rPr lang="en-US" sz="3200" b="1" dirty="0">
                <a:solidFill>
                  <a:srgbClr val="C00000"/>
                </a:solidFill>
                <a:latin typeface="Times New Roman" panose="02020603050405020304" pitchFamily="18" charset="0"/>
                <a:cs typeface="Times New Roman" panose="02020603050405020304" pitchFamily="18" charset="0"/>
              </a:rPr>
            </a:br>
            <a:endParaRPr lang="en-IN" sz="3200" b="1" dirty="0">
              <a:solidFill>
                <a:srgbClr val="C00000"/>
              </a:solidFill>
            </a:endParaRPr>
          </a:p>
        </p:txBody>
      </p:sp>
      <p:sp>
        <p:nvSpPr>
          <p:cNvPr id="3" name="Text Placeholder 2">
            <a:extLst>
              <a:ext uri="{FF2B5EF4-FFF2-40B4-BE49-F238E27FC236}">
                <a16:creationId xmlns:a16="http://schemas.microsoft.com/office/drawing/2014/main" id="{41BA5E67-2880-1B92-6D46-F992547B7CC0}"/>
              </a:ext>
            </a:extLst>
          </p:cNvPr>
          <p:cNvSpPr>
            <a:spLocks noGrp="1"/>
          </p:cNvSpPr>
          <p:nvPr>
            <p:ph type="body" idx="1"/>
          </p:nvPr>
        </p:nvSpPr>
        <p:spPr>
          <a:xfrm>
            <a:off x="838200" y="1045029"/>
            <a:ext cx="10515600" cy="966651"/>
          </a:xfrm>
        </p:spPr>
        <p:txBody>
          <a:bodyPr/>
          <a:lstStyle/>
          <a:p>
            <a:pPr marL="114300" indent="0">
              <a:buNone/>
            </a:pPr>
            <a:r>
              <a:rPr lang="en-US" sz="1800" b="0" i="0" dirty="0">
                <a:solidFill>
                  <a:srgbClr val="0D0D0D"/>
                </a:solidFill>
                <a:effectLst/>
                <a:latin typeface="Times New Roman" panose="02020603050405020304" pitchFamily="18" charset="0"/>
                <a:cs typeface="Times New Roman" panose="02020603050405020304" pitchFamily="18" charset="0"/>
              </a:rPr>
              <a:t>         This Flask application provides a platform for testing regular expressions and validating email addresses. Users input test strings and regex patterns to find matches, while also verifying email validity through a simple regex pattern.</a:t>
            </a:r>
            <a:endParaRPr lang="en-IN" sz="1800" dirty="0">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11" name="Picture 10">
            <a:extLst>
              <a:ext uri="{FF2B5EF4-FFF2-40B4-BE49-F238E27FC236}">
                <a16:creationId xmlns:a16="http://schemas.microsoft.com/office/drawing/2014/main" id="{487DCAA2-F1C1-4555-7194-DB2839DA2580}"/>
              </a:ext>
            </a:extLst>
          </p:cNvPr>
          <p:cNvPicPr>
            <a:picLocks noChangeAspect="1"/>
          </p:cNvPicPr>
          <p:nvPr/>
        </p:nvPicPr>
        <p:blipFill>
          <a:blip r:embed="rId2"/>
          <a:stretch>
            <a:fillRect/>
          </a:stretch>
        </p:blipFill>
        <p:spPr>
          <a:xfrm>
            <a:off x="838200" y="2256752"/>
            <a:ext cx="5414948" cy="3953692"/>
          </a:xfrm>
          <a:prstGeom prst="rect">
            <a:avLst/>
          </a:prstGeom>
        </p:spPr>
      </p:pic>
      <p:pic>
        <p:nvPicPr>
          <p:cNvPr id="13" name="Picture 12">
            <a:extLst>
              <a:ext uri="{FF2B5EF4-FFF2-40B4-BE49-F238E27FC236}">
                <a16:creationId xmlns:a16="http://schemas.microsoft.com/office/drawing/2014/main" id="{C627E6D5-1A59-392E-2156-C3F6DE29F728}"/>
              </a:ext>
            </a:extLst>
          </p:cNvPr>
          <p:cNvPicPr>
            <a:picLocks noChangeAspect="1"/>
          </p:cNvPicPr>
          <p:nvPr/>
        </p:nvPicPr>
        <p:blipFill>
          <a:blip r:embed="rId3"/>
          <a:stretch>
            <a:fillRect/>
          </a:stretch>
        </p:blipFill>
        <p:spPr>
          <a:xfrm>
            <a:off x="6403336" y="2256752"/>
            <a:ext cx="4649978" cy="2999610"/>
          </a:xfrm>
          <a:prstGeom prst="rect">
            <a:avLst/>
          </a:prstGeom>
        </p:spPr>
      </p:pic>
    </p:spTree>
    <p:extLst>
      <p:ext uri="{BB962C8B-B14F-4D97-AF65-F5344CB8AC3E}">
        <p14:creationId xmlns:p14="http://schemas.microsoft.com/office/powerpoint/2010/main" val="258658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BE50-B6D1-B5C9-4142-CA9EB9844706}"/>
              </a:ext>
            </a:extLst>
          </p:cNvPr>
          <p:cNvSpPr>
            <a:spLocks noGrp="1"/>
          </p:cNvSpPr>
          <p:nvPr>
            <p:ph type="title"/>
          </p:nvPr>
        </p:nvSpPr>
        <p:spPr>
          <a:xfrm>
            <a:off x="383177" y="590140"/>
            <a:ext cx="10996749" cy="775698"/>
          </a:xfrm>
        </p:spPr>
        <p:txBody>
          <a:bodyPr>
            <a:normAutofit fontScale="90000"/>
          </a:bodyPr>
          <a:lstStyle/>
          <a:p>
            <a:r>
              <a:rPr lang="en-US" sz="3200" b="1" i="0" u="none" strike="noStrike" dirty="0">
                <a:solidFill>
                  <a:srgbClr val="FF0000"/>
                </a:solidFill>
                <a:effectLst/>
                <a:latin typeface="Times New Roman" panose="02020603050405020304" pitchFamily="18" charset="0"/>
                <a:cs typeface="Times New Roman" panose="02020603050405020304" pitchFamily="18" charset="0"/>
              </a:rPr>
              <a:t>Create the HTML template:-</a:t>
            </a:r>
            <a:br>
              <a:rPr lang="en-US" sz="4400" b="0" i="0" u="none" strike="noStrike" dirty="0">
                <a:solidFill>
                  <a:srgbClr val="000000"/>
                </a:solidFill>
                <a:effectLst/>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28922C6C-1AF6-08A8-9CAC-C07EFE7DE062}"/>
              </a:ext>
            </a:extLst>
          </p:cNvPr>
          <p:cNvSpPr>
            <a:spLocks noGrp="1"/>
          </p:cNvSpPr>
          <p:nvPr>
            <p:ph type="body" idx="1"/>
          </p:nvPr>
        </p:nvSpPr>
        <p:spPr>
          <a:xfrm>
            <a:off x="498565" y="1140824"/>
            <a:ext cx="11249298" cy="1854925"/>
          </a:xfrm>
        </p:spPr>
        <p:txBody>
          <a:bodyPr>
            <a:normAutofit lnSpcReduction="10000"/>
          </a:bodyPr>
          <a:lstStyle/>
          <a:p>
            <a:pPr marL="114300" indent="0">
              <a:lnSpc>
                <a:spcPct val="150000"/>
              </a:lnSpc>
              <a:buNone/>
            </a:pPr>
            <a:r>
              <a:rPr lang="en-US" sz="1800" b="0" i="0" dirty="0">
                <a:solidFill>
                  <a:srgbClr val="0D0D0D"/>
                </a:solidFill>
                <a:effectLst/>
                <a:latin typeface="Times New Roman" panose="02020603050405020304" pitchFamily="18" charset="0"/>
                <a:cs typeface="Times New Roman" panose="02020603050405020304" pitchFamily="18" charset="0"/>
              </a:rPr>
              <a:t>           This HTML template creates a user-friendly interface for a Regex and Email Matcher web application. It includes forms for inputting test strings and regex patterns, as well as for validating email addresses. The design features a clean layout with CSS styling for enhanced readability. Additionally, it dynamically displays regex matches and email validation results based on user inputs, providing a seamless user experience.</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92B9685-65C5-D277-28F4-43BABFF59CB1}"/>
              </a:ext>
            </a:extLst>
          </p:cNvPr>
          <p:cNvPicPr>
            <a:picLocks noChangeAspect="1"/>
          </p:cNvPicPr>
          <p:nvPr/>
        </p:nvPicPr>
        <p:blipFill>
          <a:blip r:embed="rId2"/>
          <a:stretch>
            <a:fillRect/>
          </a:stretch>
        </p:blipFill>
        <p:spPr>
          <a:xfrm>
            <a:off x="647740" y="2917372"/>
            <a:ext cx="5475474" cy="3701874"/>
          </a:xfrm>
          <a:prstGeom prst="rect">
            <a:avLst/>
          </a:prstGeom>
        </p:spPr>
      </p:pic>
      <p:pic>
        <p:nvPicPr>
          <p:cNvPr id="9" name="Picture 8">
            <a:extLst>
              <a:ext uri="{FF2B5EF4-FFF2-40B4-BE49-F238E27FC236}">
                <a16:creationId xmlns:a16="http://schemas.microsoft.com/office/drawing/2014/main" id="{818CDBA8-A873-2128-A82C-86808560339C}"/>
              </a:ext>
            </a:extLst>
          </p:cNvPr>
          <p:cNvPicPr>
            <a:picLocks noChangeAspect="1"/>
          </p:cNvPicPr>
          <p:nvPr/>
        </p:nvPicPr>
        <p:blipFill>
          <a:blip r:embed="rId3"/>
          <a:stretch>
            <a:fillRect/>
          </a:stretch>
        </p:blipFill>
        <p:spPr>
          <a:xfrm>
            <a:off x="6344889" y="2917372"/>
            <a:ext cx="5348546" cy="3564206"/>
          </a:xfrm>
          <a:prstGeom prst="rect">
            <a:avLst/>
          </a:prstGeom>
        </p:spPr>
      </p:pic>
    </p:spTree>
    <p:extLst>
      <p:ext uri="{BB962C8B-B14F-4D97-AF65-F5344CB8AC3E}">
        <p14:creationId xmlns:p14="http://schemas.microsoft.com/office/powerpoint/2010/main" val="25132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8159-5B9A-B009-0196-AD7B8A6DFD9B}"/>
              </a:ext>
            </a:extLst>
          </p:cNvPr>
          <p:cNvSpPr>
            <a:spLocks noGrp="1"/>
          </p:cNvSpPr>
          <p:nvPr>
            <p:ph type="title"/>
          </p:nvPr>
        </p:nvSpPr>
        <p:spPr>
          <a:xfrm>
            <a:off x="838200" y="365125"/>
            <a:ext cx="10515600" cy="671195"/>
          </a:xfrm>
        </p:spPr>
        <p:txBody>
          <a:bodyPr>
            <a:normAutofit/>
          </a:bodyPr>
          <a:lstStyle/>
          <a:p>
            <a:r>
              <a:rPr lang="en-US" sz="3200" b="1" i="0" u="none" strike="noStrike" dirty="0">
                <a:solidFill>
                  <a:srgbClr val="FF0000"/>
                </a:solidFill>
                <a:effectLst/>
                <a:latin typeface="Times New Roman" panose="02020603050405020304" pitchFamily="18" charset="0"/>
                <a:cs typeface="Times New Roman" panose="02020603050405020304" pitchFamily="18" charset="0"/>
              </a:rPr>
              <a:t>Render the results:-</a:t>
            </a:r>
            <a:endParaRPr lang="en-IN" sz="3200" b="1" dirty="0">
              <a:solidFill>
                <a:srgbClr val="FF0000"/>
              </a:solidFill>
            </a:endParaRPr>
          </a:p>
        </p:txBody>
      </p:sp>
      <p:sp>
        <p:nvSpPr>
          <p:cNvPr id="3" name="Text Placeholder 2">
            <a:extLst>
              <a:ext uri="{FF2B5EF4-FFF2-40B4-BE49-F238E27FC236}">
                <a16:creationId xmlns:a16="http://schemas.microsoft.com/office/drawing/2014/main" id="{64C68BF5-3830-BF97-00BF-C391F3D17B22}"/>
              </a:ext>
            </a:extLst>
          </p:cNvPr>
          <p:cNvSpPr>
            <a:spLocks noGrp="1"/>
          </p:cNvSpPr>
          <p:nvPr>
            <p:ph type="body" idx="1"/>
          </p:nvPr>
        </p:nvSpPr>
        <p:spPr>
          <a:xfrm>
            <a:off x="498566" y="1658984"/>
            <a:ext cx="4822372" cy="3148148"/>
          </a:xfrm>
        </p:spPr>
        <p:txBody>
          <a:bodyPr>
            <a:normAutofit/>
          </a:bodyPr>
          <a:lstStyle/>
          <a:p>
            <a:pPr marL="114300" indent="0">
              <a:lnSpc>
                <a:spcPct val="150000"/>
              </a:lnSpc>
              <a:buNone/>
            </a:pPr>
            <a:r>
              <a:rPr lang="en-US" sz="1800" dirty="0">
                <a:latin typeface="Times New Roman" panose="02020603050405020304" pitchFamily="18" charset="0"/>
                <a:cs typeface="Times New Roman" panose="02020603050405020304" pitchFamily="18" charset="0"/>
              </a:rPr>
              <a:t>       The result of this application is a web interface where users can input test strings and regular expressions (regex) to perform matching. Upon submission, the application displays the matches found between the test string and the provided regex pattern. </a:t>
            </a:r>
            <a:endParaRPr lang="en-IN" dirty="0"/>
          </a:p>
        </p:txBody>
      </p:sp>
      <p:pic>
        <p:nvPicPr>
          <p:cNvPr id="6" name="Picture 5">
            <a:extLst>
              <a:ext uri="{FF2B5EF4-FFF2-40B4-BE49-F238E27FC236}">
                <a16:creationId xmlns:a16="http://schemas.microsoft.com/office/drawing/2014/main" id="{5EA282AD-83C9-E45B-7BC0-232424F625EC}"/>
              </a:ext>
            </a:extLst>
          </p:cNvPr>
          <p:cNvPicPr>
            <a:picLocks noChangeAspect="1"/>
          </p:cNvPicPr>
          <p:nvPr/>
        </p:nvPicPr>
        <p:blipFill>
          <a:blip r:embed="rId2"/>
          <a:stretch>
            <a:fillRect/>
          </a:stretch>
        </p:blipFill>
        <p:spPr>
          <a:xfrm>
            <a:off x="6262758" y="532029"/>
            <a:ext cx="5003340" cy="5607042"/>
          </a:xfrm>
          <a:prstGeom prst="rect">
            <a:avLst/>
          </a:prstGeom>
        </p:spPr>
      </p:pic>
    </p:spTree>
    <p:extLst>
      <p:ext uri="{BB962C8B-B14F-4D97-AF65-F5344CB8AC3E}">
        <p14:creationId xmlns:p14="http://schemas.microsoft.com/office/powerpoint/2010/main" val="254222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F29F-2D14-0708-4CFD-CE91F1A34693}"/>
              </a:ext>
            </a:extLst>
          </p:cNvPr>
          <p:cNvSpPr>
            <a:spLocks noGrp="1"/>
          </p:cNvSpPr>
          <p:nvPr>
            <p:ph type="title"/>
          </p:nvPr>
        </p:nvSpPr>
        <p:spPr>
          <a:xfrm>
            <a:off x="838200" y="500062"/>
            <a:ext cx="10515600" cy="1325563"/>
          </a:xfrm>
        </p:spPr>
        <p:txBody>
          <a:bodyPr>
            <a:normAutofit/>
          </a:bodyPr>
          <a:lstStyle/>
          <a:p>
            <a:r>
              <a:rPr lang="en-US" sz="3200" b="1" i="0" u="none" strike="noStrike" dirty="0">
                <a:solidFill>
                  <a:srgbClr val="FF0000"/>
                </a:solidFill>
                <a:effectLst/>
                <a:latin typeface="Times New Roman" panose="02020603050405020304" pitchFamily="18" charset="0"/>
                <a:cs typeface="Times New Roman" panose="02020603050405020304" pitchFamily="18" charset="0"/>
              </a:rPr>
              <a:t>Test your application:-</a:t>
            </a:r>
            <a:br>
              <a:rPr lang="en-US" sz="3200" b="1" i="0" u="none" strike="noStrike" dirty="0">
                <a:solidFill>
                  <a:srgbClr val="FF0000"/>
                </a:solidFill>
                <a:effectLst/>
                <a:latin typeface="Times New Roman" panose="02020603050405020304" pitchFamily="18" charset="0"/>
                <a:cs typeface="Times New Roman" panose="02020603050405020304" pitchFamily="18" charset="0"/>
              </a:rPr>
            </a:br>
            <a:endParaRPr lang="en-IN" sz="3200" b="1" dirty="0">
              <a:solidFill>
                <a:srgbClr val="FF0000"/>
              </a:solidFill>
            </a:endParaRPr>
          </a:p>
        </p:txBody>
      </p:sp>
      <p:sp>
        <p:nvSpPr>
          <p:cNvPr id="3" name="Text Placeholder 2">
            <a:extLst>
              <a:ext uri="{FF2B5EF4-FFF2-40B4-BE49-F238E27FC236}">
                <a16:creationId xmlns:a16="http://schemas.microsoft.com/office/drawing/2014/main" id="{5D971632-FF82-7FEA-3FD6-261D556D53A6}"/>
              </a:ext>
            </a:extLst>
          </p:cNvPr>
          <p:cNvSpPr>
            <a:spLocks noGrp="1"/>
          </p:cNvSpPr>
          <p:nvPr>
            <p:ph type="body" idx="1"/>
          </p:nvPr>
        </p:nvSpPr>
        <p:spPr>
          <a:xfrm>
            <a:off x="932729" y="1301523"/>
            <a:ext cx="10718075" cy="1048203"/>
          </a:xfrm>
        </p:spPr>
        <p:txBody>
          <a:bodyPr>
            <a:normAutofit/>
          </a:bodyPr>
          <a:lstStyle/>
          <a:p>
            <a:pPr marL="114300" indent="0">
              <a:lnSpc>
                <a:spcPct val="150000"/>
              </a:lnSpc>
              <a:buNone/>
            </a:pPr>
            <a:r>
              <a:rPr lang="en-US" sz="1800" dirty="0">
                <a:latin typeface="Times New Roman" panose="02020603050405020304" pitchFamily="18" charset="0"/>
                <a:cs typeface="Times New Roman" panose="02020603050405020304" pitchFamily="18" charset="0"/>
              </a:rPr>
              <a:t>        This intuitive interface aids users in efficiently testing regex patterns enhancing text processing and pattern matching tasks.</a:t>
            </a:r>
            <a:endParaRPr lang="en-IN" sz="1800" dirty="0">
              <a:latin typeface="Times New Roman" panose="02020603050405020304" pitchFamily="18" charset="0"/>
              <a:cs typeface="Times New Roman" panose="02020603050405020304" pitchFamily="18" charset="0"/>
            </a:endParaRPr>
          </a:p>
        </p:txBody>
      </p:sp>
      <p:sp>
        <p:nvSpPr>
          <p:cNvPr id="6" name="Arrow: Left 5">
            <a:extLst>
              <a:ext uri="{FF2B5EF4-FFF2-40B4-BE49-F238E27FC236}">
                <a16:creationId xmlns:a16="http://schemas.microsoft.com/office/drawing/2014/main" id="{2D31BA6C-8CB0-4F07-9455-8D35AB661D97}"/>
              </a:ext>
            </a:extLst>
          </p:cNvPr>
          <p:cNvSpPr/>
          <p:nvPr/>
        </p:nvSpPr>
        <p:spPr>
          <a:xfrm>
            <a:off x="5697378" y="5487633"/>
            <a:ext cx="792480" cy="252548"/>
          </a:xfrm>
          <a:prstGeom prst="leftArrow">
            <a:avLst>
              <a:gd name="adj1" fmla="val 40891"/>
              <a:gd name="adj2"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8BFCBD2-F137-9DCD-E148-E93D342A9BC9}"/>
              </a:ext>
            </a:extLst>
          </p:cNvPr>
          <p:cNvSpPr txBox="1"/>
          <p:nvPr/>
        </p:nvSpPr>
        <p:spPr>
          <a:xfrm>
            <a:off x="6574515" y="2966521"/>
            <a:ext cx="1097280"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Output:-</a:t>
            </a:r>
          </a:p>
        </p:txBody>
      </p:sp>
      <p:pic>
        <p:nvPicPr>
          <p:cNvPr id="8" name="Picture 7">
            <a:extLst>
              <a:ext uri="{FF2B5EF4-FFF2-40B4-BE49-F238E27FC236}">
                <a16:creationId xmlns:a16="http://schemas.microsoft.com/office/drawing/2014/main" id="{DC70F614-F7E1-B267-EE50-EA81C228655D}"/>
              </a:ext>
            </a:extLst>
          </p:cNvPr>
          <p:cNvPicPr>
            <a:picLocks noChangeAspect="1"/>
          </p:cNvPicPr>
          <p:nvPr/>
        </p:nvPicPr>
        <p:blipFill>
          <a:blip r:embed="rId2"/>
          <a:stretch>
            <a:fillRect/>
          </a:stretch>
        </p:blipFill>
        <p:spPr>
          <a:xfrm>
            <a:off x="6093618" y="3426618"/>
            <a:ext cx="4763" cy="4763"/>
          </a:xfrm>
          <a:prstGeom prst="rect">
            <a:avLst/>
          </a:prstGeom>
        </p:spPr>
      </p:pic>
      <p:pic>
        <p:nvPicPr>
          <p:cNvPr id="11" name="Picture 10">
            <a:extLst>
              <a:ext uri="{FF2B5EF4-FFF2-40B4-BE49-F238E27FC236}">
                <a16:creationId xmlns:a16="http://schemas.microsoft.com/office/drawing/2014/main" id="{1D7EC41B-AC76-5A65-9C5F-4CFB8C6A59A2}"/>
              </a:ext>
            </a:extLst>
          </p:cNvPr>
          <p:cNvPicPr>
            <a:picLocks noChangeAspect="1"/>
          </p:cNvPicPr>
          <p:nvPr/>
        </p:nvPicPr>
        <p:blipFill>
          <a:blip r:embed="rId3"/>
          <a:stretch>
            <a:fillRect/>
          </a:stretch>
        </p:blipFill>
        <p:spPr>
          <a:xfrm>
            <a:off x="8077763" y="2408383"/>
            <a:ext cx="2925358" cy="3900963"/>
          </a:xfrm>
          <a:prstGeom prst="rect">
            <a:avLst/>
          </a:prstGeom>
        </p:spPr>
      </p:pic>
      <p:pic>
        <p:nvPicPr>
          <p:cNvPr id="13" name="Picture 12">
            <a:extLst>
              <a:ext uri="{FF2B5EF4-FFF2-40B4-BE49-F238E27FC236}">
                <a16:creationId xmlns:a16="http://schemas.microsoft.com/office/drawing/2014/main" id="{98CD330A-5C21-BE8D-F5CA-4DF4ECAE0F9B}"/>
              </a:ext>
            </a:extLst>
          </p:cNvPr>
          <p:cNvPicPr>
            <a:picLocks noChangeAspect="1"/>
          </p:cNvPicPr>
          <p:nvPr/>
        </p:nvPicPr>
        <p:blipFill>
          <a:blip r:embed="rId4"/>
          <a:stretch>
            <a:fillRect/>
          </a:stretch>
        </p:blipFill>
        <p:spPr>
          <a:xfrm>
            <a:off x="1188879" y="2280393"/>
            <a:ext cx="4242621" cy="3960264"/>
          </a:xfrm>
          <a:prstGeom prst="rect">
            <a:avLst/>
          </a:prstGeom>
        </p:spPr>
      </p:pic>
    </p:spTree>
    <p:extLst>
      <p:ext uri="{BB962C8B-B14F-4D97-AF65-F5344CB8AC3E}">
        <p14:creationId xmlns:p14="http://schemas.microsoft.com/office/powerpoint/2010/main" val="1395147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F692-DDE9-D530-7852-B1E194EF2296}"/>
              </a:ext>
            </a:extLst>
          </p:cNvPr>
          <p:cNvSpPr>
            <a:spLocks noGrp="1"/>
          </p:cNvSpPr>
          <p:nvPr>
            <p:ph type="title"/>
          </p:nvPr>
        </p:nvSpPr>
        <p:spPr>
          <a:xfrm>
            <a:off x="838200" y="826680"/>
            <a:ext cx="10515600" cy="775697"/>
          </a:xfrm>
        </p:spPr>
        <p:txBody>
          <a:bodyPr>
            <a:noAutofit/>
          </a:bodyPr>
          <a:lstStyle/>
          <a:p>
            <a:r>
              <a:rPr lang="en-US" sz="3200" b="1" i="0" u="none" strike="noStrike" dirty="0">
                <a:solidFill>
                  <a:srgbClr val="FF0000"/>
                </a:solidFill>
                <a:effectLst/>
                <a:latin typeface="Times New Roman" panose="02020603050405020304" pitchFamily="18" charset="0"/>
                <a:cs typeface="Times New Roman" panose="02020603050405020304" pitchFamily="18" charset="0"/>
              </a:rPr>
              <a:t>Implement a new route where a user can validate if a given email id is valid or not:-</a:t>
            </a:r>
            <a:br>
              <a:rPr lang="en-US" sz="3200" b="1" dirty="0">
                <a:solidFill>
                  <a:srgbClr val="FF0000"/>
                </a:solidFill>
                <a:latin typeface="Times New Roman" panose="02020603050405020304" pitchFamily="18" charset="0"/>
                <a:cs typeface="Times New Roman" panose="02020603050405020304" pitchFamily="18" charset="0"/>
              </a:rPr>
            </a:br>
            <a:endParaRPr lang="en-IN" sz="3200" b="1" dirty="0">
              <a:solidFill>
                <a:srgbClr val="FF0000"/>
              </a:solidFill>
            </a:endParaRPr>
          </a:p>
        </p:txBody>
      </p:sp>
      <p:sp>
        <p:nvSpPr>
          <p:cNvPr id="8" name="Arrow: Right 7">
            <a:extLst>
              <a:ext uri="{FF2B5EF4-FFF2-40B4-BE49-F238E27FC236}">
                <a16:creationId xmlns:a16="http://schemas.microsoft.com/office/drawing/2014/main" id="{DCF4B82E-65ED-09CB-0027-1F297402CA1A}"/>
              </a:ext>
            </a:extLst>
          </p:cNvPr>
          <p:cNvSpPr/>
          <p:nvPr/>
        </p:nvSpPr>
        <p:spPr>
          <a:xfrm>
            <a:off x="5303520" y="2464526"/>
            <a:ext cx="478971" cy="23513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986F393D-D591-5221-CB10-C8212E19C2DF}"/>
              </a:ext>
            </a:extLst>
          </p:cNvPr>
          <p:cNvSpPr/>
          <p:nvPr/>
        </p:nvSpPr>
        <p:spPr>
          <a:xfrm>
            <a:off x="5303520" y="5063319"/>
            <a:ext cx="478971" cy="23513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41A8E36-35F8-94A2-9746-7B0322542886}"/>
              </a:ext>
            </a:extLst>
          </p:cNvPr>
          <p:cNvPicPr>
            <a:picLocks noChangeAspect="1"/>
          </p:cNvPicPr>
          <p:nvPr/>
        </p:nvPicPr>
        <p:blipFill>
          <a:blip r:embed="rId2"/>
          <a:stretch>
            <a:fillRect/>
          </a:stretch>
        </p:blipFill>
        <p:spPr>
          <a:xfrm>
            <a:off x="6786103" y="1505358"/>
            <a:ext cx="2917371" cy="2388597"/>
          </a:xfrm>
          <a:prstGeom prst="rect">
            <a:avLst/>
          </a:prstGeom>
        </p:spPr>
      </p:pic>
      <p:pic>
        <p:nvPicPr>
          <p:cNvPr id="6" name="Picture 5">
            <a:extLst>
              <a:ext uri="{FF2B5EF4-FFF2-40B4-BE49-F238E27FC236}">
                <a16:creationId xmlns:a16="http://schemas.microsoft.com/office/drawing/2014/main" id="{A32AEA05-986D-2F29-96D7-AD72AC4619EF}"/>
              </a:ext>
            </a:extLst>
          </p:cNvPr>
          <p:cNvPicPr>
            <a:picLocks noChangeAspect="1"/>
          </p:cNvPicPr>
          <p:nvPr/>
        </p:nvPicPr>
        <p:blipFill>
          <a:blip r:embed="rId3"/>
          <a:stretch>
            <a:fillRect/>
          </a:stretch>
        </p:blipFill>
        <p:spPr>
          <a:xfrm>
            <a:off x="6786103" y="4097774"/>
            <a:ext cx="2990872" cy="2433655"/>
          </a:xfrm>
          <a:prstGeom prst="rect">
            <a:avLst/>
          </a:prstGeom>
        </p:spPr>
      </p:pic>
      <p:pic>
        <p:nvPicPr>
          <p:cNvPr id="11" name="Picture 10">
            <a:extLst>
              <a:ext uri="{FF2B5EF4-FFF2-40B4-BE49-F238E27FC236}">
                <a16:creationId xmlns:a16="http://schemas.microsoft.com/office/drawing/2014/main" id="{A6B7BEE6-7C33-48A9-5F9F-E175E3DEAF96}"/>
              </a:ext>
            </a:extLst>
          </p:cNvPr>
          <p:cNvPicPr>
            <a:picLocks noChangeAspect="1"/>
          </p:cNvPicPr>
          <p:nvPr/>
        </p:nvPicPr>
        <p:blipFill>
          <a:blip r:embed="rId4"/>
          <a:stretch>
            <a:fillRect/>
          </a:stretch>
        </p:blipFill>
        <p:spPr>
          <a:xfrm>
            <a:off x="1177836" y="4048609"/>
            <a:ext cx="3000397" cy="2728932"/>
          </a:xfrm>
          <a:prstGeom prst="rect">
            <a:avLst/>
          </a:prstGeom>
        </p:spPr>
      </p:pic>
      <p:pic>
        <p:nvPicPr>
          <p:cNvPr id="16" name="Picture 15">
            <a:extLst>
              <a:ext uri="{FF2B5EF4-FFF2-40B4-BE49-F238E27FC236}">
                <a16:creationId xmlns:a16="http://schemas.microsoft.com/office/drawing/2014/main" id="{A0D0E8EE-FADA-5536-E429-08AA6A58A8A4}"/>
              </a:ext>
            </a:extLst>
          </p:cNvPr>
          <p:cNvPicPr>
            <a:picLocks noChangeAspect="1"/>
          </p:cNvPicPr>
          <p:nvPr/>
        </p:nvPicPr>
        <p:blipFill>
          <a:blip r:embed="rId5"/>
          <a:stretch>
            <a:fillRect/>
          </a:stretch>
        </p:blipFill>
        <p:spPr>
          <a:xfrm>
            <a:off x="1212701" y="1460077"/>
            <a:ext cx="2965532" cy="2406573"/>
          </a:xfrm>
          <a:prstGeom prst="rect">
            <a:avLst/>
          </a:prstGeom>
        </p:spPr>
      </p:pic>
    </p:spTree>
    <p:extLst>
      <p:ext uri="{BB962C8B-B14F-4D97-AF65-F5344CB8AC3E}">
        <p14:creationId xmlns:p14="http://schemas.microsoft.com/office/powerpoint/2010/main" val="428156893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833</TotalTime>
  <Words>624</Words>
  <Application>Microsoft Office PowerPoint</Application>
  <PresentationFormat>Widescreen</PresentationFormat>
  <Paragraphs>34</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Lato Black</vt:lpstr>
      <vt:lpstr>Libre Baskerville</vt:lpstr>
      <vt:lpstr>Arial</vt:lpstr>
      <vt:lpstr>Calibri</vt:lpstr>
      <vt:lpstr>Office Theme</vt:lpstr>
      <vt:lpstr>PowerPoint Presentation</vt:lpstr>
      <vt:lpstr>PowerPoint Presentation</vt:lpstr>
      <vt:lpstr>PowerPoint Presentation</vt:lpstr>
      <vt:lpstr>PowerPoint Presentation</vt:lpstr>
      <vt:lpstr>Initialize a new Flask application:- </vt:lpstr>
      <vt:lpstr>Create the HTML template:- </vt:lpstr>
      <vt:lpstr>Render the results:-</vt:lpstr>
      <vt:lpstr>Test your application:- </vt:lpstr>
      <vt:lpstr>Implement a new route where a user can validate if a given email id is valid or not:-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Thatipamula Pavankalyan</cp:lastModifiedBy>
  <cp:revision>19</cp:revision>
  <dcterms:created xsi:type="dcterms:W3CDTF">2021-02-16T05:19:01Z</dcterms:created>
  <dcterms:modified xsi:type="dcterms:W3CDTF">2024-03-11T08:30:07Z</dcterms:modified>
</cp:coreProperties>
</file>