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75" r:id="rId3"/>
    <p:sldId id="276" r:id="rId4"/>
    <p:sldId id="257" r:id="rId5"/>
    <p:sldId id="258" r:id="rId6"/>
    <p:sldId id="274" r:id="rId7"/>
    <p:sldId id="278" r:id="rId8"/>
    <p:sldId id="279" r:id="rId9"/>
    <p:sldId id="280" r:id="rId10"/>
    <p:sldId id="262" r:id="rId11"/>
    <p:sldId id="263" r:id="rId12"/>
    <p:sldId id="264" r:id="rId13"/>
    <p:sldId id="270" r:id="rId14"/>
    <p:sldId id="271" r:id="rId15"/>
    <p:sldId id="272" r:id="rId16"/>
    <p:sldId id="281" r:id="rId17"/>
    <p:sldId id="265" r:id="rId18"/>
    <p:sldId id="266" r:id="rId19"/>
    <p:sldId id="267" r:id="rId20"/>
    <p:sldId id="268" r:id="rId21"/>
    <p:sldId id="269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75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8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5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4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0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4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0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0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0C2270-D343-43A2-9DCD-12A168CC998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0372DBF-C0F2-4E6A-B552-10FF0DF6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80234&amp;picture=thank-you-text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430D-9E94-487D-CEA8-064DA4E4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415" y="778163"/>
            <a:ext cx="10703169" cy="120765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From Data to Decisions:</a:t>
            </a:r>
            <a:br>
              <a:rPr lang="en-US" sz="4400" dirty="0"/>
            </a:br>
            <a:r>
              <a:rPr lang="en-US" sz="4400" dirty="0"/>
              <a:t>                          Employee Attrition Analytics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F3FF8-BD9E-09D0-0081-A2344352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2811" y="3188678"/>
            <a:ext cx="3494543" cy="65365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GROUP 5 </a:t>
            </a:r>
          </a:p>
          <a:p>
            <a:pPr algn="r"/>
            <a:endParaRPr lang="en-IN" sz="1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6D084-DCA0-E249-1A3E-28C49925BF66}"/>
              </a:ext>
            </a:extLst>
          </p:cNvPr>
          <p:cNvSpPr/>
          <p:nvPr/>
        </p:nvSpPr>
        <p:spPr>
          <a:xfrm>
            <a:off x="6692811" y="4082295"/>
            <a:ext cx="4405745" cy="1794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Kampally</a:t>
            </a:r>
            <a:r>
              <a:rPr lang="en-US" dirty="0"/>
              <a:t> Sai Pavan Kumar</a:t>
            </a:r>
          </a:p>
          <a:p>
            <a:r>
              <a:rPr lang="en-US" dirty="0"/>
              <a:t>Raksha Gowda C</a:t>
            </a:r>
          </a:p>
          <a:p>
            <a:r>
              <a:rPr lang="en-US" dirty="0"/>
              <a:t>Bhuvnesh Kumar </a:t>
            </a:r>
            <a:r>
              <a:rPr lang="en-US" dirty="0" err="1"/>
              <a:t>Udhwani</a:t>
            </a:r>
            <a:endParaRPr lang="en-US" dirty="0"/>
          </a:p>
          <a:p>
            <a:r>
              <a:rPr lang="en-US" dirty="0"/>
              <a:t>Prashanth Nayak </a:t>
            </a:r>
            <a:r>
              <a:rPr lang="en-US" dirty="0" err="1"/>
              <a:t>Sabhavathula</a:t>
            </a:r>
            <a:endParaRPr lang="en-US" dirty="0"/>
          </a:p>
          <a:p>
            <a:r>
              <a:rPr lang="pt-PT" dirty="0"/>
              <a:t>Riya Dattaram Gaikar</a:t>
            </a:r>
            <a:endParaRPr lang="en-US" dirty="0"/>
          </a:p>
          <a:p>
            <a:r>
              <a:rPr lang="pt-PT" dirty="0"/>
              <a:t>Pavithra A</a:t>
            </a:r>
            <a:endParaRPr lang="en-US" dirty="0"/>
          </a:p>
          <a:p>
            <a:r>
              <a:rPr lang="pt-PT" dirty="0"/>
              <a:t>Neetu Ahlavadi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BB301-4F09-DF93-FAAF-4921BA21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14" y="2835563"/>
            <a:ext cx="5530625" cy="3433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238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7C31-25D5-EC60-1950-AC62C946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39" y="973668"/>
            <a:ext cx="11011546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KPI 4 – Average Working Years per Department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825057-AD79-B444-C72E-F54699DDB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042" y="2560970"/>
            <a:ext cx="4065631" cy="40631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altLang="en-US" sz="1400" dirty="0"/>
              <a:t>Measures the average experience level of employees per department.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Departments Sales and Software had higher average working years.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Indicates more experienced and possibly stable workforce.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R&amp;D and HR departments had fewer working years on average.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May reflect higher turnover or younger hires in those roles.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Useful for assessing department stability and retention plans.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8956FD-4AF4-76D3-B41A-B169EBCE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 r="5092" b="11463"/>
          <a:stretch>
            <a:fillRect/>
          </a:stretch>
        </p:blipFill>
        <p:spPr>
          <a:xfrm>
            <a:off x="4636010" y="2424224"/>
            <a:ext cx="7357516" cy="41998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81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4556-41D8-4D79-A479-85BB4883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306403" cy="706964"/>
          </a:xfrm>
        </p:spPr>
        <p:txBody>
          <a:bodyPr>
            <a:normAutofit/>
          </a:bodyPr>
          <a:lstStyle/>
          <a:p>
            <a:r>
              <a:rPr lang="en-US" dirty="0"/>
              <a:t>KPI 5 – Job Role vs Work-Life Balance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930CAA-9B9E-E8E3-447C-8C4800CB1B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6824" y="2468032"/>
            <a:ext cx="4033989" cy="4164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400" dirty="0"/>
              <a:t>Evaluates employee work-life balance score (1 to 4) by job role.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400" dirty="0"/>
              <a:t>Roles like Managers and Sales Executives had lower scores (~2).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400" dirty="0"/>
              <a:t>Scientists, Developers, and HR Associates had better ratings.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400" dirty="0"/>
              <a:t>Lower work-life balance links to higher burnout and attrition.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400" dirty="0"/>
              <a:t>HR can use this to implement flexible work or wellness programs.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lang="en-US" altLang="en-US" sz="1400" dirty="0"/>
              <a:t>Provides a metric for improving employee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02F62-8C15-2DEA-455F-960B9D23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0" t="9754" r="6134" b="6981"/>
          <a:stretch>
            <a:fillRect/>
          </a:stretch>
        </p:blipFill>
        <p:spPr>
          <a:xfrm>
            <a:off x="4636009" y="2721166"/>
            <a:ext cx="7275587" cy="3910988"/>
          </a:xfrm>
          <a:prstGeom prst="roundRect">
            <a:avLst>
              <a:gd name="adj" fmla="val 1858"/>
            </a:avLst>
          </a:prstGeom>
          <a:ln w="19050">
            <a:solidFill>
              <a:schemeClr val="tx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36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2258-15EB-7418-2098-8F08A3E9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KPI 6 – Attrition vs Years Since Last Promotion</a:t>
            </a:r>
            <a:endParaRPr lang="en-IN" sz="31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A99ED2-790C-7C61-630B-4B86F15F8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603500"/>
            <a:ext cx="3481054" cy="3416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altLang="en-US" sz="1400"/>
              <a:t>This KPI analyzes promotion gaps and their impact on attrition.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/>
              <a:t>Grouped employees by YearsSinceLastPromotion and averaged Attrition Flag.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/>
              <a:t>Found a rising trend: employees not promoted in 3+ years are more likely to leave.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/>
              <a:t>Highlights lack of career growth as a key attrition driver.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/>
              <a:t>Suggests HR must review and refresh promotion cycles.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/>
              <a:t>Crucial insight for talent retention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3BE5B-46F4-BBAE-6245-8FACE5FC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21" r="4334" b="11463"/>
          <a:stretch>
            <a:fillRect/>
          </a:stretch>
        </p:blipFill>
        <p:spPr>
          <a:xfrm>
            <a:off x="4636008" y="2417275"/>
            <a:ext cx="7326639" cy="4154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chemeClr val="tx2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113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3F3C-EE97-B27A-0EA4-39BA7A50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5A9332-A87A-663A-5495-06AE6D0C1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745" y="2596261"/>
            <a:ext cx="10653791" cy="394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dirty="0"/>
              <a:t>The attrition rate is 50.21%, indicating half of the workforce is leaving, which is a major retention challenge.</a:t>
            </a:r>
            <a:endParaRPr lang="en-US" sz="1600" dirty="0"/>
          </a:p>
          <a:p>
            <a:pPr fontAlgn="base"/>
            <a:r>
              <a:rPr lang="en-US" sz="1800" dirty="0"/>
              <a:t>Research &amp; Development (51.21%) and Software (50.54%) have the highest attrition rates, suggesting possible job stress or growth limitations in these departments</a:t>
            </a:r>
            <a:r>
              <a:rPr lang="en-US" sz="2000" dirty="0"/>
              <a:t>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Low-income and long promotion gaps strongly influence attrition.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Work-life balance is lowest among leadership roles.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R&amp;D shows high stability due to better compensation and growth.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Promotions and salary adjustments can greatly reduce turnover.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Data reveals where HR should focus retention efforts.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These insights form the basis of our final recommendations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77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BA76-E7F6-61DC-06E6-93D3F93E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F53318-8F95-8ABF-5FBF-140F19D90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739072"/>
            <a:ext cx="810670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dirty="0"/>
              <a:t>Improve salary packages in low-income, high-attrition departments.</a:t>
            </a:r>
          </a:p>
          <a:p>
            <a:pPr fontAlgn="base"/>
            <a:r>
              <a:rPr lang="en-US" altLang="en-US" dirty="0"/>
              <a:t>Revisit promotion policies—consider regular skill-based promotions.</a:t>
            </a:r>
          </a:p>
          <a:p>
            <a:pPr fontAlgn="base"/>
            <a:r>
              <a:rPr lang="en-US" altLang="en-US" dirty="0"/>
              <a:t>Implement flexible work models to boost work-life balance.</a:t>
            </a:r>
          </a:p>
          <a:p>
            <a:pPr fontAlgn="base"/>
            <a:r>
              <a:rPr lang="en-US" altLang="en-US" dirty="0"/>
              <a:t>Conduct exit interviews in high-turnover departments.</a:t>
            </a:r>
          </a:p>
          <a:p>
            <a:pPr fontAlgn="base"/>
            <a:r>
              <a:rPr lang="en-US" altLang="en-US" dirty="0"/>
              <a:t>Offer leadership coaching and development for high-stress roles.</a:t>
            </a:r>
          </a:p>
          <a:p>
            <a:pPr fontAlgn="base"/>
            <a:r>
              <a:rPr lang="en-US" altLang="en-US" dirty="0"/>
              <a:t>Use dashboards to continuously monitor attrition KPIs.</a:t>
            </a:r>
          </a:p>
          <a:p>
            <a:pPr fontAlgn="base"/>
            <a:r>
              <a:rPr lang="en-US" altLang="en-US" dirty="0"/>
              <a:t>Build a data-driven HR culture for proactive decision-making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78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49F4-AD4D-BDEF-72CD-51E294D5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4EAF28-0E37-45D5-7C72-21530C60C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472" y="2571971"/>
            <a:ext cx="10900741" cy="24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400" dirty="0"/>
              <a:t>Attrition is a multifactor issue-rooted in salary, role, and career growth.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400" dirty="0"/>
              <a:t>Data reveals clear correlations that HR can act on immediately.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400" dirty="0"/>
              <a:t>Improving retention improves productivity and reduces hiring costs.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400" dirty="0"/>
              <a:t>This project helps HR move from reactive to predictive strategies.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400" dirty="0"/>
              <a:t>Ongoing analytics can track success of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134064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C537-BDBD-3B60-9F04-E2345F2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CHALLENGES AND 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A403-3215-D0B6-479F-FE55FA22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CHALLENGES</a:t>
            </a:r>
          </a:p>
          <a:p>
            <a:pPr lvl="1"/>
            <a:r>
              <a:rPr lang="en-US" b="1" dirty="0"/>
              <a:t>Correlation Misinterpretation</a:t>
            </a:r>
            <a:r>
              <a:rPr lang="en-US" dirty="0"/>
              <a:t> – High income or specific job roles seemed related to attrition, but required careful analysis to avoid false causation.</a:t>
            </a:r>
          </a:p>
          <a:p>
            <a:pPr lvl="1"/>
            <a:r>
              <a:rPr lang="en-US" b="1" dirty="0"/>
              <a:t>Visualization Clarity</a:t>
            </a:r>
            <a:r>
              <a:rPr lang="en-US" dirty="0"/>
              <a:t> – Balancing detail with readability while keeping the dashboard user-friendly.</a:t>
            </a:r>
          </a:p>
          <a:p>
            <a:r>
              <a:rPr lang="en-US" b="1" dirty="0">
                <a:solidFill>
                  <a:srgbClr val="0070C0"/>
                </a:solidFill>
              </a:rPr>
              <a:t>KEY LEARNINGS</a:t>
            </a:r>
          </a:p>
          <a:p>
            <a:pPr lvl="1"/>
            <a:r>
              <a:rPr lang="en-US" b="1" dirty="0"/>
              <a:t>Importance of Data Preprocessing</a:t>
            </a:r>
            <a:r>
              <a:rPr lang="en-US" dirty="0"/>
              <a:t> – Clean, well-structured data drastically improves analysis accuracy.</a:t>
            </a:r>
          </a:p>
          <a:p>
            <a:pPr lvl="1"/>
            <a:r>
              <a:rPr lang="en-US" b="1" dirty="0"/>
              <a:t>Impact of Business Context</a:t>
            </a:r>
            <a:r>
              <a:rPr lang="en-US" dirty="0"/>
              <a:t> – Salary alone is not a definitive predictor; other factors like job satisfaction and work-life balance matter.</a:t>
            </a:r>
          </a:p>
          <a:p>
            <a:pPr lvl="1"/>
            <a:r>
              <a:rPr lang="en-US" b="1" dirty="0"/>
              <a:t>Power of Data Binning</a:t>
            </a:r>
            <a:r>
              <a:rPr lang="en-US" dirty="0"/>
              <a:t> – Grouping continuous values like Monthly Income into ranges made trends clearer.</a:t>
            </a:r>
          </a:p>
          <a:p>
            <a:pPr lvl="1"/>
            <a:r>
              <a:rPr lang="en-US" b="1" dirty="0"/>
              <a:t>Interactivity Enhances Insights</a:t>
            </a:r>
            <a:r>
              <a:rPr lang="en-US" dirty="0"/>
              <a:t> – Slicers and filters empowered HR teams to explore specific departments, age groups, or roles.</a:t>
            </a:r>
          </a:p>
          <a:p>
            <a:pPr lvl="1"/>
            <a:r>
              <a:rPr lang="en-US" b="1" dirty="0"/>
              <a:t>Iterative Design</a:t>
            </a:r>
            <a:r>
              <a:rPr lang="en-US" dirty="0"/>
              <a:t> – Building, testing, and refining visuals improved both the storytelling and usability of the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1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E47C794-DD90-4D91-829F-2F92D74D4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5F1EC6-5BC2-D5E9-5070-684A45A89614}"/>
              </a:ext>
            </a:extLst>
          </p:cNvPr>
          <p:cNvSpPr txBox="1"/>
          <p:nvPr/>
        </p:nvSpPr>
        <p:spPr>
          <a:xfrm>
            <a:off x="639098" y="2418735"/>
            <a:ext cx="6456769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bg1"/>
                </a:solidFill>
              </a:rPr>
              <a:t>Employee Attrition Dashboards    -Key Metrics at a Glance</a:t>
            </a:r>
          </a:p>
        </p:txBody>
      </p:sp>
      <p:pic>
        <p:nvPicPr>
          <p:cNvPr id="27" name="Graphic 26" descr="Gauge">
            <a:extLst>
              <a:ext uri="{FF2B5EF4-FFF2-40B4-BE49-F238E27FC236}">
                <a16:creationId xmlns:a16="http://schemas.microsoft.com/office/drawing/2014/main" id="{7F10E080-2F7A-F2AE-DAA1-8CB39E1B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6328" y="1429182"/>
            <a:ext cx="4017216" cy="401721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D4F95-AC40-4C7F-8794-DF2B6F750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A72CC9-1E3F-8825-3D16-0FB7B3586869}"/>
              </a:ext>
            </a:extLst>
          </p:cNvPr>
          <p:cNvSpPr/>
          <p:nvPr/>
        </p:nvSpPr>
        <p:spPr>
          <a:xfrm>
            <a:off x="649975" y="4517136"/>
            <a:ext cx="10893095" cy="11749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MS EXCEL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5B5D4-B899-D17C-0CAF-6032772F8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6" y="751339"/>
            <a:ext cx="9369041" cy="34665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15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8A714-6903-5826-9CBA-AD395EFAF26B}"/>
              </a:ext>
            </a:extLst>
          </p:cNvPr>
          <p:cNvSpPr/>
          <p:nvPr/>
        </p:nvSpPr>
        <p:spPr>
          <a:xfrm>
            <a:off x="1154955" y="4834467"/>
            <a:ext cx="8825658" cy="5863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POWER BI DASHBOARD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2DD746-844F-A442-3A96-E73B7D57B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r="-1" b="20557"/>
          <a:stretch>
            <a:fillRect/>
          </a:stretch>
        </p:blipFill>
        <p:spPr>
          <a:xfrm>
            <a:off x="1154953" y="574158"/>
            <a:ext cx="8825659" cy="4191000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8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F83D-E8E9-93A0-2FA2-898E4222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559229" cy="706964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9DFA-00C2-313D-13CC-DBD633E4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1" y="2402235"/>
            <a:ext cx="10778740" cy="4238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Domain : </a:t>
            </a:r>
            <a:r>
              <a:rPr lang="en-IN" dirty="0"/>
              <a:t>HR 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Project Name: </a:t>
            </a:r>
            <a:r>
              <a:rPr lang="en-IN" dirty="0"/>
              <a:t>Employee Attrition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Dataset Type: </a:t>
            </a:r>
            <a:r>
              <a:rPr lang="en-IN" dirty="0"/>
              <a:t>Excel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Dataset Size</a:t>
            </a:r>
            <a:r>
              <a:rPr lang="en-IN" dirty="0"/>
              <a:t>: 50k records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Problem to Solve:</a:t>
            </a:r>
            <a:br>
              <a:rPr lang="en-US" dirty="0"/>
            </a:br>
            <a:r>
              <a:rPr lang="en-US" dirty="0"/>
              <a:t>	Employee attrition poses significant challenges for organizations, leading to increased 	recruitment costs, loss of organizational knowledge, and reduced productivity. </a:t>
            </a:r>
          </a:p>
          <a:p>
            <a:pPr marL="0" indent="0">
              <a:buNone/>
            </a:pPr>
            <a:r>
              <a:rPr lang="en-US" dirty="0"/>
              <a:t>	This project aims to analyze HR datasets to identify key factors influencing employee 	attrition. </a:t>
            </a:r>
          </a:p>
          <a:p>
            <a:pPr marL="400050" lvl="1" indent="0">
              <a:buNone/>
            </a:pPr>
            <a:r>
              <a:rPr lang="en-US" dirty="0"/>
              <a:t>	By examining metrics such as attrition rate, hourly wage patterns, departmental work-life balance, and 	promotion trends, the goal is to generate actionable insights that can help organizations improve 	retention strategies, enhance employee satisfaction, and reduce turnover.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6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014EA-AF63-D931-2F03-58BDCCE68DFD}"/>
              </a:ext>
            </a:extLst>
          </p:cNvPr>
          <p:cNvSpPr/>
          <p:nvPr/>
        </p:nvSpPr>
        <p:spPr>
          <a:xfrm>
            <a:off x="649975" y="4517136"/>
            <a:ext cx="10893095" cy="11749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EFCB6-9EC6-2B33-565E-DE93A306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6" y="731520"/>
            <a:ext cx="8060192" cy="35061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16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00EB94E-5986-4A12-9EB9-D21A53B9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07D5C4-3883-4C39-8013-AC2F712ED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0A3FE4-A244-4989-A306-D8ED4C08E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656144B-C589-407F-936D-09B5AA8D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D4F0EAD-BAEE-4EB8-9576-9A62966B0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9AA23D1-4D6D-4FA4-9012-7A02B867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A43045-2CA7-4819-892F-B8174077E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F10E3408-E9E0-466A-8A4D-41E8EF19C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D15D5E7E-3BAB-4D01-9675-EF20F251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446DE-DC63-D340-92AA-0CD88D751BA2}"/>
              </a:ext>
            </a:extLst>
          </p:cNvPr>
          <p:cNvSpPr/>
          <p:nvPr/>
        </p:nvSpPr>
        <p:spPr>
          <a:xfrm>
            <a:off x="649975" y="4517136"/>
            <a:ext cx="9453911" cy="11749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19949-41D7-FC5E-3444-E97547AE3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" y="1837059"/>
            <a:ext cx="2221992" cy="129431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7A440-22C3-75DE-717A-61B599174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63" y="2037039"/>
            <a:ext cx="2221992" cy="89435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98A3-103C-39CD-CBA4-B3548D6D2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81" y="2120363"/>
            <a:ext cx="2221992" cy="72770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DC13B8-3114-EE6B-1BE5-51A08A8A7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99" y="2139028"/>
            <a:ext cx="2221992" cy="69037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5835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93003-0BF3-A7A7-2D4F-F186B303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4719" y="974875"/>
            <a:ext cx="7345680" cy="49082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726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9808-F20A-44C5-0C64-A1EFD66A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6" y="1130603"/>
            <a:ext cx="10237331" cy="541179"/>
          </a:xfrm>
        </p:spPr>
        <p:txBody>
          <a:bodyPr anchor="ctr">
            <a:no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DATA OVERVIEW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8C21-D83D-E213-C11C-3057FF5B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08" y="2355742"/>
            <a:ext cx="10469419" cy="4248258"/>
          </a:xfrm>
        </p:spPr>
        <p:txBody>
          <a:bodyPr anchor="ctr">
            <a:normAutofit fontScale="40000" lnSpcReduction="20000"/>
          </a:bodyPr>
          <a:lstStyle/>
          <a:p>
            <a:endParaRPr lang="fr-FR" sz="1700" dirty="0"/>
          </a:p>
          <a:p>
            <a:endParaRPr lang="fr-FR" sz="1700" dirty="0"/>
          </a:p>
          <a:p>
            <a:endParaRPr lang="fr-FR" sz="1700" dirty="0"/>
          </a:p>
          <a:p>
            <a:r>
              <a:rPr lang="en-US" sz="3400" dirty="0"/>
              <a:t>The dataset originally consisted of </a:t>
            </a:r>
            <a:r>
              <a:rPr lang="en-US" sz="3400" b="1" dirty="0"/>
              <a:t>two data sheets</a:t>
            </a:r>
            <a:r>
              <a:rPr lang="en-US" sz="3400" dirty="0"/>
              <a:t>: </a:t>
            </a:r>
            <a:r>
              <a:rPr lang="en-US" sz="3400" b="1" dirty="0"/>
              <a:t>HR1</a:t>
            </a:r>
            <a:r>
              <a:rPr lang="en-US" sz="3400" dirty="0"/>
              <a:t> and </a:t>
            </a:r>
            <a:r>
              <a:rPr lang="en-US" sz="3400" b="1" dirty="0"/>
              <a:t>HR2</a:t>
            </a:r>
            <a:r>
              <a:rPr lang="en-US" sz="3400" dirty="0"/>
              <a:t>.</a:t>
            </a:r>
            <a:r>
              <a:rPr lang="fr-FR" sz="3400" dirty="0"/>
              <a:t>.</a:t>
            </a:r>
          </a:p>
          <a:p>
            <a:r>
              <a:rPr lang="en-US" sz="3400" dirty="0"/>
              <a:t>Each sheet contains </a:t>
            </a:r>
            <a:r>
              <a:rPr lang="en-US" sz="3400" b="1" dirty="0"/>
              <a:t>one table</a:t>
            </a:r>
            <a:r>
              <a:rPr lang="en-US" sz="34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b="1" dirty="0"/>
              <a:t>HR1</a:t>
            </a:r>
            <a:r>
              <a:rPr lang="en-US" sz="3400" dirty="0"/>
              <a:t>: Employee personal details, work information, and performance attributes.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b="1" dirty="0"/>
              <a:t>HR2</a:t>
            </a:r>
            <a:r>
              <a:rPr lang="en-US" sz="3400" dirty="0"/>
              <a:t>: Employee work history, salary details, and performance attributes.</a:t>
            </a:r>
          </a:p>
          <a:p>
            <a:r>
              <a:rPr lang="en-US" sz="3400" b="1" dirty="0"/>
              <a:t>Total Records:</a:t>
            </a:r>
            <a:r>
              <a:rPr lang="en-US" sz="3400" dirty="0"/>
              <a:t> 50,000 employees</a:t>
            </a:r>
          </a:p>
          <a:p>
            <a:r>
              <a:rPr lang="en-US" sz="3400" b="1" dirty="0"/>
              <a:t>Attrition details: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b="1" dirty="0"/>
              <a:t>Employees who left:</a:t>
            </a:r>
            <a:r>
              <a:rPr lang="en-US" sz="3400" dirty="0"/>
              <a:t> 25,105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b="1" dirty="0"/>
              <a:t>Employees remaining:</a:t>
            </a:r>
            <a:r>
              <a:rPr lang="en-US" sz="3400" dirty="0"/>
              <a:t> 24,895</a:t>
            </a:r>
          </a:p>
          <a:p>
            <a:r>
              <a:rPr lang="en-US" sz="3400" b="1" dirty="0"/>
              <a:t>Timeline of Dataset (Years at Company)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b="1" dirty="0"/>
              <a:t>Minimum years at company:</a:t>
            </a:r>
            <a:r>
              <a:rPr lang="en-US" sz="3400" dirty="0"/>
              <a:t> 1 year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b="1" dirty="0"/>
              <a:t>Maximum years at company:</a:t>
            </a:r>
            <a:r>
              <a:rPr lang="en-US" sz="3400" dirty="0"/>
              <a:t> 40 years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b="1" dirty="0"/>
              <a:t>Average years at company:</a:t>
            </a:r>
            <a:r>
              <a:rPr lang="en-US" sz="3400" dirty="0"/>
              <a:t> 10.77 years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7316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39D1-1FE9-5090-6940-4BA450A4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3F9016-7803-D1E9-9611-71AC50ABF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4699" y="2582075"/>
            <a:ext cx="9821920" cy="311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573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The objective is to identify the key reasons behind employee attrition.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Analyze how demographic, financial, and career growth factors influence attrition.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Discover patterns in attrition by department, role, and income.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Compare attrition with working years and last promotion data.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Evaluate work-life balance and its link to employee turnover.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Suggest HR interventions to reduce unwanted attrition.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Deliver a data-driven foundation for employee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61901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492-B1E1-CFDB-2955-B492C8C1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7884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A7AC5-3691-0931-BDD8-6DC96FC29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6996" y="2640421"/>
            <a:ext cx="12474631" cy="320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dirty="0"/>
              <a:t>HR dataset imported into Excel and Power BI for cleaning and transformation.</a:t>
            </a:r>
          </a:p>
          <a:p>
            <a:pPr fontAlgn="base"/>
            <a:r>
              <a:rPr lang="en-US" altLang="en-US" dirty="0"/>
              <a:t>Key columns like attrition, job role, department, salary, and promotions were used.</a:t>
            </a:r>
          </a:p>
          <a:p>
            <a:pPr fontAlgn="base"/>
            <a:r>
              <a:rPr lang="en-US" altLang="en-US" dirty="0"/>
              <a:t>Unnecessary or duplicate rows were removed using Power Query.</a:t>
            </a:r>
          </a:p>
          <a:p>
            <a:pPr fontAlgn="base"/>
            <a:r>
              <a:rPr lang="en-US" altLang="en-US" dirty="0"/>
              <a:t>Calculated KPIs include average attrition rate, tenure, and compensation.</a:t>
            </a:r>
          </a:p>
          <a:p>
            <a:pPr fontAlgn="base"/>
            <a:r>
              <a:rPr lang="en-US" altLang="en-US" dirty="0"/>
              <a:t>Relationships were established between fields to perform comparative analysis.</a:t>
            </a:r>
          </a:p>
          <a:p>
            <a:pPr fontAlgn="base"/>
            <a:r>
              <a:rPr lang="en-US" altLang="en-US" dirty="0"/>
              <a:t>Filters and slicers were used for detailed segmentation.</a:t>
            </a:r>
          </a:p>
          <a:p>
            <a:pPr fontAlgn="base"/>
            <a:r>
              <a:rPr lang="en-US" altLang="en-US" dirty="0"/>
              <a:t>Visualizations like bar charts, scatter plots, and heatmaps were created.</a:t>
            </a:r>
          </a:p>
          <a:p>
            <a:pPr fontAlgn="base"/>
            <a:r>
              <a:rPr lang="en-US" altLang="en-US" dirty="0"/>
              <a:t>Interpretation of each chart was based on business context and HR practices.</a:t>
            </a:r>
          </a:p>
        </p:txBody>
      </p:sp>
    </p:spTree>
    <p:extLst>
      <p:ext uri="{BB962C8B-B14F-4D97-AF65-F5344CB8AC3E}">
        <p14:creationId xmlns:p14="http://schemas.microsoft.com/office/powerpoint/2010/main" val="40557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EBDFD-397C-B5D0-AFCB-C1F3E97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A7CBA2-4957-6A2C-0C54-D07DB379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4" y="2603500"/>
            <a:ext cx="6397313" cy="3416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📊 Average Attrition Rate by Department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💸 Average Hourly Rate of Male Research Scientists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📉 Attrition Rate vs Monthly Income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⏳ Average Working Years by Department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⚖️ Job Role vs Work-Life Balance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📈 Attrition Rate vs Years Since Last Promotion</a:t>
            </a:r>
          </a:p>
        </p:txBody>
      </p:sp>
      <p:pic>
        <p:nvPicPr>
          <p:cNvPr id="35" name="Graphic 34" descr="Statistics">
            <a:extLst>
              <a:ext uri="{FF2B5EF4-FFF2-40B4-BE49-F238E27FC236}">
                <a16:creationId xmlns:a16="http://schemas.microsoft.com/office/drawing/2014/main" id="{C61E519E-AD44-759F-2C1D-3D1A16CDB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0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4BB3D-4CF7-1C12-742A-5EA6C69557CF}"/>
              </a:ext>
            </a:extLst>
          </p:cNvPr>
          <p:cNvSpPr txBox="1"/>
          <p:nvPr/>
        </p:nvSpPr>
        <p:spPr>
          <a:xfrm>
            <a:off x="763588" y="969436"/>
            <a:ext cx="1059666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KPI 1 – Average Attrition Rate by 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8341A-11FF-D50E-8F2E-45CF95716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955" y="2603500"/>
            <a:ext cx="3481054" cy="3416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</a:pPr>
            <a:r>
              <a:rPr lang="en-US" altLang="en-US" sz="1400" dirty="0"/>
              <a:t>Attrition rate measures the percentage of employees who left the company.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Calculated using: (Employees Left ÷ Total Employees) per department.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Highest attrition was observed in R&amp;D whereas lowest in Hardware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Indicates potential dissatisfaction or stress in certain departments.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Suggests the need for department-specific retention strategies.</a:t>
            </a:r>
          </a:p>
        </p:txBody>
      </p:sp>
      <p:pic>
        <p:nvPicPr>
          <p:cNvPr id="7" name="Picture 6" descr="A graph of blue rectangles with numbers&#10;&#10;AI-generated content may be incorrect.">
            <a:extLst>
              <a:ext uri="{FF2B5EF4-FFF2-40B4-BE49-F238E27FC236}">
                <a16:creationId xmlns:a16="http://schemas.microsoft.com/office/drawing/2014/main" id="{4265716E-1AD4-2677-270F-50178B8F3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"/>
          <a:stretch>
            <a:fillRect/>
          </a:stretch>
        </p:blipFill>
        <p:spPr>
          <a:xfrm>
            <a:off x="4984956" y="2516912"/>
            <a:ext cx="6859862" cy="4069165"/>
          </a:xfrm>
          <a:prstGeom prst="roundRect">
            <a:avLst>
              <a:gd name="adj" fmla="val 1858"/>
            </a:avLst>
          </a:prstGeom>
          <a:solidFill>
            <a:srgbClr val="FFFFFF">
              <a:shade val="85000"/>
            </a:srgb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272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03A3A-4369-964F-8151-2D3A8C5FF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A655B-E30D-9937-C2B7-596D308C8779}"/>
              </a:ext>
            </a:extLst>
          </p:cNvPr>
          <p:cNvSpPr txBox="1"/>
          <p:nvPr/>
        </p:nvSpPr>
        <p:spPr>
          <a:xfrm>
            <a:off x="588937" y="973668"/>
            <a:ext cx="107480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KPI 2 – Average Hourly Rate of Male Research Scientists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A16624-4A47-631C-6DD6-7FDAD44D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92" y="2419248"/>
            <a:ext cx="4447723" cy="39810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</a:pPr>
            <a:r>
              <a:rPr lang="en-US" altLang="en-US" sz="1400" dirty="0"/>
              <a:t>This KPI focuses on compensation of male Research Scientists.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Filtered data where Gender = Male and Job Role = Research Scientist.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Average hourly rate was found to be use actual value.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This helps evaluate if pay structure is fair and competitive.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Can influence attrition if underpaid compared to market standards.</a:t>
            </a:r>
          </a:p>
          <a:p>
            <a:pPr fontAlgn="base">
              <a:lnSpc>
                <a:spcPct val="90000"/>
              </a:lnSpc>
            </a:pPr>
            <a:r>
              <a:rPr lang="en-US" altLang="en-US" sz="1400" dirty="0"/>
              <a:t>Useful for salary benchmarking and HR audits.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070ED-FB29-8B52-039B-9CB40D913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4" r="6020" b="5652"/>
          <a:stretch>
            <a:fillRect/>
          </a:stretch>
        </p:blipFill>
        <p:spPr>
          <a:xfrm>
            <a:off x="4984954" y="2419248"/>
            <a:ext cx="6976673" cy="43497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0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F36002-8E4A-8D4C-13FE-BC7585CC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C8A918C-C6BF-929B-B8C7-C309BB40B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F19206-637A-1125-42A0-8F2A0565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584344-2B04-3DA4-BC91-06B8E942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9721CE-BFC1-EFEA-9BC7-D1A3A0161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E473DF-A4AC-A0FA-6A68-B51446459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B5C0A6-C003-BA58-01C5-C73D9132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DC69C31-34CC-4EF6-1872-A92FC2B4B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A90352D8-DA3B-D27D-E7D5-DC56CA8F8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D9CAB55-072E-83CE-878C-C7C814F12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92C3D068-D9ED-4CB3-5E63-8A5DB9569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E6C593B-1D69-61F9-1A86-2C23511B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3B0DF-7132-8A56-449F-07FCE90030A6}"/>
              </a:ext>
            </a:extLst>
          </p:cNvPr>
          <p:cNvSpPr txBox="1"/>
          <p:nvPr/>
        </p:nvSpPr>
        <p:spPr>
          <a:xfrm>
            <a:off x="763589" y="973668"/>
            <a:ext cx="915277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KPI 3 – Attrition Rate vs Monthly Income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DD79D-C78B-2C05-5CDB-34710DD06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955" y="2603500"/>
            <a:ext cx="3481054" cy="3416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400" dirty="0"/>
              <a:t>This visual explores if income levels affect attrition trends.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400" dirty="0"/>
              <a:t>Data was grouped into income bins and analyzed with Attrition Flag.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400" dirty="0"/>
              <a:t>A clear pattern was found: lower income = higher attrition.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400" dirty="0"/>
              <a:t>Middle-income ranges showed moderate attrition levels.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400" dirty="0"/>
              <a:t>Higher salaries correlated with better employee retention.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400" dirty="0"/>
              <a:t>Highlights the need for better compensation in lower bands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8BC43-8569-EC73-430D-AC329B835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9333" r="4780" b="5879"/>
          <a:stretch>
            <a:fillRect/>
          </a:stretch>
        </p:blipFill>
        <p:spPr>
          <a:xfrm>
            <a:off x="4935584" y="2373757"/>
            <a:ext cx="7108446" cy="4373907"/>
          </a:xfrm>
          <a:prstGeom prst="roundRect">
            <a:avLst>
              <a:gd name="adj" fmla="val 1858"/>
            </a:avLst>
          </a:prstGeom>
          <a:ln w="19050">
            <a:solidFill>
              <a:schemeClr val="tx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121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ppt/theme/themeOverride2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ppt/theme/themeOverride3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1254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From Data to Decisions:                           Employee Attrition Analytics</vt:lpstr>
      <vt:lpstr>INTRODUCTION</vt:lpstr>
      <vt:lpstr>DATA OVERVIEW</vt:lpstr>
      <vt:lpstr>OBJECTIVE</vt:lpstr>
      <vt:lpstr>PROCESS</vt:lpstr>
      <vt:lpstr>ANALYSIS</vt:lpstr>
      <vt:lpstr>PowerPoint Presentation</vt:lpstr>
      <vt:lpstr>PowerPoint Presentation</vt:lpstr>
      <vt:lpstr>PowerPoint Presentation</vt:lpstr>
      <vt:lpstr>KPI 4 – Average Working Years per Department</vt:lpstr>
      <vt:lpstr>KPI 5 – Job Role vs Work-Life Balance</vt:lpstr>
      <vt:lpstr>KPI 6 – Attrition vs Years Since Last Promotion</vt:lpstr>
      <vt:lpstr>KEY INSIGHTS</vt:lpstr>
      <vt:lpstr>RECOMMENDATIONS</vt:lpstr>
      <vt:lpstr>CONCLUSION</vt:lpstr>
      <vt:lpstr>CHALLENGES AND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kampally saipriya</dc:creator>
  <cp:lastModifiedBy>Neetu Ahlavadi</cp:lastModifiedBy>
  <cp:revision>28</cp:revision>
  <dcterms:created xsi:type="dcterms:W3CDTF">2025-08-06T13:55:17Z</dcterms:created>
  <dcterms:modified xsi:type="dcterms:W3CDTF">2025-08-15T10:51:07Z</dcterms:modified>
</cp:coreProperties>
</file>