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15"/>
  </p:notesMasterIdLst>
  <p:sldIdLst>
    <p:sldId id="257" r:id="rId2"/>
    <p:sldId id="261" r:id="rId3"/>
    <p:sldId id="279" r:id="rId4"/>
    <p:sldId id="262" r:id="rId5"/>
    <p:sldId id="271" r:id="rId6"/>
    <p:sldId id="272" r:id="rId7"/>
    <p:sldId id="281" r:id="rId8"/>
    <p:sldId id="282" r:id="rId9"/>
    <p:sldId id="280" r:id="rId10"/>
    <p:sldId id="278" r:id="rId11"/>
    <p:sldId id="269" r:id="rId12"/>
    <p:sldId id="27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378" autoAdjust="0"/>
  </p:normalViewPr>
  <p:slideViewPr>
    <p:cSldViewPr snapToGrid="0">
      <p:cViewPr varScale="1">
        <p:scale>
          <a:sx n="73" d="100"/>
          <a:sy n="73" d="100"/>
        </p:scale>
        <p:origin x="10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E1F40-893D-4576-B280-780B1AE3FB9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DFC6C-3F21-4D47-A47F-A5175B359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58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4EE2-33B0-AB70-3E7C-3E0C53AD0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67F18-1DFB-5F8B-ABD4-35143D5C2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F716C-809D-F00F-36AD-23F9C636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E08C-7324-4626-841F-62478FCEBE3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DAC9-3F37-0ABE-EA23-334458D52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92E0B-293C-ABD0-C406-5A3244EE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074A-BE13-44EF-AE1B-2029B8D75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99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14D0-5340-BE75-76FB-D72AEC8F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21AFB-C0AB-96DA-721D-47509CD03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8D6C-547C-5990-26A2-752E8233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E08C-7324-4626-841F-62478FCEBE3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CFFCD-EF66-21B0-C7B0-F03D33A8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16341-1A7B-F498-F8DE-DB77B018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074A-BE13-44EF-AE1B-2029B8D75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09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2C8B1-F8FC-F61A-14CC-0871759AC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C033D-8162-5739-F7B1-1E572E003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AB96F-36F4-127F-26BA-31961EBE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E08C-7324-4626-841F-62478FCEBE3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517F7-B4C9-3574-BE88-D8983D93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CBEE8-C112-C128-7D90-ADE47ED2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074A-BE13-44EF-AE1B-2029B8D75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60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C9AD-D627-F683-B17D-A338935F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134D-8FC6-F31C-E466-451F5F3E9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CD351-1E44-75DC-D1C0-B30B9C50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E08C-7324-4626-841F-62478FCEBE3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EB7FB-0449-D7B2-C524-82947AD6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14A44-94D1-2DB8-99D7-5452C724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074A-BE13-44EF-AE1B-2029B8D75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42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7A92-3CC4-9022-099C-FC127225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18654-94A0-F768-4729-C4A8C1687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20F4-FD69-0C52-4F23-47A1EB31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E08C-7324-4626-841F-62478FCEBE3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F5040-8460-7377-2BB9-ACEE0D0C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6E75C-0E55-8ACD-0E74-3076B28A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074A-BE13-44EF-AE1B-2029B8D75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97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CE39D-A238-4499-4D58-1AB7B58D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B3BF-60AA-3AA4-995B-FBAF72DD0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7D222-A901-F43B-2F86-1BAE2DCF5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FAA49-E01E-EB3C-691E-FCD86AB5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E08C-7324-4626-841F-62478FCEBE3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36216-DF0F-5D2E-F558-B8EB5EF0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515F6-2C61-3B4F-A5A8-0065D91B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074A-BE13-44EF-AE1B-2029B8D75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42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3DC1-CE08-403B-6EAA-FC791DF3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BE960-6FE4-C5D6-8306-60F997D4B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D8C10-E04D-EB8F-85F2-BD8DF52E9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E4EA5-898B-DCBC-5603-26BE5F337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2FF78-30FD-B81D-859C-B11253E5B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DAFE8-6A07-C3FB-6CD5-FFB42039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E08C-7324-4626-841F-62478FCEBE3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5F4D4-9C99-A984-BF1B-9A12F74C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FAE2D-484B-FB49-EA34-6EF0287C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074A-BE13-44EF-AE1B-2029B8D75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91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C0B9-B83B-F875-528A-C5638502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52C90-1188-D117-75E9-AA475488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E08C-7324-4626-841F-62478FCEBE3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9A169-D794-B18F-8957-AE1EC00A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87350-209C-E531-84D5-358BE5D9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074A-BE13-44EF-AE1B-2029B8D75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62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A23BA-CC8C-00BC-A41A-840EDACD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E08C-7324-4626-841F-62478FCEBE3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E7B8D-0301-F1C8-139E-2F975533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A959-646A-FA9B-849A-818500FA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074A-BE13-44EF-AE1B-2029B8D75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56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6F6F-6ED5-8CCD-86A7-0066088A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1FCF-689B-5DBB-8F52-4EA2D47EC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F8E66-FE10-6020-D0B6-864D4E529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F49B5-7A61-9BD2-B8CD-56CE7878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E08C-7324-4626-841F-62478FCEBE3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4627C-F3DE-2761-88C2-5E63713A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187EA-581A-635C-4B3A-030A6567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074A-BE13-44EF-AE1B-2029B8D75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65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D106-3B32-4F17-59ED-5B8EFC29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260DA4-D938-6FBC-6CF2-A17C4784A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934F9-649D-0861-CF0D-6F8D0C956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5CF7F-BED4-F9E2-3A3B-913A97C4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E08C-7324-4626-841F-62478FCEBE3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D70FC-DE90-36BD-1614-D35787F6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484D1-839E-5112-5E15-39371BF8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074A-BE13-44EF-AE1B-2029B8D75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17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29A9B-CAFF-B7FB-B7AC-3AD824FB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264BD-E1AF-AD1B-4DEA-328C99A75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B333E-D21E-38FB-5931-8797A6B22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E08C-7324-4626-841F-62478FCEBE3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35707-9BAD-0E3F-C279-29D01A4E5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AF47B-EBF7-4843-3481-6E0884178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5074A-BE13-44EF-AE1B-2029B8D75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03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17813/free-illustration-vector-coming-soon-opening-soon-announcement" TargetMode="External"/><Relationship Id="rId2" Type="http://schemas.openxmlformats.org/officeDocument/2006/relationships/image" Target="../media/image9.1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DCE03C-C56D-6E09-0696-EC94AA292A70}"/>
              </a:ext>
            </a:extLst>
          </p:cNvPr>
          <p:cNvSpPr txBox="1"/>
          <p:nvPr/>
        </p:nvSpPr>
        <p:spPr>
          <a:xfrm>
            <a:off x="845574" y="2143126"/>
            <a:ext cx="10508226" cy="221599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ELECTRONICS AND COMMUNICATION ENGINEERING</a:t>
            </a:r>
          </a:p>
          <a:p>
            <a:pPr algn="ctr">
              <a:defRPr/>
            </a:pP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TITLE :</a:t>
            </a:r>
          </a:p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“ ENHANCED MEDICAL IMAGE FUSION IN THE NON-SUBSAMPLED </a:t>
            </a:r>
          </a:p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SHEARLET TRANSFORM DOMAIN USING EDPNT-NET AND </a:t>
            </a:r>
          </a:p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ADVANCED EDGE DETECTION  “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BATCH – C2</a:t>
            </a:r>
          </a:p>
        </p:txBody>
      </p:sp>
      <p:sp>
        <p:nvSpPr>
          <p:cNvPr id="7171" name="TextBox 5">
            <a:extLst>
              <a:ext uri="{FF2B5EF4-FFF2-40B4-BE49-F238E27FC236}">
                <a16:creationId xmlns:a16="http://schemas.microsoft.com/office/drawing/2014/main" id="{249211B8-4381-B746-54FB-F79776EAB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50" y="4708735"/>
            <a:ext cx="3857625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 b="1" dirty="0"/>
              <a:t>Supervisor -</a:t>
            </a:r>
          </a:p>
          <a:p>
            <a:r>
              <a:rPr lang="en-GB" b="1" dirty="0" err="1"/>
              <a:t>Dr.S.FAHIMUDDIN</a:t>
            </a:r>
            <a:r>
              <a:rPr lang="en-GB" b="1" dirty="0"/>
              <a:t> ,</a:t>
            </a:r>
            <a:r>
              <a:rPr lang="en-GB" dirty="0"/>
              <a:t>M. Tech ,</a:t>
            </a:r>
            <a:r>
              <a:rPr lang="en-GB" dirty="0" err="1"/>
              <a:t>Phd</a:t>
            </a:r>
            <a:endParaRPr lang="en-GB" dirty="0"/>
          </a:p>
          <a:p>
            <a:r>
              <a:rPr lang="en-GB" dirty="0"/>
              <a:t>Associate professor</a:t>
            </a:r>
          </a:p>
          <a:p>
            <a:endParaRPr lang="en-GB" sz="2400" b="1" dirty="0"/>
          </a:p>
          <a:p>
            <a:endParaRPr lang="en-GB" sz="2400" b="1" dirty="0"/>
          </a:p>
        </p:txBody>
      </p:sp>
      <p:sp>
        <p:nvSpPr>
          <p:cNvPr id="6148" name="TextBox 5">
            <a:extLst>
              <a:ext uri="{FF2B5EF4-FFF2-40B4-BE49-F238E27FC236}">
                <a16:creationId xmlns:a16="http://schemas.microsoft.com/office/drawing/2014/main" id="{8000EE6B-34FE-4439-CC38-01CAD9271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76" y="4214814"/>
            <a:ext cx="38576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en-US" altLang="en-US" sz="24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en-US" sz="24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9" name="Date Placeholder 4">
            <a:extLst>
              <a:ext uri="{FF2B5EF4-FFF2-40B4-BE49-F238E27FC236}">
                <a16:creationId xmlns:a16="http://schemas.microsoft.com/office/drawing/2014/main" id="{0B8DE6BC-EED4-8D4A-5887-642541B2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845574" y="6034855"/>
            <a:ext cx="2902461" cy="5040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accent3">
                    <a:lumMod val="50000"/>
                  </a:schemeClr>
                </a:solidFill>
              </a:rPr>
              <a:t>DATE OF PRESENTATION :  14-11-2024</a:t>
            </a:r>
            <a:endParaRPr lang="en-IN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5BB8D-423D-7049-5759-C2619FBF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65D8C61-3F23-4E11-B918-5B064440A090}" type="slidenum">
              <a:rPr lang="en-IN" altLang="en-US">
                <a:solidFill>
                  <a:srgbClr val="FFFFFF"/>
                </a:solidFill>
                <a:latin typeface="Bookman Old Style" panose="02050604050505020204" pitchFamily="18" charset="0"/>
              </a:rPr>
              <a:pPr eaLnBrk="1" hangingPunct="1"/>
              <a:t>1</a:t>
            </a:fld>
            <a:endParaRPr lang="en-IN" altLang="en-US">
              <a:solidFill>
                <a:srgbClr val="FFFFFF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151" name="Picture 7" descr="E:\TIRU-009\new logo (1).jpg">
            <a:extLst>
              <a:ext uri="{FF2B5EF4-FFF2-40B4-BE49-F238E27FC236}">
                <a16:creationId xmlns:a16="http://schemas.microsoft.com/office/drawing/2014/main" id="{8CCF3DFD-E536-6F33-EFBC-C683311D1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74" y="285751"/>
            <a:ext cx="10599173" cy="164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TextBox 7">
            <a:extLst>
              <a:ext uri="{FF2B5EF4-FFF2-40B4-BE49-F238E27FC236}">
                <a16:creationId xmlns:a16="http://schemas.microsoft.com/office/drawing/2014/main" id="{A8879C1C-F2EB-18DC-CC3A-8A389185F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7541" y="4634584"/>
            <a:ext cx="364046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/>
              <a:t>STUDENTS NAME </a:t>
            </a:r>
            <a:r>
              <a:rPr lang="en-US" altLang="en-US" sz="2000" b="1" dirty="0"/>
              <a:t>-</a:t>
            </a:r>
          </a:p>
          <a:p>
            <a:pPr eaLnBrk="1" hangingPunct="1"/>
            <a:r>
              <a:rPr lang="en-US" altLang="en-US" sz="1600" dirty="0"/>
              <a:t>K .Pavan Kalyan    </a:t>
            </a:r>
            <a:r>
              <a:rPr lang="en-US" altLang="en-US" sz="2000" dirty="0"/>
              <a:t>-</a:t>
            </a:r>
            <a:r>
              <a:rPr lang="en-US" altLang="en-US" sz="2000" b="1" dirty="0"/>
              <a:t> </a:t>
            </a:r>
            <a:r>
              <a:rPr lang="en-US" altLang="en-US" sz="1400" dirty="0"/>
              <a:t>21701A04A8</a:t>
            </a:r>
          </a:p>
          <a:p>
            <a:pPr eaLnBrk="1" hangingPunct="1"/>
            <a:r>
              <a:rPr lang="en-US" altLang="en-US" sz="1400" dirty="0"/>
              <a:t>B .Pavani                    -  21701A04B0</a:t>
            </a:r>
          </a:p>
          <a:p>
            <a:pPr eaLnBrk="1" hangingPunct="1"/>
            <a:r>
              <a:rPr lang="en-US" altLang="en-US" sz="1400" dirty="0"/>
              <a:t>B .Sai Niranjan           -  21701A04E1</a:t>
            </a:r>
          </a:p>
          <a:p>
            <a:pPr eaLnBrk="1" hangingPunct="1"/>
            <a:r>
              <a:rPr lang="en-US" altLang="en-US" sz="1400" dirty="0"/>
              <a:t>P . Reddy Varshini      -  21701A04D8</a:t>
            </a:r>
            <a:endParaRPr lang="en-US" altLang="en-US" sz="20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9557-E75A-F1E3-9B9E-B89ADBCF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TOOLS AND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59DA8-391D-F72F-820C-D5821BE90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MATLAB R 2022b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Dataset : </a:t>
            </a:r>
            <a:r>
              <a:rPr lang="en-IN" dirty="0" err="1"/>
              <a:t>BraTS</a:t>
            </a:r>
            <a:r>
              <a:rPr lang="en-IN" dirty="0"/>
              <a:t> dataset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36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42F8-AE2A-4C83-BDB3-2EB45509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113" y="474922"/>
            <a:ext cx="8911687" cy="128089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REFERENCES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82920-4612-5210-AA5A-13966369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559"/>
            <a:ext cx="10515600" cy="49015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600" dirty="0"/>
              <a:t>1. "Image Fusion Algorithm Implementation Using Laplacian Pyramid," International Journal of Scientific Progress &amp; Research -  by Ravi</a:t>
            </a:r>
          </a:p>
          <a:p>
            <a:pPr marL="0" indent="0" algn="just">
              <a:buNone/>
            </a:pPr>
            <a:r>
              <a:rPr lang="en-IN" sz="1600" dirty="0"/>
              <a:t>2., "Segmentation of 3D MRI Images of the Brain using a PCA Atlas," International Journal of Engineering Science &amp; Research Technology  - by Ravi, M. Praveen Kumar</a:t>
            </a:r>
          </a:p>
          <a:p>
            <a:pPr marL="0" indent="0" algn="just">
              <a:buNone/>
            </a:pPr>
            <a:r>
              <a:rPr lang="en-IN" sz="1600" dirty="0"/>
              <a:t>3. "Survey on Image Segmentation Using Thresholding Methods," International Journal for Research and Development in Technology   - by J. Ravi, K. Venkat Rao, N. Kishore Chandra Dev, K. </a:t>
            </a:r>
            <a:r>
              <a:rPr lang="en-IN" sz="1600" dirty="0" err="1"/>
              <a:t>Yugandhar</a:t>
            </a:r>
            <a:endParaRPr lang="en-IN" sz="1600" dirty="0"/>
          </a:p>
          <a:p>
            <a:pPr marL="0" indent="0" algn="just">
              <a:buNone/>
            </a:pPr>
            <a:r>
              <a:rPr lang="en-IN" sz="1600" dirty="0"/>
              <a:t>4. "Implementation of Image Encryption Using Elliptic Curve Cryptography," International Journal of Scientific Progress &amp; Research – by Ravi, K. Venkat Rao, N. Kishore Chandra Dev,</a:t>
            </a:r>
          </a:p>
          <a:p>
            <a:pPr marL="0" indent="0" algn="just">
              <a:buNone/>
            </a:pPr>
            <a:r>
              <a:rPr lang="en-IN" sz="1600" dirty="0"/>
              <a:t>5., "Image Segmentation Based on Background Recognition and Edge Detection," – by J. Ravi, P. </a:t>
            </a:r>
            <a:r>
              <a:rPr lang="en-IN" sz="1600" dirty="0" err="1"/>
              <a:t>Subba</a:t>
            </a:r>
            <a:r>
              <a:rPr lang="en-IN" sz="1600" dirty="0"/>
              <a:t> Rao, G. Soma Lakshmi, S. Mahesh Babu, N. Priyanka</a:t>
            </a:r>
          </a:p>
          <a:p>
            <a:pPr marL="0" indent="0" algn="just">
              <a:buNone/>
            </a:pPr>
            <a:r>
              <a:rPr lang="en-IN" sz="1600" dirty="0"/>
              <a:t>6. "Implementation of Image Fusion using </a:t>
            </a:r>
            <a:r>
              <a:rPr lang="en-IN" sz="1600" dirty="0" err="1"/>
              <a:t>Matlab</a:t>
            </a:r>
            <a:r>
              <a:rPr lang="en-IN" sz="1600" dirty="0"/>
              <a:t>," International Journal of Science &amp; Advance Research in Technology – by  Ravi, M. Gowri Sri Durga, MD. </a:t>
            </a:r>
            <a:r>
              <a:rPr lang="en-IN" sz="1600" dirty="0" err="1"/>
              <a:t>Shabeena</a:t>
            </a:r>
            <a:r>
              <a:rPr lang="en-IN" sz="1600" dirty="0"/>
              <a:t> Begum, Y.D.R.C. Kartheek, T. Raju, </a:t>
            </a:r>
          </a:p>
        </p:txBody>
      </p:sp>
    </p:spTree>
    <p:extLst>
      <p:ext uri="{BB962C8B-B14F-4D97-AF65-F5344CB8AC3E}">
        <p14:creationId xmlns:p14="http://schemas.microsoft.com/office/powerpoint/2010/main" val="1283225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5276CE-37C4-D73C-A1FE-9161446AE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85" y="1296364"/>
            <a:ext cx="11052117" cy="523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52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21CF3A-0961-C301-3218-E2DEAA851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97204" y="0"/>
            <a:ext cx="10108642" cy="666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9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A8FE-73F6-28E1-8AC7-F197397D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21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OBJECTIVES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00D0680-F00B-5516-F4DA-5D7020555A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58474"/>
            <a:ext cx="1106119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 advanced medical image fusion method within the NSST domain using an Enhanced Dual Pulse Neural Turing Network (EDPNT-Net) combined with edge detection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imporved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dual-channel pulse-coupled neural network (IDPCNN) with Neural Turing Machines (NTM) for precise fusion of high-pass sub-images.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Canny edge detection and maximum regional energy (MRE) to optimize fusion of low-pass sub-images.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127F-E6A5-36F4-F9EC-D0D567EB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289249"/>
            <a:ext cx="10437812" cy="65752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Literature 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FA9B5C-F73B-DD9D-35E6-6BC8A2BC3C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420353"/>
              </p:ext>
            </p:extLst>
          </p:nvPr>
        </p:nvGraphicFramePr>
        <p:xfrm>
          <a:off x="732285" y="1329055"/>
          <a:ext cx="10394301" cy="505333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464767">
                  <a:extLst>
                    <a:ext uri="{9D8B030D-6E8A-4147-A177-3AD203B41FA5}">
                      <a16:colId xmlns:a16="http://schemas.microsoft.com/office/drawing/2014/main" val="1864865367"/>
                    </a:ext>
                  </a:extLst>
                </a:gridCol>
                <a:gridCol w="3464767">
                  <a:extLst>
                    <a:ext uri="{9D8B030D-6E8A-4147-A177-3AD203B41FA5}">
                      <a16:colId xmlns:a16="http://schemas.microsoft.com/office/drawing/2014/main" val="1812457864"/>
                    </a:ext>
                  </a:extLst>
                </a:gridCol>
                <a:gridCol w="3464767">
                  <a:extLst>
                    <a:ext uri="{9D8B030D-6E8A-4147-A177-3AD203B41FA5}">
                      <a16:colId xmlns:a16="http://schemas.microsoft.com/office/drawing/2014/main" val="1100587302"/>
                    </a:ext>
                  </a:extLst>
                </a:gridCol>
              </a:tblGrid>
              <a:tr h="4338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27808"/>
                  </a:ext>
                </a:extLst>
              </a:tr>
              <a:tr h="157824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Discrete Wavelet Transform (DWT) fusion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DWT fusion maintains sharp edges and important structural features in images, which is crucial for applications like medical imaging and remote sensing.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DWT-based fusion may introduce artifacts like ringing and blocking, especially near edges and high-contrast areas.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45447"/>
                  </a:ext>
                </a:extLst>
              </a:tr>
              <a:tr h="132905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Nonsubsampled Contourlet Transform (NSCT) fusion</a:t>
                      </a:r>
                      <a:endParaRPr lang="en-IN" sz="1800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Due to its non-subsampled nature, it avoids frequency aliasing and reduces distortion artifacts common in other transforms.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NSCT involves a large number of decomposition levels and directional filters, leading to high computation time and memory usage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33615"/>
                  </a:ext>
                </a:extLst>
              </a:tr>
              <a:tr h="157824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NSST-PAPCNN fusion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method maintains the energy and contrast of the original images, resulting in fused images with high brightness and clarity.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integration of NSST and PAPCNN can lead to increased computational demands, potentially resulting in longer processing times.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14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34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560F-1EBB-7454-3E2F-D28CE2752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714"/>
            <a:ext cx="10515600" cy="944923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</a:rPr>
              <a:t>METHODOLOGY </a:t>
            </a:r>
          </a:p>
        </p:txBody>
      </p:sp>
      <p:sp>
        <p:nvSpPr>
          <p:cNvPr id="4" name="Rectangle 3"/>
          <p:cNvSpPr/>
          <p:nvPr/>
        </p:nvSpPr>
        <p:spPr>
          <a:xfrm>
            <a:off x="5163820" y="1054868"/>
            <a:ext cx="2313940" cy="5300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298440" y="1883025"/>
            <a:ext cx="2275838" cy="8034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Extract low pass and high pass sub bands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034034" y="1733992"/>
            <a:ext cx="3273804" cy="8034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Iterate through low pass sub bands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8333743" y="1715992"/>
            <a:ext cx="3195320" cy="8349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Iterate through high pass sub bands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047875" y="2798617"/>
            <a:ext cx="3281679" cy="563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 absolute intensity for low pass band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7875" y="3723897"/>
            <a:ext cx="3241929" cy="10896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canny edge detection and MRE fusion map for each low pass component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8478520" y="2812027"/>
            <a:ext cx="3195320" cy="5247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 absolute intensity for high pass band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8466992" y="3665898"/>
            <a:ext cx="3176018" cy="11495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canny edge detection and MRE fusion map for each high pass component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047875" y="5208747"/>
            <a:ext cx="3254885" cy="6747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fused using low pass map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8371841" y="5232708"/>
            <a:ext cx="3200400" cy="6417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fused high pass map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5288629" y="5208747"/>
            <a:ext cx="2585720" cy="7045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Reconstruct image using inverse NSST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5588350" y="6258358"/>
            <a:ext cx="1986278" cy="4889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final fused image F</a:t>
            </a:r>
            <a:endParaRPr lang="en-IN" dirty="0"/>
          </a:p>
        </p:txBody>
      </p:sp>
      <p:sp>
        <p:nvSpPr>
          <p:cNvPr id="41" name="Right Brace 40"/>
          <p:cNvSpPr/>
          <p:nvPr/>
        </p:nvSpPr>
        <p:spPr>
          <a:xfrm>
            <a:off x="11673840" y="2306320"/>
            <a:ext cx="741680" cy="3495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H</a:t>
            </a:r>
          </a:p>
          <a:p>
            <a:pPr algn="ctr"/>
            <a:r>
              <a:rPr lang="en-US" sz="2800" dirty="0">
                <a:solidFill>
                  <a:schemeClr val="accent3"/>
                </a:solidFill>
              </a:rPr>
              <a:t>I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G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P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S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S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B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N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D</a:t>
            </a:r>
            <a:endParaRPr lang="en-IN" dirty="0">
              <a:solidFill>
                <a:schemeClr val="accent3"/>
              </a:solidFill>
            </a:endParaRPr>
          </a:p>
        </p:txBody>
      </p: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2458720" y="2540266"/>
            <a:ext cx="0" cy="255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>
            <a:off x="2458720" y="3361862"/>
            <a:ext cx="0" cy="32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489550" y="4813498"/>
            <a:ext cx="0" cy="395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" idx="2"/>
          </p:cNvCxnSpPr>
          <p:nvPr/>
        </p:nvCxnSpPr>
        <p:spPr>
          <a:xfrm>
            <a:off x="6320790" y="1584960"/>
            <a:ext cx="0" cy="29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</p:cNvCxnSpPr>
          <p:nvPr/>
        </p:nvCxnSpPr>
        <p:spPr>
          <a:xfrm>
            <a:off x="7585965" y="2263658"/>
            <a:ext cx="747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4" idx="3"/>
            <a:endCxn id="34" idx="1"/>
          </p:cNvCxnSpPr>
          <p:nvPr/>
        </p:nvCxnSpPr>
        <p:spPr>
          <a:xfrm>
            <a:off x="4302760" y="5546129"/>
            <a:ext cx="985869" cy="14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5" idx="1"/>
            <a:endCxn id="34" idx="3"/>
          </p:cNvCxnSpPr>
          <p:nvPr/>
        </p:nvCxnSpPr>
        <p:spPr>
          <a:xfrm flipH="1">
            <a:off x="7874349" y="5553570"/>
            <a:ext cx="497492" cy="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Left Brace 95"/>
          <p:cNvSpPr/>
          <p:nvPr/>
        </p:nvSpPr>
        <p:spPr>
          <a:xfrm>
            <a:off x="101600" y="2299016"/>
            <a:ext cx="925955" cy="34814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sz="2400" dirty="0">
                <a:solidFill>
                  <a:schemeClr val="accent3"/>
                </a:solidFill>
              </a:rPr>
              <a:t>L</a:t>
            </a:r>
            <a:endParaRPr lang="en-US" dirty="0">
              <a:solidFill>
                <a:schemeClr val="accent3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W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P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S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S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B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N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D</a:t>
            </a:r>
            <a:endParaRPr lang="en-IN" dirty="0">
              <a:solidFill>
                <a:schemeClr val="accent3"/>
              </a:solidFill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9938639" y="4813498"/>
            <a:ext cx="12191" cy="36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928988" y="3323386"/>
            <a:ext cx="9651" cy="3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cxnSpLocks/>
            <a:stCxn id="10" idx="2"/>
          </p:cNvCxnSpPr>
          <p:nvPr/>
        </p:nvCxnSpPr>
        <p:spPr>
          <a:xfrm>
            <a:off x="9931403" y="2550906"/>
            <a:ext cx="7236" cy="24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CD3620-6326-6DD1-ED03-BD8A01012311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6581489" y="5913274"/>
            <a:ext cx="0" cy="27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8EBA11-79C2-7653-B280-EDA10344911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305517" y="2284730"/>
            <a:ext cx="992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20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8A51-7758-A1DC-AE7F-CE5FDA47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9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EXPLANATION OF BLOCKS INVOLVED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BDB4F-B881-5CF6-CF19-2A7453D7A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15851"/>
            <a:ext cx="10586776" cy="52770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 </a:t>
            </a:r>
            <a:r>
              <a:rPr lang="en-US" sz="1600" b="1" dirty="0"/>
              <a:t>NSST (Non Subsampled </a:t>
            </a:r>
            <a:r>
              <a:rPr lang="en-US" sz="1600" b="1" dirty="0" err="1"/>
              <a:t>Shearlet</a:t>
            </a:r>
            <a:r>
              <a:rPr lang="en-US" sz="1600" b="1" dirty="0"/>
              <a:t> Transform) 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A method to break an image into different parts that show different levels of detail (like low and high-frequency features).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It helps capture important features in an image, such as edges and textures, which are needed for fusion.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MRE (Maximum Regional Energy):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 medical imaging technique that captures detailed images of soft tissues in the body.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It breaks the image into small regions and calculates how much detail each region has. The region with the most detail is called the Maximum Regional Energy.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IDPCNN (Improved Dual Channel Pulse Coupled Neural Network):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600" dirty="0"/>
              <a:t>A neural network that helps decide which features (like edges or textures) to keep from each image.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It fuses the sharp details from both images, ensuring that important features from each are included in the final fused image</a:t>
            </a:r>
            <a:r>
              <a:rPr lang="en-US" sz="24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/>
          </a:p>
          <a:p>
            <a:pPr>
              <a:lnSpc>
                <a:spcPct val="110000"/>
              </a:lnSpc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6674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9C375-8BD3-1334-AB54-EC5E6F79D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351"/>
            <a:ext cx="10515600" cy="52726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Inverse NSST: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The reverse of NSST.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After fusing the image details, Inverse NSST rebuilds the final image with combined features from both input images.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/>
              <a:t> </a:t>
            </a:r>
            <a:r>
              <a:rPr lang="en-US" sz="1600" b="1" dirty="0"/>
              <a:t>Neural Turing Machines (NTM):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A type of advanced neural network that has memory and can "remember"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Though not used directly in this method, it could help with more complex decision-making in fusion by remembering key features from the images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Canny Edge Detection: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 method to find edges (boundaries) in images.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It detects important boundaries (like the edges of organs or structures) and helps preserve them when merging the images.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6543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8D86-9F3B-620D-E503-BF8878D8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766"/>
            <a:ext cx="10515600" cy="1051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i="1" dirty="0"/>
              <a:t>P</a:t>
            </a:r>
            <a:r>
              <a:rPr lang="en-IN" sz="4400" b="1" i="1" dirty="0"/>
              <a:t>SEUDO CODE </a:t>
            </a:r>
            <a:br>
              <a:rPr lang="en-IN" sz="4400" b="1" i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B694-DEDB-A90A-D409-747DCB1A8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861" y="977462"/>
            <a:ext cx="11183007" cy="51995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 err="1"/>
              <a:t>Medical_Fusion</a:t>
            </a:r>
            <a:r>
              <a:rPr lang="en-US" sz="1800" b="1" dirty="0"/>
              <a:t>(</a:t>
            </a:r>
            <a:r>
              <a:rPr lang="en-US" sz="1800" b="1" dirty="0" err="1"/>
              <a:t>Image_A</a:t>
            </a:r>
            <a:r>
              <a:rPr lang="en-US" sz="1800" b="1" dirty="0"/>
              <a:t>, </a:t>
            </a:r>
            <a:r>
              <a:rPr lang="en-US" sz="1800" b="1" dirty="0" err="1"/>
              <a:t>Image_B</a:t>
            </a:r>
            <a:r>
              <a:rPr lang="en-US" sz="1800" b="1" dirty="0"/>
              <a:t>): </a:t>
            </a:r>
          </a:p>
          <a:p>
            <a:pPr marL="0" indent="0" algn="ctr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# Step 1: Apply NSST to decompose images into </a:t>
            </a:r>
            <a:r>
              <a:rPr lang="en-US" sz="1800" b="1" dirty="0" err="1"/>
              <a:t>subbands</a:t>
            </a:r>
            <a:endParaRPr lang="en-US" sz="1800" b="1" dirty="0"/>
          </a:p>
          <a:p>
            <a:r>
              <a:rPr lang="en-US" sz="1800" dirty="0"/>
              <a:t> Decompose </a:t>
            </a:r>
            <a:r>
              <a:rPr lang="en-US" sz="1800" dirty="0" err="1"/>
              <a:t>Image_A</a:t>
            </a:r>
            <a:r>
              <a:rPr lang="en-US" sz="1800" dirty="0"/>
              <a:t> into </a:t>
            </a:r>
            <a:r>
              <a:rPr lang="en-US" sz="1800" dirty="0" err="1"/>
              <a:t>Low_A</a:t>
            </a:r>
            <a:r>
              <a:rPr lang="en-US" sz="1800" dirty="0"/>
              <a:t> and </a:t>
            </a:r>
            <a:r>
              <a:rPr lang="en-US" sz="1800" dirty="0" err="1"/>
              <a:t>High_A</a:t>
            </a:r>
            <a:r>
              <a:rPr lang="en-US" sz="1800" dirty="0"/>
              <a:t> </a:t>
            </a:r>
            <a:r>
              <a:rPr lang="en-US" sz="1800" dirty="0" err="1"/>
              <a:t>subbands</a:t>
            </a:r>
            <a:r>
              <a:rPr lang="en-US" sz="1800" dirty="0"/>
              <a:t> </a:t>
            </a:r>
          </a:p>
          <a:p>
            <a:r>
              <a:rPr lang="en-US" sz="1800" dirty="0"/>
              <a:t>Decompose </a:t>
            </a:r>
            <a:r>
              <a:rPr lang="en-US" sz="1800" dirty="0" err="1"/>
              <a:t>Image_B</a:t>
            </a:r>
            <a:r>
              <a:rPr lang="en-US" sz="1800" dirty="0"/>
              <a:t> into </a:t>
            </a:r>
            <a:r>
              <a:rPr lang="en-US" sz="1800" dirty="0" err="1"/>
              <a:t>Low_B</a:t>
            </a:r>
            <a:r>
              <a:rPr lang="en-US" sz="1800" dirty="0"/>
              <a:t> and </a:t>
            </a:r>
            <a:r>
              <a:rPr lang="en-US" sz="1800" dirty="0" err="1"/>
              <a:t>High_B</a:t>
            </a:r>
            <a:r>
              <a:rPr lang="en-US" sz="1800" dirty="0"/>
              <a:t> </a:t>
            </a:r>
            <a:r>
              <a:rPr lang="en-US" sz="1800" dirty="0" err="1"/>
              <a:t>subbands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# Step 2: Fuse low-frequency </a:t>
            </a:r>
            <a:r>
              <a:rPr lang="en-US" sz="1800" b="1" dirty="0" err="1"/>
              <a:t>subbands</a:t>
            </a:r>
            <a:r>
              <a:rPr lang="en-US" sz="1800" b="1" dirty="0"/>
              <a:t> (smooth details)</a:t>
            </a:r>
          </a:p>
          <a:p>
            <a:r>
              <a:rPr lang="en-US" sz="1800" dirty="0"/>
              <a:t> </a:t>
            </a:r>
            <a:r>
              <a:rPr lang="en-US" sz="1800" dirty="0" err="1"/>
              <a:t>Edge_Map_A</a:t>
            </a:r>
            <a:r>
              <a:rPr lang="en-US" sz="1800" dirty="0"/>
              <a:t> = </a:t>
            </a:r>
            <a:r>
              <a:rPr lang="en-US" sz="1800" dirty="0" err="1"/>
              <a:t>Detect_Edges</a:t>
            </a:r>
            <a:r>
              <a:rPr lang="en-US" sz="1800" dirty="0"/>
              <a:t>(</a:t>
            </a:r>
            <a:r>
              <a:rPr lang="en-US" sz="1800" dirty="0" err="1"/>
              <a:t>Low_A</a:t>
            </a:r>
            <a:r>
              <a:rPr lang="en-US" sz="1800" dirty="0"/>
              <a:t>) </a:t>
            </a:r>
          </a:p>
          <a:p>
            <a:r>
              <a:rPr lang="en-US" sz="1800" dirty="0" err="1"/>
              <a:t>Edge_Map_B</a:t>
            </a:r>
            <a:r>
              <a:rPr lang="en-US" sz="1800" dirty="0"/>
              <a:t> = </a:t>
            </a:r>
            <a:r>
              <a:rPr lang="en-US" sz="1800" dirty="0" err="1"/>
              <a:t>Detect_Edges</a:t>
            </a:r>
            <a:r>
              <a:rPr lang="en-US" sz="1800" dirty="0"/>
              <a:t>(</a:t>
            </a:r>
            <a:r>
              <a:rPr lang="en-US" sz="1800" dirty="0" err="1"/>
              <a:t>Low_B</a:t>
            </a:r>
            <a:r>
              <a:rPr lang="en-US" sz="1800" dirty="0"/>
              <a:t>) </a:t>
            </a:r>
          </a:p>
          <a:p>
            <a:r>
              <a:rPr lang="en-US" sz="1800" dirty="0" err="1"/>
              <a:t>Energy_A</a:t>
            </a:r>
            <a:r>
              <a:rPr lang="en-US" sz="1800" dirty="0"/>
              <a:t> = </a:t>
            </a:r>
            <a:r>
              <a:rPr lang="en-US" sz="1800" dirty="0" err="1"/>
              <a:t>Calculate_Energy</a:t>
            </a:r>
            <a:r>
              <a:rPr lang="en-US" sz="1800" dirty="0"/>
              <a:t>(</a:t>
            </a:r>
            <a:r>
              <a:rPr lang="en-US" sz="1800" dirty="0" err="1"/>
              <a:t>Low_A</a:t>
            </a:r>
            <a:r>
              <a:rPr lang="en-US" sz="1800" dirty="0"/>
              <a:t>)</a:t>
            </a:r>
          </a:p>
          <a:p>
            <a:r>
              <a:rPr lang="en-US" sz="1800" dirty="0"/>
              <a:t> </a:t>
            </a:r>
            <a:r>
              <a:rPr lang="en-US" sz="1800" dirty="0" err="1"/>
              <a:t>Energy_B</a:t>
            </a:r>
            <a:r>
              <a:rPr lang="en-US" sz="1800" dirty="0"/>
              <a:t> = </a:t>
            </a:r>
            <a:r>
              <a:rPr lang="en-US" sz="1800" dirty="0" err="1"/>
              <a:t>Calculate_Energy</a:t>
            </a:r>
            <a:r>
              <a:rPr lang="en-US" sz="1800" dirty="0"/>
              <a:t>(</a:t>
            </a:r>
            <a:r>
              <a:rPr lang="en-US" sz="1800" dirty="0" err="1"/>
              <a:t>Low_B</a:t>
            </a:r>
            <a:r>
              <a:rPr lang="en-US" sz="1800" dirty="0"/>
              <a:t>)</a:t>
            </a:r>
          </a:p>
          <a:p>
            <a:r>
              <a:rPr lang="en-US" sz="1800" dirty="0"/>
              <a:t> </a:t>
            </a:r>
            <a:r>
              <a:rPr lang="en-US" sz="1800" dirty="0" err="1"/>
              <a:t>Low_Fused</a:t>
            </a:r>
            <a:r>
              <a:rPr lang="en-US" sz="1800" dirty="0"/>
              <a:t> = </a:t>
            </a:r>
            <a:r>
              <a:rPr lang="en-US" sz="1800" dirty="0" err="1"/>
              <a:t>Fuse_Low_Frequency</a:t>
            </a:r>
            <a:r>
              <a:rPr lang="en-US" sz="1800" dirty="0"/>
              <a:t>(</a:t>
            </a:r>
            <a:r>
              <a:rPr lang="en-US" sz="1800" dirty="0" err="1"/>
              <a:t>Low_A</a:t>
            </a:r>
            <a:r>
              <a:rPr lang="en-US" sz="1800" dirty="0"/>
              <a:t>, </a:t>
            </a:r>
            <a:r>
              <a:rPr lang="en-US" sz="1800" dirty="0" err="1"/>
              <a:t>Low_B</a:t>
            </a:r>
            <a:r>
              <a:rPr lang="en-US" sz="1800" dirty="0"/>
              <a:t>, </a:t>
            </a:r>
            <a:r>
              <a:rPr lang="en-US" sz="1800" dirty="0" err="1"/>
              <a:t>Edge_Map_A</a:t>
            </a:r>
            <a:r>
              <a:rPr lang="en-US" sz="1800" dirty="0"/>
              <a:t>, </a:t>
            </a:r>
            <a:r>
              <a:rPr lang="en-US" sz="1800" dirty="0" err="1"/>
              <a:t>Edge_Map_B</a:t>
            </a:r>
            <a:r>
              <a:rPr lang="en-US" sz="1800" dirty="0"/>
              <a:t>, </a:t>
            </a:r>
            <a:r>
              <a:rPr lang="en-US" sz="1800" dirty="0" err="1"/>
              <a:t>Energy_A</a:t>
            </a:r>
            <a:r>
              <a:rPr lang="en-US" sz="1800" dirty="0"/>
              <a:t>, </a:t>
            </a:r>
            <a:r>
              <a:rPr lang="en-US" sz="1800" dirty="0" err="1"/>
              <a:t>Energy_B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81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E079-D598-D9AD-1928-B27CA7AD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9384"/>
          </a:xfrm>
        </p:spPr>
        <p:txBody>
          <a:bodyPr>
            <a:normAutofit/>
          </a:bodyPr>
          <a:lstStyle/>
          <a:p>
            <a:r>
              <a:rPr lang="en-US" dirty="0"/>
              <a:t>Continue….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B329F-48DA-C2C6-BDFF-49C6DA3A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345"/>
            <a:ext cx="10515600" cy="48106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b="1" dirty="0"/>
              <a:t># Step 3: Fuse high-frequency </a:t>
            </a:r>
            <a:r>
              <a:rPr lang="en-US" sz="1800" b="1" dirty="0" err="1"/>
              <a:t>subbands</a:t>
            </a:r>
            <a:r>
              <a:rPr lang="en-US" sz="1800" b="1" dirty="0"/>
              <a:t> (detailed textures) </a:t>
            </a:r>
          </a:p>
          <a:p>
            <a:r>
              <a:rPr lang="en-US" sz="1600" dirty="0"/>
              <a:t>FOR each high-frequency </a:t>
            </a:r>
            <a:r>
              <a:rPr lang="en-US" sz="1600" dirty="0" err="1"/>
              <a:t>subband</a:t>
            </a:r>
            <a:r>
              <a:rPr lang="en-US" sz="1600" dirty="0"/>
              <a:t> i: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Detail_A</a:t>
            </a:r>
            <a:r>
              <a:rPr lang="en-US" sz="1600" dirty="0"/>
              <a:t> = </a:t>
            </a:r>
            <a:r>
              <a:rPr lang="en-US" sz="1600" dirty="0" err="1"/>
              <a:t>Get_Detail</a:t>
            </a:r>
            <a:r>
              <a:rPr lang="en-US" sz="1600" dirty="0"/>
              <a:t>(</a:t>
            </a:r>
            <a:r>
              <a:rPr lang="en-US" sz="1600" dirty="0" err="1"/>
              <a:t>High_A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 </a:t>
            </a:r>
          </a:p>
          <a:p>
            <a:r>
              <a:rPr lang="en-US" sz="1600" dirty="0" err="1"/>
              <a:t>Detail_B</a:t>
            </a:r>
            <a:r>
              <a:rPr lang="en-US" sz="1600" dirty="0"/>
              <a:t> = </a:t>
            </a:r>
            <a:r>
              <a:rPr lang="en-US" sz="1600" dirty="0" err="1"/>
              <a:t>Get_Detail</a:t>
            </a:r>
            <a:r>
              <a:rPr lang="en-US" sz="1600" dirty="0"/>
              <a:t>(</a:t>
            </a:r>
            <a:r>
              <a:rPr lang="en-US" sz="1600" dirty="0" err="1"/>
              <a:t>High_B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Decision_Map</a:t>
            </a:r>
            <a:r>
              <a:rPr lang="en-US" sz="1600" dirty="0"/>
              <a:t> = </a:t>
            </a:r>
            <a:r>
              <a:rPr lang="en-US" sz="1600" dirty="0" err="1"/>
              <a:t>Neural_Network_Fusion</a:t>
            </a:r>
            <a:r>
              <a:rPr lang="en-US" sz="1600" dirty="0"/>
              <a:t>(</a:t>
            </a:r>
            <a:r>
              <a:rPr lang="en-US" sz="1600" dirty="0" err="1"/>
              <a:t>Detail_A</a:t>
            </a:r>
            <a:r>
              <a:rPr lang="en-US" sz="1600" dirty="0"/>
              <a:t>, </a:t>
            </a:r>
            <a:r>
              <a:rPr lang="en-US" sz="1600" dirty="0" err="1"/>
              <a:t>Detail_B</a:t>
            </a:r>
            <a:r>
              <a:rPr lang="en-US" sz="1600" dirty="0"/>
              <a:t>)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High_Fused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Apply_Decision_Map</a:t>
            </a:r>
            <a:r>
              <a:rPr lang="en-US" sz="1600" dirty="0"/>
              <a:t>(</a:t>
            </a:r>
            <a:r>
              <a:rPr lang="en-US" sz="1600" dirty="0" err="1"/>
              <a:t>Decision_Map</a:t>
            </a:r>
            <a:r>
              <a:rPr lang="en-US" sz="1600" dirty="0"/>
              <a:t>, </a:t>
            </a:r>
            <a:r>
              <a:rPr lang="en-US" sz="1600" dirty="0" err="1"/>
              <a:t>High_A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], </a:t>
            </a:r>
            <a:r>
              <a:rPr lang="en-US" sz="1600" dirty="0" err="1"/>
              <a:t>High_B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800" b="1" dirty="0"/>
              <a:t> # Step 4: Reconstruct final fused image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Fused_Image</a:t>
            </a:r>
            <a:r>
              <a:rPr lang="en-US" sz="1600" dirty="0"/>
              <a:t> = </a:t>
            </a:r>
            <a:r>
              <a:rPr lang="en-US" sz="1600" dirty="0" err="1"/>
              <a:t>NSST_Reconstruct</a:t>
            </a:r>
            <a:r>
              <a:rPr lang="en-US" sz="1600" dirty="0"/>
              <a:t>(</a:t>
            </a:r>
            <a:r>
              <a:rPr lang="en-US" sz="1600" dirty="0" err="1"/>
              <a:t>Low_Fused</a:t>
            </a:r>
            <a:r>
              <a:rPr lang="en-US" sz="1600" dirty="0"/>
              <a:t>, </a:t>
            </a:r>
            <a:r>
              <a:rPr lang="en-US" sz="1600" dirty="0" err="1"/>
              <a:t>High_Fused</a:t>
            </a:r>
            <a:r>
              <a:rPr lang="en-US" sz="1600" dirty="0"/>
              <a:t>) </a:t>
            </a:r>
          </a:p>
          <a:p>
            <a:r>
              <a:rPr lang="en-US" sz="1600" dirty="0"/>
              <a:t>RETURN </a:t>
            </a:r>
            <a:r>
              <a:rPr lang="en-US" sz="1600" dirty="0" err="1"/>
              <a:t>Fused_Image</a:t>
            </a:r>
            <a:r>
              <a:rPr lang="en-US" sz="1600" dirty="0"/>
              <a:t> </a:t>
            </a:r>
            <a:endParaRPr kumimoji="0" lang="en-US" altLang="en-US" sz="16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74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DEA6-F96A-187E-5FDA-25B39A475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074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OUTPUTS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C11B60F-2C84-27D1-F77D-83E4E776A9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214089"/>
              </p:ext>
            </p:extLst>
          </p:nvPr>
        </p:nvGraphicFramePr>
        <p:xfrm>
          <a:off x="911775" y="1178513"/>
          <a:ext cx="10515597" cy="5580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59118354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1254224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194241875"/>
                    </a:ext>
                  </a:extLst>
                </a:gridCol>
              </a:tblGrid>
              <a:tr h="1200241">
                <a:tc>
                  <a:txBody>
                    <a:bodyPr/>
                    <a:lstStyle/>
                    <a:p>
                      <a:pPr lvl="0" algn="ctr"/>
                      <a:r>
                        <a:rPr lang="en-US" sz="1600" b="1" dirty="0"/>
                        <a:t>(INPUT IMAGE )</a:t>
                      </a:r>
                    </a:p>
                    <a:p>
                      <a:pPr lvl="0" algn="ctr"/>
                      <a:r>
                        <a:rPr lang="en-US" sz="1800" dirty="0"/>
                        <a:t>gray-scale image</a:t>
                      </a:r>
                      <a:endParaRPr lang="en-IN" sz="1800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400" dirty="0"/>
                        <a:t>(</a:t>
                      </a:r>
                      <a:r>
                        <a:rPr lang="en-US" sz="1600" b="1" dirty="0"/>
                        <a:t>INPUT IMAGE)</a:t>
                      </a:r>
                    </a:p>
                    <a:p>
                      <a:pPr lvl="0" algn="ctr"/>
                      <a:r>
                        <a:rPr lang="en-US" sz="1800" dirty="0"/>
                        <a:t>pseudo-color images </a:t>
                      </a:r>
                    </a:p>
                    <a:p>
                      <a:pPr lvl="0"/>
                      <a:endParaRPr lang="en-IN" sz="1050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800" dirty="0"/>
                        <a:t>(</a:t>
                      </a:r>
                      <a:r>
                        <a:rPr lang="en-US" sz="1600" dirty="0"/>
                        <a:t>OUTPUT IMAGE)</a:t>
                      </a:r>
                      <a:endParaRPr lang="en-US" sz="1200" dirty="0"/>
                    </a:p>
                    <a:p>
                      <a:pPr lvl="0" algn="ctr"/>
                      <a:r>
                        <a:rPr lang="en-US" sz="1800" dirty="0"/>
                        <a:t>Fused image</a:t>
                      </a:r>
                      <a:endParaRPr lang="en-IN" sz="1800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211137"/>
                  </a:ext>
                </a:extLst>
              </a:tr>
              <a:tr h="216032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51208"/>
                  </a:ext>
                </a:extLst>
              </a:tr>
              <a:tr h="22195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9412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DC8952F-CB55-3AE6-4A93-7618B966CF64}"/>
              </a:ext>
            </a:extLst>
          </p:cNvPr>
          <p:cNvSpPr/>
          <p:nvPr/>
        </p:nvSpPr>
        <p:spPr>
          <a:xfrm rot="10800000" flipV="1">
            <a:off x="1587060" y="2436998"/>
            <a:ext cx="2123091" cy="1984003"/>
          </a:xfrm>
          <a:prstGeom prst="rect">
            <a:avLst/>
          </a:prstGeom>
          <a:blipFill rotWithShape="0">
            <a:blip r:embed="rId2"/>
            <a:srcRect/>
            <a:stretch>
              <a:fillRect t="-10000" b="-10000"/>
            </a:stretch>
          </a:blip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ABA30D-62DE-A2D7-7A1B-8BA02263C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59" y="4692162"/>
            <a:ext cx="2123092" cy="1974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A9B8D72-C076-8B19-5941-94D9CF12897A}"/>
              </a:ext>
            </a:extLst>
          </p:cNvPr>
          <p:cNvSpPr/>
          <p:nvPr/>
        </p:nvSpPr>
        <p:spPr>
          <a:xfrm>
            <a:off x="4966137" y="2436997"/>
            <a:ext cx="2259725" cy="1984004"/>
          </a:xfrm>
          <a:prstGeom prst="rect">
            <a:avLst/>
          </a:prstGeom>
          <a:blipFill rotWithShape="0">
            <a:blip r:embed="rId4"/>
            <a:srcRect/>
            <a:stretch>
              <a:fillRect t="-28000" b="-28000"/>
            </a:stretch>
          </a:blip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BE613B-2379-0A9F-7416-DC1C53E483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710" y="4692469"/>
            <a:ext cx="2259725" cy="19740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E3099E-708A-E297-3543-1CD73FF8F3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80" y="2426563"/>
            <a:ext cx="2123092" cy="19944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16E7FD-3849-E8CB-7291-103643383A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4692161"/>
            <a:ext cx="2123091" cy="180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8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</TotalTime>
  <Words>1206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Calibri Light</vt:lpstr>
      <vt:lpstr>Times New Roman</vt:lpstr>
      <vt:lpstr>Wingdings</vt:lpstr>
      <vt:lpstr>Office Theme</vt:lpstr>
      <vt:lpstr>PowerPoint Presentation</vt:lpstr>
      <vt:lpstr>OBJECTIVES </vt:lpstr>
      <vt:lpstr>Literature review</vt:lpstr>
      <vt:lpstr>METHODOLOGY </vt:lpstr>
      <vt:lpstr>EXPLANATION OF BLOCKS INVOLVED</vt:lpstr>
      <vt:lpstr>PowerPoint Presentation</vt:lpstr>
      <vt:lpstr>PSEUDO CODE  </vt:lpstr>
      <vt:lpstr>Continue….</vt:lpstr>
      <vt:lpstr>OUTPUTS</vt:lpstr>
      <vt:lpstr>TOOLS AND DATASET</vt:lpstr>
      <vt:lpstr>REFERENCES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Pavani</dc:creator>
  <cp:lastModifiedBy>PAVAN KALYAN</cp:lastModifiedBy>
  <cp:revision>37</cp:revision>
  <dcterms:created xsi:type="dcterms:W3CDTF">2024-08-31T05:44:20Z</dcterms:created>
  <dcterms:modified xsi:type="dcterms:W3CDTF">2025-03-01T13:43:08Z</dcterms:modified>
</cp:coreProperties>
</file>