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7" r:id="rId5"/>
    <p:sldId id="287" r:id="rId6"/>
    <p:sldId id="296" r:id="rId7"/>
    <p:sldId id="299" r:id="rId8"/>
    <p:sldId id="298" r:id="rId9"/>
    <p:sldId id="290" r:id="rId10"/>
    <p:sldId id="288" r:id="rId11"/>
    <p:sldId id="289" r:id="rId12"/>
    <p:sldId id="286" r:id="rId13"/>
    <p:sldId id="292" r:id="rId14"/>
    <p:sldId id="293" r:id="rId15"/>
    <p:sldId id="285" r:id="rId16"/>
    <p:sldId id="291" r:id="rId17"/>
    <p:sldId id="295" r:id="rId18"/>
    <p:sldId id="297" r:id="rId19"/>
    <p:sldId id="29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372027-AC67-4594-855A-AC7CBBB01B59}">
          <p14:sldIdLst>
            <p14:sldId id="257"/>
            <p14:sldId id="287"/>
            <p14:sldId id="296"/>
            <p14:sldId id="299"/>
            <p14:sldId id="298"/>
            <p14:sldId id="290"/>
            <p14:sldId id="288"/>
            <p14:sldId id="289"/>
            <p14:sldId id="286"/>
            <p14:sldId id="292"/>
            <p14:sldId id="293"/>
            <p14:sldId id="285"/>
            <p14:sldId id="291"/>
            <p14:sldId id="295"/>
            <p14:sldId id="297"/>
            <p14:sldId id="294"/>
          </p14:sldIdLst>
        </p14:section>
        <p14:section name="Untitled Section" id="{ACA8A947-DEE9-44B4-BACD-241740EA4CF3}">
          <p14:sldIdLst>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1530" autoAdjust="0"/>
  </p:normalViewPr>
  <p:slideViewPr>
    <p:cSldViewPr snapToGrid="0" showGuides="1">
      <p:cViewPr varScale="1">
        <p:scale>
          <a:sx n="75" d="100"/>
          <a:sy n="75" d="100"/>
        </p:scale>
        <p:origin x="898" y="48"/>
      </p:cViewPr>
      <p:guideLst>
        <p:guide orient="horz" pos="2160"/>
        <p:guide pos="3840"/>
      </p:guideLst>
    </p:cSldViewPr>
  </p:slideViewPr>
  <p:outlineViewPr>
    <p:cViewPr>
      <p:scale>
        <a:sx n="33" d="100"/>
        <a:sy n="33" d="100"/>
      </p:scale>
      <p:origin x="0" y="-18898"/>
    </p:cViewPr>
  </p:outlineViewPr>
  <p:notesTextViewPr>
    <p:cViewPr>
      <p:scale>
        <a:sx n="1" d="1"/>
        <a:sy n="1" d="1"/>
      </p:scale>
      <p:origin x="0" y="0"/>
    </p:cViewPr>
  </p:notesTextViewPr>
  <p:sorterViewPr>
    <p:cViewPr>
      <p:scale>
        <a:sx n="100" d="100"/>
        <a:sy n="100" d="100"/>
      </p:scale>
      <p:origin x="0" y="-6413"/>
    </p:cViewPr>
  </p:sorterViewPr>
  <p:notesViewPr>
    <p:cSldViewPr snapToGrid="0">
      <p:cViewPr>
        <p:scale>
          <a:sx n="100" d="100"/>
          <a:sy n="100" d="100"/>
        </p:scale>
        <p:origin x="2400" y="-10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5/21/2024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17</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35688"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736934" y="3798721"/>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551038" y="2509428"/>
            <a:ext cx="4939713"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title style</a:t>
            </a:r>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5/21/2024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096000" y="1168400"/>
            <a:ext cx="6031345" cy="2499359"/>
          </a:xfrm>
        </p:spPr>
        <p:txBody>
          <a:bodyPr/>
          <a:lstStyle/>
          <a:p>
            <a:r>
              <a:rPr lang="en-US" sz="3600" dirty="0">
                <a:latin typeface="Aharoni" panose="02010803020104030203" pitchFamily="2" charset="-79"/>
                <a:cs typeface="Aharoni" panose="02010803020104030203" pitchFamily="2" charset="-79"/>
              </a:rPr>
              <a:t>Optimizing Secure Machine Learning with </a:t>
            </a:r>
            <a:br>
              <a:rPr lang="en-US" sz="3600" dirty="0">
                <a:latin typeface="Aharoni" panose="02010803020104030203" pitchFamily="2" charset="-79"/>
                <a:cs typeface="Aharoni" panose="02010803020104030203" pitchFamily="2" charset="-79"/>
              </a:rPr>
            </a:br>
            <a:r>
              <a:rPr lang="en-US" sz="3600" dirty="0">
                <a:latin typeface="Aharoni" panose="02010803020104030203" pitchFamily="2" charset="-79"/>
                <a:cs typeface="Aharoni" panose="02010803020104030203" pitchFamily="2" charset="-79"/>
              </a:rPr>
              <a:t>ParSecureML: A GPU-Based Framework</a:t>
            </a:r>
            <a:endParaRPr lang="en-US" sz="3600" dirty="0"/>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278995" y="3913259"/>
            <a:ext cx="5848350" cy="2303709"/>
          </a:xfrm>
        </p:spPr>
        <p:txBody>
          <a:bodyPr/>
          <a:lstStyle/>
          <a:p>
            <a:r>
              <a:rPr lang="en-IN" dirty="0"/>
              <a:t>Main project final review</a:t>
            </a:r>
          </a:p>
          <a:p>
            <a:r>
              <a:rPr lang="en-IN" dirty="0"/>
              <a:t>Guide : Dr . K. Rama Krishna </a:t>
            </a:r>
            <a:r>
              <a:rPr lang="en-IN" sz="1200" dirty="0"/>
              <a:t>(</a:t>
            </a:r>
            <a:r>
              <a:rPr lang="en-IN" sz="1200" b="0" i="0" dirty="0">
                <a:solidFill>
                  <a:srgbClr val="080808"/>
                </a:solidFill>
                <a:effectLst/>
                <a:latin typeface="Lato" panose="020F0502020204030203" pitchFamily="34" charset="0"/>
              </a:rPr>
              <a:t>Assistant Professor (Sr.Scale))</a:t>
            </a:r>
            <a:endParaRPr lang="en-IN" dirty="0"/>
          </a:p>
          <a:p>
            <a:r>
              <a:rPr lang="en-IN" dirty="0"/>
              <a:t>Presented by: Batch 20</a:t>
            </a:r>
          </a:p>
          <a:p>
            <a:r>
              <a:rPr lang="en-IN" dirty="0"/>
              <a:t>V. Pavan Kumar (1602-20-737-090)</a:t>
            </a:r>
          </a:p>
          <a:p>
            <a:r>
              <a:rPr lang="en-IN" dirty="0"/>
              <a:t>J. Mahesh Kumar (1602-20-737-080)</a:t>
            </a:r>
          </a:p>
          <a:p>
            <a:endParaRPr lang="en-US" sz="1400" dirty="0"/>
          </a:p>
        </p:txBody>
      </p:sp>
      <p:pic>
        <p:nvPicPr>
          <p:cNvPr id="6" name="Picture 2">
            <a:extLst>
              <a:ext uri="{FF2B5EF4-FFF2-40B4-BE49-F238E27FC236}">
                <a16:creationId xmlns:a16="http://schemas.microsoft.com/office/drawing/2014/main" id="{0D8E0F81-F7D6-8CBF-7D4A-41F1FBF359A5}"/>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bwMode="auto">
          <a:xfrm>
            <a:off x="711200" y="728663"/>
            <a:ext cx="5305425" cy="530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E2BD-1D6D-847D-9322-E36160AE5505}"/>
              </a:ext>
            </a:extLst>
          </p:cNvPr>
          <p:cNvSpPr>
            <a:spLocks noGrp="1"/>
          </p:cNvSpPr>
          <p:nvPr>
            <p:ph type="title"/>
          </p:nvPr>
        </p:nvSpPr>
        <p:spPr>
          <a:xfrm>
            <a:off x="515938" y="246621"/>
            <a:ext cx="11150600" cy="728739"/>
          </a:xfrm>
        </p:spPr>
        <p:txBody>
          <a:bodyPr/>
          <a:lstStyle/>
          <a:p>
            <a:r>
              <a:rPr lang="en-IN" dirty="0"/>
              <a:t>Framework</a:t>
            </a:r>
          </a:p>
        </p:txBody>
      </p:sp>
      <p:sp>
        <p:nvSpPr>
          <p:cNvPr id="3" name="Slide Number Placeholder 2">
            <a:extLst>
              <a:ext uri="{FF2B5EF4-FFF2-40B4-BE49-F238E27FC236}">
                <a16:creationId xmlns:a16="http://schemas.microsoft.com/office/drawing/2014/main" id="{EE6495A1-3F98-6374-D61F-84B0D6869B91}"/>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5" name="TextBox 4">
            <a:extLst>
              <a:ext uri="{FF2B5EF4-FFF2-40B4-BE49-F238E27FC236}">
                <a16:creationId xmlns:a16="http://schemas.microsoft.com/office/drawing/2014/main" id="{A43F308F-5406-BBDA-7FC4-D67821707856}"/>
              </a:ext>
            </a:extLst>
          </p:cNvPr>
          <p:cNvSpPr txBox="1"/>
          <p:nvPr/>
        </p:nvSpPr>
        <p:spPr>
          <a:xfrm>
            <a:off x="515938" y="1275797"/>
            <a:ext cx="7106920" cy="3477875"/>
          </a:xfrm>
          <a:prstGeom prst="rect">
            <a:avLst/>
          </a:prstGeom>
          <a:noFill/>
        </p:spPr>
        <p:txBody>
          <a:bodyPr wrap="square">
            <a:spAutoFit/>
          </a:bodyPr>
          <a:lstStyle/>
          <a:p>
            <a:r>
              <a:rPr lang="en-US" sz="2000" b="1" i="0" dirty="0">
                <a:solidFill>
                  <a:schemeClr val="accent1">
                    <a:lumMod val="75000"/>
                  </a:schemeClr>
                </a:solidFill>
                <a:effectLst/>
                <a:latin typeface="-apple-system"/>
              </a:rPr>
              <a:t>ParSecureML</a:t>
            </a:r>
            <a:r>
              <a:rPr lang="en-US" sz="2000" b="0" i="0" dirty="0">
                <a:effectLst/>
                <a:latin typeface="-apple-system"/>
              </a:rPr>
              <a:t> is the first parallel secure machine learning framework designed specifically for GPUs, aiming to accelerate secure machine learning tasks while addressing the challenges of computation and communication overhead in a distributed environment.</a:t>
            </a:r>
          </a:p>
          <a:p>
            <a:endParaRPr lang="en-US" sz="2000" dirty="0">
              <a:latin typeface="-apple-system"/>
            </a:endParaRPr>
          </a:p>
          <a:p>
            <a:r>
              <a:rPr lang="en-US" sz="2000" dirty="0">
                <a:latin typeface="Calibri" panose="020F0502020204030204" pitchFamily="34" charset="0"/>
                <a:ea typeface="Calibri" panose="020F0502020204030204" pitchFamily="34" charset="0"/>
                <a:cs typeface="Calibri" panose="020F0502020204030204" pitchFamily="34" charset="0"/>
              </a:rPr>
              <a:t>ParSecureML consists of three major components: </a:t>
            </a:r>
          </a:p>
          <a:p>
            <a:r>
              <a:rPr lang="en-US" sz="2000" dirty="0">
                <a:latin typeface="Calibri" panose="020F0502020204030204" pitchFamily="34" charset="0"/>
                <a:ea typeface="Calibri" panose="020F0502020204030204" pitchFamily="34" charset="0"/>
                <a:cs typeface="Calibri" panose="020F0502020204030204" pitchFamily="34" charset="0"/>
              </a:rPr>
              <a:t>1) Profiling-guided adaptive GPU utilization, </a:t>
            </a:r>
          </a:p>
          <a:p>
            <a:r>
              <a:rPr lang="en-US" sz="2000" dirty="0">
                <a:latin typeface="Calibri" panose="020F0502020204030204" pitchFamily="34" charset="0"/>
                <a:ea typeface="Calibri" panose="020F0502020204030204" pitchFamily="34" charset="0"/>
                <a:cs typeface="Calibri" panose="020F0502020204030204" pitchFamily="34" charset="0"/>
              </a:rPr>
              <a:t>2) Double pipeline execution for overlapping intra-node data transmission and computation, and </a:t>
            </a:r>
          </a:p>
          <a:p>
            <a:r>
              <a:rPr lang="en-US" sz="2000" dirty="0">
                <a:latin typeface="Calibri" panose="020F0502020204030204" pitchFamily="34" charset="0"/>
                <a:ea typeface="Calibri" panose="020F0502020204030204" pitchFamily="34" charset="0"/>
                <a:cs typeface="Calibri" panose="020F0502020204030204" pitchFamily="34" charset="0"/>
              </a:rPr>
              <a:t>3) Compressed transmission for internode communication. </a:t>
            </a:r>
            <a:endParaRPr lang="en-US" sz="2000" b="0" i="0" dirty="0">
              <a:effectLst/>
              <a:latin typeface="-apple-system"/>
            </a:endParaRPr>
          </a:p>
        </p:txBody>
      </p:sp>
    </p:spTree>
    <p:extLst>
      <p:ext uri="{BB962C8B-B14F-4D97-AF65-F5344CB8AC3E}">
        <p14:creationId xmlns:p14="http://schemas.microsoft.com/office/powerpoint/2010/main" val="289474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2E4C-A5A1-6C3B-D91D-474D68CA5A91}"/>
              </a:ext>
            </a:extLst>
          </p:cNvPr>
          <p:cNvSpPr>
            <a:spLocks noGrp="1"/>
          </p:cNvSpPr>
          <p:nvPr>
            <p:ph type="title"/>
          </p:nvPr>
        </p:nvSpPr>
        <p:spPr>
          <a:xfrm>
            <a:off x="507556" y="257313"/>
            <a:ext cx="11150600" cy="664630"/>
          </a:xfrm>
        </p:spPr>
        <p:txBody>
          <a:bodyPr/>
          <a:lstStyle/>
          <a:p>
            <a:r>
              <a:rPr lang="en-IN" b="1" dirty="0"/>
              <a:t>Components of ParSecureML</a:t>
            </a:r>
            <a:endParaRPr lang="en-IN" dirty="0"/>
          </a:p>
        </p:txBody>
      </p:sp>
      <p:sp>
        <p:nvSpPr>
          <p:cNvPr id="3" name="Slide Number Placeholder 2">
            <a:extLst>
              <a:ext uri="{FF2B5EF4-FFF2-40B4-BE49-F238E27FC236}">
                <a16:creationId xmlns:a16="http://schemas.microsoft.com/office/drawing/2014/main" id="{B8A60032-F9B4-D3A6-F1F6-A08E21404E66}"/>
              </a:ext>
            </a:extLst>
          </p:cNvPr>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5" name="TextBox 4">
            <a:extLst>
              <a:ext uri="{FF2B5EF4-FFF2-40B4-BE49-F238E27FC236}">
                <a16:creationId xmlns:a16="http://schemas.microsoft.com/office/drawing/2014/main" id="{58AE65B1-64B1-9094-23D6-CEA99A9F4B87}"/>
              </a:ext>
            </a:extLst>
          </p:cNvPr>
          <p:cNvSpPr txBox="1"/>
          <p:nvPr/>
        </p:nvSpPr>
        <p:spPr>
          <a:xfrm>
            <a:off x="828040" y="1377426"/>
            <a:ext cx="8194040" cy="3416320"/>
          </a:xfrm>
          <a:prstGeom prst="rect">
            <a:avLst/>
          </a:prstGeom>
          <a:noFill/>
        </p:spPr>
        <p:txBody>
          <a:bodyPr wrap="square">
            <a:spAutoFit/>
          </a:bodyPr>
          <a:lstStyle/>
          <a:p>
            <a:pPr marL="0" indent="0">
              <a:buNone/>
            </a:pPr>
            <a:r>
              <a:rPr lang="en-IN" sz="1800" b="1" dirty="0">
                <a:solidFill>
                  <a:schemeClr val="accent1">
                    <a:lumMod val="75000"/>
                  </a:schemeClr>
                </a:solidFill>
              </a:rPr>
              <a:t>1. Profiling-Guided Adaptive GPU Utilization</a:t>
            </a:r>
          </a:p>
          <a:p>
            <a:pPr marL="0" indent="0">
              <a:buNone/>
            </a:pPr>
            <a:r>
              <a:rPr lang="en-US" sz="1800" b="0" i="0" dirty="0">
                <a:effectLst/>
                <a:latin typeface="-apple-system"/>
              </a:rPr>
              <a:t>The profiling-guided adaptive GPU utilization technique enables efficient utilization of GPU resources by dynamically allocating computation tasks to the GPU based on profiling information. </a:t>
            </a:r>
          </a:p>
          <a:p>
            <a:pPr marL="0" indent="0">
              <a:buNone/>
            </a:pPr>
            <a:endParaRPr lang="en-US" dirty="0">
              <a:solidFill>
                <a:schemeClr val="accent1">
                  <a:lumMod val="75000"/>
                </a:schemeClr>
              </a:solidFill>
              <a:latin typeface="-apple-system"/>
            </a:endParaRPr>
          </a:p>
          <a:p>
            <a:pPr marL="0" indent="0">
              <a:buNone/>
            </a:pPr>
            <a:r>
              <a:rPr lang="en-US" sz="1800" b="1" dirty="0">
                <a:solidFill>
                  <a:schemeClr val="accent1">
                    <a:lumMod val="75000"/>
                  </a:schemeClr>
                </a:solidFill>
                <a:latin typeface="-apple-system"/>
              </a:rPr>
              <a:t>2. </a:t>
            </a:r>
            <a:r>
              <a:rPr lang="en-US" sz="1800" b="1" i="0" dirty="0">
                <a:solidFill>
                  <a:schemeClr val="accent1">
                    <a:lumMod val="75000"/>
                  </a:schemeClr>
                </a:solidFill>
                <a:effectLst/>
                <a:latin typeface="-apple-system"/>
              </a:rPr>
              <a:t>Double Pipeline Execution for Intra-node CPU-GPU Cooperation</a:t>
            </a:r>
          </a:p>
          <a:p>
            <a:pPr marL="0" indent="0">
              <a:buNone/>
            </a:pPr>
            <a:r>
              <a:rPr lang="en-US" sz="1800" dirty="0">
                <a:latin typeface="-apple-system"/>
              </a:rPr>
              <a:t>T</a:t>
            </a:r>
            <a:r>
              <a:rPr lang="en-US" sz="1800" b="0" i="0" dirty="0">
                <a:effectLst/>
                <a:latin typeface="-apple-system"/>
              </a:rPr>
              <a:t>he double pipeline execution for intra-node CPU-GPU cooperation is a critical optimization technique within the ParSecureML framework. </a:t>
            </a:r>
          </a:p>
          <a:p>
            <a:pPr marL="0" indent="0">
              <a:buNone/>
            </a:pPr>
            <a:endParaRPr lang="en-US" dirty="0">
              <a:solidFill>
                <a:schemeClr val="accent1">
                  <a:lumMod val="75000"/>
                </a:schemeClr>
              </a:solidFill>
              <a:latin typeface="-apple-system"/>
            </a:endParaRPr>
          </a:p>
          <a:p>
            <a:pPr marL="0" indent="0">
              <a:buNone/>
            </a:pPr>
            <a:r>
              <a:rPr lang="en-US" sz="1800" b="1" dirty="0">
                <a:solidFill>
                  <a:schemeClr val="accent1">
                    <a:lumMod val="75000"/>
                  </a:schemeClr>
                </a:solidFill>
                <a:latin typeface="-apple-system"/>
              </a:rPr>
              <a:t>3. </a:t>
            </a:r>
            <a:r>
              <a:rPr lang="en-IN" sz="1800" b="1" i="0" dirty="0">
                <a:solidFill>
                  <a:schemeClr val="accent1">
                    <a:lumMod val="75000"/>
                  </a:schemeClr>
                </a:solidFill>
                <a:effectLst/>
                <a:latin typeface="-apple-system"/>
              </a:rPr>
              <a:t>Compressed Transmission for Inter-node Communication</a:t>
            </a:r>
          </a:p>
          <a:p>
            <a:pPr marL="0" indent="0">
              <a:buNone/>
            </a:pPr>
            <a:r>
              <a:rPr lang="en-US" sz="1800" dirty="0">
                <a:latin typeface="-apple-system"/>
              </a:rPr>
              <a:t>T</a:t>
            </a:r>
            <a:r>
              <a:rPr lang="en-US" sz="1800" b="0" i="0" dirty="0">
                <a:effectLst/>
                <a:latin typeface="-apple-system"/>
              </a:rPr>
              <a:t>he compressed transmission for inter-node communication is a critical optimization technique within the ParSecureML framework. </a:t>
            </a:r>
          </a:p>
        </p:txBody>
      </p:sp>
    </p:spTree>
    <p:extLst>
      <p:ext uri="{BB962C8B-B14F-4D97-AF65-F5344CB8AC3E}">
        <p14:creationId xmlns:p14="http://schemas.microsoft.com/office/powerpoint/2010/main" val="254933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1944B7-FE74-0448-5A70-4AEAD3E565D6}"/>
              </a:ext>
            </a:extLst>
          </p:cNvPr>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3" name="Content Placeholder 2">
            <a:extLst>
              <a:ext uri="{FF2B5EF4-FFF2-40B4-BE49-F238E27FC236}">
                <a16:creationId xmlns:a16="http://schemas.microsoft.com/office/drawing/2014/main" id="{2F891A34-756B-8E42-B8F2-E4701721E791}"/>
              </a:ext>
            </a:extLst>
          </p:cNvPr>
          <p:cNvSpPr>
            <a:spLocks noGrp="1"/>
          </p:cNvSpPr>
          <p:nvPr>
            <p:ph idx="1"/>
          </p:nvPr>
        </p:nvSpPr>
        <p:spPr/>
        <p:txBody>
          <a:bodyPr/>
          <a:lstStyle/>
          <a:p>
            <a:r>
              <a:rPr lang="en-IN" dirty="0"/>
              <a:t>Convolutional neural network (CNN or ConvNet)</a:t>
            </a:r>
          </a:p>
          <a:p>
            <a:r>
              <a:rPr lang="en-IN" dirty="0"/>
              <a:t>Linear Regression </a:t>
            </a:r>
          </a:p>
          <a:p>
            <a:r>
              <a:rPr lang="en-IN" dirty="0"/>
              <a:t>Logistic Regression</a:t>
            </a:r>
          </a:p>
          <a:p>
            <a:r>
              <a:rPr lang="en-IN" dirty="0"/>
              <a:t>Support Vector Machine (SVM)</a:t>
            </a:r>
          </a:p>
          <a:p>
            <a:r>
              <a:rPr lang="en-IN" dirty="0"/>
              <a:t>Multilayer Perceptron (MLP) </a:t>
            </a:r>
          </a:p>
          <a:p>
            <a:r>
              <a:rPr lang="en-IN" dirty="0"/>
              <a:t>Recurrent neural network (RNN)</a:t>
            </a:r>
          </a:p>
        </p:txBody>
      </p:sp>
      <p:sp>
        <p:nvSpPr>
          <p:cNvPr id="4" name="Title 3">
            <a:extLst>
              <a:ext uri="{FF2B5EF4-FFF2-40B4-BE49-F238E27FC236}">
                <a16:creationId xmlns:a16="http://schemas.microsoft.com/office/drawing/2014/main" id="{0B495705-53BC-38E2-B8A3-5151DE10652A}"/>
              </a:ext>
            </a:extLst>
          </p:cNvPr>
          <p:cNvSpPr>
            <a:spLocks noGrp="1"/>
          </p:cNvSpPr>
          <p:nvPr>
            <p:ph type="title"/>
          </p:nvPr>
        </p:nvSpPr>
        <p:spPr/>
        <p:txBody>
          <a:bodyPr/>
          <a:lstStyle/>
          <a:p>
            <a:r>
              <a:rPr lang="en-IN" dirty="0"/>
              <a:t>Modules used for evaluation</a:t>
            </a:r>
          </a:p>
        </p:txBody>
      </p:sp>
    </p:spTree>
    <p:extLst>
      <p:ext uri="{BB962C8B-B14F-4D97-AF65-F5344CB8AC3E}">
        <p14:creationId xmlns:p14="http://schemas.microsoft.com/office/powerpoint/2010/main" val="1629111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1196-3F58-658E-F62C-ACEFFB6B810E}"/>
              </a:ext>
            </a:extLst>
          </p:cNvPr>
          <p:cNvSpPr>
            <a:spLocks noGrp="1"/>
          </p:cNvSpPr>
          <p:nvPr>
            <p:ph type="title"/>
          </p:nvPr>
        </p:nvSpPr>
        <p:spPr/>
        <p:txBody>
          <a:bodyPr/>
          <a:lstStyle/>
          <a:p>
            <a:r>
              <a:rPr lang="en-IN" dirty="0"/>
              <a:t>Results and Outputs</a:t>
            </a:r>
          </a:p>
        </p:txBody>
      </p:sp>
      <p:sp>
        <p:nvSpPr>
          <p:cNvPr id="4" name="Slide Number Placeholder 3">
            <a:extLst>
              <a:ext uri="{FF2B5EF4-FFF2-40B4-BE49-F238E27FC236}">
                <a16:creationId xmlns:a16="http://schemas.microsoft.com/office/drawing/2014/main" id="{1903B6D9-2C84-08BA-5F22-B88E1890AF04}"/>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pic>
        <p:nvPicPr>
          <p:cNvPr id="2056" name="Picture 8">
            <a:extLst>
              <a:ext uri="{FF2B5EF4-FFF2-40B4-BE49-F238E27FC236}">
                <a16:creationId xmlns:a16="http://schemas.microsoft.com/office/drawing/2014/main" id="{2D9187A5-3C61-B640-E276-584B78B64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340" y="1561461"/>
            <a:ext cx="6664643" cy="44280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173928E2-87FB-277A-44CE-99EBCDC7868D}"/>
              </a:ext>
            </a:extLst>
          </p:cNvPr>
          <p:cNvGraphicFramePr>
            <a:graphicFrameLocks noGrp="1"/>
          </p:cNvGraphicFramePr>
          <p:nvPr>
            <p:extLst>
              <p:ext uri="{D42A27DB-BD31-4B8C-83A1-F6EECF244321}">
                <p14:modId xmlns:p14="http://schemas.microsoft.com/office/powerpoint/2010/main" val="3520924849"/>
              </p:ext>
            </p:extLst>
          </p:nvPr>
        </p:nvGraphicFramePr>
        <p:xfrm>
          <a:off x="222017" y="1561461"/>
          <a:ext cx="4915571" cy="4808873"/>
        </p:xfrm>
        <a:graphic>
          <a:graphicData uri="http://schemas.openxmlformats.org/drawingml/2006/table">
            <a:tbl>
              <a:tblPr firstRow="1" firstCol="1" bandRow="1">
                <a:tableStyleId>{5C22544A-7EE6-4342-B048-85BDC9FD1C3A}</a:tableStyleId>
              </a:tblPr>
              <a:tblGrid>
                <a:gridCol w="1638342">
                  <a:extLst>
                    <a:ext uri="{9D8B030D-6E8A-4147-A177-3AD203B41FA5}">
                      <a16:colId xmlns:a16="http://schemas.microsoft.com/office/drawing/2014/main" val="1481121693"/>
                    </a:ext>
                  </a:extLst>
                </a:gridCol>
                <a:gridCol w="1638342">
                  <a:extLst>
                    <a:ext uri="{9D8B030D-6E8A-4147-A177-3AD203B41FA5}">
                      <a16:colId xmlns:a16="http://schemas.microsoft.com/office/drawing/2014/main" val="3528724808"/>
                    </a:ext>
                  </a:extLst>
                </a:gridCol>
                <a:gridCol w="1638887">
                  <a:extLst>
                    <a:ext uri="{9D8B030D-6E8A-4147-A177-3AD203B41FA5}">
                      <a16:colId xmlns:a16="http://schemas.microsoft.com/office/drawing/2014/main" val="3674168027"/>
                    </a:ext>
                  </a:extLst>
                </a:gridCol>
              </a:tblGrid>
              <a:tr h="152446">
                <a:tc>
                  <a:txBody>
                    <a:bodyPr/>
                    <a:lstStyle/>
                    <a:p>
                      <a:pPr>
                        <a:lnSpc>
                          <a:spcPct val="107000"/>
                        </a:lnSpc>
                        <a:spcAft>
                          <a:spcPts val="800"/>
                        </a:spcAft>
                      </a:pPr>
                      <a:r>
                        <a:rPr lang="en-IN" sz="900" kern="100">
                          <a:effectLst/>
                        </a:rPr>
                        <a:t>Task</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Dataset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Performance (seconds)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991829661"/>
                  </a:ext>
                </a:extLst>
              </a:tr>
              <a:tr h="152446">
                <a:tc>
                  <a:txBody>
                    <a:bodyPr/>
                    <a:lstStyle/>
                    <a:p>
                      <a:pPr>
                        <a:lnSpc>
                          <a:spcPct val="107000"/>
                        </a:lnSpc>
                        <a:spcAft>
                          <a:spcPts val="800"/>
                        </a:spcAft>
                      </a:pPr>
                      <a:r>
                        <a:rPr lang="en-IN" sz="900" kern="100">
                          <a:effectLst/>
                        </a:rPr>
                        <a:t> CNN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VGGFace2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1.18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2380235542"/>
                  </a:ext>
                </a:extLst>
              </a:tr>
              <a:tr h="152446">
                <a:tc>
                  <a:txBody>
                    <a:bodyPr/>
                    <a:lstStyle/>
                    <a:p>
                      <a:pPr>
                        <a:lnSpc>
                          <a:spcPct val="107000"/>
                        </a:lnSpc>
                        <a:spcAft>
                          <a:spcPts val="800"/>
                        </a:spcAft>
                      </a:pPr>
                      <a:r>
                        <a:rPr lang="en-IN" sz="900" kern="100">
                          <a:effectLst/>
                        </a:rPr>
                        <a:t>MLP</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VGGFace2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0.28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2760816416"/>
                  </a:ext>
                </a:extLst>
              </a:tr>
              <a:tr h="152446">
                <a:tc>
                  <a:txBody>
                    <a:bodyPr/>
                    <a:lstStyle/>
                    <a:p>
                      <a:pPr>
                        <a:lnSpc>
                          <a:spcPct val="107000"/>
                        </a:lnSpc>
                        <a:spcAft>
                          <a:spcPts val="800"/>
                        </a:spcAft>
                      </a:pPr>
                      <a:r>
                        <a:rPr lang="en-IN" sz="900" kern="100">
                          <a:effectLst/>
                        </a:rPr>
                        <a:t>RNN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VGGFace2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0.41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52754726"/>
                  </a:ext>
                </a:extLst>
              </a:tr>
              <a:tr h="152446">
                <a:tc>
                  <a:txBody>
                    <a:bodyPr/>
                    <a:lstStyle/>
                    <a:p>
                      <a:pPr>
                        <a:lnSpc>
                          <a:spcPct val="107000"/>
                        </a:lnSpc>
                        <a:spcAft>
                          <a:spcPts val="800"/>
                        </a:spcAft>
                      </a:pPr>
                      <a:r>
                        <a:rPr lang="en-IN" sz="900" kern="100">
                          <a:effectLst/>
                        </a:rPr>
                        <a:t>Linear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VGGFace2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0.28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2771804458"/>
                  </a:ext>
                </a:extLst>
              </a:tr>
              <a:tr h="152446">
                <a:tc>
                  <a:txBody>
                    <a:bodyPr/>
                    <a:lstStyle/>
                    <a:p>
                      <a:pPr>
                        <a:lnSpc>
                          <a:spcPct val="107000"/>
                        </a:lnSpc>
                        <a:spcAft>
                          <a:spcPts val="800"/>
                        </a:spcAft>
                      </a:pPr>
                      <a:r>
                        <a:rPr lang="en-IN" sz="900" kern="100">
                          <a:effectLst/>
                        </a:rPr>
                        <a:t>Logistic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VGGFace2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0.48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129168589"/>
                  </a:ext>
                </a:extLst>
              </a:tr>
              <a:tr h="152446">
                <a:tc>
                  <a:txBody>
                    <a:bodyPr/>
                    <a:lstStyle/>
                    <a:p>
                      <a:pPr>
                        <a:lnSpc>
                          <a:spcPct val="107000"/>
                        </a:lnSpc>
                        <a:spcAft>
                          <a:spcPts val="800"/>
                        </a:spcAft>
                      </a:pPr>
                      <a:r>
                        <a:rPr lang="en-IN" sz="900" kern="100">
                          <a:effectLst/>
                        </a:rPr>
                        <a:t>SVM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VGGFace2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0.30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059487470"/>
                  </a:ext>
                </a:extLst>
              </a:tr>
              <a:tr h="152446">
                <a:tc>
                  <a:txBody>
                    <a:bodyPr/>
                    <a:lstStyle/>
                    <a:p>
                      <a:pPr>
                        <a:lnSpc>
                          <a:spcPct val="107000"/>
                        </a:lnSpc>
                        <a:spcAft>
                          <a:spcPts val="800"/>
                        </a:spcAft>
                      </a:pPr>
                      <a:r>
                        <a:rPr lang="en-IN" sz="900" kern="100">
                          <a:effectLst/>
                        </a:rPr>
                        <a:t> CNN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1.19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9872192"/>
                  </a:ext>
                </a:extLst>
              </a:tr>
              <a:tr h="152446">
                <a:tc>
                  <a:txBody>
                    <a:bodyPr/>
                    <a:lstStyle/>
                    <a:p>
                      <a:pPr>
                        <a:lnSpc>
                          <a:spcPct val="107000"/>
                        </a:lnSpc>
                        <a:spcAft>
                          <a:spcPts val="800"/>
                        </a:spcAft>
                      </a:pPr>
                      <a:r>
                        <a:rPr lang="en-IN" sz="900" kern="100">
                          <a:effectLst/>
                        </a:rPr>
                        <a:t>MLP</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0.61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45975111"/>
                  </a:ext>
                </a:extLst>
              </a:tr>
              <a:tr h="152446">
                <a:tc>
                  <a:txBody>
                    <a:bodyPr/>
                    <a:lstStyle/>
                    <a:p>
                      <a:pPr>
                        <a:lnSpc>
                          <a:spcPct val="107000"/>
                        </a:lnSpc>
                        <a:spcAft>
                          <a:spcPts val="800"/>
                        </a:spcAft>
                      </a:pPr>
                      <a:r>
                        <a:rPr lang="en-IN" sz="900" kern="100">
                          <a:effectLst/>
                        </a:rPr>
                        <a:t>RNN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0.82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555129503"/>
                  </a:ext>
                </a:extLst>
              </a:tr>
              <a:tr h="152446">
                <a:tc>
                  <a:txBody>
                    <a:bodyPr/>
                    <a:lstStyle/>
                    <a:p>
                      <a:pPr>
                        <a:lnSpc>
                          <a:spcPct val="107000"/>
                        </a:lnSpc>
                        <a:spcAft>
                          <a:spcPts val="800"/>
                        </a:spcAft>
                      </a:pPr>
                      <a:r>
                        <a:rPr lang="en-IN" sz="900" kern="100">
                          <a:effectLst/>
                        </a:rPr>
                        <a:t>Linear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0.12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087294945"/>
                  </a:ext>
                </a:extLst>
              </a:tr>
              <a:tr h="235493">
                <a:tc>
                  <a:txBody>
                    <a:bodyPr/>
                    <a:lstStyle/>
                    <a:p>
                      <a:pPr>
                        <a:lnSpc>
                          <a:spcPct val="107000"/>
                        </a:lnSpc>
                        <a:spcAft>
                          <a:spcPts val="800"/>
                        </a:spcAft>
                      </a:pPr>
                      <a:r>
                        <a:rPr lang="en-IN" sz="900" kern="100">
                          <a:effectLst/>
                        </a:rPr>
                        <a:t>Logistic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dirty="0">
                          <a:effectLst/>
                        </a:rPr>
                        <a:t>NIST</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0.25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500183331"/>
                  </a:ext>
                </a:extLst>
              </a:tr>
              <a:tr h="152446">
                <a:tc>
                  <a:txBody>
                    <a:bodyPr/>
                    <a:lstStyle/>
                    <a:p>
                      <a:pPr>
                        <a:lnSpc>
                          <a:spcPct val="107000"/>
                        </a:lnSpc>
                        <a:spcAft>
                          <a:spcPts val="800"/>
                        </a:spcAft>
                      </a:pPr>
                      <a:r>
                        <a:rPr lang="en-IN" sz="900" kern="100">
                          <a:effectLst/>
                        </a:rPr>
                        <a:t>SVM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dirty="0">
                          <a:effectLst/>
                        </a:rPr>
                        <a:t>NIST</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0.53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856523057"/>
                  </a:ext>
                </a:extLst>
              </a:tr>
              <a:tr h="152446">
                <a:tc>
                  <a:txBody>
                    <a:bodyPr/>
                    <a:lstStyle/>
                    <a:p>
                      <a:pPr>
                        <a:lnSpc>
                          <a:spcPct val="107000"/>
                        </a:lnSpc>
                        <a:spcAft>
                          <a:spcPts val="800"/>
                        </a:spcAft>
                      </a:pPr>
                      <a:r>
                        <a:rPr lang="en-IN" sz="900" kern="100">
                          <a:effectLst/>
                        </a:rPr>
                        <a:t> CNN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CIFAR-10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1.39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829756236"/>
                  </a:ext>
                </a:extLst>
              </a:tr>
              <a:tr h="152446">
                <a:tc>
                  <a:txBody>
                    <a:bodyPr/>
                    <a:lstStyle/>
                    <a:p>
                      <a:pPr>
                        <a:lnSpc>
                          <a:spcPct val="107000"/>
                        </a:lnSpc>
                        <a:spcAft>
                          <a:spcPts val="800"/>
                        </a:spcAft>
                      </a:pPr>
                      <a:r>
                        <a:rPr lang="en-IN" sz="900" kern="100">
                          <a:effectLst/>
                        </a:rPr>
                        <a:t>MLP</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CIFAR-10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0.41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127811812"/>
                  </a:ext>
                </a:extLst>
              </a:tr>
              <a:tr h="152446">
                <a:tc>
                  <a:txBody>
                    <a:bodyPr/>
                    <a:lstStyle/>
                    <a:p>
                      <a:pPr>
                        <a:lnSpc>
                          <a:spcPct val="107000"/>
                        </a:lnSpc>
                        <a:spcAft>
                          <a:spcPts val="800"/>
                        </a:spcAft>
                      </a:pPr>
                      <a:r>
                        <a:rPr lang="en-IN" sz="900" kern="100">
                          <a:effectLst/>
                        </a:rPr>
                        <a:t>RNN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CIFAR-10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0.88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369189183"/>
                  </a:ext>
                </a:extLst>
              </a:tr>
              <a:tr h="152446">
                <a:tc>
                  <a:txBody>
                    <a:bodyPr/>
                    <a:lstStyle/>
                    <a:p>
                      <a:pPr>
                        <a:lnSpc>
                          <a:spcPct val="107000"/>
                        </a:lnSpc>
                        <a:spcAft>
                          <a:spcPts val="800"/>
                        </a:spcAft>
                      </a:pPr>
                      <a:r>
                        <a:rPr lang="en-IN" sz="900" kern="100">
                          <a:effectLst/>
                        </a:rPr>
                        <a:t>Linear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CIFAR-10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0.16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339744123"/>
                  </a:ext>
                </a:extLst>
              </a:tr>
              <a:tr h="152446">
                <a:tc>
                  <a:txBody>
                    <a:bodyPr/>
                    <a:lstStyle/>
                    <a:p>
                      <a:pPr>
                        <a:lnSpc>
                          <a:spcPct val="107000"/>
                        </a:lnSpc>
                        <a:spcAft>
                          <a:spcPts val="800"/>
                        </a:spcAft>
                      </a:pPr>
                      <a:r>
                        <a:rPr lang="en-IN" sz="900" kern="100">
                          <a:effectLst/>
                        </a:rPr>
                        <a:t>Logistic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CIFAR-10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0.41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2595991061"/>
                  </a:ext>
                </a:extLst>
              </a:tr>
              <a:tr h="152446">
                <a:tc>
                  <a:txBody>
                    <a:bodyPr/>
                    <a:lstStyle/>
                    <a:p>
                      <a:pPr>
                        <a:lnSpc>
                          <a:spcPct val="107000"/>
                        </a:lnSpc>
                        <a:spcAft>
                          <a:spcPts val="800"/>
                        </a:spcAft>
                      </a:pPr>
                      <a:r>
                        <a:rPr lang="en-IN" sz="900" kern="100">
                          <a:effectLst/>
                        </a:rPr>
                        <a:t>SVM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CIFAR-10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0.67</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986225581"/>
                  </a:ext>
                </a:extLst>
              </a:tr>
              <a:tr h="152446">
                <a:tc>
                  <a:txBody>
                    <a:bodyPr/>
                    <a:lstStyle/>
                    <a:p>
                      <a:pPr>
                        <a:lnSpc>
                          <a:spcPct val="107000"/>
                        </a:lnSpc>
                        <a:spcAft>
                          <a:spcPts val="800"/>
                        </a:spcAft>
                      </a:pPr>
                      <a:r>
                        <a:rPr lang="en-IN" sz="900" kern="100">
                          <a:effectLst/>
                        </a:rPr>
                        <a:t> CNN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SYNTHETIC</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1.40</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4219958063"/>
                  </a:ext>
                </a:extLst>
              </a:tr>
              <a:tr h="152446">
                <a:tc>
                  <a:txBody>
                    <a:bodyPr/>
                    <a:lstStyle/>
                    <a:p>
                      <a:pPr>
                        <a:lnSpc>
                          <a:spcPct val="107000"/>
                        </a:lnSpc>
                        <a:spcAft>
                          <a:spcPts val="800"/>
                        </a:spcAft>
                      </a:pPr>
                      <a:r>
                        <a:rPr lang="en-IN" sz="900" kern="100">
                          <a:effectLst/>
                        </a:rPr>
                        <a:t>MLP</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SYNTHETIC</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0.21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01325982"/>
                  </a:ext>
                </a:extLst>
              </a:tr>
              <a:tr h="152446">
                <a:tc>
                  <a:txBody>
                    <a:bodyPr/>
                    <a:lstStyle/>
                    <a:p>
                      <a:pPr>
                        <a:lnSpc>
                          <a:spcPct val="107000"/>
                        </a:lnSpc>
                        <a:spcAft>
                          <a:spcPts val="800"/>
                        </a:spcAft>
                      </a:pPr>
                      <a:r>
                        <a:rPr lang="en-IN" sz="900" kern="100">
                          <a:effectLst/>
                        </a:rPr>
                        <a:t>RNN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SYNTHETIC</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0.55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494431397"/>
                  </a:ext>
                </a:extLst>
              </a:tr>
              <a:tr h="152446">
                <a:tc>
                  <a:txBody>
                    <a:bodyPr/>
                    <a:lstStyle/>
                    <a:p>
                      <a:pPr>
                        <a:lnSpc>
                          <a:spcPct val="107000"/>
                        </a:lnSpc>
                        <a:spcAft>
                          <a:spcPts val="800"/>
                        </a:spcAft>
                      </a:pPr>
                      <a:r>
                        <a:rPr lang="en-IN" sz="900" kern="100">
                          <a:effectLst/>
                        </a:rPr>
                        <a:t>Linear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SYNTHETIC</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0.21</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2152308734"/>
                  </a:ext>
                </a:extLst>
              </a:tr>
              <a:tr h="152446">
                <a:tc>
                  <a:txBody>
                    <a:bodyPr/>
                    <a:lstStyle/>
                    <a:p>
                      <a:pPr>
                        <a:lnSpc>
                          <a:spcPct val="107000"/>
                        </a:lnSpc>
                        <a:spcAft>
                          <a:spcPts val="800"/>
                        </a:spcAft>
                      </a:pPr>
                      <a:r>
                        <a:rPr lang="en-IN" sz="900" kern="100">
                          <a:effectLst/>
                        </a:rPr>
                        <a:t>Logistic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SYNTHETIC</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0.55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4173841553"/>
                  </a:ext>
                </a:extLst>
              </a:tr>
              <a:tr h="152446">
                <a:tc>
                  <a:txBody>
                    <a:bodyPr/>
                    <a:lstStyle/>
                    <a:p>
                      <a:pPr>
                        <a:lnSpc>
                          <a:spcPct val="107000"/>
                        </a:lnSpc>
                        <a:spcAft>
                          <a:spcPts val="800"/>
                        </a:spcAft>
                      </a:pPr>
                      <a:r>
                        <a:rPr lang="en-IN" sz="900" kern="100">
                          <a:effectLst/>
                        </a:rPr>
                        <a:t>SVM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SYNTHETIC</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0.74</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721789413"/>
                  </a:ext>
                </a:extLst>
              </a:tr>
              <a:tr h="152446">
                <a:tc>
                  <a:txBody>
                    <a:bodyPr/>
                    <a:lstStyle/>
                    <a:p>
                      <a:pPr>
                        <a:lnSpc>
                          <a:spcPct val="107000"/>
                        </a:lnSpc>
                        <a:spcAft>
                          <a:spcPts val="800"/>
                        </a:spcAft>
                      </a:pPr>
                      <a:r>
                        <a:rPr lang="en-IN" sz="900" kern="100">
                          <a:effectLst/>
                        </a:rPr>
                        <a:t> CNN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MNIST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0.76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955035346"/>
                  </a:ext>
                </a:extLst>
              </a:tr>
              <a:tr h="152446">
                <a:tc>
                  <a:txBody>
                    <a:bodyPr/>
                    <a:lstStyle/>
                    <a:p>
                      <a:pPr>
                        <a:lnSpc>
                          <a:spcPct val="107000"/>
                        </a:lnSpc>
                        <a:spcAft>
                          <a:spcPts val="800"/>
                        </a:spcAft>
                      </a:pPr>
                      <a:r>
                        <a:rPr lang="en-IN" sz="900" kern="100">
                          <a:effectLst/>
                        </a:rPr>
                        <a:t>MLP</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MNIST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0.28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2981996424"/>
                  </a:ext>
                </a:extLst>
              </a:tr>
              <a:tr h="152446">
                <a:tc>
                  <a:txBody>
                    <a:bodyPr/>
                    <a:lstStyle/>
                    <a:p>
                      <a:pPr>
                        <a:lnSpc>
                          <a:spcPct val="107000"/>
                        </a:lnSpc>
                        <a:spcAft>
                          <a:spcPts val="800"/>
                        </a:spcAft>
                      </a:pPr>
                      <a:r>
                        <a:rPr lang="en-IN" sz="900" kern="100">
                          <a:effectLst/>
                        </a:rPr>
                        <a:t>RNN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MNIST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0.72</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929479080"/>
                  </a:ext>
                </a:extLst>
              </a:tr>
              <a:tr h="152446">
                <a:tc>
                  <a:txBody>
                    <a:bodyPr/>
                    <a:lstStyle/>
                    <a:p>
                      <a:pPr>
                        <a:lnSpc>
                          <a:spcPct val="107000"/>
                        </a:lnSpc>
                        <a:spcAft>
                          <a:spcPts val="800"/>
                        </a:spcAft>
                      </a:pPr>
                      <a:r>
                        <a:rPr lang="en-IN" sz="900" kern="100">
                          <a:effectLst/>
                        </a:rPr>
                        <a:t>Linear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MNIST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0.28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751725203"/>
                  </a:ext>
                </a:extLst>
              </a:tr>
              <a:tr h="152446">
                <a:tc>
                  <a:txBody>
                    <a:bodyPr/>
                    <a:lstStyle/>
                    <a:p>
                      <a:pPr>
                        <a:lnSpc>
                          <a:spcPct val="107000"/>
                        </a:lnSpc>
                        <a:spcAft>
                          <a:spcPts val="800"/>
                        </a:spcAft>
                      </a:pPr>
                      <a:r>
                        <a:rPr lang="en-IN" sz="900" kern="100">
                          <a:effectLst/>
                        </a:rPr>
                        <a:t>Logistic Regression</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MNIST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0.46</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39799788"/>
                  </a:ext>
                </a:extLst>
              </a:tr>
              <a:tr h="152446">
                <a:tc>
                  <a:txBody>
                    <a:bodyPr/>
                    <a:lstStyle/>
                    <a:p>
                      <a:pPr>
                        <a:lnSpc>
                          <a:spcPct val="107000"/>
                        </a:lnSpc>
                        <a:spcAft>
                          <a:spcPts val="800"/>
                        </a:spcAft>
                      </a:pPr>
                      <a:r>
                        <a:rPr lang="en-IN" sz="900" kern="100">
                          <a:effectLst/>
                        </a:rPr>
                        <a:t>SVM</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a:effectLst/>
                        </a:rPr>
                        <a:t>MNIST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tc>
                  <a:txBody>
                    <a:bodyPr/>
                    <a:lstStyle/>
                    <a:p>
                      <a:pPr>
                        <a:lnSpc>
                          <a:spcPct val="107000"/>
                        </a:lnSpc>
                        <a:spcAft>
                          <a:spcPts val="800"/>
                        </a:spcAft>
                      </a:pPr>
                      <a:r>
                        <a:rPr lang="en-IN" sz="900" kern="100" dirty="0">
                          <a:effectLst/>
                        </a:rPr>
                        <a:t>0.45</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146" marR="56146" marT="0" marB="0"/>
                </a:tc>
                <a:extLst>
                  <a:ext uri="{0D108BD9-81ED-4DB2-BD59-A6C34878D82A}">
                    <a16:rowId xmlns:a16="http://schemas.microsoft.com/office/drawing/2014/main" val="1797739536"/>
                  </a:ext>
                </a:extLst>
              </a:tr>
            </a:tbl>
          </a:graphicData>
        </a:graphic>
      </p:graphicFrame>
    </p:spTree>
    <p:extLst>
      <p:ext uri="{BB962C8B-B14F-4D97-AF65-F5344CB8AC3E}">
        <p14:creationId xmlns:p14="http://schemas.microsoft.com/office/powerpoint/2010/main" val="98651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D631-8203-EA12-4F1A-77360F7CAAE3}"/>
              </a:ext>
            </a:extLst>
          </p:cNvPr>
          <p:cNvSpPr>
            <a:spLocks noGrp="1"/>
          </p:cNvSpPr>
          <p:nvPr>
            <p:ph type="title"/>
          </p:nvPr>
        </p:nvSpPr>
        <p:spPr/>
        <p:txBody>
          <a:bodyPr/>
          <a:lstStyle/>
          <a:p>
            <a:r>
              <a:rPr lang="en-IN" sz="3600" dirty="0"/>
              <a:t>Outputs of previous model and changes</a:t>
            </a:r>
          </a:p>
        </p:txBody>
      </p:sp>
      <p:sp>
        <p:nvSpPr>
          <p:cNvPr id="4" name="Slide Number Placeholder 3">
            <a:extLst>
              <a:ext uri="{FF2B5EF4-FFF2-40B4-BE49-F238E27FC236}">
                <a16:creationId xmlns:a16="http://schemas.microsoft.com/office/drawing/2014/main" id="{E2348EB6-26EF-3193-E849-92053DEE38CC}"/>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pic>
        <p:nvPicPr>
          <p:cNvPr id="7" name="Picture 6">
            <a:extLst>
              <a:ext uri="{FF2B5EF4-FFF2-40B4-BE49-F238E27FC236}">
                <a16:creationId xmlns:a16="http://schemas.microsoft.com/office/drawing/2014/main" id="{7B5E367D-3767-D47D-A138-AB68EF19E3A8}"/>
              </a:ext>
            </a:extLst>
          </p:cNvPr>
          <p:cNvPicPr>
            <a:picLocks noChangeAspect="1"/>
          </p:cNvPicPr>
          <p:nvPr/>
        </p:nvPicPr>
        <p:blipFill>
          <a:blip r:embed="rId2"/>
          <a:stretch>
            <a:fillRect/>
          </a:stretch>
        </p:blipFill>
        <p:spPr>
          <a:xfrm>
            <a:off x="512709" y="1907379"/>
            <a:ext cx="6820491" cy="3734124"/>
          </a:xfrm>
          <a:prstGeom prst="rect">
            <a:avLst/>
          </a:prstGeom>
        </p:spPr>
      </p:pic>
      <p:sp>
        <p:nvSpPr>
          <p:cNvPr id="5" name="TextBox 4">
            <a:extLst>
              <a:ext uri="{FF2B5EF4-FFF2-40B4-BE49-F238E27FC236}">
                <a16:creationId xmlns:a16="http://schemas.microsoft.com/office/drawing/2014/main" id="{9435561A-D94B-395F-D84C-9848A8B2BF1C}"/>
              </a:ext>
            </a:extLst>
          </p:cNvPr>
          <p:cNvSpPr txBox="1"/>
          <p:nvPr/>
        </p:nvSpPr>
        <p:spPr>
          <a:xfrm>
            <a:off x="7715251" y="2242555"/>
            <a:ext cx="6098240" cy="2523768"/>
          </a:xfrm>
          <a:prstGeom prst="rect">
            <a:avLst/>
          </a:prstGeom>
          <a:noFill/>
        </p:spPr>
        <p:txBody>
          <a:bodyPr wrap="square">
            <a:spAutoFit/>
          </a:bodyPr>
          <a:lstStyle/>
          <a:p>
            <a:pPr marL="285750" indent="-285750">
              <a:buFont typeface="Wingdings" panose="05000000000000000000" pitchFamily="2" charset="2"/>
              <a:buChar char="ü"/>
            </a:pPr>
            <a:r>
              <a:rPr lang="en-IN" sz="2800" b="1" dirty="0">
                <a:solidFill>
                  <a:schemeClr val="bg1"/>
                </a:solidFill>
              </a:rPr>
              <a:t>Decreasing Complexity</a:t>
            </a:r>
          </a:p>
          <a:p>
            <a:pPr marL="285750" indent="-285750">
              <a:buFont typeface="Wingdings" panose="05000000000000000000" pitchFamily="2" charset="2"/>
              <a:buChar char="ü"/>
            </a:pPr>
            <a:endParaRPr lang="en-IN" sz="2800" b="1" dirty="0">
              <a:solidFill>
                <a:schemeClr val="bg1"/>
              </a:solidFill>
            </a:endParaRPr>
          </a:p>
          <a:p>
            <a:pPr marL="285750" indent="-285750">
              <a:buFont typeface="Wingdings" panose="05000000000000000000" pitchFamily="2" charset="2"/>
              <a:buChar char="ü"/>
            </a:pPr>
            <a:r>
              <a:rPr lang="en-IN" sz="2800" b="1" dirty="0">
                <a:solidFill>
                  <a:schemeClr val="bg1"/>
                </a:solidFill>
              </a:rPr>
              <a:t>Increasing Performance</a:t>
            </a:r>
          </a:p>
          <a:p>
            <a:pPr marL="285750" indent="-285750">
              <a:buFont typeface="Wingdings" panose="05000000000000000000" pitchFamily="2" charset="2"/>
              <a:buChar char="ü"/>
            </a:pPr>
            <a:endParaRPr lang="en-IN" sz="2800" b="1" dirty="0">
              <a:solidFill>
                <a:schemeClr val="bg1"/>
              </a:solidFill>
            </a:endParaRPr>
          </a:p>
          <a:p>
            <a:pPr marL="285750" indent="-285750">
              <a:buFont typeface="Wingdings" panose="05000000000000000000" pitchFamily="2" charset="2"/>
              <a:buChar char="ü"/>
            </a:pPr>
            <a:r>
              <a:rPr lang="en-IN" sz="2800" b="1" dirty="0">
                <a:solidFill>
                  <a:schemeClr val="bg1"/>
                </a:solidFill>
              </a:rPr>
              <a:t>User Friendly</a:t>
            </a:r>
          </a:p>
          <a:p>
            <a:endParaRPr lang="en-IN" dirty="0"/>
          </a:p>
        </p:txBody>
      </p:sp>
    </p:spTree>
    <p:extLst>
      <p:ext uri="{BB962C8B-B14F-4D97-AF65-F5344CB8AC3E}">
        <p14:creationId xmlns:p14="http://schemas.microsoft.com/office/powerpoint/2010/main" val="347349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DD638-05E8-88E2-DB23-AAA6303BA635}"/>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3" name="Content Placeholder 2">
            <a:extLst>
              <a:ext uri="{FF2B5EF4-FFF2-40B4-BE49-F238E27FC236}">
                <a16:creationId xmlns:a16="http://schemas.microsoft.com/office/drawing/2014/main" id="{D455136D-53E8-C7E1-16E6-A3D3A2DD129B}"/>
              </a:ext>
            </a:extLst>
          </p:cNvPr>
          <p:cNvSpPr>
            <a:spLocks noGrp="1"/>
          </p:cNvSpPr>
          <p:nvPr>
            <p:ph idx="1"/>
          </p:nvPr>
        </p:nvSpPr>
        <p:spPr/>
        <p:txBody>
          <a:bodyPr/>
          <a:lstStyle/>
          <a:p>
            <a:pPr marL="0" indent="0">
              <a:buNone/>
            </a:pPr>
            <a:r>
              <a:rPr lang="en-US" b="0" i="0" dirty="0">
                <a:effectLst/>
                <a:latin typeface="-apple-system"/>
              </a:rPr>
              <a:t>Project includes potential advancements in scalability, security enhancements, integration with advanced technologies, real-world applications, optimization strategies, and community engagement. By exploring these avenues, the project aims to enhance performance, security, and applicability in diverse scenarios, while also fostering collaboration and innovation within the secure machine learning community.</a:t>
            </a:r>
            <a:endParaRPr lang="en-IN" dirty="0"/>
          </a:p>
        </p:txBody>
      </p:sp>
      <p:sp>
        <p:nvSpPr>
          <p:cNvPr id="4" name="Title 3">
            <a:extLst>
              <a:ext uri="{FF2B5EF4-FFF2-40B4-BE49-F238E27FC236}">
                <a16:creationId xmlns:a16="http://schemas.microsoft.com/office/drawing/2014/main" id="{3B72A25D-5277-2BE1-6511-C1E129A23DF0}"/>
              </a:ext>
            </a:extLst>
          </p:cNvPr>
          <p:cNvSpPr>
            <a:spLocks noGrp="1"/>
          </p:cNvSpPr>
          <p:nvPr>
            <p:ph type="title"/>
          </p:nvPr>
        </p:nvSpPr>
        <p:spPr/>
        <p:txBody>
          <a:bodyPr/>
          <a:lstStyle/>
          <a:p>
            <a:r>
              <a:rPr lang="en-IN" dirty="0"/>
              <a:t>Future scope</a:t>
            </a:r>
          </a:p>
        </p:txBody>
      </p:sp>
    </p:spTree>
    <p:extLst>
      <p:ext uri="{BB962C8B-B14F-4D97-AF65-F5344CB8AC3E}">
        <p14:creationId xmlns:p14="http://schemas.microsoft.com/office/powerpoint/2010/main" val="99910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B923C3-0C4C-9B3A-4BAB-9A3280E36B00}"/>
              </a:ext>
            </a:extLst>
          </p:cNvPr>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3" name="Content Placeholder 2">
            <a:extLst>
              <a:ext uri="{FF2B5EF4-FFF2-40B4-BE49-F238E27FC236}">
                <a16:creationId xmlns:a16="http://schemas.microsoft.com/office/drawing/2014/main" id="{A1F81968-8D4B-469B-3917-EA05D7050904}"/>
              </a:ext>
            </a:extLst>
          </p:cNvPr>
          <p:cNvSpPr>
            <a:spLocks noGrp="1"/>
          </p:cNvSpPr>
          <p:nvPr>
            <p:ph idx="1"/>
          </p:nvPr>
        </p:nvSpPr>
        <p:spPr/>
        <p:txBody>
          <a:bodyPr/>
          <a:lstStyle/>
          <a:p>
            <a:r>
              <a:rPr lang="en-US" dirty="0"/>
              <a:t>Z. Chen et al., “ParSecureML: An efficient parallel secure machine learning framework on GPUs,” in Proc. 49th Int. Conf. Parallel Process., 2020, Art. no. 22.</a:t>
            </a:r>
          </a:p>
          <a:p>
            <a:r>
              <a:rPr lang="en-IN" dirty="0"/>
              <a:t>G. A. </a:t>
            </a:r>
            <a:r>
              <a:rPr lang="en-IN" dirty="0" err="1"/>
              <a:t>Seber</a:t>
            </a:r>
            <a:r>
              <a:rPr lang="en-IN" dirty="0"/>
              <a:t> and A. J. Lee, Linear Regression Analysis, Hoboken, NJ, USA, vol. 936, 2012. D. G. </a:t>
            </a:r>
            <a:r>
              <a:rPr lang="en-IN" dirty="0" err="1"/>
              <a:t>Kleinbaum</a:t>
            </a:r>
            <a:r>
              <a:rPr lang="en-IN" dirty="0"/>
              <a:t> et al., Logistic Regression. Berlin, Germany: Springer, 2002</a:t>
            </a:r>
          </a:p>
          <a:p>
            <a:r>
              <a:rPr lang="en-IN" dirty="0"/>
              <a:t>F. V. </a:t>
            </a:r>
            <a:r>
              <a:rPr lang="en-IN" dirty="0" err="1"/>
              <a:t>Massoli</a:t>
            </a:r>
            <a:r>
              <a:rPr lang="en-IN" dirty="0"/>
              <a:t> et al., “Improving multi-scale face recognition using VGGFace2,” in Proc. Int. Conf. Image Anal. Process., 2019</a:t>
            </a:r>
          </a:p>
          <a:p>
            <a:endParaRPr lang="en-IN" dirty="0"/>
          </a:p>
        </p:txBody>
      </p:sp>
      <p:sp>
        <p:nvSpPr>
          <p:cNvPr id="4" name="Title 3">
            <a:extLst>
              <a:ext uri="{FF2B5EF4-FFF2-40B4-BE49-F238E27FC236}">
                <a16:creationId xmlns:a16="http://schemas.microsoft.com/office/drawing/2014/main" id="{7E2094C5-3605-487D-28E7-F425735602FE}"/>
              </a:ext>
            </a:extLst>
          </p:cNvPr>
          <p:cNvSpPr>
            <a:spLocks noGrp="1"/>
          </p:cNvSpPr>
          <p:nvPr>
            <p:ph type="title"/>
          </p:nvPr>
        </p:nvSpPr>
        <p:spPr/>
        <p:txBody>
          <a:bodyPr/>
          <a:lstStyle/>
          <a:p>
            <a:r>
              <a:rPr lang="en-IN" dirty="0" err="1"/>
              <a:t>Referrences</a:t>
            </a:r>
            <a:r>
              <a:rPr lang="en-IN" dirty="0"/>
              <a:t> </a:t>
            </a:r>
          </a:p>
        </p:txBody>
      </p:sp>
    </p:spTree>
    <p:extLst>
      <p:ext uri="{BB962C8B-B14F-4D97-AF65-F5344CB8AC3E}">
        <p14:creationId xmlns:p14="http://schemas.microsoft.com/office/powerpoint/2010/main" val="137140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175529" y="2507193"/>
            <a:ext cx="5722223" cy="921807"/>
          </a:xfrm>
        </p:spPr>
        <p:txBody>
          <a:bodyPr/>
          <a:lstStyle/>
          <a:p>
            <a:r>
              <a:rPr lang="en-US" dirty="0"/>
              <a:t>Thank you!</a:t>
            </a:r>
          </a:p>
        </p:txBody>
      </p:sp>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9409-5616-EC20-A16F-D604E678BD09}"/>
              </a:ext>
            </a:extLst>
          </p:cNvPr>
          <p:cNvSpPr>
            <a:spLocks noGrp="1"/>
          </p:cNvSpPr>
          <p:nvPr>
            <p:ph type="title"/>
          </p:nvPr>
        </p:nvSpPr>
        <p:spPr/>
        <p:txBody>
          <a:bodyPr/>
          <a:lstStyle/>
          <a:p>
            <a:r>
              <a:rPr lang="en-IN" dirty="0"/>
              <a:t>PROBLEM STATEMENT</a:t>
            </a:r>
          </a:p>
        </p:txBody>
      </p:sp>
      <p:sp>
        <p:nvSpPr>
          <p:cNvPr id="3" name="Slide Number Placeholder 2">
            <a:extLst>
              <a:ext uri="{FF2B5EF4-FFF2-40B4-BE49-F238E27FC236}">
                <a16:creationId xmlns:a16="http://schemas.microsoft.com/office/drawing/2014/main" id="{7E1594E1-210A-FB7E-8F9B-971FEADD9007}"/>
              </a:ext>
            </a:extLst>
          </p:cNvPr>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4" name="Text Placeholder 3">
            <a:extLst>
              <a:ext uri="{FF2B5EF4-FFF2-40B4-BE49-F238E27FC236}">
                <a16:creationId xmlns:a16="http://schemas.microsoft.com/office/drawing/2014/main" id="{E6DE7955-11B8-D0FA-9FF6-F6B5DC6951DF}"/>
              </a:ext>
            </a:extLst>
          </p:cNvPr>
          <p:cNvSpPr>
            <a:spLocks noGrp="1"/>
          </p:cNvSpPr>
          <p:nvPr>
            <p:ph type="body" idx="1"/>
          </p:nvPr>
        </p:nvSpPr>
        <p:spPr>
          <a:xfrm>
            <a:off x="831850" y="1153348"/>
            <a:ext cx="10515600" cy="4180652"/>
          </a:xfrm>
        </p:spPr>
        <p:txBody>
          <a:bodyPr>
            <a:normAutofit/>
          </a:bodyPr>
          <a:lstStyle/>
          <a:p>
            <a:pPr algn="just"/>
            <a:r>
              <a:rPr lang="en-US" dirty="0"/>
              <a:t>The main issue faced in data computation is the performance degradation caused by security-preserving technologies in two-party computation for machine learning tasks. We aim to overcome this performance degradation by leveraging GPU acceleration to enhance the efficiency of secure machine learning frameworks. The key challenge is to reduce the computational and communication overhead introduced by security measures while maintaining data privacy and confidentiality in a parallel and efficient manner on GPUs.</a:t>
            </a:r>
            <a:endParaRPr lang="en-IN" dirty="0"/>
          </a:p>
        </p:txBody>
      </p:sp>
    </p:spTree>
    <p:extLst>
      <p:ext uri="{BB962C8B-B14F-4D97-AF65-F5344CB8AC3E}">
        <p14:creationId xmlns:p14="http://schemas.microsoft.com/office/powerpoint/2010/main" val="2228623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5A12-943D-C748-C491-23E90B1F9148}"/>
              </a:ext>
            </a:extLst>
          </p:cNvPr>
          <p:cNvSpPr>
            <a:spLocks noGrp="1"/>
          </p:cNvSpPr>
          <p:nvPr>
            <p:ph type="title"/>
          </p:nvPr>
        </p:nvSpPr>
        <p:spPr/>
        <p:txBody>
          <a:bodyPr/>
          <a:lstStyle/>
          <a:p>
            <a:r>
              <a:rPr lang="en-IN" dirty="0"/>
              <a:t>ABSTRACT</a:t>
            </a:r>
          </a:p>
        </p:txBody>
      </p:sp>
      <p:sp>
        <p:nvSpPr>
          <p:cNvPr id="3" name="Slide Number Placeholder 2">
            <a:extLst>
              <a:ext uri="{FF2B5EF4-FFF2-40B4-BE49-F238E27FC236}">
                <a16:creationId xmlns:a16="http://schemas.microsoft.com/office/drawing/2014/main" id="{46C3ADF7-93F6-47EE-BF0B-F2063B140E3B}"/>
              </a:ext>
            </a:extLst>
          </p:cNvPr>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4" name="Text Placeholder 3">
            <a:extLst>
              <a:ext uri="{FF2B5EF4-FFF2-40B4-BE49-F238E27FC236}">
                <a16:creationId xmlns:a16="http://schemas.microsoft.com/office/drawing/2014/main" id="{3658EFA3-CEF3-D5DD-5B8C-B0DA897E1E77}"/>
              </a:ext>
            </a:extLst>
          </p:cNvPr>
          <p:cNvSpPr>
            <a:spLocks noGrp="1"/>
          </p:cNvSpPr>
          <p:nvPr>
            <p:ph type="body" idx="1"/>
          </p:nvPr>
        </p:nvSpPr>
        <p:spPr>
          <a:xfrm>
            <a:off x="831850" y="1153348"/>
            <a:ext cx="10515600" cy="3682812"/>
          </a:xfrm>
        </p:spPr>
        <p:txBody>
          <a:bodyPr>
            <a:normAutofit/>
          </a:bodyPr>
          <a:lstStyle/>
          <a:p>
            <a:pPr algn="just"/>
            <a:r>
              <a:rPr lang="en-IN" b="0" i="0" dirty="0">
                <a:effectLst/>
                <a:latin typeface="-apple-system"/>
              </a:rPr>
              <a:t>ParSecureML introduces innovative solutions to tackle complex computation patterns, frequent data transmission between CPU and GPU, and intricate inter-node data dependencies.</a:t>
            </a:r>
            <a:endParaRPr lang="en-IN" dirty="0"/>
          </a:p>
          <a:p>
            <a:pPr algn="just"/>
            <a:endParaRPr lang="en-US" dirty="0"/>
          </a:p>
          <a:p>
            <a:pPr algn="just"/>
            <a:r>
              <a:rPr lang="en-US" dirty="0"/>
              <a:t>This project focuses on evaluating the performance of different modules or algorithms by measuring and comparing the time taken to execute specific tasks. The time module in Python will be utilized to accurately measure the execution time of the tasks performed by the different modules or algorithms under consideration.</a:t>
            </a:r>
          </a:p>
          <a:p>
            <a:pPr algn="just"/>
            <a:endParaRPr lang="en-US" dirty="0"/>
          </a:p>
          <a:p>
            <a:pPr algn="just"/>
            <a:r>
              <a:rPr lang="en-US" b="0" i="0" dirty="0">
                <a:effectLst/>
                <a:latin typeface="-apple-system"/>
              </a:rPr>
              <a:t>The framework achieves an impressive average speedup of 33.8x compared to existing solutions, demonstrating its effectiveness in optimizing the efficiency of secure machine learning processes.</a:t>
            </a:r>
            <a:endParaRPr lang="en-US" dirty="0"/>
          </a:p>
        </p:txBody>
      </p:sp>
    </p:spTree>
    <p:extLst>
      <p:ext uri="{BB962C8B-B14F-4D97-AF65-F5344CB8AC3E}">
        <p14:creationId xmlns:p14="http://schemas.microsoft.com/office/powerpoint/2010/main" val="132703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02BEEC-E00A-1D08-CD3C-CBA734C9AD89}"/>
              </a:ext>
            </a:extLst>
          </p:cNvPr>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3" name="Content Placeholder 2">
            <a:extLst>
              <a:ext uri="{FF2B5EF4-FFF2-40B4-BE49-F238E27FC236}">
                <a16:creationId xmlns:a16="http://schemas.microsoft.com/office/drawing/2014/main" id="{F0397DB5-BB6A-6B4E-E1B2-5E9050837782}"/>
              </a:ext>
            </a:extLst>
          </p:cNvPr>
          <p:cNvSpPr>
            <a:spLocks noGrp="1"/>
          </p:cNvSpPr>
          <p:nvPr>
            <p:ph idx="1"/>
          </p:nvPr>
        </p:nvSpPr>
        <p:spPr/>
        <p:txBody>
          <a:bodyPr/>
          <a:lstStyle/>
          <a:p>
            <a:r>
              <a:rPr lang="en-IN" dirty="0"/>
              <a:t>We decreased the complexity of the previous working model.</a:t>
            </a:r>
          </a:p>
          <a:p>
            <a:r>
              <a:rPr lang="en-IN" dirty="0"/>
              <a:t>We created whole project with Python while previous paper has worked with C++ ,make files and shell.</a:t>
            </a:r>
          </a:p>
          <a:p>
            <a:r>
              <a:rPr lang="en-IN" dirty="0"/>
              <a:t>Our project is user friendly and easy to understand.</a:t>
            </a:r>
          </a:p>
          <a:p>
            <a:endParaRPr lang="en-IN" dirty="0"/>
          </a:p>
        </p:txBody>
      </p:sp>
      <p:sp>
        <p:nvSpPr>
          <p:cNvPr id="4" name="Title 3">
            <a:extLst>
              <a:ext uri="{FF2B5EF4-FFF2-40B4-BE49-F238E27FC236}">
                <a16:creationId xmlns:a16="http://schemas.microsoft.com/office/drawing/2014/main" id="{9DE7308C-F38D-FC41-4883-E60D6334354C}"/>
              </a:ext>
            </a:extLst>
          </p:cNvPr>
          <p:cNvSpPr>
            <a:spLocks noGrp="1"/>
          </p:cNvSpPr>
          <p:nvPr>
            <p:ph type="title"/>
          </p:nvPr>
        </p:nvSpPr>
        <p:spPr/>
        <p:txBody>
          <a:bodyPr/>
          <a:lstStyle/>
          <a:p>
            <a:r>
              <a:rPr lang="en-IN" dirty="0"/>
              <a:t>Our work</a:t>
            </a:r>
          </a:p>
        </p:txBody>
      </p:sp>
    </p:spTree>
    <p:extLst>
      <p:ext uri="{BB962C8B-B14F-4D97-AF65-F5344CB8AC3E}">
        <p14:creationId xmlns:p14="http://schemas.microsoft.com/office/powerpoint/2010/main" val="324099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2623-5002-1800-BC1B-FA9F34071F0B}"/>
              </a:ext>
            </a:extLst>
          </p:cNvPr>
          <p:cNvSpPr>
            <a:spLocks noGrp="1"/>
          </p:cNvSpPr>
          <p:nvPr>
            <p:ph type="title"/>
          </p:nvPr>
        </p:nvSpPr>
        <p:spPr>
          <a:xfrm>
            <a:off x="838200" y="245586"/>
            <a:ext cx="10515600" cy="675704"/>
          </a:xfrm>
        </p:spPr>
        <p:txBody>
          <a:bodyPr/>
          <a:lstStyle/>
          <a:p>
            <a:r>
              <a:rPr lang="en-IN" dirty="0"/>
              <a:t>Literature Survey</a:t>
            </a:r>
          </a:p>
        </p:txBody>
      </p:sp>
      <p:sp>
        <p:nvSpPr>
          <p:cNvPr id="4" name="Slide Number Placeholder 3">
            <a:extLst>
              <a:ext uri="{FF2B5EF4-FFF2-40B4-BE49-F238E27FC236}">
                <a16:creationId xmlns:a16="http://schemas.microsoft.com/office/drawing/2014/main" id="{745BD120-7FFD-5A70-5CF1-E5619E5D3D65}"/>
              </a:ext>
            </a:extLst>
          </p:cNvPr>
          <p:cNvSpPr>
            <a:spLocks noGrp="1"/>
          </p:cNvSpPr>
          <p:nvPr>
            <p:ph type="sldNum" sz="quarter" idx="12"/>
          </p:nvPr>
        </p:nvSpPr>
        <p:spPr/>
        <p:txBody>
          <a:bodyPr/>
          <a:lstStyle/>
          <a:p>
            <a:fld id="{9EC71654-96A5-4280-94F3-931C61A9F92C}" type="slidenum">
              <a:rPr lang="en-US" noProof="0" smtClean="0"/>
              <a:pPr/>
              <a:t>5</a:t>
            </a:fld>
            <a:endParaRPr lang="en-US" noProof="0" dirty="0"/>
          </a:p>
        </p:txBody>
      </p:sp>
      <p:graphicFrame>
        <p:nvGraphicFramePr>
          <p:cNvPr id="8" name="Table 7">
            <a:extLst>
              <a:ext uri="{FF2B5EF4-FFF2-40B4-BE49-F238E27FC236}">
                <a16:creationId xmlns:a16="http://schemas.microsoft.com/office/drawing/2014/main" id="{30D9A09A-DA9C-4A5E-293E-8FAD163BED84}"/>
              </a:ext>
            </a:extLst>
          </p:cNvPr>
          <p:cNvGraphicFramePr>
            <a:graphicFrameLocks noGrp="1"/>
          </p:cNvGraphicFramePr>
          <p:nvPr>
            <p:extLst>
              <p:ext uri="{D42A27DB-BD31-4B8C-83A1-F6EECF244321}">
                <p14:modId xmlns:p14="http://schemas.microsoft.com/office/powerpoint/2010/main" val="1071720657"/>
              </p:ext>
            </p:extLst>
          </p:nvPr>
        </p:nvGraphicFramePr>
        <p:xfrm>
          <a:off x="1069339" y="1344707"/>
          <a:ext cx="10053321" cy="4442056"/>
        </p:xfrm>
        <a:graphic>
          <a:graphicData uri="http://schemas.openxmlformats.org/drawingml/2006/table">
            <a:tbl>
              <a:tblPr firstRow="1" bandRow="1">
                <a:tableStyleId>{5C22544A-7EE6-4342-B048-85BDC9FD1C3A}</a:tableStyleId>
              </a:tblPr>
              <a:tblGrid>
                <a:gridCol w="635495">
                  <a:extLst>
                    <a:ext uri="{9D8B030D-6E8A-4147-A177-3AD203B41FA5}">
                      <a16:colId xmlns:a16="http://schemas.microsoft.com/office/drawing/2014/main" val="3920166340"/>
                    </a:ext>
                  </a:extLst>
                </a:gridCol>
                <a:gridCol w="2437800">
                  <a:extLst>
                    <a:ext uri="{9D8B030D-6E8A-4147-A177-3AD203B41FA5}">
                      <a16:colId xmlns:a16="http://schemas.microsoft.com/office/drawing/2014/main" val="2888471263"/>
                    </a:ext>
                  </a:extLst>
                </a:gridCol>
                <a:gridCol w="2687831">
                  <a:extLst>
                    <a:ext uri="{9D8B030D-6E8A-4147-A177-3AD203B41FA5}">
                      <a16:colId xmlns:a16="http://schemas.microsoft.com/office/drawing/2014/main" val="3836104259"/>
                    </a:ext>
                  </a:extLst>
                </a:gridCol>
                <a:gridCol w="4292195">
                  <a:extLst>
                    <a:ext uri="{9D8B030D-6E8A-4147-A177-3AD203B41FA5}">
                      <a16:colId xmlns:a16="http://schemas.microsoft.com/office/drawing/2014/main" val="1937056454"/>
                    </a:ext>
                  </a:extLst>
                </a:gridCol>
              </a:tblGrid>
              <a:tr h="845416">
                <a:tc>
                  <a:txBody>
                    <a:bodyPr/>
                    <a:lstStyle/>
                    <a:p>
                      <a:r>
                        <a:rPr lang="en-IN" sz="1400" dirty="0"/>
                        <a:t>S.NO</a:t>
                      </a:r>
                    </a:p>
                  </a:txBody>
                  <a:tcPr/>
                </a:tc>
                <a:tc>
                  <a:txBody>
                    <a:bodyPr/>
                    <a:lstStyle/>
                    <a:p>
                      <a:r>
                        <a:rPr lang="en-IN" sz="1400" dirty="0"/>
                        <a:t>Title</a:t>
                      </a:r>
                    </a:p>
                  </a:txBody>
                  <a:tcPr/>
                </a:tc>
                <a:tc>
                  <a:txBody>
                    <a:bodyPr/>
                    <a:lstStyle/>
                    <a:p>
                      <a:r>
                        <a:rPr lang="en-IN" sz="1400" dirty="0"/>
                        <a:t>Authors</a:t>
                      </a:r>
                    </a:p>
                  </a:txBody>
                  <a:tcPr/>
                </a:tc>
                <a:tc>
                  <a:txBody>
                    <a:bodyPr/>
                    <a:lstStyle/>
                    <a:p>
                      <a:r>
                        <a:rPr lang="en-IN" sz="1400" dirty="0"/>
                        <a:t>Contents</a:t>
                      </a:r>
                    </a:p>
                  </a:txBody>
                  <a:tcPr/>
                </a:tc>
                <a:extLst>
                  <a:ext uri="{0D108BD9-81ED-4DB2-BD59-A6C34878D82A}">
                    <a16:rowId xmlns:a16="http://schemas.microsoft.com/office/drawing/2014/main" val="1999101920"/>
                  </a:ext>
                </a:extLst>
              </a:tr>
              <a:tr h="1334080">
                <a:tc>
                  <a:txBody>
                    <a:bodyPr/>
                    <a:lstStyle/>
                    <a:p>
                      <a:r>
                        <a:rPr lang="en-IN" sz="1400" dirty="0"/>
                        <a:t>1</a:t>
                      </a:r>
                    </a:p>
                  </a:txBody>
                  <a:tcPr/>
                </a:tc>
                <a:tc>
                  <a:txBody>
                    <a:bodyPr/>
                    <a:lstStyle/>
                    <a:p>
                      <a:r>
                        <a:rPr lang="en-US" sz="1400" b="0" i="0" u="none" strike="noStrike" kern="1200" dirty="0">
                          <a:solidFill>
                            <a:schemeClr val="tx1"/>
                          </a:solidFill>
                          <a:effectLst/>
                          <a:latin typeface="+mn-lt"/>
                          <a:ea typeface="+mn-ea"/>
                          <a:cs typeface="+mn-cs"/>
                        </a:rPr>
                        <a:t>An Efficient Parallel Secure Machine Learning Framework on GPUs</a:t>
                      </a:r>
                      <a:endParaRPr lang="en-IN" sz="1400" u="none" dirty="0">
                        <a:solidFill>
                          <a:schemeClr val="tx1"/>
                        </a:solidFill>
                      </a:endParaRPr>
                    </a:p>
                  </a:txBody>
                  <a:tcPr/>
                </a:tc>
                <a:tc>
                  <a:txBody>
                    <a:bodyPr/>
                    <a:lstStyle/>
                    <a:p>
                      <a:r>
                        <a:rPr lang="en-IN" sz="1400" b="0" i="0" kern="1200" dirty="0">
                          <a:solidFill>
                            <a:schemeClr val="dk1"/>
                          </a:solidFill>
                          <a:effectLst/>
                          <a:latin typeface="+mn-lt"/>
                          <a:ea typeface="+mn-ea"/>
                          <a:cs typeface="+mn-cs"/>
                        </a:rPr>
                        <a:t>Feng Zhang, Zheng Chen, Chenyang Zhang, Amelie Chi Zhou, Jidong Zhai, Xiaoyong Du</a:t>
                      </a:r>
                      <a:endParaRPr lang="en-IN" sz="1400" dirty="0"/>
                    </a:p>
                  </a:txBody>
                  <a:tcPr/>
                </a:tc>
                <a:tc>
                  <a:txBody>
                    <a:bodyPr/>
                    <a:lstStyle/>
                    <a:p>
                      <a:pPr algn="just"/>
                      <a:r>
                        <a:rPr lang="en-US" sz="1400" b="0" i="0" kern="1200" dirty="0">
                          <a:solidFill>
                            <a:schemeClr val="dk1"/>
                          </a:solidFill>
                          <a:effectLst/>
                          <a:latin typeface="+mn-lt"/>
                          <a:ea typeface="+mn-ea"/>
                          <a:cs typeface="+mn-cs"/>
                        </a:rPr>
                        <a:t>A GPU-based framework that significantly improves the performance of secure machine learning algorithms based on two-party computation by addressing challenges through innovative solutions, achieving an average speedup of 33.8x compared to existing frameworks, and enabling inference with an average speedup of 31.7x.</a:t>
                      </a:r>
                      <a:endParaRPr lang="en-IN" sz="1400" dirty="0"/>
                    </a:p>
                  </a:txBody>
                  <a:tcPr/>
                </a:tc>
                <a:extLst>
                  <a:ext uri="{0D108BD9-81ED-4DB2-BD59-A6C34878D82A}">
                    <a16:rowId xmlns:a16="http://schemas.microsoft.com/office/drawing/2014/main" val="639145373"/>
                  </a:ext>
                </a:extLst>
              </a:tr>
              <a:tr h="1693256">
                <a:tc>
                  <a:txBody>
                    <a:bodyPr/>
                    <a:lstStyle/>
                    <a:p>
                      <a:r>
                        <a:rPr lang="en-IN" sz="1400" dirty="0"/>
                        <a:t>2</a:t>
                      </a:r>
                    </a:p>
                  </a:txBody>
                  <a:tcPr/>
                </a:tc>
                <a:tc>
                  <a:txBody>
                    <a:bodyPr/>
                    <a:lstStyle/>
                    <a:p>
                      <a:r>
                        <a:rPr lang="en-US" sz="1400" b="0" i="0" u="none" strike="noStrike" kern="1200" dirty="0">
                          <a:solidFill>
                            <a:schemeClr val="dk1"/>
                          </a:solidFill>
                          <a:effectLst/>
                          <a:latin typeface="+mn-lt"/>
                          <a:ea typeface="+mn-ea"/>
                          <a:cs typeface="+mn-cs"/>
                        </a:rPr>
                        <a:t>G-TADOC: Enabling Efficient GPU-Based Text Analytics without Decompression</a:t>
                      </a:r>
                      <a:endParaRPr lang="en-IN" sz="1400" dirty="0"/>
                    </a:p>
                  </a:txBody>
                  <a:tcPr/>
                </a:tc>
                <a:tc>
                  <a:txBody>
                    <a:bodyPr/>
                    <a:lstStyle/>
                    <a:p>
                      <a:r>
                        <a:rPr lang="en-IN" sz="1400" b="0" i="0" kern="1200" dirty="0">
                          <a:solidFill>
                            <a:schemeClr val="dk1"/>
                          </a:solidFill>
                          <a:effectLst/>
                          <a:latin typeface="+mn-lt"/>
                          <a:ea typeface="+mn-ea"/>
                          <a:cs typeface="+mn-cs"/>
                        </a:rPr>
                        <a:t>Feng Zhang, Zaifeng Pan, Yanliang Zhou, Jidong Zhai, Xipeng Shen, O. Mutlu, Xiaoyong Du</a:t>
                      </a:r>
                    </a:p>
                  </a:txBody>
                  <a:tcPr/>
                </a:tc>
                <a:tc>
                  <a:txBody>
                    <a:bodyPr/>
                    <a:lstStyle/>
                    <a:p>
                      <a:r>
                        <a:rPr lang="en-US" sz="1400" b="0" i="0" kern="1200" dirty="0">
                          <a:solidFill>
                            <a:schemeClr val="dk1"/>
                          </a:solidFill>
                          <a:effectLst/>
                          <a:latin typeface="+mn-lt"/>
                          <a:ea typeface="+mn-ea"/>
                          <a:cs typeface="+mn-cs"/>
                        </a:rPr>
                        <a:t>G-TADOC is the first GPU-accelerated framework for Text Analytics Directly on Compression (TADOC), overcoming challenges of dependencies, thread synchronization, and sequence preservation. With innovative strategies for workload scheduling, memory management, and sequence support, G-TADOC achieves a remarkable 31.1x speedup compared to existing TADOC solutions, demonstrating the efficiency of GPU-based text analytics on compressed data.</a:t>
                      </a:r>
                      <a:endParaRPr lang="en-IN" sz="1400" dirty="0"/>
                    </a:p>
                  </a:txBody>
                  <a:tcPr/>
                </a:tc>
                <a:extLst>
                  <a:ext uri="{0D108BD9-81ED-4DB2-BD59-A6C34878D82A}">
                    <a16:rowId xmlns:a16="http://schemas.microsoft.com/office/drawing/2014/main" val="1118401978"/>
                  </a:ext>
                </a:extLst>
              </a:tr>
            </a:tbl>
          </a:graphicData>
        </a:graphic>
      </p:graphicFrame>
    </p:spTree>
    <p:extLst>
      <p:ext uri="{BB962C8B-B14F-4D97-AF65-F5344CB8AC3E}">
        <p14:creationId xmlns:p14="http://schemas.microsoft.com/office/powerpoint/2010/main" val="332648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AFDC84-72A0-9DC3-C095-D6A75C3B806D}"/>
              </a:ext>
            </a:extLst>
          </p:cNvPr>
          <p:cNvSpPr>
            <a:spLocks noGrp="1"/>
          </p:cNvSpPr>
          <p:nvPr>
            <p:ph type="sldNum" sz="quarter" idx="12"/>
          </p:nvPr>
        </p:nvSpPr>
        <p:spPr/>
        <p:txBody>
          <a:bodyPr/>
          <a:lstStyle/>
          <a:p>
            <a:fld id="{9EC71654-96A5-4280-94F3-931C61A9F92C}" type="slidenum">
              <a:rPr lang="en-US" noProof="0" smtClean="0"/>
              <a:pPr/>
              <a:t>6</a:t>
            </a:fld>
            <a:endParaRPr lang="en-US" noProof="0" dirty="0"/>
          </a:p>
        </p:txBody>
      </p:sp>
      <p:sp>
        <p:nvSpPr>
          <p:cNvPr id="3" name="Text Placeholder 2">
            <a:extLst>
              <a:ext uri="{FF2B5EF4-FFF2-40B4-BE49-F238E27FC236}">
                <a16:creationId xmlns:a16="http://schemas.microsoft.com/office/drawing/2014/main" id="{1EC671EB-4891-B45C-F91E-7D18FB3F1B77}"/>
              </a:ext>
            </a:extLst>
          </p:cNvPr>
          <p:cNvSpPr>
            <a:spLocks noGrp="1"/>
          </p:cNvSpPr>
          <p:nvPr>
            <p:ph type="body" idx="1"/>
          </p:nvPr>
        </p:nvSpPr>
        <p:spPr>
          <a:xfrm>
            <a:off x="515937" y="1457323"/>
            <a:ext cx="5157787" cy="544195"/>
          </a:xfrm>
        </p:spPr>
        <p:txBody>
          <a:bodyPr>
            <a:normAutofit/>
          </a:bodyPr>
          <a:lstStyle/>
          <a:p>
            <a:r>
              <a:rPr lang="en-IN" sz="2800" dirty="0"/>
              <a:t>Software Requirement</a:t>
            </a:r>
          </a:p>
        </p:txBody>
      </p:sp>
      <p:sp>
        <p:nvSpPr>
          <p:cNvPr id="4" name="Content Placeholder 3">
            <a:extLst>
              <a:ext uri="{FF2B5EF4-FFF2-40B4-BE49-F238E27FC236}">
                <a16:creationId xmlns:a16="http://schemas.microsoft.com/office/drawing/2014/main" id="{B841FCFF-A9DF-7081-9115-9DBC19B1FBE3}"/>
              </a:ext>
            </a:extLst>
          </p:cNvPr>
          <p:cNvSpPr>
            <a:spLocks noGrp="1"/>
          </p:cNvSpPr>
          <p:nvPr>
            <p:ph sz="half" idx="2"/>
          </p:nvPr>
        </p:nvSpPr>
        <p:spPr/>
        <p:txBody>
          <a:bodyPr>
            <a:normAutofit/>
          </a:bodyPr>
          <a:lstStyle/>
          <a:p>
            <a:r>
              <a:rPr lang="en-IN" sz="2400" dirty="0"/>
              <a:t>Python 3 compiler platform: </a:t>
            </a:r>
            <a:r>
              <a:rPr lang="en-US" sz="2400" dirty="0"/>
              <a:t>Google </a:t>
            </a:r>
            <a:r>
              <a:rPr lang="en-US" sz="2400" dirty="0" err="1"/>
              <a:t>Colab</a:t>
            </a:r>
            <a:r>
              <a:rPr lang="en-US" sz="2400" dirty="0"/>
              <a:t> </a:t>
            </a:r>
          </a:p>
          <a:p>
            <a:r>
              <a:rPr lang="en-IN" sz="2400" dirty="0" err="1"/>
              <a:t>pyCUDA</a:t>
            </a:r>
            <a:r>
              <a:rPr lang="en-IN" sz="2400" dirty="0"/>
              <a:t> </a:t>
            </a:r>
          </a:p>
          <a:p>
            <a:r>
              <a:rPr lang="en-US" sz="2400" dirty="0" err="1"/>
              <a:t>ThreadPoolExecutor</a:t>
            </a:r>
            <a:r>
              <a:rPr lang="en-US" sz="2400" dirty="0"/>
              <a:t> </a:t>
            </a:r>
          </a:p>
          <a:p>
            <a:r>
              <a:rPr lang="en-US" sz="2400" dirty="0" err="1"/>
              <a:t>Numba</a:t>
            </a:r>
            <a:endParaRPr lang="en-IN" sz="2400" dirty="0"/>
          </a:p>
        </p:txBody>
      </p:sp>
      <p:sp>
        <p:nvSpPr>
          <p:cNvPr id="5" name="Text Placeholder 4">
            <a:extLst>
              <a:ext uri="{FF2B5EF4-FFF2-40B4-BE49-F238E27FC236}">
                <a16:creationId xmlns:a16="http://schemas.microsoft.com/office/drawing/2014/main" id="{A2459EF9-CC69-F836-0626-D9CF6F52D9D7}"/>
              </a:ext>
            </a:extLst>
          </p:cNvPr>
          <p:cNvSpPr>
            <a:spLocks noGrp="1"/>
          </p:cNvSpPr>
          <p:nvPr>
            <p:ph type="body" sz="quarter" idx="3"/>
          </p:nvPr>
        </p:nvSpPr>
        <p:spPr>
          <a:xfrm>
            <a:off x="6180508" y="1457322"/>
            <a:ext cx="5183188" cy="544195"/>
          </a:xfrm>
        </p:spPr>
        <p:txBody>
          <a:bodyPr>
            <a:normAutofit/>
          </a:bodyPr>
          <a:lstStyle/>
          <a:p>
            <a:r>
              <a:rPr lang="en-IN" sz="2800" dirty="0"/>
              <a:t>Hardware Requirements</a:t>
            </a:r>
          </a:p>
        </p:txBody>
      </p:sp>
      <p:sp>
        <p:nvSpPr>
          <p:cNvPr id="6" name="Content Placeholder 5">
            <a:extLst>
              <a:ext uri="{FF2B5EF4-FFF2-40B4-BE49-F238E27FC236}">
                <a16:creationId xmlns:a16="http://schemas.microsoft.com/office/drawing/2014/main" id="{53C274B9-56FA-E61E-17F4-A6F8468A4F24}"/>
              </a:ext>
            </a:extLst>
          </p:cNvPr>
          <p:cNvSpPr>
            <a:spLocks noGrp="1"/>
          </p:cNvSpPr>
          <p:nvPr>
            <p:ph sz="quarter" idx="4"/>
          </p:nvPr>
        </p:nvSpPr>
        <p:spPr/>
        <p:txBody>
          <a:bodyPr>
            <a:normAutofit/>
          </a:bodyPr>
          <a:lstStyle/>
          <a:p>
            <a:pPr algn="l">
              <a:buFont typeface="Arial" panose="020B0604020202020204" pitchFamily="34" charset="0"/>
              <a:buChar char="•"/>
            </a:pPr>
            <a:r>
              <a:rPr lang="en-IN" sz="2400" b="0" i="0" dirty="0">
                <a:effectLst/>
                <a:latin typeface="-apple-system"/>
              </a:rPr>
              <a:t>GPU for parallel computations</a:t>
            </a:r>
          </a:p>
          <a:p>
            <a:pPr algn="l">
              <a:buFont typeface="Arial" panose="020B0604020202020204" pitchFamily="34" charset="0"/>
              <a:buChar char="•"/>
            </a:pPr>
            <a:r>
              <a:rPr lang="en-IN" sz="2400" b="0" i="0" dirty="0">
                <a:effectLst/>
                <a:latin typeface="-apple-system"/>
              </a:rPr>
              <a:t>CPU for data handling</a:t>
            </a:r>
          </a:p>
          <a:p>
            <a:pPr algn="l">
              <a:buFont typeface="Arial" panose="020B0604020202020204" pitchFamily="34" charset="0"/>
              <a:buChar char="•"/>
            </a:pPr>
            <a:r>
              <a:rPr lang="en-IN" sz="2400" b="0" i="0" dirty="0">
                <a:effectLst/>
                <a:latin typeface="-apple-system"/>
              </a:rPr>
              <a:t>Servers for distributed environments</a:t>
            </a:r>
          </a:p>
          <a:p>
            <a:pPr algn="l">
              <a:buFont typeface="Arial" panose="020B0604020202020204" pitchFamily="34" charset="0"/>
              <a:buChar char="•"/>
            </a:pPr>
            <a:r>
              <a:rPr lang="en-IN" sz="2400" b="0" i="0" dirty="0">
                <a:effectLst/>
                <a:latin typeface="-apple-system"/>
              </a:rPr>
              <a:t>RAM :4GB </a:t>
            </a:r>
            <a:endParaRPr lang="en-IN" sz="2400" dirty="0">
              <a:latin typeface="-apple-system"/>
            </a:endParaRPr>
          </a:p>
          <a:p>
            <a:pPr algn="l">
              <a:buFont typeface="Arial" panose="020B0604020202020204" pitchFamily="34" charset="0"/>
              <a:buChar char="•"/>
            </a:pPr>
            <a:r>
              <a:rPr lang="en-IN" sz="2400" b="0" i="0" dirty="0">
                <a:effectLst/>
                <a:latin typeface="-apple-system"/>
              </a:rPr>
              <a:t>ROM : 32GB</a:t>
            </a:r>
          </a:p>
          <a:p>
            <a:pPr marL="0" indent="0">
              <a:buNone/>
            </a:pPr>
            <a:endParaRPr lang="en-IN" sz="2400" dirty="0"/>
          </a:p>
        </p:txBody>
      </p:sp>
      <p:sp>
        <p:nvSpPr>
          <p:cNvPr id="7" name="Title 6">
            <a:extLst>
              <a:ext uri="{FF2B5EF4-FFF2-40B4-BE49-F238E27FC236}">
                <a16:creationId xmlns:a16="http://schemas.microsoft.com/office/drawing/2014/main" id="{98B7E42C-C15B-86EC-18F8-307862C8DFD0}"/>
              </a:ext>
            </a:extLst>
          </p:cNvPr>
          <p:cNvSpPr>
            <a:spLocks noGrp="1"/>
          </p:cNvSpPr>
          <p:nvPr>
            <p:ph type="title"/>
          </p:nvPr>
        </p:nvSpPr>
        <p:spPr>
          <a:xfrm>
            <a:off x="515938" y="246621"/>
            <a:ext cx="11150600" cy="823912"/>
          </a:xfrm>
        </p:spPr>
        <p:txBody>
          <a:bodyPr/>
          <a:lstStyle/>
          <a:p>
            <a:r>
              <a:rPr lang="en-IN" b="1" dirty="0"/>
              <a:t>Requirements</a:t>
            </a:r>
            <a:endParaRPr lang="en-IN" dirty="0"/>
          </a:p>
        </p:txBody>
      </p:sp>
    </p:spTree>
    <p:extLst>
      <p:ext uri="{BB962C8B-B14F-4D97-AF65-F5344CB8AC3E}">
        <p14:creationId xmlns:p14="http://schemas.microsoft.com/office/powerpoint/2010/main" val="217849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CFF6-B191-F8EB-678C-774334979BC9}"/>
              </a:ext>
            </a:extLst>
          </p:cNvPr>
          <p:cNvSpPr>
            <a:spLocks noGrp="1"/>
          </p:cNvSpPr>
          <p:nvPr>
            <p:ph type="title"/>
          </p:nvPr>
        </p:nvSpPr>
        <p:spPr/>
        <p:txBody>
          <a:bodyPr/>
          <a:lstStyle/>
          <a:p>
            <a:r>
              <a:rPr lang="en-IN" dirty="0"/>
              <a:t>Architecture</a:t>
            </a:r>
          </a:p>
        </p:txBody>
      </p:sp>
      <p:sp>
        <p:nvSpPr>
          <p:cNvPr id="3" name="Slide Number Placeholder 2">
            <a:extLst>
              <a:ext uri="{FF2B5EF4-FFF2-40B4-BE49-F238E27FC236}">
                <a16:creationId xmlns:a16="http://schemas.microsoft.com/office/drawing/2014/main" id="{AC86E74E-575A-9424-C75E-11EE33AC247A}"/>
              </a:ext>
            </a:extLst>
          </p:cNvPr>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5" name="AutoShape 4">
            <a:extLst>
              <a:ext uri="{FF2B5EF4-FFF2-40B4-BE49-F238E27FC236}">
                <a16:creationId xmlns:a16="http://schemas.microsoft.com/office/drawing/2014/main" id="{DBE2202E-20B6-6D4D-1C72-9355784C5A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66D06ACD-3FFF-85C4-DCCD-DBE8D789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21" y="1174625"/>
            <a:ext cx="5867643" cy="4813549"/>
          </a:xfrm>
          <a:prstGeom prst="rect">
            <a:avLst/>
          </a:prstGeom>
        </p:spPr>
      </p:pic>
    </p:spTree>
    <p:extLst>
      <p:ext uri="{BB962C8B-B14F-4D97-AF65-F5344CB8AC3E}">
        <p14:creationId xmlns:p14="http://schemas.microsoft.com/office/powerpoint/2010/main" val="261734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4DE6-D5D8-C6BC-6BEA-1F79CB11AC47}"/>
              </a:ext>
            </a:extLst>
          </p:cNvPr>
          <p:cNvSpPr>
            <a:spLocks noGrp="1"/>
          </p:cNvSpPr>
          <p:nvPr>
            <p:ph type="title"/>
          </p:nvPr>
        </p:nvSpPr>
        <p:spPr>
          <a:xfrm>
            <a:off x="536258" y="84061"/>
            <a:ext cx="8038782" cy="920336"/>
          </a:xfrm>
        </p:spPr>
        <p:txBody>
          <a:bodyPr/>
          <a:lstStyle/>
          <a:p>
            <a:r>
              <a:rPr lang="en-IN" sz="3200" b="1" dirty="0">
                <a:latin typeface="+mn-lt"/>
              </a:rPr>
              <a:t>Workflow </a:t>
            </a:r>
            <a:r>
              <a:rPr lang="en-IN" sz="3200" b="1" dirty="0"/>
              <a:t>of </a:t>
            </a:r>
            <a:r>
              <a:rPr lang="en-IN" sz="3200" b="1" i="0" dirty="0">
                <a:effectLst/>
                <a:latin typeface="-apple-system"/>
              </a:rPr>
              <a:t>ParSecureML framework</a:t>
            </a:r>
            <a:endParaRPr lang="en-IN" dirty="0"/>
          </a:p>
        </p:txBody>
      </p:sp>
      <p:sp>
        <p:nvSpPr>
          <p:cNvPr id="3" name="Slide Number Placeholder 2">
            <a:extLst>
              <a:ext uri="{FF2B5EF4-FFF2-40B4-BE49-F238E27FC236}">
                <a16:creationId xmlns:a16="http://schemas.microsoft.com/office/drawing/2014/main" id="{423644F3-3E17-A583-2F5C-6F04F38DB0DE}"/>
              </a:ext>
            </a:extLst>
          </p:cNvPr>
          <p:cNvSpPr>
            <a:spLocks noGrp="1"/>
          </p:cNvSpPr>
          <p:nvPr>
            <p:ph type="sldNum" sz="quarter" idx="12"/>
          </p:nvPr>
        </p:nvSpPr>
        <p:spPr/>
        <p:txBody>
          <a:bodyPr/>
          <a:lstStyle/>
          <a:p>
            <a:fld id="{9EC71654-96A5-4280-94F3-931C61A9F92C}" type="slidenum">
              <a:rPr lang="en-US" noProof="0" smtClean="0"/>
              <a:pPr/>
              <a:t>8</a:t>
            </a:fld>
            <a:endParaRPr lang="en-US" noProof="0" dirty="0"/>
          </a:p>
        </p:txBody>
      </p:sp>
      <p:pic>
        <p:nvPicPr>
          <p:cNvPr id="5" name="Picture 4">
            <a:extLst>
              <a:ext uri="{FF2B5EF4-FFF2-40B4-BE49-F238E27FC236}">
                <a16:creationId xmlns:a16="http://schemas.microsoft.com/office/drawing/2014/main" id="{C0DCBF2F-667F-47B0-3B14-504693057AF7}"/>
              </a:ext>
            </a:extLst>
          </p:cNvPr>
          <p:cNvPicPr>
            <a:picLocks noChangeAspect="1"/>
          </p:cNvPicPr>
          <p:nvPr/>
        </p:nvPicPr>
        <p:blipFill>
          <a:blip r:embed="rId2"/>
          <a:stretch>
            <a:fillRect/>
          </a:stretch>
        </p:blipFill>
        <p:spPr>
          <a:xfrm>
            <a:off x="324456" y="1180666"/>
            <a:ext cx="9248775" cy="4829175"/>
          </a:xfrm>
          <a:prstGeom prst="rect">
            <a:avLst/>
          </a:prstGeom>
        </p:spPr>
      </p:pic>
    </p:spTree>
    <p:extLst>
      <p:ext uri="{BB962C8B-B14F-4D97-AF65-F5344CB8AC3E}">
        <p14:creationId xmlns:p14="http://schemas.microsoft.com/office/powerpoint/2010/main" val="189428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1BE780-46B2-C13F-CD27-8669981B7292}"/>
              </a:ext>
            </a:extLst>
          </p:cNvPr>
          <p:cNvSpPr>
            <a:spLocks noGrp="1"/>
          </p:cNvSpPr>
          <p:nvPr>
            <p:ph idx="1"/>
          </p:nvPr>
        </p:nvSpPr>
        <p:spPr/>
        <p:txBody>
          <a:bodyPr/>
          <a:lstStyle/>
          <a:p>
            <a:r>
              <a:rPr lang="en-IN" b="1" i="0" dirty="0">
                <a:effectLst/>
                <a:ea typeface="Cambria" panose="02040503050406030204" pitchFamily="18" charset="0"/>
              </a:rPr>
              <a:t>VGGFace2</a:t>
            </a:r>
          </a:p>
          <a:p>
            <a:r>
              <a:rPr lang="en-US" b="1" i="0" dirty="0">
                <a:effectLst/>
              </a:rPr>
              <a:t>MNIST Dataset</a:t>
            </a:r>
          </a:p>
          <a:p>
            <a:r>
              <a:rPr lang="en-US" b="1" i="0" dirty="0">
                <a:effectLst/>
              </a:rPr>
              <a:t>NIST Dataset</a:t>
            </a:r>
          </a:p>
          <a:p>
            <a:r>
              <a:rPr lang="en-US" b="1" i="0" dirty="0">
                <a:effectLst/>
              </a:rPr>
              <a:t>CIFAR-10 Dataset</a:t>
            </a:r>
          </a:p>
          <a:p>
            <a:r>
              <a:rPr lang="en-US" b="1" i="0" dirty="0">
                <a:effectLst/>
              </a:rPr>
              <a:t>Synthetic Dataset</a:t>
            </a:r>
          </a:p>
          <a:p>
            <a:endParaRPr lang="en-IN" b="1" dirty="0"/>
          </a:p>
        </p:txBody>
      </p:sp>
      <p:sp>
        <p:nvSpPr>
          <p:cNvPr id="3" name="Slide Number Placeholder 2">
            <a:extLst>
              <a:ext uri="{FF2B5EF4-FFF2-40B4-BE49-F238E27FC236}">
                <a16:creationId xmlns:a16="http://schemas.microsoft.com/office/drawing/2014/main" id="{50055FEB-348E-6205-03FC-3800E640F156}"/>
              </a:ext>
            </a:extLst>
          </p:cNvPr>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5" name="Title 4">
            <a:extLst>
              <a:ext uri="{FF2B5EF4-FFF2-40B4-BE49-F238E27FC236}">
                <a16:creationId xmlns:a16="http://schemas.microsoft.com/office/drawing/2014/main" id="{D1E435E5-09F6-6403-2C88-4C19A03E48C7}"/>
              </a:ext>
            </a:extLst>
          </p:cNvPr>
          <p:cNvSpPr>
            <a:spLocks noGrp="1"/>
          </p:cNvSpPr>
          <p:nvPr>
            <p:ph type="title"/>
          </p:nvPr>
        </p:nvSpPr>
        <p:spPr/>
        <p:txBody>
          <a:bodyPr/>
          <a:lstStyle/>
          <a:p>
            <a:r>
              <a:rPr lang="en-IN" dirty="0"/>
              <a:t>Data Sets</a:t>
            </a:r>
          </a:p>
        </p:txBody>
      </p:sp>
      <p:pic>
        <p:nvPicPr>
          <p:cNvPr id="1026" name="Picture 2" descr="dataset vector icon. computer filled flat symbol for mobile concept and web  design. Black internet glyph icon. Isolated sign, logo illustration. Vector  graphics. Stock Vector | Adobe Stock">
            <a:extLst>
              <a:ext uri="{FF2B5EF4-FFF2-40B4-BE49-F238E27FC236}">
                <a16:creationId xmlns:a16="http://schemas.microsoft.com/office/drawing/2014/main" id="{8BB2D74D-3E74-6DB0-499B-0B49D46BC7BB}"/>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t="23507" b="26835"/>
          <a:stretch/>
        </p:blipFill>
        <p:spPr bwMode="auto">
          <a:xfrm>
            <a:off x="5884647" y="833279"/>
            <a:ext cx="6307353" cy="3132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235583"/>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3135</TotalTime>
  <Words>1005</Words>
  <Application>Microsoft Office PowerPoint</Application>
  <PresentationFormat>Widescreen</PresentationFormat>
  <Paragraphs>198</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Aharoni</vt:lpstr>
      <vt:lpstr>-apple-system</vt:lpstr>
      <vt:lpstr>Arial</vt:lpstr>
      <vt:lpstr>Calibri</vt:lpstr>
      <vt:lpstr>Cambria</vt:lpstr>
      <vt:lpstr>Corbel</vt:lpstr>
      <vt:lpstr>Lato</vt:lpstr>
      <vt:lpstr>Wingdings</vt:lpstr>
      <vt:lpstr>Office Theme</vt:lpstr>
      <vt:lpstr>Optimizing Secure Machine Learning with  ParSecureML: A GPU-Based Framework</vt:lpstr>
      <vt:lpstr>PROBLEM STATEMENT</vt:lpstr>
      <vt:lpstr>ABSTRACT</vt:lpstr>
      <vt:lpstr>Our work</vt:lpstr>
      <vt:lpstr>Literature Survey</vt:lpstr>
      <vt:lpstr>Requirements</vt:lpstr>
      <vt:lpstr>Architecture</vt:lpstr>
      <vt:lpstr>Workflow of ParSecureML framework</vt:lpstr>
      <vt:lpstr>Data Sets</vt:lpstr>
      <vt:lpstr>Framework</vt:lpstr>
      <vt:lpstr>Components of ParSecureML</vt:lpstr>
      <vt:lpstr>Modules used for evaluation</vt:lpstr>
      <vt:lpstr>Results and Outputs</vt:lpstr>
      <vt:lpstr>Outputs of previous model and changes</vt:lpstr>
      <vt:lpstr>Future scope</vt:lpstr>
      <vt:lpstr>Referrences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seminar</dc:title>
  <dc:creator>20-737-090_VALABOJU PAVANKUMAR</dc:creator>
  <cp:lastModifiedBy>Valaboju Pavan Kumar</cp:lastModifiedBy>
  <cp:revision>21</cp:revision>
  <dcterms:created xsi:type="dcterms:W3CDTF">2023-10-05T17:59:06Z</dcterms:created>
  <dcterms:modified xsi:type="dcterms:W3CDTF">2024-05-21T09:08:09Z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