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27"/>
  </p:notesMasterIdLst>
  <p:handoutMasterIdLst>
    <p:handoutMasterId r:id="rId28"/>
  </p:handoutMasterIdLst>
  <p:sldIdLst>
    <p:sldId id="256" r:id="rId5"/>
    <p:sldId id="257"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A90FF9-4703-4364-AB92-7E514569DF13}">
          <p14:sldIdLst>
            <p14:sldId id="256"/>
            <p14:sldId id="257"/>
            <p14:sldId id="261"/>
            <p14:sldId id="262"/>
            <p14:sldId id="263"/>
            <p14:sldId id="264"/>
            <p14:sldId id="265"/>
            <p14:sldId id="266"/>
            <p14:sldId id="267"/>
            <p14:sldId id="269"/>
            <p14:sldId id="270"/>
            <p14:sldId id="271"/>
            <p14:sldId id="272"/>
            <p14:sldId id="273"/>
            <p14:sldId id="268"/>
            <p14:sldId id="274"/>
            <p14:sldId id="275"/>
            <p14:sldId id="276"/>
            <p14:sldId id="277"/>
            <p14:sldId id="279"/>
            <p14:sldId id="278"/>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7/19/2023</a:t>
            </a:fld>
            <a:endParaRPr lang="en-US" dirty="0"/>
          </a:p>
        </p:txBody>
      </p:sp>
      <p:sp>
        <p:nvSpPr>
          <p:cNvPr id="4" name="Footer Placeholder 3">
            <a:extLst>
              <a:ext uri="{FF2B5EF4-FFF2-40B4-BE49-F238E27FC236}">
                <a16:creationId xmlns=""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7/19/2023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292468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150151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200421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198374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8</a:t>
            </a:fld>
            <a:endParaRPr lang="en-US" dirty="0"/>
          </a:p>
        </p:txBody>
      </p:sp>
    </p:spTree>
    <p:extLst>
      <p:ext uri="{BB962C8B-B14F-4D97-AF65-F5344CB8AC3E}">
        <p14:creationId xmlns:p14="http://schemas.microsoft.com/office/powerpoint/2010/main" val="619840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788D5DFD-FA42-4EB0-B24E-4180C0CC5A0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 xmlns:a16="http://schemas.microsoft.com/office/drawing/2014/main" id="{CC864817-5955-484B-9D1F-9BC8DB7398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 xmlns:a16="http://schemas.microsoft.com/office/drawing/2014/main" id="{280C083F-71A6-4E55-AE35-586518FE29BC}"/>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
            <a:ext cx="12188389" cy="6857990"/>
          </a:xfrm>
          <a:prstGeom prst="rect">
            <a:avLst/>
          </a:prstGeom>
        </p:spPr>
      </p:pic>
      <p:sp>
        <p:nvSpPr>
          <p:cNvPr id="38" name="Rectangle 37">
            <a:extLst>
              <a:ext uri="{FF2B5EF4-FFF2-40B4-BE49-F238E27FC236}">
                <a16:creationId xmlns="" xmlns:a16="http://schemas.microsoft.com/office/drawing/2014/main" id="{6B6D540F-1E2F-416F-819F-D8216BC8F3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p:cNvSpPr/>
          <p:nvPr/>
        </p:nvSpPr>
        <p:spPr>
          <a:xfrm>
            <a:off x="2485623" y="2312819"/>
            <a:ext cx="6272011" cy="1537728"/>
          </a:xfrm>
          <a:prstGeom prst="rect">
            <a:avLst/>
          </a:prstGeom>
          <a:solidFill>
            <a:schemeClr val="bg2">
              <a:lumMod val="90000"/>
              <a:lumOff val="10000"/>
            </a:schemeClr>
          </a:solidFill>
          <a:ln>
            <a:solidFill>
              <a:schemeClr val="bg1"/>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4956" y="1016958"/>
            <a:ext cx="10972800" cy="785612"/>
          </a:xfrm>
          <a:prstGeom prst="rect">
            <a:avLst/>
          </a:prstGeom>
          <a:solidFill>
            <a:schemeClr val="accent2">
              <a:lumMod val="50000"/>
            </a:schemeClr>
          </a:solidFill>
          <a:ln>
            <a:solidFill>
              <a:schemeClr val="bg2"/>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D687081-16D7-4BC5-A7DB-E70117439F85}"/>
              </a:ext>
            </a:extLst>
          </p:cNvPr>
          <p:cNvSpPr>
            <a:spLocks noGrp="1"/>
          </p:cNvSpPr>
          <p:nvPr>
            <p:ph type="ctrTitle"/>
          </p:nvPr>
        </p:nvSpPr>
        <p:spPr>
          <a:xfrm>
            <a:off x="205674" y="929703"/>
            <a:ext cx="11194308" cy="960122"/>
          </a:xfrm>
        </p:spPr>
        <p:txBody>
          <a:bodyPr anchor="ctr">
            <a:normAutofit/>
          </a:bodyPr>
          <a:lstStyle/>
          <a:p>
            <a:pPr algn="ctr"/>
            <a:r>
              <a:rPr lang="en-US" sz="2400" dirty="0">
                <a:latin typeface="Arial" panose="020B0604020202020204" pitchFamily="34" charset="0"/>
                <a:cs typeface="Arial" panose="020B0604020202020204" pitchFamily="34" charset="0"/>
              </a:rPr>
              <a:t>RAJIV GANDHI UNIVERSITY OF KNOWLEDGE AND TECHNOLOGIES</a:t>
            </a:r>
          </a:p>
        </p:txBody>
      </p:sp>
      <p:sp>
        <p:nvSpPr>
          <p:cNvPr id="3" name="Subtitle 2">
            <a:extLst>
              <a:ext uri="{FF2B5EF4-FFF2-40B4-BE49-F238E27FC236}">
                <a16:creationId xmlns="" xmlns:a16="http://schemas.microsoft.com/office/drawing/2014/main" id="{1841851F-203A-4F8E-AA75-478526ABA894}"/>
              </a:ext>
            </a:extLst>
          </p:cNvPr>
          <p:cNvSpPr>
            <a:spLocks noGrp="1"/>
          </p:cNvSpPr>
          <p:nvPr>
            <p:ph type="subTitle" idx="1"/>
          </p:nvPr>
        </p:nvSpPr>
        <p:spPr>
          <a:xfrm rot="10800000" flipV="1">
            <a:off x="2505669" y="2312819"/>
            <a:ext cx="6406344" cy="1555747"/>
          </a:xfrm>
          <a:solidFill>
            <a:schemeClr val="bg2">
              <a:lumMod val="75000"/>
              <a:lumOff val="25000"/>
            </a:schemeClr>
          </a:solidFill>
          <a:effectLst>
            <a:glow rad="228600">
              <a:schemeClr val="accent2">
                <a:satMod val="175000"/>
                <a:alpha val="40000"/>
              </a:schemeClr>
            </a:glow>
          </a:effectLst>
        </p:spPr>
        <p:txBody>
          <a:bodyPr>
            <a:noAutofit/>
          </a:bodyPr>
          <a:lstStyle/>
          <a:p>
            <a:r>
              <a:rPr lang="en-US" sz="2800" b="1" dirty="0" smtClean="0">
                <a:solidFill>
                  <a:schemeClr val="tx1"/>
                </a:solidFill>
                <a:latin typeface="Arial" panose="020B0604020202020204" pitchFamily="34" charset="0"/>
                <a:cs typeface="Arial" panose="020B0604020202020204" pitchFamily="34" charset="0"/>
              </a:rPr>
              <a:t>   LIBRARY </a:t>
            </a:r>
            <a:r>
              <a:rPr lang="en-US" sz="2800" b="1" dirty="0">
                <a:solidFill>
                  <a:schemeClr val="tx1"/>
                </a:solidFill>
                <a:latin typeface="Arial" panose="020B0604020202020204" pitchFamily="34" charset="0"/>
                <a:cs typeface="Arial" panose="020B0604020202020204" pitchFamily="34" charset="0"/>
              </a:rPr>
              <a:t>MANAGEMENT SYSTEM </a:t>
            </a:r>
            <a:r>
              <a:rPr lang="en-US" sz="2800" b="1" dirty="0" smtClean="0">
                <a:solidFill>
                  <a:schemeClr val="tx1"/>
                </a:solidFill>
                <a:latin typeface="Arial" panose="020B0604020202020204" pitchFamily="34" charset="0"/>
                <a:cs typeface="Arial" panose="020B0604020202020204" pitchFamily="34" charset="0"/>
              </a:rPr>
              <a:t>          	            FOR </a:t>
            </a:r>
            <a:r>
              <a:rPr lang="en-US" sz="2800" b="1" dirty="0">
                <a:solidFill>
                  <a:schemeClr val="tx1"/>
                </a:solidFill>
                <a:latin typeface="Arial" panose="020B0604020202020204" pitchFamily="34" charset="0"/>
                <a:cs typeface="Arial" panose="020B0604020202020204" pitchFamily="34" charset="0"/>
              </a:rPr>
              <a:t>OUR</a:t>
            </a:r>
            <a:br>
              <a:rPr lang="en-US" sz="2800" b="1" dirty="0">
                <a:solidFill>
                  <a:schemeClr val="tx1"/>
                </a:solidFill>
                <a:latin typeface="Arial" panose="020B0604020202020204" pitchFamily="34" charset="0"/>
                <a:cs typeface="Arial" panose="020B0604020202020204" pitchFamily="34" charset="0"/>
              </a:rPr>
            </a:br>
            <a:r>
              <a:rPr lang="en-US" sz="2800" b="1" dirty="0">
                <a:solidFill>
                  <a:schemeClr val="tx1"/>
                </a:solidFill>
                <a:latin typeface="Arial" panose="020B0604020202020204" pitchFamily="34" charset="0"/>
                <a:cs typeface="Arial" panose="020B0604020202020204" pitchFamily="34" charset="0"/>
              </a:rPr>
              <a:t>              IIIT SRIKAKULAM</a:t>
            </a:r>
          </a:p>
        </p:txBody>
      </p:sp>
      <p:sp>
        <p:nvSpPr>
          <p:cNvPr id="8" name="Rounded Rectangle 7"/>
          <p:cNvSpPr/>
          <p:nvPr/>
        </p:nvSpPr>
        <p:spPr>
          <a:xfrm>
            <a:off x="454956" y="4417454"/>
            <a:ext cx="4220075" cy="1597505"/>
          </a:xfrm>
          <a:prstGeom prst="roundRect">
            <a:avLst/>
          </a:prstGeom>
          <a:solidFill>
            <a:schemeClr val="bg2">
              <a:lumMod val="75000"/>
              <a:lumOff val="25000"/>
            </a:schemeClr>
          </a:solidFill>
          <a:effectLst>
            <a:softEdge rad="31750"/>
          </a:effectLst>
        </p:spPr>
        <p:style>
          <a:lnRef idx="1">
            <a:schemeClr val="dk1"/>
          </a:lnRef>
          <a:fillRef idx="2">
            <a:schemeClr val="dk1"/>
          </a:fillRef>
          <a:effectRef idx="1">
            <a:schemeClr val="dk1"/>
          </a:effectRef>
          <a:fontRef idx="minor">
            <a:schemeClr val="dk1"/>
          </a:fontRef>
        </p:style>
        <p:txBody>
          <a:bodyPr rtlCol="0" anchor="ctr"/>
          <a:lstStyle/>
          <a:p>
            <a:pPr algn="ctr">
              <a:lnSpc>
                <a:spcPct val="150000"/>
              </a:lnSpc>
            </a:pPr>
            <a:r>
              <a:rPr lang="en-US" b="1" u="sng" dirty="0" smtClean="0">
                <a:solidFill>
                  <a:schemeClr val="tx1"/>
                </a:solidFill>
                <a:latin typeface="Arial" panose="020B0604020202020204" pitchFamily="34" charset="0"/>
                <a:cs typeface="Arial" panose="020B0604020202020204" pitchFamily="34" charset="0"/>
              </a:rPr>
              <a:t>GUIDE NAME:</a:t>
            </a:r>
          </a:p>
          <a:p>
            <a:pPr algn="ctr">
              <a:lnSpc>
                <a:spcPct val="150000"/>
              </a:lnSpc>
            </a:pPr>
            <a:r>
              <a:rPr lang="en-US" b="1" dirty="0">
                <a:ln w="0"/>
                <a:solidFill>
                  <a:schemeClr val="tx1">
                    <a:lumMod val="85000"/>
                    <a:lumOff val="1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Mr. N. SESHA KUMAR SIR</a:t>
            </a:r>
          </a:p>
          <a:p>
            <a:pPr algn="ctr">
              <a:lnSpc>
                <a:spcPct val="150000"/>
              </a:lnSpc>
            </a:pPr>
            <a:r>
              <a:rPr lang="en-US" b="1" dirty="0">
                <a:ln w="0"/>
                <a:solidFill>
                  <a:schemeClr val="tx1">
                    <a:lumMod val="85000"/>
                    <a:lumOff val="15000"/>
                  </a:schemeClr>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ASSISTANT PROFESSOR</a:t>
            </a:r>
          </a:p>
          <a:p>
            <a:pPr algn="ctr"/>
            <a:endParaRPr lang="en-US" dirty="0"/>
          </a:p>
        </p:txBody>
      </p:sp>
      <p:sp>
        <p:nvSpPr>
          <p:cNvPr id="9" name="Rounded Rectangle 8"/>
          <p:cNvSpPr/>
          <p:nvPr/>
        </p:nvSpPr>
        <p:spPr>
          <a:xfrm>
            <a:off x="7109138" y="4559121"/>
            <a:ext cx="4159876" cy="2009104"/>
          </a:xfrm>
          <a:prstGeom prst="roundRect">
            <a:avLst/>
          </a:prstGeom>
          <a:solidFill>
            <a:schemeClr val="bg2">
              <a:lumMod val="75000"/>
              <a:lumOff val="25000"/>
            </a:schemeClr>
          </a:solidFill>
          <a:effectLst>
            <a:glow rad="228600">
              <a:schemeClr val="accent2">
                <a:satMod val="175000"/>
                <a:alpha val="40000"/>
              </a:schemeClr>
            </a:glow>
          </a:effectLst>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chemeClr val="tx1">
                    <a:lumMod val="85000"/>
                    <a:lumOff val="15000"/>
                  </a:schemeClr>
                </a:solidFill>
                <a:latin typeface="Arial" panose="020B0604020202020204" pitchFamily="34" charset="0"/>
                <a:cs typeface="Arial" panose="020B0604020202020204" pitchFamily="34" charset="0"/>
              </a:rPr>
              <a:t>S.PAVAN KUMAR (S180614)</a:t>
            </a:r>
          </a:p>
          <a:p>
            <a:pPr algn="ct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algn="ctr"/>
            <a:r>
              <a:rPr lang="en-US" b="1" dirty="0">
                <a:solidFill>
                  <a:schemeClr val="tx1">
                    <a:lumMod val="85000"/>
                    <a:lumOff val="15000"/>
                  </a:schemeClr>
                </a:solidFill>
                <a:latin typeface="Arial" panose="020B0604020202020204" pitchFamily="34" charset="0"/>
                <a:cs typeface="Arial" panose="020B0604020202020204" pitchFamily="34" charset="0"/>
              </a:rPr>
              <a:t>G.HARITHA(S180510)</a:t>
            </a:r>
          </a:p>
          <a:p>
            <a:pPr algn="ctr"/>
            <a:endParaRPr lang="en-US" b="1" dirty="0">
              <a:solidFill>
                <a:schemeClr val="tx1">
                  <a:lumMod val="85000"/>
                  <a:lumOff val="15000"/>
                </a:schemeClr>
              </a:solidFill>
              <a:latin typeface="Arial" panose="020B0604020202020204" pitchFamily="34" charset="0"/>
              <a:cs typeface="Arial" panose="020B0604020202020204" pitchFamily="34" charset="0"/>
            </a:endParaRPr>
          </a:p>
          <a:p>
            <a:pPr algn="ctr"/>
            <a:r>
              <a:rPr lang="en-US" b="1" dirty="0">
                <a:solidFill>
                  <a:schemeClr val="tx1">
                    <a:lumMod val="85000"/>
                    <a:lumOff val="15000"/>
                  </a:schemeClr>
                </a:solidFill>
                <a:latin typeface="Arial" panose="020B0604020202020204" pitchFamily="34" charset="0"/>
                <a:cs typeface="Arial" panose="020B0604020202020204" pitchFamily="34" charset="0"/>
              </a:rPr>
              <a:t>CH.RAMADEVI(S180253)</a:t>
            </a:r>
          </a:p>
        </p:txBody>
      </p:sp>
    </p:spTree>
    <p:extLst>
      <p:ext uri="{BB962C8B-B14F-4D97-AF65-F5344CB8AC3E}">
        <p14:creationId xmlns:p14="http://schemas.microsoft.com/office/powerpoint/2010/main" val="218587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1" y="553792"/>
            <a:ext cx="3457798" cy="313932"/>
          </a:xfrm>
        </p:spPr>
        <p:txBody>
          <a:bodyPr>
            <a:noAutofit/>
          </a:bodyPr>
          <a:lstStyle/>
          <a:p>
            <a:r>
              <a:rPr lang="en-US" sz="2400" b="1" dirty="0" smtClean="0">
                <a:latin typeface="Arial" panose="020B0604020202020204" pitchFamily="34" charset="0"/>
                <a:cs typeface="Arial" panose="020B0604020202020204" pitchFamily="34" charset="0"/>
              </a:rPr>
              <a:t>LOG IN PAGE:</a:t>
            </a:r>
            <a:endParaRPr lang="en-US" sz="24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275" y="867724"/>
            <a:ext cx="10118829" cy="5689064"/>
          </a:xfrm>
        </p:spPr>
      </p:pic>
    </p:spTree>
    <p:extLst>
      <p:ext uri="{BB962C8B-B14F-4D97-AF65-F5344CB8AC3E}">
        <p14:creationId xmlns:p14="http://schemas.microsoft.com/office/powerpoint/2010/main" val="376937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313932"/>
          </a:xfrm>
        </p:spPr>
        <p:txBody>
          <a:bodyPr>
            <a:noAutofit/>
          </a:bodyPr>
          <a:lstStyle/>
          <a:p>
            <a:r>
              <a:rPr lang="en-US" sz="2000" b="1" dirty="0" smtClean="0">
                <a:latin typeface="Arial" panose="020B0604020202020204" pitchFamily="34" charset="0"/>
                <a:cs typeface="Arial" panose="020B0604020202020204" pitchFamily="34" charset="0"/>
              </a:rPr>
              <a:t>LIBRARIAN LOGIN AND STUDENT LOGIN PAGE:</a:t>
            </a:r>
            <a:endParaRPr lang="en-US" sz="20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2394" t="25861" r="21974" b="13558"/>
          <a:stretch/>
        </p:blipFill>
        <p:spPr>
          <a:xfrm>
            <a:off x="592429" y="1790163"/>
            <a:ext cx="5151550" cy="3374266"/>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3047" t="25933" r="21639" b="12350"/>
          <a:stretch/>
        </p:blipFill>
        <p:spPr>
          <a:xfrm>
            <a:off x="6207615" y="1790162"/>
            <a:ext cx="5563673" cy="3490175"/>
          </a:xfrm>
          <a:prstGeom prst="rect">
            <a:avLst/>
          </a:prstGeom>
        </p:spPr>
      </p:pic>
    </p:spTree>
    <p:extLst>
      <p:ext uri="{BB962C8B-B14F-4D97-AF65-F5344CB8AC3E}">
        <p14:creationId xmlns:p14="http://schemas.microsoft.com/office/powerpoint/2010/main" val="656645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341632"/>
          </a:xfrm>
        </p:spPr>
        <p:txBody>
          <a:bodyPr>
            <a:noAutofit/>
          </a:bodyPr>
          <a:lstStyle/>
          <a:p>
            <a:r>
              <a:rPr lang="en-US" sz="2000" b="1" dirty="0" smtClean="0">
                <a:latin typeface="Arial" panose="020B0604020202020204" pitchFamily="34" charset="0"/>
                <a:cs typeface="Arial" panose="020B0604020202020204" pitchFamily="34" charset="0"/>
              </a:rPr>
              <a:t>LIBRARIAN </a:t>
            </a:r>
            <a:r>
              <a:rPr lang="en-US" sz="2000" b="1" dirty="0" smtClean="0">
                <a:latin typeface="Arial" panose="020B0604020202020204" pitchFamily="34" charset="0"/>
                <a:cs typeface="Arial" panose="020B0604020202020204" pitchFamily="34" charset="0"/>
              </a:rPr>
              <a:t>DASHBOARD and functionalities:</a:t>
            </a:r>
            <a:endParaRPr lang="en-US" sz="20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13710" r="29773" b="29107"/>
          <a:stretch/>
        </p:blipFill>
        <p:spPr>
          <a:xfrm>
            <a:off x="585422" y="1053596"/>
            <a:ext cx="10180570" cy="4660639"/>
          </a:xfrm>
        </p:spPr>
      </p:pic>
      <p:sp>
        <p:nvSpPr>
          <p:cNvPr id="4" name="Rectangle 3"/>
          <p:cNvSpPr/>
          <p:nvPr/>
        </p:nvSpPr>
        <p:spPr>
          <a:xfrm>
            <a:off x="636105" y="5883274"/>
            <a:ext cx="10129888" cy="79582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ABOVE ARE THE FUNCTIONALITIES OF THE LIBRARIAN TO AUTOMATE LIBRARY FUNCTIONS.</a:t>
            </a:r>
            <a:endParaRPr lang="en-US" dirty="0"/>
          </a:p>
        </p:txBody>
      </p:sp>
    </p:spTree>
    <p:extLst>
      <p:ext uri="{BB962C8B-B14F-4D97-AF65-F5344CB8AC3E}">
        <p14:creationId xmlns:p14="http://schemas.microsoft.com/office/powerpoint/2010/main" val="47819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59590"/>
            <a:ext cx="11214100" cy="313932"/>
          </a:xfrm>
        </p:spPr>
        <p:txBody>
          <a:bodyPr>
            <a:noAutofit/>
          </a:bodyPr>
          <a:lstStyle/>
          <a:p>
            <a:r>
              <a:rPr lang="en-US" sz="2000" b="1" dirty="0" smtClean="0">
                <a:latin typeface="Arial" panose="020B0604020202020204" pitchFamily="34" charset="0"/>
                <a:cs typeface="Arial" panose="020B0604020202020204" pitchFamily="34" charset="0"/>
              </a:rPr>
              <a:t>FUNCTIONALITIES OF </a:t>
            </a:r>
            <a:r>
              <a:rPr lang="en-US" sz="2000" b="1" dirty="0" smtClean="0">
                <a:latin typeface="Arial" panose="020B0604020202020204" pitchFamily="34" charset="0"/>
                <a:cs typeface="Arial" panose="020B0604020202020204" pitchFamily="34" charset="0"/>
              </a:rPr>
              <a:t>STUDENT</a:t>
            </a:r>
            <a:r>
              <a:rPr lang="en-US" sz="2000" b="1" dirty="0" smtClean="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07" t="13664" r="9142"/>
          <a:stretch/>
        </p:blipFill>
        <p:spPr>
          <a:xfrm>
            <a:off x="566669" y="800939"/>
            <a:ext cx="10277342" cy="4363489"/>
          </a:xfrm>
        </p:spPr>
      </p:pic>
      <p:sp>
        <p:nvSpPr>
          <p:cNvPr id="4" name="Rectangle 3"/>
          <p:cNvSpPr/>
          <p:nvPr/>
        </p:nvSpPr>
        <p:spPr>
          <a:xfrm>
            <a:off x="566669" y="5307962"/>
            <a:ext cx="10380373" cy="1150623"/>
          </a:xfrm>
          <a:prstGeom prst="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TO SEE ALL AVAILABLE BOOKS IN THE LIBRARY BY THE LIBRARIAN AND STUDENT DASHBOARD</a:t>
            </a:r>
          </a:p>
          <a:p>
            <a:pPr algn="ctr"/>
            <a:r>
              <a:rPr lang="en-US" sz="1600" b="1" dirty="0" smtClean="0">
                <a:solidFill>
                  <a:schemeClr val="tx1"/>
                </a:solidFill>
                <a:latin typeface="Arial" panose="020B0604020202020204" pitchFamily="34" charset="0"/>
                <a:cs typeface="Arial" panose="020B0604020202020204" pitchFamily="34" charset="0"/>
              </a:rPr>
              <a:t>(EASY TO SEE AND SEARCH THE BOOKS IN THE ALL BOOKS)</a:t>
            </a:r>
            <a:endParaRPr lang="en-U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34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Content Placeholder 4"/>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20417" t="27236" r="10423" b="54541"/>
          <a:stretch/>
        </p:blipFill>
        <p:spPr>
          <a:xfrm>
            <a:off x="954739" y="1421361"/>
            <a:ext cx="10290221" cy="1240478"/>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2394" t="27074" r="22791" b="30114"/>
          <a:stretch/>
        </p:blipFill>
        <p:spPr>
          <a:xfrm>
            <a:off x="371644" y="4002157"/>
            <a:ext cx="4507607" cy="242104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9846" t="20467" r="10243" b="42412"/>
          <a:stretch/>
        </p:blipFill>
        <p:spPr>
          <a:xfrm>
            <a:off x="5023507" y="4149143"/>
            <a:ext cx="7031866" cy="2099256"/>
          </a:xfrm>
          <a:prstGeom prst="rect">
            <a:avLst/>
          </a:prstGeom>
        </p:spPr>
      </p:pic>
      <p:sp>
        <p:nvSpPr>
          <p:cNvPr id="2" name="Rectangle 1"/>
          <p:cNvSpPr/>
          <p:nvPr/>
        </p:nvSpPr>
        <p:spPr>
          <a:xfrm>
            <a:off x="371644" y="3140765"/>
            <a:ext cx="4507607" cy="68911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EASY TO ADD A NEW BOOK</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5127005" y="3140765"/>
            <a:ext cx="6824870" cy="8613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EASY TO MANAGE STUDENTS BY THE LIBRARIAN BY MULTISELECT OPTION </a:t>
            </a:r>
            <a:endParaRPr lang="en-US" b="1" dirty="0">
              <a:latin typeface="Arial" panose="020B0604020202020204" pitchFamily="34" charset="0"/>
              <a:cs typeface="Arial" panose="020B0604020202020204" pitchFamily="34" charset="0"/>
            </a:endParaRPr>
          </a:p>
        </p:txBody>
      </p:sp>
      <p:sp>
        <p:nvSpPr>
          <p:cNvPr id="8" name="Rectangle 7"/>
          <p:cNvSpPr/>
          <p:nvPr/>
        </p:nvSpPr>
        <p:spPr>
          <a:xfrm>
            <a:off x="954739" y="493708"/>
            <a:ext cx="10217426" cy="7553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STUDENT REQUESTED TO LIBRARIAN TO ISSUE THE BOOKS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69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257909"/>
            <a:ext cx="10197405" cy="720885"/>
          </a:xfrm>
        </p:spPr>
        <p:txBody>
          <a:bodyPr>
            <a:normAutofit/>
          </a:bodyPr>
          <a:lstStyle/>
          <a:p>
            <a:r>
              <a:rPr lang="en-US" sz="2000" b="1" dirty="0">
                <a:latin typeface="Arial" panose="020B0604020202020204" pitchFamily="34" charset="0"/>
                <a:cs typeface="Arial" panose="020B0604020202020204" pitchFamily="34" charset="0"/>
              </a:rPr>
              <a:t>Authentication and </a:t>
            </a:r>
            <a:r>
              <a:rPr lang="en-US" sz="2000" b="1" dirty="0" smtClean="0">
                <a:latin typeface="Arial" panose="020B0604020202020204" pitchFamily="34" charset="0"/>
                <a:cs typeface="Arial" panose="020B0604020202020204" pitchFamily="34" charset="0"/>
              </a:rPr>
              <a:t>Authorization:</a:t>
            </a:r>
            <a:endParaRPr lang="en-US" sz="2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5435" t="4695" r="16678"/>
          <a:stretch/>
        </p:blipFill>
        <p:spPr>
          <a:xfrm>
            <a:off x="643943" y="978794"/>
            <a:ext cx="5396248" cy="5661179"/>
          </a:xfrm>
        </p:spPr>
      </p:pic>
      <p:sp>
        <p:nvSpPr>
          <p:cNvPr id="7" name="Rectangle 6"/>
          <p:cNvSpPr/>
          <p:nvPr/>
        </p:nvSpPr>
        <p:spPr>
          <a:xfrm>
            <a:off x="6194738" y="1777285"/>
            <a:ext cx="5718220" cy="3078050"/>
          </a:xfrm>
          <a:prstGeom prst="rect">
            <a:avLst/>
          </a:prstGeom>
          <a:solidFill>
            <a:schemeClr val="bg1">
              <a:lumMod val="65000"/>
              <a:lumOff val="35000"/>
            </a:schemeClr>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Arial" panose="020B0604020202020204" pitchFamily="34" charset="0"/>
                <a:cs typeface="Arial" panose="020B0604020202020204" pitchFamily="34" charset="0"/>
              </a:rPr>
              <a:t>GUIDELINES TO STUDENT REGISTRATION: </a:t>
            </a:r>
          </a:p>
          <a:p>
            <a:pPr algn="ctr"/>
            <a:endParaRPr lang="en-US" sz="1600" b="1"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1.FOR THE EMAIL FIELD GIVE APPROPRIATE EMAIL.</a:t>
            </a:r>
          </a:p>
          <a:p>
            <a:r>
              <a:rPr lang="en-US" sz="1600" dirty="0" smtClean="0">
                <a:latin typeface="Arial" panose="020B0604020202020204" pitchFamily="34" charset="0"/>
                <a:cs typeface="Arial" panose="020B0604020202020204" pitchFamily="34" charset="0"/>
              </a:rPr>
              <a:t>2.ENTER SAME AS PASSWORD IN CONFIRM PASSWORD.</a:t>
            </a:r>
          </a:p>
          <a:p>
            <a:r>
              <a:rPr lang="en-US" sz="1600" dirty="0" smtClean="0">
                <a:latin typeface="Arial" panose="020B0604020202020204" pitchFamily="34" charset="0"/>
                <a:cs typeface="Arial" panose="020B0604020202020204" pitchFamily="34" charset="0"/>
              </a:rPr>
              <a:t>3.PASSWORD MUST BE IN ABOVE 7 CHARACTERS.</a:t>
            </a:r>
          </a:p>
          <a:p>
            <a:r>
              <a:rPr lang="en-US" sz="1600" dirty="0" smtClean="0">
                <a:latin typeface="Arial" panose="020B0604020202020204" pitchFamily="34" charset="0"/>
                <a:cs typeface="Arial" panose="020B0604020202020204" pitchFamily="34" charset="0"/>
              </a:rPr>
              <a:t>4.GIVE ONLY BRANCHES IN DROPDOWN MENU.</a:t>
            </a:r>
          </a:p>
          <a:p>
            <a:r>
              <a:rPr lang="en-US" sz="1600" dirty="0" smtClean="0">
                <a:latin typeface="Arial" panose="020B0604020202020204" pitchFamily="34" charset="0"/>
                <a:cs typeface="Arial" panose="020B0604020202020204" pitchFamily="34" charset="0"/>
              </a:rPr>
              <a:t>5.GIVE APPROPRIATE ADMISSION YEAR.</a:t>
            </a:r>
          </a:p>
          <a:p>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BY USING THE ABOVE GUIDELINES IT PREVENT  UNAUTHORIZED ACCESS TO SENSITIVE DATA AND USER INFORMATION.</a:t>
            </a:r>
            <a:r>
              <a:rPr lang="en-US" dirty="0" smtClean="0"/>
              <a:t> </a:t>
            </a:r>
            <a:endParaRPr lang="en-US" dirty="0"/>
          </a:p>
        </p:txBody>
      </p:sp>
    </p:spTree>
    <p:extLst>
      <p:ext uri="{BB962C8B-B14F-4D97-AF65-F5344CB8AC3E}">
        <p14:creationId xmlns:p14="http://schemas.microsoft.com/office/powerpoint/2010/main" val="1884738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334851"/>
            <a:ext cx="10480741" cy="734095"/>
          </a:xfrm>
        </p:spPr>
        <p:txBody>
          <a:bodyPr/>
          <a:lstStyle/>
          <a:p>
            <a:r>
              <a:rPr lang="en-US" dirty="0" smtClean="0"/>
              <a:t>STUDENT DASHBOARD:</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27643" b="16065"/>
          <a:stretch/>
        </p:blipFill>
        <p:spPr>
          <a:xfrm>
            <a:off x="566669" y="1068946"/>
            <a:ext cx="7128733" cy="4649274"/>
          </a:xfrm>
        </p:spPr>
      </p:pic>
      <p:sp>
        <p:nvSpPr>
          <p:cNvPr id="5" name="Rectangle 4"/>
          <p:cNvSpPr/>
          <p:nvPr/>
        </p:nvSpPr>
        <p:spPr>
          <a:xfrm>
            <a:off x="7894748" y="1481070"/>
            <a:ext cx="3979572" cy="3078052"/>
          </a:xfrm>
          <a:prstGeom prst="rect">
            <a:avLst/>
          </a:prstGeom>
          <a:solidFill>
            <a:schemeClr val="accent2">
              <a:lumMod val="50000"/>
            </a:schemeClr>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FUNCTIONALITIES:</a:t>
            </a:r>
          </a:p>
          <a:p>
            <a:pPr marL="285750" indent="-285750" algn="just">
              <a:buFont typeface="Wingdings" panose="05000000000000000000" pitchFamily="2" charset="2"/>
              <a:buChar char="Ø"/>
            </a:pPr>
            <a:r>
              <a:rPr lang="en-US" dirty="0" smtClean="0"/>
              <a:t>TO SEE ALL AVAILABLE BOOKS.</a:t>
            </a:r>
          </a:p>
          <a:p>
            <a:pPr marL="285750" indent="-285750" algn="just">
              <a:buFont typeface="Wingdings" panose="05000000000000000000" pitchFamily="2" charset="2"/>
              <a:buChar char="Ø"/>
            </a:pPr>
            <a:r>
              <a:rPr lang="en-US" dirty="0" smtClean="0"/>
              <a:t>THEY USED TO RECOMMEND ANY BOOKS FOR THE LIBRARY.</a:t>
            </a:r>
          </a:p>
          <a:p>
            <a:pPr marL="285750" indent="-285750" algn="just">
              <a:buFont typeface="Wingdings" panose="05000000000000000000" pitchFamily="2" charset="2"/>
              <a:buChar char="Ø"/>
            </a:pPr>
            <a:r>
              <a:rPr lang="en-US" dirty="0" smtClean="0"/>
              <a:t>THEY SEE THEIR CURRENTLY ISSUED BOOKS</a:t>
            </a:r>
          </a:p>
          <a:p>
            <a:pPr marL="285750" indent="-285750" algn="just">
              <a:buFont typeface="Wingdings" panose="05000000000000000000" pitchFamily="2" charset="2"/>
              <a:buChar char="Ø"/>
            </a:pPr>
            <a:r>
              <a:rPr lang="en-US" dirty="0" smtClean="0"/>
              <a:t>THEY CAN EASILY SEE THEIR DETAILS RELATED TO THE LIBRARY.</a:t>
            </a:r>
          </a:p>
          <a:p>
            <a:pPr marL="285750" indent="-285750" algn="ctr">
              <a:buFont typeface="Wingdings" panose="05000000000000000000" pitchFamily="2" charset="2"/>
              <a:buChar char="Ø"/>
            </a:pPr>
            <a:endParaRPr lang="en-US" dirty="0" smtClean="0"/>
          </a:p>
          <a:p>
            <a:pPr algn="ctr"/>
            <a:endParaRPr lang="en-US" dirty="0"/>
          </a:p>
        </p:txBody>
      </p:sp>
    </p:spTree>
    <p:extLst>
      <p:ext uri="{BB962C8B-B14F-4D97-AF65-F5344CB8AC3E}">
        <p14:creationId xmlns:p14="http://schemas.microsoft.com/office/powerpoint/2010/main" val="2208995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5" y="141667"/>
            <a:ext cx="11307651" cy="824248"/>
          </a:xfrm>
        </p:spPr>
        <p:txBody>
          <a:bodyPr>
            <a:normAutofit/>
          </a:bodyPr>
          <a:lstStyle/>
          <a:p>
            <a:r>
              <a:rPr lang="en-US" sz="2400" b="1" dirty="0" smtClean="0">
                <a:latin typeface="Arial" panose="020B0604020202020204" pitchFamily="34" charset="0"/>
                <a:cs typeface="Arial" panose="020B0604020202020204" pitchFamily="34" charset="0"/>
              </a:rPr>
              <a:t>ADVANTAGES OF PROPOSED SYSTEM:</a:t>
            </a:r>
            <a:endParaRPr lang="en-US"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2124" y="965915"/>
            <a:ext cx="11307651" cy="5473522"/>
          </a:xfrm>
        </p:spPr>
        <p:txBody>
          <a:bodyPr>
            <a:normAutofit fontScale="70000" lnSpcReduction="20000"/>
          </a:bodyPr>
          <a:lstStyle/>
          <a:p>
            <a:pPr algn="just">
              <a:buFont typeface="Wingdings" panose="05000000000000000000" pitchFamily="2" charset="2"/>
              <a:buChar char="Ø"/>
            </a:pPr>
            <a:r>
              <a:rPr lang="en-US" sz="2600" b="1" dirty="0">
                <a:latin typeface="Arial" panose="020B0604020202020204" pitchFamily="34" charset="0"/>
                <a:cs typeface="Arial" panose="020B0604020202020204" pitchFamily="34" charset="0"/>
              </a:rPr>
              <a:t>Efficient Book Management: </a:t>
            </a:r>
            <a:r>
              <a:rPr lang="en-US" dirty="0">
                <a:latin typeface="Arial" panose="020B0604020202020204" pitchFamily="34" charset="0"/>
                <a:cs typeface="Arial" panose="020B0604020202020204" pitchFamily="34" charset="0"/>
              </a:rPr>
              <a:t>Ensuring that the interface for adding, editing, and deleting book records is user-friendly and includes information like the title, author, copies, and availability </a:t>
            </a:r>
            <a:r>
              <a:rPr lang="en-US" dirty="0" smtClean="0">
                <a:latin typeface="Arial" panose="020B0604020202020204" pitchFamily="34" charset="0"/>
                <a:cs typeface="Arial" panose="020B0604020202020204" pitchFamily="34" charset="0"/>
              </a:rPr>
              <a:t>status.</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Seamless Borrowing and Returning:</a:t>
            </a:r>
            <a:r>
              <a:rPr lang="en-US" sz="260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Make it simple for users to quickly determine whether books are available, borrow them, and quickly return them. Develop an efficient workflow to manage book transactions.</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User </a:t>
            </a:r>
            <a:r>
              <a:rPr lang="en-US" sz="2600" b="1" dirty="0">
                <a:latin typeface="Arial" panose="020B0604020202020204" pitchFamily="34" charset="0"/>
                <a:cs typeface="Arial" panose="020B0604020202020204" pitchFamily="34" charset="0"/>
              </a:rPr>
              <a:t>Management:</a:t>
            </a:r>
            <a:r>
              <a:rPr lang="en-US" sz="2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For users, include user registration, login, and profile management features. Ensure customized user experiences and secure system </a:t>
            </a:r>
            <a:r>
              <a:rPr lang="en-US" dirty="0" smtClean="0">
                <a:latin typeface="Arial" panose="020B0604020202020204" pitchFamily="34" charset="0"/>
                <a:cs typeface="Arial" panose="020B0604020202020204" pitchFamily="34" charset="0"/>
              </a:rPr>
              <a:t>access.</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Advanced </a:t>
            </a:r>
            <a:r>
              <a:rPr lang="en-US" sz="2600" b="1" dirty="0">
                <a:latin typeface="Arial" panose="020B0604020202020204" pitchFamily="34" charset="0"/>
                <a:cs typeface="Arial" panose="020B0604020202020204" pitchFamily="34" charset="0"/>
              </a:rPr>
              <a:t>Search</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Give users the option of searching for books by title, author, or other factors. It assist consumers in quickly finding the books they are looking </a:t>
            </a:r>
            <a:r>
              <a:rPr lang="en-US" dirty="0" smtClean="0">
                <a:latin typeface="Arial" panose="020B0604020202020204" pitchFamily="34" charset="0"/>
                <a:cs typeface="Arial" panose="020B0604020202020204" pitchFamily="34" charset="0"/>
              </a:rPr>
              <a:t>for.</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Performance </a:t>
            </a:r>
            <a:r>
              <a:rPr lang="en-US" sz="2600" b="1" dirty="0">
                <a:latin typeface="Arial" panose="020B0604020202020204" pitchFamily="34" charset="0"/>
                <a:cs typeface="Arial" panose="020B0604020202020204" pitchFamily="34" charset="0"/>
              </a:rPr>
              <a:t>and Scalability:</a:t>
            </a:r>
            <a:r>
              <a:rPr lang="en-US" sz="2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Build the system to support many simultaneous users and optimize database queries for speed. Ensure responsiveness and efficiency even during periods of high </a:t>
            </a:r>
            <a:r>
              <a:rPr lang="en-US" dirty="0" smtClean="0">
                <a:latin typeface="Arial" panose="020B0604020202020204" pitchFamily="34" charset="0"/>
                <a:cs typeface="Arial" panose="020B0604020202020204" pitchFamily="34" charset="0"/>
              </a:rPr>
              <a:t>usage.</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Secure </a:t>
            </a:r>
            <a:r>
              <a:rPr lang="en-US" sz="2600" b="1" dirty="0">
                <a:latin typeface="Arial" panose="020B0604020202020204" pitchFamily="34" charset="0"/>
                <a:cs typeface="Arial" panose="020B0604020202020204" pitchFamily="34" charset="0"/>
              </a:rPr>
              <a:t>Authentication and Authorization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Implement a strong authentication mechanism to guarantee that only users who have been given permission can access the system. Prevent unauthorized access to sensitive data and user </a:t>
            </a:r>
            <a:r>
              <a:rPr lang="en-US" dirty="0" smtClean="0">
                <a:latin typeface="Arial" panose="020B0604020202020204" pitchFamily="34" charset="0"/>
                <a:cs typeface="Arial" panose="020B0604020202020204" pitchFamily="34" charset="0"/>
              </a:rPr>
              <a:t>information.</a:t>
            </a:r>
          </a:p>
          <a:p>
            <a:pPr algn="just">
              <a:buFont typeface="Wingdings" panose="05000000000000000000" pitchFamily="2" charset="2"/>
              <a:buChar char="Ø"/>
            </a:pPr>
            <a:r>
              <a:rPr lang="en-US" sz="2600" b="1" dirty="0" smtClean="0">
                <a:latin typeface="Arial" panose="020B0604020202020204" pitchFamily="34" charset="0"/>
                <a:cs typeface="Arial" panose="020B0604020202020204" pitchFamily="34" charset="0"/>
              </a:rPr>
              <a:t>User-Friendly </a:t>
            </a:r>
            <a:r>
              <a:rPr lang="en-US" sz="2600" b="1" dirty="0">
                <a:latin typeface="Arial" panose="020B0604020202020204" pitchFamily="34" charset="0"/>
                <a:cs typeface="Arial" panose="020B0604020202020204" pitchFamily="34" charset="0"/>
              </a:rPr>
              <a:t>Interface:</a:t>
            </a:r>
            <a:r>
              <a:rPr lang="en-US" sz="26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improve user experience and make the system simple to use and navigate, create a contemporary, intuitive, and responsive user interface using React.</a:t>
            </a:r>
          </a:p>
        </p:txBody>
      </p:sp>
    </p:spTree>
    <p:extLst>
      <p:ext uri="{BB962C8B-B14F-4D97-AF65-F5344CB8AC3E}">
        <p14:creationId xmlns:p14="http://schemas.microsoft.com/office/powerpoint/2010/main" val="1784189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0638"/>
            <a:ext cx="9905998" cy="566338"/>
          </a:xfrm>
        </p:spPr>
        <p:txBody>
          <a:bodyPr>
            <a:normAutofit/>
          </a:bodyPr>
          <a:lstStyle/>
          <a:p>
            <a:r>
              <a:rPr lang="en-US" sz="2800" b="1" dirty="0" smtClean="0">
                <a:latin typeface="Arial" panose="020B0604020202020204" pitchFamily="34" charset="0"/>
                <a:cs typeface="Arial" panose="020B0604020202020204" pitchFamily="34" charset="0"/>
              </a:rPr>
              <a:t>TECHNOLOGIES USED:</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9853" y="862885"/>
            <a:ext cx="11204619" cy="5628067"/>
          </a:xfrm>
        </p:spPr>
        <p:txBody>
          <a:bodyPr>
            <a:normAutofit fontScale="85000" lnSpcReduction="10000"/>
          </a:bodyPr>
          <a:lstStyle/>
          <a:p>
            <a:pPr algn="just">
              <a:buFont typeface="Wingdings" panose="05000000000000000000" pitchFamily="2" charset="2"/>
              <a:buChar char="Ø"/>
            </a:pPr>
            <a:r>
              <a:rPr lang="en-US" dirty="0" smtClean="0">
                <a:latin typeface="Arial" panose="020B0604020202020204" pitchFamily="34" charset="0"/>
                <a:cs typeface="Arial" panose="020B0604020202020204" pitchFamily="34" charset="0"/>
              </a:rPr>
              <a:t>MERN STACK ( MONGO DB , EXPRESS JS ,REACT JS, NODE JS) </a:t>
            </a:r>
          </a:p>
          <a:p>
            <a:pPr marL="0" indent="0" algn="just">
              <a:buNone/>
            </a:pPr>
            <a:r>
              <a:rPr lang="en-US" dirty="0" smtClean="0">
                <a:latin typeface="Arial" panose="020B0604020202020204" pitchFamily="34" charset="0"/>
                <a:cs typeface="Arial" panose="020B0604020202020204" pitchFamily="34" charset="0"/>
              </a:rPr>
              <a:t>   MERN </a:t>
            </a:r>
            <a:r>
              <a:rPr lang="en-US" dirty="0">
                <a:latin typeface="Arial" panose="020B0604020202020204" pitchFamily="34" charset="0"/>
                <a:cs typeface="Arial" panose="020B0604020202020204" pitchFamily="34" charset="0"/>
              </a:rPr>
              <a:t>stack is an open-source full-stack JavaScript solution for quickly and easily developing and deploying full-stack applications. </a:t>
            </a:r>
            <a:r>
              <a:rPr lang="en-US" dirty="0" smtClean="0">
                <a:latin typeface="Arial" panose="020B0604020202020204" pitchFamily="34" charset="0"/>
                <a:cs typeface="Arial" panose="020B0604020202020204" pitchFamily="34" charset="0"/>
              </a:rPr>
              <a:t>Therefore</a:t>
            </a:r>
            <a:r>
              <a:rPr lang="en-US" dirty="0">
                <a:latin typeface="Arial" panose="020B0604020202020204" pitchFamily="34" charset="0"/>
                <a:cs typeface="Arial" panose="020B0604020202020204" pitchFamily="34" charset="0"/>
              </a:rPr>
              <a:t>, each component of </a:t>
            </a:r>
            <a:r>
              <a:rPr lang="en-US" dirty="0" smtClean="0">
                <a:latin typeface="Arial" panose="020B0604020202020204" pitchFamily="34" charset="0"/>
                <a:cs typeface="Arial" panose="020B0604020202020204" pitchFamily="34" charset="0"/>
              </a:rPr>
              <a:t>MERN serves </a:t>
            </a:r>
            <a:r>
              <a:rPr lang="en-US" dirty="0">
                <a:latin typeface="Arial" panose="020B0604020202020204" pitchFamily="34" charset="0"/>
                <a:cs typeface="Arial" panose="020B0604020202020204" pitchFamily="34" charset="0"/>
              </a:rPr>
              <a:t>a specific purpose that we must understand</a:t>
            </a:r>
            <a:r>
              <a:rPr lang="en-US" dirty="0" smtClean="0">
                <a:latin typeface="Arial" panose="020B0604020202020204" pitchFamily="34" charset="0"/>
                <a:cs typeface="Arial" panose="020B0604020202020204" pitchFamily="34" charset="0"/>
              </a:rPr>
              <a:t>.</a:t>
            </a:r>
          </a:p>
          <a:p>
            <a:pPr marL="0" indent="0" algn="just">
              <a:buNone/>
            </a:pP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900" b="1" dirty="0" smtClean="0">
                <a:latin typeface="Arial" panose="020B0604020202020204" pitchFamily="34" charset="0"/>
                <a:cs typeface="Arial" panose="020B0604020202020204" pitchFamily="34" charset="0"/>
              </a:rPr>
              <a:t>MONGO DB</a:t>
            </a:r>
            <a:r>
              <a:rPr lang="en-US" sz="2900" b="1" dirty="0">
                <a:latin typeface="Arial" panose="020B0604020202020204" pitchFamily="34" charset="0"/>
                <a:cs typeface="Arial" panose="020B0604020202020204" pitchFamily="34" charset="0"/>
              </a:rPr>
              <a:t>: </a:t>
            </a:r>
            <a:r>
              <a:rPr lang="en-US" sz="2900" b="1"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Platform-Independent</a:t>
            </a:r>
          </a:p>
          <a:p>
            <a:pPr algn="just"/>
            <a:r>
              <a:rPr lang="en-US" dirty="0">
                <a:latin typeface="Arial" panose="020B0604020202020204" pitchFamily="34" charset="0"/>
                <a:cs typeface="Arial" panose="020B0604020202020204" pitchFamily="34" charset="0"/>
              </a:rPr>
              <a:t>It is an </a:t>
            </a:r>
            <a:r>
              <a:rPr lang="en-US" dirty="0" smtClean="0">
                <a:latin typeface="Arial" panose="020B0604020202020204" pitchFamily="34" charset="0"/>
                <a:cs typeface="Arial" panose="020B0604020202020204" pitchFamily="34" charset="0"/>
              </a:rPr>
              <a:t>open-source. </a:t>
            </a:r>
            <a:r>
              <a:rPr lang="en-US" dirty="0">
                <a:latin typeface="Arial" panose="020B0604020202020204" pitchFamily="34" charset="0"/>
                <a:cs typeface="Arial" panose="020B0604020202020204" pitchFamily="34" charset="0"/>
              </a:rPr>
              <a:t>It’s a </a:t>
            </a:r>
            <a:r>
              <a:rPr lang="en-US" dirty="0" smtClean="0">
                <a:latin typeface="Arial" panose="020B0604020202020204" pitchFamily="34" charset="0"/>
                <a:cs typeface="Arial" panose="020B0604020202020204" pitchFamily="34" charset="0"/>
              </a:rPr>
              <a:t>No SQL </a:t>
            </a:r>
            <a:r>
              <a:rPr lang="en-US" dirty="0">
                <a:latin typeface="Arial" panose="020B0604020202020204" pitchFamily="34" charset="0"/>
                <a:cs typeface="Arial" panose="020B0604020202020204" pitchFamily="34" charset="0"/>
              </a:rPr>
              <a:t>database with JSON document-based </a:t>
            </a:r>
            <a:r>
              <a:rPr lang="en-US" dirty="0" smtClean="0">
                <a:latin typeface="Arial" panose="020B0604020202020204" pitchFamily="34" charset="0"/>
                <a:cs typeface="Arial" panose="020B0604020202020204" pitchFamily="34" charset="0"/>
              </a:rPr>
              <a:t>schemas. Mongo DB </a:t>
            </a:r>
            <a:r>
              <a:rPr lang="en-US" dirty="0">
                <a:latin typeface="Arial" panose="020B0604020202020204" pitchFamily="34" charset="0"/>
                <a:cs typeface="Arial" panose="020B0604020202020204" pitchFamily="34" charset="0"/>
              </a:rPr>
              <a:t>is adaptable, and its document model defines objects in code, allowing for easy data </a:t>
            </a:r>
            <a:r>
              <a:rPr lang="en-US" dirty="0" smtClean="0">
                <a:latin typeface="Arial" panose="020B0604020202020204" pitchFamily="34" charset="0"/>
                <a:cs typeface="Arial" panose="020B0604020202020204" pitchFamily="34" charset="0"/>
              </a:rPr>
              <a:t>manipulation and  </a:t>
            </a:r>
            <a:r>
              <a:rPr lang="en-US" dirty="0">
                <a:latin typeface="Arial" panose="020B0604020202020204" pitchFamily="34" charset="0"/>
                <a:cs typeface="Arial" panose="020B0604020202020204" pitchFamily="34" charset="0"/>
              </a:rPr>
              <a:t>it </a:t>
            </a:r>
            <a:r>
              <a:rPr lang="en-US" dirty="0" smtClean="0">
                <a:latin typeface="Arial" panose="020B0604020202020204" pitchFamily="34" charset="0"/>
                <a:cs typeface="Arial" panose="020B0604020202020204" pitchFamily="34" charset="0"/>
              </a:rPr>
              <a:t>has </a:t>
            </a:r>
            <a:r>
              <a:rPr lang="en-US" dirty="0">
                <a:latin typeface="Arial" panose="020B0604020202020204" pitchFamily="34" charset="0"/>
                <a:cs typeface="Arial" panose="020B0604020202020204" pitchFamily="34" charset="0"/>
              </a:rPr>
              <a:t>high availability</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sz="2900" b="1" dirty="0" smtClean="0">
                <a:latin typeface="Arial" panose="020B0604020202020204" pitchFamily="34" charset="0"/>
                <a:cs typeface="Arial" panose="020B0604020202020204" pitchFamily="34" charset="0"/>
              </a:rPr>
              <a:t>EXPRESS JS: </a:t>
            </a:r>
            <a:r>
              <a:rPr lang="en-US" b="1" dirty="0" smtClean="0">
                <a:latin typeface="Arial" panose="020B0604020202020204" pitchFamily="34" charset="0"/>
                <a:cs typeface="Arial" panose="020B0604020202020204" pitchFamily="34" charset="0"/>
              </a:rPr>
              <a:t>Framework </a:t>
            </a:r>
            <a:r>
              <a:rPr lang="en-US" b="1" dirty="0">
                <a:latin typeface="Arial" panose="020B0604020202020204" pitchFamily="34" charset="0"/>
                <a:cs typeface="Arial" panose="020B0604020202020204" pitchFamily="34" charset="0"/>
              </a:rPr>
              <a:t>for the back end </a:t>
            </a:r>
          </a:p>
          <a:p>
            <a:pPr algn="just"/>
            <a:r>
              <a:rPr lang="en-US" dirty="0">
                <a:latin typeface="Arial" panose="020B0604020202020204" pitchFamily="34" charset="0"/>
                <a:cs typeface="Arial" panose="020B0604020202020204" pitchFamily="34" charset="0"/>
              </a:rPr>
              <a:t>Express is a Node.js back-end web application </a:t>
            </a:r>
            <a:r>
              <a:rPr lang="en-US" dirty="0" smtClean="0">
                <a:latin typeface="Arial" panose="020B0604020202020204" pitchFamily="34" charset="0"/>
                <a:cs typeface="Arial" panose="020B0604020202020204" pitchFamily="34" charset="0"/>
              </a:rPr>
              <a:t>framework. </a:t>
            </a:r>
            <a:r>
              <a:rPr lang="en-US" dirty="0">
                <a:latin typeface="Arial" panose="020B0604020202020204" pitchFamily="34" charset="0"/>
                <a:cs typeface="Arial" panose="020B0604020202020204" pitchFamily="34" charset="0"/>
              </a:rPr>
              <a:t>It has many features that make developing web applications </a:t>
            </a:r>
            <a:r>
              <a:rPr lang="en-US" dirty="0" smtClean="0">
                <a:latin typeface="Arial" panose="020B0604020202020204" pitchFamily="34" charset="0"/>
                <a:cs typeface="Arial" panose="020B0604020202020204" pitchFamily="34" charset="0"/>
              </a:rPr>
              <a:t>easier.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t aids in the creation of HTTP and URL-based application routes. Express </a:t>
            </a:r>
            <a:r>
              <a:rPr lang="en-US" dirty="0">
                <a:latin typeface="Arial" panose="020B0604020202020204" pitchFamily="34" charset="0"/>
                <a:cs typeface="Arial" panose="020B0604020202020204" pitchFamily="34" charset="0"/>
              </a:rPr>
              <a:t>includes several middleware components to help with additional </a:t>
            </a:r>
            <a:r>
              <a:rPr lang="en-US" dirty="0" smtClean="0">
                <a:latin typeface="Arial" panose="020B0604020202020204" pitchFamily="34" charset="0"/>
                <a:cs typeface="Arial" panose="020B0604020202020204" pitchFamily="34" charset="0"/>
              </a:rPr>
              <a:t>tasks.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0349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6564" y="270456"/>
            <a:ext cx="10810180" cy="6220496"/>
          </a:xfrm>
        </p:spPr>
        <p:txBody>
          <a:bodyPr>
            <a:normAutofit/>
          </a:bodyPr>
          <a:lstStyle/>
          <a:p>
            <a:pPr algn="just">
              <a:buFont typeface="Wingdings" panose="05000000000000000000" pitchFamily="2" charset="2"/>
              <a:buChar char="ü"/>
            </a:pPr>
            <a:r>
              <a:rPr lang="en-US" b="1" dirty="0">
                <a:latin typeface="Arial" panose="020B0604020202020204" pitchFamily="34" charset="0"/>
                <a:cs typeface="Arial" panose="020B0604020202020204" pitchFamily="34" charset="0"/>
              </a:rPr>
              <a:t>REACT JS </a:t>
            </a:r>
            <a:r>
              <a:rPr lang="en-US" sz="2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Library is a front-end development 3rd party library</a:t>
            </a:r>
          </a:p>
          <a:p>
            <a:pPr algn="just"/>
            <a:r>
              <a:rPr lang="en-US" dirty="0">
                <a:latin typeface="Arial" panose="020B0604020202020204" pitchFamily="34" charset="0"/>
                <a:cs typeface="Arial" panose="020B0604020202020204" pitchFamily="34" charset="0"/>
              </a:rPr>
              <a:t> It is an open-source and free front-end JavaScript library . It’s used to make user interfaces for interactive user interfaces. </a:t>
            </a:r>
            <a:endParaRPr lang="en-US" dirty="0" smtClean="0">
              <a:latin typeface="Arial" panose="020B0604020202020204" pitchFamily="34" charset="0"/>
              <a:cs typeface="Arial" panose="020B0604020202020204" pitchFamily="34" charset="0"/>
            </a:endParaRPr>
          </a:p>
          <a:p>
            <a:pPr algn="just">
              <a:buFont typeface="Wingdings" panose="05000000000000000000" pitchFamily="2" charset="2"/>
              <a:buChar char="ü"/>
            </a:pPr>
            <a:r>
              <a:rPr lang="en-US" b="1" dirty="0" smtClean="0">
                <a:latin typeface="Arial" panose="020B0604020202020204" pitchFamily="34" charset="0"/>
                <a:cs typeface="Arial" panose="020B0604020202020204" pitchFamily="34" charset="0"/>
              </a:rPr>
              <a:t>NODE </a:t>
            </a:r>
            <a:r>
              <a:rPr lang="en-US" b="1" dirty="0">
                <a:latin typeface="Arial" panose="020B0604020202020204" pitchFamily="34" charset="0"/>
                <a:cs typeface="Arial" panose="020B0604020202020204" pitchFamily="34" charset="0"/>
              </a:rPr>
              <a:t>JS : Runtime Environment</a:t>
            </a:r>
          </a:p>
          <a:p>
            <a:pPr algn="just"/>
            <a:r>
              <a:rPr lang="en-US" dirty="0" smtClean="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an open-source JavaScript runtime environment for the back </a:t>
            </a:r>
            <a:r>
              <a:rPr lang="en-US" dirty="0" smtClean="0">
                <a:latin typeface="Arial" panose="020B0604020202020204" pitchFamily="34" charset="0"/>
                <a:cs typeface="Arial" panose="020B0604020202020204" pitchFamily="34" charset="0"/>
              </a:rPr>
              <a:t>end. </a:t>
            </a:r>
            <a:r>
              <a:rPr lang="en-US" dirty="0">
                <a:latin typeface="Arial" panose="020B0604020202020204" pitchFamily="34" charset="0"/>
                <a:cs typeface="Arial" panose="020B0604020202020204" pitchFamily="34" charset="0"/>
              </a:rPr>
              <a:t>Node.js can be used to create unique content for web pages, gather form data, alter database information, and manage server </a:t>
            </a:r>
            <a:r>
              <a:rPr lang="en-US" dirty="0" smtClean="0">
                <a:latin typeface="Arial" panose="020B0604020202020204" pitchFamily="34" charset="0"/>
                <a:cs typeface="Arial" panose="020B0604020202020204" pitchFamily="34" charset="0"/>
              </a:rPr>
              <a:t>files.. </a:t>
            </a:r>
            <a:r>
              <a:rPr lang="en-US" dirty="0">
                <a:latin typeface="Arial" panose="020B0604020202020204" pitchFamily="34" charset="0"/>
                <a:cs typeface="Arial" panose="020B0604020202020204" pitchFamily="34" charset="0"/>
              </a:rPr>
              <a:t>It also includes a set of I/O primitives to prevent JS code from becoming stuck.</a:t>
            </a:r>
          </a:p>
          <a:p>
            <a:pPr>
              <a:buFont typeface="Wingdings" panose="05000000000000000000" pitchFamily="2" charset="2"/>
              <a:buChar char="Ø"/>
            </a:pPr>
            <a:endParaRPr lang="en-US" dirty="0"/>
          </a:p>
          <a:p>
            <a:endParaRPr lang="en-US" dirty="0"/>
          </a:p>
        </p:txBody>
      </p:sp>
      <p:sp>
        <p:nvSpPr>
          <p:cNvPr id="4" name="Rectangle 3"/>
          <p:cNvSpPr/>
          <p:nvPr/>
        </p:nvSpPr>
        <p:spPr>
          <a:xfrm>
            <a:off x="1210614" y="4417454"/>
            <a:ext cx="4404575" cy="2021983"/>
          </a:xfrm>
          <a:prstGeom prst="rect">
            <a:avLst/>
          </a:prstGeom>
          <a:solidFill>
            <a:schemeClr val="accent2">
              <a:lumMod val="50000"/>
            </a:schemeClr>
          </a:solidFill>
          <a:ln>
            <a:noFill/>
          </a:ln>
          <a:effectLst>
            <a:glow rad="1397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END TOOLS USED:</a:t>
            </a:r>
          </a:p>
          <a:p>
            <a:pPr marL="285750" indent="-285750">
              <a:buFont typeface="Wingdings" panose="05000000000000000000" pitchFamily="2" charset="2"/>
              <a:buChar char="ü"/>
            </a:pPr>
            <a:r>
              <a:rPr lang="en-US" b="1" dirty="0"/>
              <a:t>HTML</a:t>
            </a:r>
          </a:p>
          <a:p>
            <a:pPr marL="285750" indent="-285750">
              <a:buFont typeface="Wingdings" panose="05000000000000000000" pitchFamily="2" charset="2"/>
              <a:buChar char="ü"/>
            </a:pPr>
            <a:r>
              <a:rPr lang="en-US" b="1" dirty="0"/>
              <a:t>CSS</a:t>
            </a:r>
          </a:p>
          <a:p>
            <a:pPr marL="285750" indent="-285750">
              <a:buFont typeface="Wingdings" panose="05000000000000000000" pitchFamily="2" charset="2"/>
              <a:buChar char="ü"/>
            </a:pPr>
            <a:r>
              <a:rPr lang="en-US" b="1" dirty="0"/>
              <a:t>REACT JS</a:t>
            </a:r>
          </a:p>
          <a:p>
            <a:pPr marL="285750" indent="-285750">
              <a:buFont typeface="Wingdings" panose="05000000000000000000" pitchFamily="2" charset="2"/>
              <a:buChar char="ü"/>
            </a:pPr>
            <a:r>
              <a:rPr lang="en-US" b="1" dirty="0"/>
              <a:t>BOOTSTRAP</a:t>
            </a:r>
          </a:p>
          <a:p>
            <a:pPr algn="ctr"/>
            <a:endParaRPr lang="en-US" dirty="0"/>
          </a:p>
        </p:txBody>
      </p:sp>
      <p:sp>
        <p:nvSpPr>
          <p:cNvPr id="5" name="Rectangle 4"/>
          <p:cNvSpPr/>
          <p:nvPr/>
        </p:nvSpPr>
        <p:spPr>
          <a:xfrm>
            <a:off x="6864440" y="4385256"/>
            <a:ext cx="4417453" cy="2054181"/>
          </a:xfrm>
          <a:prstGeom prst="rect">
            <a:avLst/>
          </a:prstGeom>
          <a:solidFill>
            <a:schemeClr val="accent2">
              <a:lumMod val="50000"/>
            </a:schemeClr>
          </a:solidFill>
          <a:ln>
            <a:noFill/>
          </a:ln>
          <a:effectLst>
            <a:glow rad="1397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END TOOLS </a:t>
            </a:r>
            <a:r>
              <a:rPr lang="en-US" dirty="0" smtClean="0"/>
              <a:t>USED:</a:t>
            </a:r>
          </a:p>
          <a:p>
            <a:pPr marL="285750" indent="-285750">
              <a:buFont typeface="Wingdings" panose="05000000000000000000" pitchFamily="2" charset="2"/>
              <a:buChar char="ü"/>
            </a:pPr>
            <a:r>
              <a:rPr lang="en-US" b="1" dirty="0"/>
              <a:t>NODE JS</a:t>
            </a:r>
          </a:p>
          <a:p>
            <a:pPr marL="285750" indent="-285750">
              <a:buFont typeface="Wingdings" panose="05000000000000000000" pitchFamily="2" charset="2"/>
              <a:buChar char="ü"/>
            </a:pPr>
            <a:r>
              <a:rPr lang="en-US" b="1" dirty="0"/>
              <a:t>EXPRESS JS</a:t>
            </a:r>
          </a:p>
          <a:p>
            <a:pPr marL="285750" indent="-285750">
              <a:buFont typeface="Wingdings" panose="05000000000000000000" pitchFamily="2" charset="2"/>
              <a:buChar char="ü"/>
            </a:pPr>
            <a:r>
              <a:rPr lang="en-US" b="1" dirty="0"/>
              <a:t>MONGO DB</a:t>
            </a:r>
          </a:p>
          <a:p>
            <a:pPr algn="ctr"/>
            <a:endParaRPr lang="en-US" dirty="0"/>
          </a:p>
        </p:txBody>
      </p:sp>
    </p:spTree>
    <p:extLst>
      <p:ext uri="{BB962C8B-B14F-4D97-AF65-F5344CB8AC3E}">
        <p14:creationId xmlns:p14="http://schemas.microsoft.com/office/powerpoint/2010/main" val="8916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 xmlns:a16="http://schemas.microsoft.com/office/drawing/2014/main" id="{5FE07634-A83A-4681-9C1D-BC0775F9D29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 xmlns:a16="http://schemas.microsoft.com/office/drawing/2014/main" id="{BF62976A-266E-4650-88F2-C16130F3DF4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 xmlns:a16="http://schemas.microsoft.com/office/drawing/2014/main" id="{88D9B99B-59C2-481A-A948-F87920A7FE5E}"/>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2381250" y="281666"/>
            <a:ext cx="3169544" cy="578457"/>
          </a:xfrm>
        </p:spPr>
        <p:txBody>
          <a:bodyPr>
            <a:normAutofit/>
          </a:bodyPr>
          <a:lstStyle/>
          <a:p>
            <a:r>
              <a:rPr lang="en-US" sz="3200" b="1" dirty="0" smtClean="0">
                <a:latin typeface="Arial" panose="020B0604020202020204" pitchFamily="34" charset="0"/>
                <a:cs typeface="Arial" panose="020B0604020202020204" pitchFamily="34" charset="0"/>
              </a:rPr>
              <a:t>CONTENT:</a:t>
            </a:r>
            <a:endParaRPr lang="en-US" sz="3200" b="1" dirty="0">
              <a:latin typeface="Arial" panose="020B0604020202020204" pitchFamily="34" charset="0"/>
              <a:cs typeface="Arial" panose="020B0604020202020204" pitchFamily="34" charset="0"/>
            </a:endParaRPr>
          </a:p>
        </p:txBody>
      </p:sp>
      <p:grpSp>
        <p:nvGrpSpPr>
          <p:cNvPr id="341" name="Group 283">
            <a:extLst>
              <a:ext uri="{FF2B5EF4-FFF2-40B4-BE49-F238E27FC236}">
                <a16:creationId xmlns="" xmlns:a16="http://schemas.microsoft.com/office/drawing/2014/main" id="{A2E1FE48-FA7B-4262-B922-041542931DD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 xmlns:a16="http://schemas.microsoft.com/office/drawing/2014/main" id="{F2E644B1-8F72-4AC4-89F1-EB3A027341E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6" name="Freeform 6">
              <a:extLst>
                <a:ext uri="{FF2B5EF4-FFF2-40B4-BE49-F238E27FC236}">
                  <a16:creationId xmlns="" xmlns:a16="http://schemas.microsoft.com/office/drawing/2014/main" id="{1781B8E8-8A26-4FFB-BE0C-7C0C644F7C5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7">
              <a:extLst>
                <a:ext uri="{FF2B5EF4-FFF2-40B4-BE49-F238E27FC236}">
                  <a16:creationId xmlns="" xmlns:a16="http://schemas.microsoft.com/office/drawing/2014/main" id="{4109D997-E9DF-4429-A643-3E691E2B70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Rectangle 287">
              <a:extLst>
                <a:ext uri="{FF2B5EF4-FFF2-40B4-BE49-F238E27FC236}">
                  <a16:creationId xmlns="" xmlns:a16="http://schemas.microsoft.com/office/drawing/2014/main" id="{B392695A-F131-4C51-B689-3F4D5B1A2F1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9" name="Freeform 9">
              <a:extLst>
                <a:ext uri="{FF2B5EF4-FFF2-40B4-BE49-F238E27FC236}">
                  <a16:creationId xmlns="" xmlns:a16="http://schemas.microsoft.com/office/drawing/2014/main" id="{8218EC3E-07D0-417A-B0A8-057F825EF79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10">
              <a:extLst>
                <a:ext uri="{FF2B5EF4-FFF2-40B4-BE49-F238E27FC236}">
                  <a16:creationId xmlns="" xmlns:a16="http://schemas.microsoft.com/office/drawing/2014/main" id="{B036399E-7675-47B6-A645-242946879E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11">
              <a:extLst>
                <a:ext uri="{FF2B5EF4-FFF2-40B4-BE49-F238E27FC236}">
                  <a16:creationId xmlns="" xmlns:a16="http://schemas.microsoft.com/office/drawing/2014/main" id="{C44A0438-B8A4-43B3-B17C-B919FCD92C2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12">
              <a:extLst>
                <a:ext uri="{FF2B5EF4-FFF2-40B4-BE49-F238E27FC236}">
                  <a16:creationId xmlns="" xmlns:a16="http://schemas.microsoft.com/office/drawing/2014/main" id="{ABC7257F-6F64-4B81-BDA7-7C232BCBA26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13">
              <a:extLst>
                <a:ext uri="{FF2B5EF4-FFF2-40B4-BE49-F238E27FC236}">
                  <a16:creationId xmlns="" xmlns:a16="http://schemas.microsoft.com/office/drawing/2014/main" id="{72DD7E92-F033-480C-A220-63CE422C3A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14">
              <a:extLst>
                <a:ext uri="{FF2B5EF4-FFF2-40B4-BE49-F238E27FC236}">
                  <a16:creationId xmlns="" xmlns:a16="http://schemas.microsoft.com/office/drawing/2014/main" id="{444A9AC9-463E-45E7-A818-13F664F7C0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15">
              <a:extLst>
                <a:ext uri="{FF2B5EF4-FFF2-40B4-BE49-F238E27FC236}">
                  <a16:creationId xmlns="" xmlns:a16="http://schemas.microsoft.com/office/drawing/2014/main" id="{6CCE9BBE-5DE3-4991-80CA-DFEB928673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16">
              <a:extLst>
                <a:ext uri="{FF2B5EF4-FFF2-40B4-BE49-F238E27FC236}">
                  <a16:creationId xmlns="" xmlns:a16="http://schemas.microsoft.com/office/drawing/2014/main" id="{3180F6DF-A13F-491C-BF97-B206E3E7B9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17">
              <a:extLst>
                <a:ext uri="{FF2B5EF4-FFF2-40B4-BE49-F238E27FC236}">
                  <a16:creationId xmlns="" xmlns:a16="http://schemas.microsoft.com/office/drawing/2014/main" id="{CAD0E44C-73C8-42BB-ADA8-2BA6B30824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18">
              <a:extLst>
                <a:ext uri="{FF2B5EF4-FFF2-40B4-BE49-F238E27FC236}">
                  <a16:creationId xmlns="" xmlns:a16="http://schemas.microsoft.com/office/drawing/2014/main" id="{436EC43E-A70D-4E5C-B275-35CA8E93C1B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19">
              <a:extLst>
                <a:ext uri="{FF2B5EF4-FFF2-40B4-BE49-F238E27FC236}">
                  <a16:creationId xmlns="" xmlns:a16="http://schemas.microsoft.com/office/drawing/2014/main" id="{ADE7E5B6-2E2A-4F56-9E90-F8613E6D1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20">
              <a:extLst>
                <a:ext uri="{FF2B5EF4-FFF2-40B4-BE49-F238E27FC236}">
                  <a16:creationId xmlns="" xmlns:a16="http://schemas.microsoft.com/office/drawing/2014/main" id="{86B9E49B-AE8D-47E0-BACC-A6D0AC3AB23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21">
              <a:extLst>
                <a:ext uri="{FF2B5EF4-FFF2-40B4-BE49-F238E27FC236}">
                  <a16:creationId xmlns="" xmlns:a16="http://schemas.microsoft.com/office/drawing/2014/main" id="{2EB961AF-CD61-41BA-B0B2-0741A5ED644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22">
              <a:extLst>
                <a:ext uri="{FF2B5EF4-FFF2-40B4-BE49-F238E27FC236}">
                  <a16:creationId xmlns="" xmlns:a16="http://schemas.microsoft.com/office/drawing/2014/main" id="{DC42BDA1-810A-4135-B3B1-B3161D372A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23">
              <a:extLst>
                <a:ext uri="{FF2B5EF4-FFF2-40B4-BE49-F238E27FC236}">
                  <a16:creationId xmlns="" xmlns:a16="http://schemas.microsoft.com/office/drawing/2014/main" id="{FA51FCA8-FCF4-4116-8CB2-5C539E37F44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24">
              <a:extLst>
                <a:ext uri="{FF2B5EF4-FFF2-40B4-BE49-F238E27FC236}">
                  <a16:creationId xmlns="" xmlns:a16="http://schemas.microsoft.com/office/drawing/2014/main" id="{F2850A10-CDBC-462A-8CB7-02587468344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25">
              <a:extLst>
                <a:ext uri="{FF2B5EF4-FFF2-40B4-BE49-F238E27FC236}">
                  <a16:creationId xmlns="" xmlns:a16="http://schemas.microsoft.com/office/drawing/2014/main" id="{738A37B9-77C2-4464-BF1F-2AF25A0D29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26">
              <a:extLst>
                <a:ext uri="{FF2B5EF4-FFF2-40B4-BE49-F238E27FC236}">
                  <a16:creationId xmlns="" xmlns:a16="http://schemas.microsoft.com/office/drawing/2014/main" id="{89026C8B-A162-4523-A51B-9F1200BC60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27">
              <a:extLst>
                <a:ext uri="{FF2B5EF4-FFF2-40B4-BE49-F238E27FC236}">
                  <a16:creationId xmlns="" xmlns:a16="http://schemas.microsoft.com/office/drawing/2014/main" id="{5B76BC40-1FA2-477D-B2C2-4763577DB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28">
              <a:extLst>
                <a:ext uri="{FF2B5EF4-FFF2-40B4-BE49-F238E27FC236}">
                  <a16:creationId xmlns="" xmlns:a16="http://schemas.microsoft.com/office/drawing/2014/main" id="{6BC68EAA-2809-4AE4-80C1-2555CEF73DF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29">
              <a:extLst>
                <a:ext uri="{FF2B5EF4-FFF2-40B4-BE49-F238E27FC236}">
                  <a16:creationId xmlns="" xmlns:a16="http://schemas.microsoft.com/office/drawing/2014/main" id="{FE709D1B-0541-4414-9E87-CF7D6918C1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30">
              <a:extLst>
                <a:ext uri="{FF2B5EF4-FFF2-40B4-BE49-F238E27FC236}">
                  <a16:creationId xmlns="" xmlns:a16="http://schemas.microsoft.com/office/drawing/2014/main" id="{33BCB888-11B8-4D01-BCDA-59BBA28DC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31">
              <a:extLst>
                <a:ext uri="{FF2B5EF4-FFF2-40B4-BE49-F238E27FC236}">
                  <a16:creationId xmlns="" xmlns:a16="http://schemas.microsoft.com/office/drawing/2014/main" id="{28E5CE3E-C11A-4CF7-82BF-37D1221D4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32">
              <a:extLst>
                <a:ext uri="{FF2B5EF4-FFF2-40B4-BE49-F238E27FC236}">
                  <a16:creationId xmlns="" xmlns:a16="http://schemas.microsoft.com/office/drawing/2014/main" id="{55284FC3-21FB-4FA7-B695-2D6A9CEF73E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Rectangle 312">
              <a:extLst>
                <a:ext uri="{FF2B5EF4-FFF2-40B4-BE49-F238E27FC236}">
                  <a16:creationId xmlns="" xmlns:a16="http://schemas.microsoft.com/office/drawing/2014/main" id="{13DA6B78-00DE-4E55-9124-EFD72519BB9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14" name="Freeform 34">
              <a:extLst>
                <a:ext uri="{FF2B5EF4-FFF2-40B4-BE49-F238E27FC236}">
                  <a16:creationId xmlns="" xmlns:a16="http://schemas.microsoft.com/office/drawing/2014/main" id="{D4602B0F-2844-48BE-9B4A-0366AC90450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35">
              <a:extLst>
                <a:ext uri="{FF2B5EF4-FFF2-40B4-BE49-F238E27FC236}">
                  <a16:creationId xmlns="" xmlns:a16="http://schemas.microsoft.com/office/drawing/2014/main" id="{E31E05BB-6004-474D-9900-D990378FD3F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36">
              <a:extLst>
                <a:ext uri="{FF2B5EF4-FFF2-40B4-BE49-F238E27FC236}">
                  <a16:creationId xmlns="" xmlns:a16="http://schemas.microsoft.com/office/drawing/2014/main" id="{00BD01ED-F65D-4601-A77D-508E960E09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37">
              <a:extLst>
                <a:ext uri="{FF2B5EF4-FFF2-40B4-BE49-F238E27FC236}">
                  <a16:creationId xmlns="" xmlns:a16="http://schemas.microsoft.com/office/drawing/2014/main" id="{FD307CAE-789C-4E80-B6F1-9858A3ABA3F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38">
              <a:extLst>
                <a:ext uri="{FF2B5EF4-FFF2-40B4-BE49-F238E27FC236}">
                  <a16:creationId xmlns="" xmlns:a16="http://schemas.microsoft.com/office/drawing/2014/main" id="{94B97B29-709E-4E24-B2FA-EF84AA12D2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39">
              <a:extLst>
                <a:ext uri="{FF2B5EF4-FFF2-40B4-BE49-F238E27FC236}">
                  <a16:creationId xmlns="" xmlns:a16="http://schemas.microsoft.com/office/drawing/2014/main" id="{C05D52B9-1FA2-4E7C-8229-B09811A90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40">
              <a:extLst>
                <a:ext uri="{FF2B5EF4-FFF2-40B4-BE49-F238E27FC236}">
                  <a16:creationId xmlns="" xmlns:a16="http://schemas.microsoft.com/office/drawing/2014/main" id="{CC0A5575-2FB9-440F-B9A8-E0DDE1C37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41">
              <a:extLst>
                <a:ext uri="{FF2B5EF4-FFF2-40B4-BE49-F238E27FC236}">
                  <a16:creationId xmlns="" xmlns:a16="http://schemas.microsoft.com/office/drawing/2014/main" id="{AFFCC88F-01DF-4DE1-8CD5-88631E3091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42">
              <a:extLst>
                <a:ext uri="{FF2B5EF4-FFF2-40B4-BE49-F238E27FC236}">
                  <a16:creationId xmlns="" xmlns:a16="http://schemas.microsoft.com/office/drawing/2014/main" id="{33EEC40B-E2CD-4BAC-94D6-85B70714226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43">
              <a:extLst>
                <a:ext uri="{FF2B5EF4-FFF2-40B4-BE49-F238E27FC236}">
                  <a16:creationId xmlns="" xmlns:a16="http://schemas.microsoft.com/office/drawing/2014/main" id="{3E0E9643-5C60-4933-BB1B-9A09057E72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44">
              <a:extLst>
                <a:ext uri="{FF2B5EF4-FFF2-40B4-BE49-F238E27FC236}">
                  <a16:creationId xmlns="" xmlns:a16="http://schemas.microsoft.com/office/drawing/2014/main" id="{94F86E92-9EC7-437C-946B-31E7C1C4771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Rectangle 324">
              <a:extLst>
                <a:ext uri="{FF2B5EF4-FFF2-40B4-BE49-F238E27FC236}">
                  <a16:creationId xmlns="" xmlns:a16="http://schemas.microsoft.com/office/drawing/2014/main" id="{BE9A51BE-C514-46B5-ABA6-7E7C878F8E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6" name="Freeform 46">
              <a:extLst>
                <a:ext uri="{FF2B5EF4-FFF2-40B4-BE49-F238E27FC236}">
                  <a16:creationId xmlns="" xmlns:a16="http://schemas.microsoft.com/office/drawing/2014/main" id="{8B255447-F0E9-4D96-A4B0-F9EDDE58A3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47">
              <a:extLst>
                <a:ext uri="{FF2B5EF4-FFF2-40B4-BE49-F238E27FC236}">
                  <a16:creationId xmlns="" xmlns:a16="http://schemas.microsoft.com/office/drawing/2014/main" id="{AFAC5F3A-3BE7-489E-A848-498B9995F1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48">
              <a:extLst>
                <a:ext uri="{FF2B5EF4-FFF2-40B4-BE49-F238E27FC236}">
                  <a16:creationId xmlns="" xmlns:a16="http://schemas.microsoft.com/office/drawing/2014/main" id="{A974E7AA-5EF3-4817-B0AE-4C1A784EE9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49">
              <a:extLst>
                <a:ext uri="{FF2B5EF4-FFF2-40B4-BE49-F238E27FC236}">
                  <a16:creationId xmlns="" xmlns:a16="http://schemas.microsoft.com/office/drawing/2014/main" id="{8AA54AC1-3E87-49C0-A594-87829A2CFF3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50">
              <a:extLst>
                <a:ext uri="{FF2B5EF4-FFF2-40B4-BE49-F238E27FC236}">
                  <a16:creationId xmlns="" xmlns:a16="http://schemas.microsoft.com/office/drawing/2014/main" id="{CC237789-73BC-4BD9-BFE8-1325FA4B522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51">
              <a:extLst>
                <a:ext uri="{FF2B5EF4-FFF2-40B4-BE49-F238E27FC236}">
                  <a16:creationId xmlns="" xmlns:a16="http://schemas.microsoft.com/office/drawing/2014/main" id="{DCF4052D-CF62-47DC-991E-49D0BA908F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52">
              <a:extLst>
                <a:ext uri="{FF2B5EF4-FFF2-40B4-BE49-F238E27FC236}">
                  <a16:creationId xmlns="" xmlns:a16="http://schemas.microsoft.com/office/drawing/2014/main" id="{2ABD9104-C938-44F2-8622-8407A2593B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53">
              <a:extLst>
                <a:ext uri="{FF2B5EF4-FFF2-40B4-BE49-F238E27FC236}">
                  <a16:creationId xmlns="" xmlns:a16="http://schemas.microsoft.com/office/drawing/2014/main" id="{4AA18F60-3E86-4A5A-B82E-A79183ED363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54">
              <a:extLst>
                <a:ext uri="{FF2B5EF4-FFF2-40B4-BE49-F238E27FC236}">
                  <a16:creationId xmlns="" xmlns:a16="http://schemas.microsoft.com/office/drawing/2014/main" id="{0F34C941-6196-4937-99E5-14AAD23F280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55">
              <a:extLst>
                <a:ext uri="{FF2B5EF4-FFF2-40B4-BE49-F238E27FC236}">
                  <a16:creationId xmlns="" xmlns:a16="http://schemas.microsoft.com/office/drawing/2014/main" id="{60DB8A6C-23D7-4A88-BDCE-8FEC86A123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Freeform 56">
              <a:extLst>
                <a:ext uri="{FF2B5EF4-FFF2-40B4-BE49-F238E27FC236}">
                  <a16:creationId xmlns="" xmlns:a16="http://schemas.microsoft.com/office/drawing/2014/main" id="{29F5F702-AEE6-4633-BB20-7A15C3A31FD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7" name="Freeform 57">
              <a:extLst>
                <a:ext uri="{FF2B5EF4-FFF2-40B4-BE49-F238E27FC236}">
                  <a16:creationId xmlns="" xmlns:a16="http://schemas.microsoft.com/office/drawing/2014/main" id="{F30C7A45-6890-4EA5-9F6B-E2AB4D04C5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58">
              <a:extLst>
                <a:ext uri="{FF2B5EF4-FFF2-40B4-BE49-F238E27FC236}">
                  <a16:creationId xmlns="" xmlns:a16="http://schemas.microsoft.com/office/drawing/2014/main" id="{F31A7373-F68A-485D-95DC-B53ACC7B5F9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p:cNvSpPr>
            <a:spLocks noGrp="1"/>
          </p:cNvSpPr>
          <p:nvPr>
            <p:ph idx="1"/>
          </p:nvPr>
        </p:nvSpPr>
        <p:spPr>
          <a:xfrm>
            <a:off x="2119312" y="1003300"/>
            <a:ext cx="9188339" cy="5588002"/>
          </a:xfrm>
        </p:spPr>
        <p:txBody>
          <a:bodyPr>
            <a:normAutofit fontScale="92500" lnSpcReduction="20000"/>
          </a:bodyPr>
          <a:lstStyle/>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 Introduction</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Abstract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Scope </a:t>
            </a:r>
            <a:r>
              <a:rPr lang="en-US" dirty="0">
                <a:latin typeface="Arial" panose="020B0604020202020204" pitchFamily="34" charset="0"/>
                <a:cs typeface="Arial" panose="020B0604020202020204" pitchFamily="34" charset="0"/>
              </a:rPr>
              <a:t>of the </a:t>
            </a:r>
            <a:r>
              <a:rPr lang="en-US" dirty="0" smtClean="0">
                <a:latin typeface="Arial" panose="020B0604020202020204" pitchFamily="34" charset="0"/>
                <a:cs typeface="Arial" panose="020B0604020202020204" pitchFamily="34" charset="0"/>
              </a:rPr>
              <a:t>Project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Differences between existed and proposed system</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Disadvantages </a:t>
            </a:r>
            <a:r>
              <a:rPr lang="en-US" dirty="0">
                <a:latin typeface="Arial" panose="020B0604020202020204" pitchFamily="34" charset="0"/>
                <a:cs typeface="Arial" panose="020B0604020202020204" pitchFamily="34" charset="0"/>
              </a:rPr>
              <a:t>of </a:t>
            </a:r>
            <a:r>
              <a:rPr lang="en-US" dirty="0" smtClean="0">
                <a:latin typeface="Arial" panose="020B0604020202020204" pitchFamily="34" charset="0"/>
                <a:cs typeface="Arial" panose="020B0604020202020204" pitchFamily="34" charset="0"/>
              </a:rPr>
              <a:t>Existed System</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Proposed System Features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Advantages </a:t>
            </a:r>
            <a:r>
              <a:rPr lang="en-US" dirty="0">
                <a:latin typeface="Arial" panose="020B0604020202020204" pitchFamily="34" charset="0"/>
                <a:cs typeface="Arial" panose="020B0604020202020204" pitchFamily="34" charset="0"/>
              </a:rPr>
              <a:t>of Proposed </a:t>
            </a:r>
            <a:r>
              <a:rPr lang="en-US" dirty="0" smtClean="0">
                <a:latin typeface="Arial" panose="020B0604020202020204" pitchFamily="34" charset="0"/>
                <a:cs typeface="Arial" panose="020B0604020202020204" pitchFamily="34" charset="0"/>
              </a:rPr>
              <a:t>System</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Technologies used</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Hardware </a:t>
            </a:r>
            <a:r>
              <a:rPr lang="en-US" dirty="0">
                <a:latin typeface="Arial" panose="020B0604020202020204" pitchFamily="34" charset="0"/>
                <a:cs typeface="Arial" panose="020B0604020202020204" pitchFamily="34" charset="0"/>
              </a:rPr>
              <a:t>and Software </a:t>
            </a:r>
            <a:r>
              <a:rPr lang="en-US" dirty="0" smtClean="0">
                <a:latin typeface="Arial" panose="020B0604020202020204" pitchFamily="34" charset="0"/>
                <a:cs typeface="Arial" panose="020B0604020202020204" pitchFamily="34" charset="0"/>
              </a:rPr>
              <a:t>requirements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Future Enhancement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02665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321720"/>
            <a:ext cx="11214100" cy="535531"/>
          </a:xfrm>
        </p:spPr>
        <p:txBody>
          <a:bodyPr>
            <a:normAutofit fontScale="90000"/>
          </a:bodyPr>
          <a:lstStyle/>
          <a:p>
            <a:r>
              <a:rPr lang="en-US" dirty="0" smtClean="0"/>
              <a:t>HARDWARE AND SOFTWARE SPECIFICATIONS:</a:t>
            </a:r>
            <a:endParaRPr lang="en-US"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a:xfrm>
            <a:off x="444499" y="1014366"/>
            <a:ext cx="5016143" cy="552614"/>
          </a:xfrm>
        </p:spPr>
        <p:txBody>
          <a:bodyPr>
            <a:normAutofit/>
          </a:bodyPr>
          <a:lstStyle/>
          <a:p>
            <a:pPr marL="800100" lvl="1" indent="-342900">
              <a:buFont typeface="Wingdings" panose="05000000000000000000" pitchFamily="2" charset="2"/>
              <a:buChar char="q"/>
            </a:pPr>
            <a:r>
              <a:rPr lang="en-US" dirty="0" smtClean="0"/>
              <a:t> </a:t>
            </a:r>
            <a:r>
              <a:rPr lang="en-US" dirty="0" smtClean="0">
                <a:latin typeface="Arial" panose="020B0604020202020204" pitchFamily="34" charset="0"/>
                <a:cs typeface="Arial" panose="020B0604020202020204" pitchFamily="34" charset="0"/>
              </a:rPr>
              <a:t>HARDWARE REQUIREMENTS:</a:t>
            </a:r>
            <a:endParaRPr lang="en-US"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a:xfrm>
            <a:off x="753593" y="3260811"/>
            <a:ext cx="4372199" cy="461183"/>
          </a:xfrm>
        </p:spPr>
        <p:txBody>
          <a:bodyPr>
            <a:normAutofit fontScale="85000" lnSpcReduction="10000"/>
          </a:bodyPr>
          <a:lstStyle/>
          <a:p>
            <a:pPr marL="342900" indent="-342900">
              <a:buFont typeface="Wingdings" panose="05000000000000000000" pitchFamily="2" charset="2"/>
              <a:buChar char="q"/>
            </a:pPr>
            <a:r>
              <a:rPr lang="en-US" dirty="0" smtClean="0"/>
              <a:t> </a:t>
            </a:r>
            <a:r>
              <a:rPr lang="en-US" b="1" dirty="0" smtClean="0">
                <a:latin typeface="Arial" panose="020B0604020202020204" pitchFamily="34" charset="0"/>
                <a:cs typeface="Arial" panose="020B0604020202020204" pitchFamily="34" charset="0"/>
              </a:rPr>
              <a:t>SOFTWARE REQUIREMENTS :</a:t>
            </a:r>
            <a:endParaRPr lang="en-US" b="1" dirty="0">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a:xfrm>
            <a:off x="805567" y="1492163"/>
            <a:ext cx="5157787" cy="1702578"/>
          </a:xfrm>
        </p:spPr>
        <p:txBody>
          <a:bodyPr>
            <a:normAutofit fontScale="85000" lnSpcReduction="20000"/>
          </a:bodyPr>
          <a:lstStyle/>
          <a:p>
            <a:pPr marL="0" indent="0">
              <a:buNone/>
            </a:pPr>
            <a:endParaRPr lang="en-US" dirty="0"/>
          </a:p>
          <a:p>
            <a:r>
              <a:rPr lang="en-US" dirty="0" smtClean="0">
                <a:latin typeface="Arial" panose="020B0604020202020204" pitchFamily="34" charset="0"/>
                <a:cs typeface="Arial" panose="020B0604020202020204" pitchFamily="34" charset="0"/>
              </a:rPr>
              <a:t>PROCESSOR:CORE i3 and above</a:t>
            </a:r>
          </a:p>
          <a:p>
            <a:r>
              <a:rPr lang="en-US" dirty="0" smtClean="0">
                <a:latin typeface="Arial" panose="020B0604020202020204" pitchFamily="34" charset="0"/>
                <a:cs typeface="Arial" panose="020B0604020202020204" pitchFamily="34" charset="0"/>
              </a:rPr>
              <a:t>RAM: 3GB RAM or More</a:t>
            </a:r>
          </a:p>
          <a:p>
            <a:r>
              <a:rPr lang="en-US" dirty="0" smtClean="0">
                <a:latin typeface="Arial" panose="020B0604020202020204" pitchFamily="34" charset="0"/>
                <a:cs typeface="Arial" panose="020B0604020202020204" pitchFamily="34" charset="0"/>
              </a:rPr>
              <a:t>MEMORY:8GB or More</a:t>
            </a:r>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805567" y="3904470"/>
            <a:ext cx="10592236" cy="2078878"/>
          </a:xfrm>
        </p:spPr>
        <p:txBody>
          <a:bodyPr>
            <a:normAutofit/>
          </a:bodyPr>
          <a:lstStyle/>
          <a:p>
            <a:r>
              <a:rPr lang="en-US" sz="2000" dirty="0" smtClean="0">
                <a:latin typeface="Arial" panose="020B0604020202020204" pitchFamily="34" charset="0"/>
                <a:cs typeface="Arial" panose="020B0604020202020204" pitchFamily="34" charset="0"/>
              </a:rPr>
              <a:t>OPERATING SYSTEM: Windows</a:t>
            </a:r>
          </a:p>
          <a:p>
            <a:r>
              <a:rPr lang="en-US" sz="2000" dirty="0" smtClean="0">
                <a:latin typeface="Arial" panose="020B0604020202020204" pitchFamily="34" charset="0"/>
                <a:cs typeface="Arial" panose="020B0604020202020204" pitchFamily="34" charset="0"/>
              </a:rPr>
              <a:t>FRONT END LANGUAGE: HTML , CSS, React JS.</a:t>
            </a:r>
          </a:p>
          <a:p>
            <a:r>
              <a:rPr lang="en-US" sz="2000" dirty="0" smtClean="0">
                <a:latin typeface="Arial" panose="020B0604020202020204" pitchFamily="34" charset="0"/>
                <a:cs typeface="Arial" panose="020B0604020202020204" pitchFamily="34" charset="0"/>
              </a:rPr>
              <a:t>BACK END LANGUAGE:NODE JS,EXPRESS JS,MONGO DB</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820" y="1039727"/>
            <a:ext cx="3926983" cy="3926983"/>
          </a:xfrm>
          <a:prstGeom prst="rect">
            <a:avLst/>
          </a:prstGeom>
        </p:spPr>
      </p:pic>
    </p:spTree>
    <p:extLst>
      <p:ext uri="{BB962C8B-B14F-4D97-AF65-F5344CB8AC3E}">
        <p14:creationId xmlns:p14="http://schemas.microsoft.com/office/powerpoint/2010/main" val="142599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90" y="425336"/>
            <a:ext cx="10107253" cy="798158"/>
          </a:xfrm>
        </p:spPr>
        <p:txBody>
          <a:bodyPr>
            <a:normAutofit fontScale="90000"/>
          </a:bodyPr>
          <a:lstStyle/>
          <a:p>
            <a:r>
              <a:rPr lang="en-US" sz="2700" b="1" dirty="0" smtClean="0">
                <a:latin typeface="Arial" panose="020B0604020202020204" pitchFamily="34" charset="0"/>
                <a:cs typeface="Arial" panose="020B0604020202020204" pitchFamily="34" charset="0"/>
              </a:rPr>
              <a:t>Future enhancement:</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a:xfrm>
            <a:off x="618186" y="927280"/>
            <a:ext cx="11153104" cy="5679582"/>
          </a:xfrm>
        </p:spPr>
        <p:txBody>
          <a:bodyPr/>
          <a:lstStyle/>
          <a:p>
            <a:pPr marL="0" indent="0" algn="just">
              <a:buNone/>
            </a:pPr>
            <a:r>
              <a:rPr lang="en-US" dirty="0">
                <a:latin typeface="Arial" panose="020B0604020202020204" pitchFamily="34" charset="0"/>
                <a:cs typeface="Arial" panose="020B0604020202020204" pitchFamily="34" charset="0"/>
              </a:rPr>
              <a:t>Future enhancements may include online lectures, video tutorials, assignment submissions, and a group chat feature for discussing engineering topics. The project aims to be interactive, user-friendly, and meet diverse user needs</a:t>
            </a:r>
            <a:r>
              <a:rPr lang="en-US" dirty="0" smtClean="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CONCLUSION:</a:t>
            </a:r>
          </a:p>
          <a:p>
            <a:pPr marL="0" indent="0" algn="just">
              <a:buNone/>
            </a:pPr>
            <a:r>
              <a:rPr lang="en-US" dirty="0">
                <a:latin typeface="Arial" panose="020B0604020202020204" pitchFamily="34" charset="0"/>
                <a:cs typeface="Arial" panose="020B0604020202020204" pitchFamily="34" charset="0"/>
              </a:rPr>
              <a:t>Successful execution of our </a:t>
            </a:r>
            <a:r>
              <a:rPr lang="en-US" dirty="0" smtClean="0">
                <a:latin typeface="Arial" panose="020B0604020202020204" pitchFamily="34" charset="0"/>
                <a:cs typeface="Arial" panose="020B0604020202020204" pitchFamily="34" charset="0"/>
              </a:rPr>
              <a:t>"Library </a:t>
            </a:r>
            <a:r>
              <a:rPr lang="en-US" dirty="0">
                <a:latin typeface="Arial" panose="020B0604020202020204" pitchFamily="34" charset="0"/>
                <a:cs typeface="Arial" panose="020B0604020202020204" pitchFamily="34" charset="0"/>
              </a:rPr>
              <a:t>Management System" project for </a:t>
            </a:r>
            <a:r>
              <a:rPr lang="en-US" dirty="0" smtClean="0">
                <a:latin typeface="Arial" panose="020B0604020202020204" pitchFamily="34" charset="0"/>
                <a:cs typeface="Arial" panose="020B0604020202020204" pitchFamily="34" charset="0"/>
              </a:rPr>
              <a:t>our </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library. </a:t>
            </a:r>
            <a:r>
              <a:rPr lang="en-US" dirty="0">
                <a:latin typeface="Arial" panose="020B0604020202020204" pitchFamily="34" charset="0"/>
                <a:cs typeface="Arial" panose="020B0604020202020204" pitchFamily="34" charset="0"/>
              </a:rPr>
              <a:t>Efficient and effective compared to the existing system, providing </a:t>
            </a:r>
            <a:r>
              <a:rPr lang="en-US" dirty="0" smtClean="0">
                <a:latin typeface="Arial" panose="020B0604020202020204" pitchFamily="34" charset="0"/>
                <a:cs typeface="Arial" panose="020B0604020202020204" pitchFamily="34" charset="0"/>
              </a:rPr>
              <a:t>more functionalities.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t saves </a:t>
            </a:r>
            <a:r>
              <a:rPr lang="en-US" dirty="0">
                <a:latin typeface="Arial" panose="020B0604020202020204" pitchFamily="34" charset="0"/>
                <a:cs typeface="Arial" panose="020B0604020202020204" pitchFamily="34" charset="0"/>
              </a:rPr>
              <a:t>time and </a:t>
            </a:r>
            <a:r>
              <a:rPr lang="en-US" dirty="0" smtClean="0">
                <a:latin typeface="Arial" panose="020B0604020202020204" pitchFamily="34" charset="0"/>
                <a:cs typeface="Arial" panose="020B0604020202020204" pitchFamily="34" charset="0"/>
              </a:rPr>
              <a:t>efficient user interface </a:t>
            </a:r>
            <a:r>
              <a:rPr lang="en-US" dirty="0">
                <a:latin typeface="Arial" panose="020B0604020202020204" pitchFamily="34" charset="0"/>
                <a:cs typeface="Arial" panose="020B0604020202020204" pitchFamily="34" charset="0"/>
              </a:rPr>
              <a:t>for users.</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595" t="9882" r="15184" b="10334"/>
          <a:stretch/>
        </p:blipFill>
        <p:spPr>
          <a:xfrm>
            <a:off x="4172088" y="2421228"/>
            <a:ext cx="4225602" cy="2003158"/>
          </a:xfrm>
          <a:prstGeom prst="rect">
            <a:avLst/>
          </a:prstGeom>
        </p:spPr>
      </p:pic>
    </p:spTree>
    <p:extLst>
      <p:ext uri="{BB962C8B-B14F-4D97-AF65-F5344CB8AC3E}">
        <p14:creationId xmlns:p14="http://schemas.microsoft.com/office/powerpoint/2010/main" val="320966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266346" y="2337985"/>
            <a:ext cx="7160989" cy="2360024"/>
          </a:xfrm>
          <a:prstGeom prst="rect">
            <a:avLst/>
          </a:prstGeom>
        </p:spPr>
      </p:pic>
    </p:spTree>
    <p:extLst>
      <p:ext uri="{BB962C8B-B14F-4D97-AF65-F5344CB8AC3E}">
        <p14:creationId xmlns:p14="http://schemas.microsoft.com/office/powerpoint/2010/main" val="326779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598489" y="122148"/>
            <a:ext cx="3431422" cy="922428"/>
          </a:xfrm>
        </p:spPr>
        <p:txBody>
          <a:bodyPr>
            <a:normAutofit fontScale="90000"/>
          </a:bodyPr>
          <a:lstStyle/>
          <a:p>
            <a:pPr algn="r"/>
            <a:r>
              <a:rPr lang="en-US" sz="3200" b="1" dirty="0" smtClean="0">
                <a:solidFill>
                  <a:srgbClr val="FFFFFF"/>
                </a:solidFill>
                <a:latin typeface="Arial" panose="020B0604020202020204" pitchFamily="34" charset="0"/>
                <a:cs typeface="Arial" panose="020B0604020202020204" pitchFamily="34" charset="0"/>
              </a:rPr>
              <a:t>INTRODUCTION:</a:t>
            </a:r>
            <a:endParaRPr lang="en-US" sz="3200" b="1" dirty="0">
              <a:solidFill>
                <a:srgbClr val="FFFFFF"/>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784225" y="912813"/>
            <a:ext cx="10737849" cy="5041900"/>
          </a:xfrm>
        </p:spPr>
        <p:txBody>
          <a:bodyPr/>
          <a:lstStyle/>
          <a:p>
            <a:pPr algn="just">
              <a:buFont typeface="Wingdings" panose="05000000000000000000" pitchFamily="2" charset="2"/>
              <a:buChar char="Ø"/>
            </a:pPr>
            <a:r>
              <a:rPr lang="en-US" sz="2000" dirty="0">
                <a:solidFill>
                  <a:schemeClr val="bg1"/>
                </a:solidFill>
                <a:latin typeface="Arial" panose="020B0604020202020204" pitchFamily="34" charset="0"/>
                <a:cs typeface="Arial" panose="020B0604020202020204" pitchFamily="34" charset="0"/>
              </a:rPr>
              <a:t>A library management system is a type of software that facilitates the management of collections in educational and public libraries as well as the streamlining of processes and improvement of user </a:t>
            </a:r>
            <a:r>
              <a:rPr lang="en-US" sz="2000" dirty="0" smtClean="0">
                <a:solidFill>
                  <a:schemeClr val="bg1"/>
                </a:solidFill>
                <a:latin typeface="Arial" panose="020B0604020202020204" pitchFamily="34" charset="0"/>
                <a:cs typeface="Arial" panose="020B0604020202020204" pitchFamily="34" charset="0"/>
              </a:rPr>
              <a:t>experience.</a:t>
            </a:r>
          </a:p>
          <a:p>
            <a:pPr algn="just">
              <a:buFont typeface="Wingdings" panose="05000000000000000000" pitchFamily="2" charset="2"/>
              <a:buChar char="Ø"/>
            </a:pPr>
            <a:r>
              <a:rPr lang="en-US" sz="2000" dirty="0" smtClean="0">
                <a:solidFill>
                  <a:schemeClr val="bg1"/>
                </a:solidFill>
                <a:latin typeface="Arial" panose="020B0604020202020204" pitchFamily="34" charset="0"/>
                <a:cs typeface="Arial" panose="020B0604020202020204" pitchFamily="34" charset="0"/>
              </a:rPr>
              <a:t>Explanation </a:t>
            </a:r>
            <a:r>
              <a:rPr lang="en-US" sz="2000" dirty="0">
                <a:solidFill>
                  <a:schemeClr val="bg1"/>
                </a:solidFill>
                <a:latin typeface="Arial" panose="020B0604020202020204" pitchFamily="34" charset="0"/>
                <a:cs typeface="Arial" panose="020B0604020202020204" pitchFamily="34" charset="0"/>
              </a:rPr>
              <a:t>of the importance of LMS: "Manual library management can be time-consuming and ineffective, resulting in mistakes and lower productivity. Many library operations, including cataloguing, circulation</a:t>
            </a: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improving their efficiency, accuracy, and scalability. As a result, librarians may concentrate on delivering excellent services to clients and developing their collections.</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5226" y="3694118"/>
            <a:ext cx="3943310" cy="2957482"/>
          </a:xfrm>
          <a:prstGeom prst="rect">
            <a:avLst/>
          </a:prstGeom>
        </p:spPr>
      </p:pic>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309563" y="704851"/>
            <a:ext cx="4842456" cy="777874"/>
          </a:xfrm>
        </p:spPr>
        <p:txBody>
          <a:bodyPr>
            <a:normAutofit fontScale="90000"/>
          </a:bodyPr>
          <a:lstStyle/>
          <a:p>
            <a:pPr algn="r"/>
            <a:r>
              <a:rPr lang="en-US" sz="3200" b="1" dirty="0">
                <a:solidFill>
                  <a:schemeClr val="bg1"/>
                </a:solidFill>
                <a:latin typeface="Arial" panose="020B0604020202020204" pitchFamily="34" charset="0"/>
                <a:cs typeface="Arial" panose="020B0604020202020204" pitchFamily="34" charset="0"/>
              </a:rPr>
              <a:t>Problem </a:t>
            </a:r>
            <a:r>
              <a:rPr lang="en-US" sz="3200" b="1" dirty="0" smtClean="0">
                <a:solidFill>
                  <a:schemeClr val="bg1"/>
                </a:solidFill>
                <a:latin typeface="Arial" panose="020B0604020202020204" pitchFamily="34" charset="0"/>
                <a:cs typeface="Arial" panose="020B0604020202020204" pitchFamily="34" charset="0"/>
              </a:rPr>
              <a:t>Statement:   </a:t>
            </a:r>
            <a:br>
              <a:rPr lang="en-US" sz="3200" b="1" dirty="0" smtClean="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784225" y="1265238"/>
            <a:ext cx="11079163" cy="4171950"/>
          </a:xfrm>
        </p:spPr>
        <p:txBody>
          <a:bodyPr>
            <a:noAutofit/>
          </a:bodyPr>
          <a:lstStyle/>
          <a:p>
            <a:pPr marL="0" indent="0" algn="just">
              <a:buNone/>
            </a:pPr>
            <a:r>
              <a:rPr lang="en-US" sz="2000" dirty="0" smtClean="0">
                <a:solidFill>
                  <a:schemeClr val="bg1"/>
                </a:solidFill>
                <a:latin typeface="Arial" panose="020B0604020202020204" pitchFamily="34" charset="0"/>
                <a:cs typeface="Arial" panose="020B0604020202020204" pitchFamily="34" charset="0"/>
              </a:rPr>
              <a:t>Librarians </a:t>
            </a:r>
            <a:r>
              <a:rPr lang="en-US" sz="2000" dirty="0">
                <a:solidFill>
                  <a:schemeClr val="bg1"/>
                </a:solidFill>
                <a:latin typeface="Arial" panose="020B0604020202020204" pitchFamily="34" charset="0"/>
                <a:cs typeface="Arial" panose="020B0604020202020204" pitchFamily="34" charset="0"/>
              </a:rPr>
              <a:t>manage library resources and services by hand. It emphasizes the necessity of a modern library management system to streamline operations and automate tasks. Features including book acquisition, borrower data management, and report generating should be included of the system. It should have an easy-to-use user interface so that librarians may complete tasks quickly. To safeguard library resources and guarantee authorized access, security measures are crucial. The system should be scalable and flexible enough to accommodate the particular needs of various libraries. The usage of a library management system can improve user experience, increase productivity, and save time and money. </a:t>
            </a:r>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159876" y="4406042"/>
            <a:ext cx="2163651" cy="2360825"/>
          </a:xfrm>
          <a:prstGeom prst="rect">
            <a:avLst/>
          </a:prstGeom>
          <a:effectLst>
            <a:glow rad="139700">
              <a:schemeClr val="accent2">
                <a:satMod val="175000"/>
                <a:alpha val="40000"/>
              </a:schemeClr>
            </a:glow>
          </a:effectLst>
        </p:spPr>
      </p:pic>
    </p:spTree>
    <p:extLst>
      <p:ext uri="{BB962C8B-B14F-4D97-AF65-F5344CB8AC3E}">
        <p14:creationId xmlns:p14="http://schemas.microsoft.com/office/powerpoint/2010/main" val="1430187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873125" y="75361"/>
            <a:ext cx="2510674" cy="922428"/>
          </a:xfrm>
        </p:spPr>
        <p:txBody>
          <a:bodyPr>
            <a:normAutofit/>
          </a:bodyPr>
          <a:lstStyle/>
          <a:p>
            <a:pPr algn="r"/>
            <a:r>
              <a:rPr lang="en-US" sz="2900" b="1" dirty="0" smtClean="0">
                <a:solidFill>
                  <a:schemeClr val="bg1"/>
                </a:solidFill>
                <a:latin typeface="Arial" panose="020B0604020202020204" pitchFamily="34" charset="0"/>
                <a:cs typeface="Arial" panose="020B0604020202020204" pitchFamily="34" charset="0"/>
              </a:rPr>
              <a:t>Abstract:</a:t>
            </a:r>
            <a:endParaRPr lang="en-US" sz="2900" b="1" dirty="0">
              <a:solidFill>
                <a:schemeClr val="bg1"/>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784225" y="912813"/>
            <a:ext cx="10737849" cy="5041900"/>
          </a:xfrm>
        </p:spPr>
        <p:txBody>
          <a:bodyPr>
            <a:normAutofit/>
          </a:bodyPr>
          <a:lstStyle/>
          <a:p>
            <a:pPr marL="0" indent="0" algn="just">
              <a:buNone/>
            </a:pPr>
            <a:r>
              <a:rPr lang="en-US" sz="1800" dirty="0">
                <a:solidFill>
                  <a:schemeClr val="bg1"/>
                </a:solidFill>
                <a:latin typeface="Arial" panose="020B0604020202020204" pitchFamily="34" charset="0"/>
                <a:cs typeface="Arial" panose="020B0604020202020204" pitchFamily="34" charset="0"/>
              </a:rPr>
              <a:t>The functions and resources of a library are managed by the library management system, a piece of software. This technology automates a variety of library functions, such as circulation, procurement, and stock maintenance. The librarian may effortlessly complete a variety of tasks, including adding, modifying, and deleting books, searching for books, maintaining borrower information, and generating reports, thanks to the library management system's effective and user-friendly interface. The system is designed to provide library staff and users with </a:t>
            </a:r>
            <a:r>
              <a:rPr lang="en-US" sz="2000" dirty="0">
                <a:solidFill>
                  <a:schemeClr val="bg1"/>
                </a:solidFill>
                <a:latin typeface="Arial" panose="020B0604020202020204" pitchFamily="34" charset="0"/>
                <a:cs typeface="Arial" panose="020B0604020202020204" pitchFamily="34" charset="0"/>
              </a:rPr>
              <a:t>prompt</a:t>
            </a:r>
            <a:r>
              <a:rPr lang="en-US" sz="1800" dirty="0">
                <a:solidFill>
                  <a:schemeClr val="bg1"/>
                </a:solidFill>
                <a:latin typeface="Arial" panose="020B0604020202020204" pitchFamily="34" charset="0"/>
                <a:cs typeface="Arial" panose="020B0604020202020204" pitchFamily="34" charset="0"/>
              </a:rPr>
              <a:t> and accurate information while ensuring efficient and effective management of the library's resources. The system uses a single database to keep track of all information about books, borrowers, and library transactions in order to maintain data accuracy and consistency. Additionally, the library management system offers security capabilities to guarantee the protection of the library's resources and prevent unauthorized access. With the aid of this system, librarians can efficiently run the library and give customers a better experience.</a:t>
            </a:r>
          </a:p>
        </p:txBody>
      </p:sp>
    </p:spTree>
    <p:extLst>
      <p:ext uri="{BB962C8B-B14F-4D97-AF65-F5344CB8AC3E}">
        <p14:creationId xmlns:p14="http://schemas.microsoft.com/office/powerpoint/2010/main" val="12506383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171451" y="642539"/>
            <a:ext cx="5357141" cy="515890"/>
          </a:xfrm>
        </p:spPr>
        <p:txBody>
          <a:bodyPr>
            <a:normAutofit fontScale="90000"/>
          </a:bodyPr>
          <a:lstStyle/>
          <a:p>
            <a:pPr algn="r"/>
            <a:r>
              <a:rPr lang="en-US" sz="3200" b="1" dirty="0" smtClean="0">
                <a:solidFill>
                  <a:schemeClr val="bg1"/>
                </a:solidFill>
                <a:latin typeface="Arial" panose="020B0604020202020204" pitchFamily="34" charset="0"/>
                <a:cs typeface="Arial" panose="020B0604020202020204" pitchFamily="34" charset="0"/>
              </a:rPr>
              <a:t>SCOPE OF THE PROJECT:   </a:t>
            </a:r>
            <a:br>
              <a:rPr lang="en-US" sz="3200" b="1" dirty="0" smtClean="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784225" y="1265238"/>
            <a:ext cx="11079163" cy="4171950"/>
          </a:xfrm>
        </p:spPr>
        <p:txBody>
          <a:bodyPr>
            <a:noAutofit/>
          </a:bodyPr>
          <a:lstStyle/>
          <a:p>
            <a:pPr marL="0" indent="0" algn="just">
              <a:buNone/>
            </a:pPr>
            <a:r>
              <a:rPr lang="en-US" sz="2000" dirty="0">
                <a:solidFill>
                  <a:schemeClr val="bg1"/>
                </a:solidFill>
                <a:latin typeface="Arial" panose="020B0604020202020204" pitchFamily="34" charset="0"/>
                <a:cs typeface="Arial" panose="020B0604020202020204" pitchFamily="34" charset="0"/>
              </a:rPr>
              <a:t>A library management system automates and streamlines library operations. It covers functionalities like book acquisition, borrower information management, reservation and holds, reporting and analytics, and security measures. The system aims to improve efficiency, enhance user experience, and safeguard library resources. It should be scalable, adaptable, and capable of integration with other systems or services. </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6378" t="1712" r="42913" b="-1712"/>
          <a:stretch/>
        </p:blipFill>
        <p:spPr>
          <a:xfrm>
            <a:off x="3335628" y="3399741"/>
            <a:ext cx="4479194" cy="2946672"/>
          </a:xfrm>
          <a:prstGeom prst="rect">
            <a:avLst/>
          </a:prstGeom>
          <a:ln>
            <a:noFill/>
          </a:ln>
          <a:effectLst>
            <a:softEdge rad="63500"/>
          </a:effectLst>
        </p:spPr>
      </p:pic>
    </p:spTree>
    <p:extLst>
      <p:ext uri="{BB962C8B-B14F-4D97-AF65-F5344CB8AC3E}">
        <p14:creationId xmlns:p14="http://schemas.microsoft.com/office/powerpoint/2010/main" val="41080000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323850" y="568202"/>
            <a:ext cx="11277601" cy="428748"/>
          </a:xfrm>
        </p:spPr>
        <p:txBody>
          <a:bodyPr>
            <a:normAutofit fontScale="90000"/>
          </a:bodyPr>
          <a:lstStyle/>
          <a:p>
            <a:pPr algn="r"/>
            <a:r>
              <a:rPr lang="en-US" sz="3200" b="1" dirty="0" smtClean="0">
                <a:solidFill>
                  <a:schemeClr val="bg1"/>
                </a:solidFill>
                <a:latin typeface="Arial" panose="020B0604020202020204" pitchFamily="34" charset="0"/>
                <a:cs typeface="Arial" panose="020B0604020202020204" pitchFamily="34" charset="0"/>
              </a:rPr>
              <a:t>DIFFERENCES BETWEEN EXISTED AND PROPOSED SYSTEM:   </a:t>
            </a:r>
            <a:br>
              <a:rPr lang="en-US" sz="3200" b="1" dirty="0" smtClean="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6" name="Rectangle 5"/>
          <p:cNvSpPr/>
          <p:nvPr/>
        </p:nvSpPr>
        <p:spPr>
          <a:xfrm>
            <a:off x="627063" y="800414"/>
            <a:ext cx="2286240" cy="63581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FEATURES:</a:t>
            </a:r>
            <a:endParaRPr lang="en-US" sz="2000" b="1" dirty="0">
              <a:latin typeface="Arial" panose="020B0604020202020204" pitchFamily="34" charset="0"/>
              <a:cs typeface="Arial" panose="020B0604020202020204" pitchFamily="34" charset="0"/>
            </a:endParaRPr>
          </a:p>
        </p:txBody>
      </p:sp>
      <p:sp>
        <p:nvSpPr>
          <p:cNvPr id="7" name="Rectangle 6"/>
          <p:cNvSpPr/>
          <p:nvPr/>
        </p:nvSpPr>
        <p:spPr>
          <a:xfrm>
            <a:off x="595135" y="1499360"/>
            <a:ext cx="2333867" cy="5278503"/>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 Technology </a:t>
            </a:r>
            <a:r>
              <a:rPr lang="en-US" b="1" dirty="0">
                <a:solidFill>
                  <a:schemeClr val="tx1"/>
                </a:solidFill>
                <a:latin typeface="Arial" panose="020B0604020202020204" pitchFamily="34" charset="0"/>
                <a:cs typeface="Arial" panose="020B0604020202020204" pitchFamily="34" charset="0"/>
              </a:rPr>
              <a:t>Stack:</a:t>
            </a: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r>
              <a:rPr lang="en-US" b="1" dirty="0">
                <a:solidFill>
                  <a:schemeClr val="tx1"/>
                </a:solidFill>
                <a:latin typeface="Arial" panose="020B0604020202020204" pitchFamily="34" charset="0"/>
                <a:cs typeface="Arial" panose="020B0604020202020204" pitchFamily="34" charset="0"/>
              </a:rPr>
              <a:t>Scalability:</a:t>
            </a: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smtClean="0">
              <a:solidFill>
                <a:schemeClr val="tx1"/>
              </a:solidFill>
              <a:latin typeface="Arial" panose="020B0604020202020204" pitchFamily="34" charset="0"/>
              <a:cs typeface="Arial" panose="020B0604020202020204" pitchFamily="34" charset="0"/>
            </a:endParaRPr>
          </a:p>
          <a:p>
            <a:pPr algn="ctr"/>
            <a:r>
              <a:rPr lang="en-US" b="1" dirty="0" smtClean="0">
                <a:solidFill>
                  <a:schemeClr val="tx1"/>
                </a:solidFill>
                <a:latin typeface="Arial" panose="020B0604020202020204" pitchFamily="34" charset="0"/>
                <a:cs typeface="Arial" panose="020B0604020202020204" pitchFamily="34" charset="0"/>
              </a:rPr>
              <a:t>User </a:t>
            </a:r>
            <a:r>
              <a:rPr lang="en-US" b="1" dirty="0">
                <a:solidFill>
                  <a:schemeClr val="tx1"/>
                </a:solidFill>
                <a:latin typeface="Arial" panose="020B0604020202020204" pitchFamily="34" charset="0"/>
                <a:cs typeface="Arial" panose="020B0604020202020204" pitchFamily="34" charset="0"/>
              </a:rPr>
              <a:t>Interface:</a:t>
            </a:r>
          </a:p>
          <a:p>
            <a:pPr algn="ctr"/>
            <a:endParaRPr lang="en-US" b="1" dirty="0" smtClean="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r>
              <a:rPr lang="en-US" b="1" dirty="0" smtClean="0">
                <a:solidFill>
                  <a:schemeClr val="tx1"/>
                </a:solidFill>
                <a:latin typeface="Arial" panose="020B0604020202020204" pitchFamily="34" charset="0"/>
                <a:cs typeface="Arial" panose="020B0604020202020204" pitchFamily="34" charset="0"/>
              </a:rPr>
              <a:t>Data </a:t>
            </a:r>
            <a:r>
              <a:rPr lang="en-US" b="1" dirty="0">
                <a:solidFill>
                  <a:schemeClr val="tx1"/>
                </a:solidFill>
                <a:latin typeface="Arial" panose="020B0604020202020204" pitchFamily="34" charset="0"/>
                <a:cs typeface="Arial" panose="020B0604020202020204" pitchFamily="34" charset="0"/>
              </a:rPr>
              <a:t>Management</a:t>
            </a:r>
            <a:r>
              <a:rPr lang="en-US" b="1" dirty="0" smtClean="0">
                <a:solidFill>
                  <a:schemeClr val="tx1"/>
                </a:solidFill>
                <a:latin typeface="Arial" panose="020B0604020202020204" pitchFamily="34" charset="0"/>
                <a:cs typeface="Arial" panose="020B0604020202020204" pitchFamily="34" charset="0"/>
              </a:rPr>
              <a:t>:</a:t>
            </a:r>
            <a:endParaRPr lang="en-US" b="1" dirty="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endParaRPr lang="en-US" b="1" dirty="0" smtClean="0">
              <a:solidFill>
                <a:schemeClr val="tx1"/>
              </a:solidFill>
              <a:latin typeface="Arial" panose="020B0604020202020204" pitchFamily="34"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a:p>
            <a:pPr algn="ctr"/>
            <a:r>
              <a:rPr lang="en-US" b="1" dirty="0" smtClean="0">
                <a:solidFill>
                  <a:schemeClr val="tx1"/>
                </a:solidFill>
                <a:latin typeface="Arial" panose="020B0604020202020204" pitchFamily="34" charset="0"/>
                <a:cs typeface="Arial" panose="020B0604020202020204" pitchFamily="34" charset="0"/>
              </a:rPr>
              <a:t>Customizability</a:t>
            </a:r>
            <a:r>
              <a:rPr lang="en-US" dirty="0">
                <a:solidFill>
                  <a:schemeClr val="tx1"/>
                </a:solidFill>
              </a:rPr>
              <a:t>:</a:t>
            </a:r>
          </a:p>
        </p:txBody>
      </p:sp>
      <p:sp>
        <p:nvSpPr>
          <p:cNvPr id="8" name="Rectangle 7"/>
          <p:cNvSpPr/>
          <p:nvPr/>
        </p:nvSpPr>
        <p:spPr>
          <a:xfrm>
            <a:off x="3124264" y="798490"/>
            <a:ext cx="4080913" cy="5842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EXISTED SYSTEM:</a:t>
            </a:r>
            <a:endParaRPr lang="en-US" sz="2000" b="1" dirty="0">
              <a:latin typeface="Arial" panose="020B0604020202020204" pitchFamily="34" charset="0"/>
              <a:cs typeface="Arial" panose="020B0604020202020204" pitchFamily="34" charset="0"/>
            </a:endParaRPr>
          </a:p>
        </p:txBody>
      </p:sp>
      <p:sp>
        <p:nvSpPr>
          <p:cNvPr id="51" name="Rectangle 50"/>
          <p:cNvSpPr/>
          <p:nvPr/>
        </p:nvSpPr>
        <p:spPr>
          <a:xfrm>
            <a:off x="7394089" y="782576"/>
            <a:ext cx="4142274" cy="60013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PROPOSED SYSTEM</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9" name="Rectangle 8"/>
          <p:cNvSpPr/>
          <p:nvPr/>
        </p:nvSpPr>
        <p:spPr>
          <a:xfrm>
            <a:off x="3124264" y="1435100"/>
            <a:ext cx="4092176" cy="531342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Arial" panose="020B0604020202020204" pitchFamily="34" charset="0"/>
                <a:cs typeface="Arial" panose="020B0604020202020204" pitchFamily="34" charset="0"/>
              </a:rPr>
              <a:t>Existing library management systems depend on Relational Database Management Systems such as MySQL, Oracle, and others.</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In comparison to the proposed system, the current system is not more scalable.</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It is made with outdated front-end technologies, making it less dynamic and responsive.</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It uses an RDBMS, which limits performance and flexibility when managing huge amounts of data</a:t>
            </a:r>
            <a:r>
              <a:rPr lang="en-US" dirty="0">
                <a:solidFill>
                  <a:schemeClr val="accent2">
                    <a:lumMod val="50000"/>
                  </a:schemeClr>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Customizing </a:t>
            </a:r>
            <a:r>
              <a:rPr lang="en-US" dirty="0">
                <a:solidFill>
                  <a:schemeClr val="tx1"/>
                </a:solidFill>
                <a:latin typeface="Arial" panose="020B0604020202020204" pitchFamily="34" charset="0"/>
                <a:cs typeface="Arial" panose="020B0604020202020204" pitchFamily="34" charset="0"/>
              </a:rPr>
              <a:t>and expanding it further might not be much simpler</a:t>
            </a:r>
            <a:r>
              <a:rPr lang="en-US" dirty="0">
                <a:solidFill>
                  <a:schemeClr val="accent2">
                    <a:lumMod val="50000"/>
                  </a:schemeClr>
                </a:solidFill>
                <a:latin typeface="Arial" panose="020B0604020202020204" pitchFamily="34" charset="0"/>
                <a:cs typeface="Arial" panose="020B0604020202020204" pitchFamily="34" charset="0"/>
              </a:rPr>
              <a:t>.</a:t>
            </a:r>
          </a:p>
        </p:txBody>
      </p:sp>
      <p:sp>
        <p:nvSpPr>
          <p:cNvPr id="10" name="Rectangle 9"/>
          <p:cNvSpPr/>
          <p:nvPr/>
        </p:nvSpPr>
        <p:spPr>
          <a:xfrm>
            <a:off x="7405352" y="1435101"/>
            <a:ext cx="4234197" cy="5313428"/>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Arial" panose="020B0604020202020204" pitchFamily="34" charset="0"/>
                <a:cs typeface="Arial" panose="020B0604020202020204" pitchFamily="34" charset="0"/>
              </a:rPr>
              <a:t>MERN stack could make use of a more modern technological stack.</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MERN </a:t>
            </a:r>
            <a:r>
              <a:rPr lang="en-US" dirty="0">
                <a:solidFill>
                  <a:schemeClr val="tx1"/>
                </a:solidFill>
                <a:latin typeface="Arial" panose="020B0604020202020204" pitchFamily="34" charset="0"/>
                <a:cs typeface="Arial" panose="020B0604020202020204" pitchFamily="34" charset="0"/>
              </a:rPr>
              <a:t>stack is known for its scalability, which means it may be better able to handle large amounts of traffic and data.</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It may have a more responsive, perceptive, and engaged user because it is developed with the MERN stack.</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It makes use of </a:t>
            </a:r>
            <a:r>
              <a:rPr lang="en-US" dirty="0" smtClean="0">
                <a:solidFill>
                  <a:schemeClr val="tx1"/>
                </a:solidFill>
                <a:latin typeface="Arial" panose="020B0604020202020204" pitchFamily="34" charset="0"/>
                <a:cs typeface="Arial" panose="020B0604020202020204" pitchFamily="34" charset="0"/>
              </a:rPr>
              <a:t>Mongo DB</a:t>
            </a:r>
            <a:r>
              <a:rPr lang="en-US" dirty="0">
                <a:solidFill>
                  <a:schemeClr val="tx1"/>
                </a:solidFill>
                <a:latin typeface="Arial" panose="020B0604020202020204" pitchFamily="34" charset="0"/>
                <a:cs typeface="Arial" panose="020B0604020202020204" pitchFamily="34" charset="0"/>
              </a:rPr>
              <a:t>, a </a:t>
            </a:r>
            <a:r>
              <a:rPr lang="en-US" dirty="0" smtClean="0">
                <a:solidFill>
                  <a:schemeClr val="tx1"/>
                </a:solidFill>
                <a:latin typeface="Arial" panose="020B0604020202020204" pitchFamily="34" charset="0"/>
                <a:cs typeface="Arial" panose="020B0604020202020204" pitchFamily="34" charset="0"/>
              </a:rPr>
              <a:t>No SQL </a:t>
            </a:r>
            <a:r>
              <a:rPr lang="en-US" dirty="0">
                <a:solidFill>
                  <a:schemeClr val="tx1"/>
                </a:solidFill>
                <a:latin typeface="Arial" panose="020B0604020202020204" pitchFamily="34" charset="0"/>
                <a:cs typeface="Arial" panose="020B0604020202020204" pitchFamily="34" charset="0"/>
              </a:rPr>
              <a:t>database with greater performance and flexibility for managing massive amounts of data</a:t>
            </a:r>
            <a:r>
              <a:rPr lang="en-US" dirty="0" smtClean="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smtClean="0">
                <a:solidFill>
                  <a:schemeClr val="tx1"/>
                </a:solidFill>
                <a:latin typeface="Arial" panose="020B0604020202020204" pitchFamily="34" charset="0"/>
                <a:cs typeface="Arial" panose="020B0604020202020204" pitchFamily="34" charset="0"/>
              </a:rPr>
              <a:t>It </a:t>
            </a:r>
            <a:r>
              <a:rPr lang="en-US" dirty="0">
                <a:solidFill>
                  <a:schemeClr val="tx1"/>
                </a:solidFill>
                <a:latin typeface="Arial" panose="020B0604020202020204" pitchFamily="34" charset="0"/>
                <a:cs typeface="Arial" panose="020B0604020202020204" pitchFamily="34" charset="0"/>
              </a:rPr>
              <a:t>might be simpler to modify and add to it.</a:t>
            </a:r>
          </a:p>
        </p:txBody>
      </p:sp>
    </p:spTree>
    <p:extLst>
      <p:ext uri="{BB962C8B-B14F-4D97-AF65-F5344CB8AC3E}">
        <p14:creationId xmlns:p14="http://schemas.microsoft.com/office/powerpoint/2010/main" val="7919498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 xmlns:a16="http://schemas.microsoft.com/office/drawing/2014/main" id="{5BE62A68-92FB-4DA6-B1D6-FA043544A9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 xmlns:a16="http://schemas.microsoft.com/office/drawing/2014/main" id="{10A6DFCC-5864-48A7-8196-CBCF038BB88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95" name="Group 94">
            <a:extLst>
              <a:ext uri="{FF2B5EF4-FFF2-40B4-BE49-F238E27FC236}">
                <a16:creationId xmlns="" xmlns:a16="http://schemas.microsoft.com/office/drawing/2014/main" id="{03CA880E-A155-41A2-B87D-21AC3CE333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 xmlns:a16="http://schemas.microsoft.com/office/drawing/2014/main" id="{AD179668-A46F-4D4C-8C75-2F3B4B5787B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7" name="Freeform 6">
              <a:extLst>
                <a:ext uri="{FF2B5EF4-FFF2-40B4-BE49-F238E27FC236}">
                  <a16:creationId xmlns="" xmlns:a16="http://schemas.microsoft.com/office/drawing/2014/main" id="{0DB283C2-E19A-4A75-909F-450DB72DECD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7">
              <a:extLst>
                <a:ext uri="{FF2B5EF4-FFF2-40B4-BE49-F238E27FC236}">
                  <a16:creationId xmlns="" xmlns:a16="http://schemas.microsoft.com/office/drawing/2014/main" id="{B674E08A-09B5-42AD-805C-43DAE1D0BE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8">
              <a:extLst>
                <a:ext uri="{FF2B5EF4-FFF2-40B4-BE49-F238E27FC236}">
                  <a16:creationId xmlns="" xmlns:a16="http://schemas.microsoft.com/office/drawing/2014/main" id="{248B903F-D11E-41B4-A6F7-5ACF56D76B3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9">
              <a:extLst>
                <a:ext uri="{FF2B5EF4-FFF2-40B4-BE49-F238E27FC236}">
                  <a16:creationId xmlns="" xmlns:a16="http://schemas.microsoft.com/office/drawing/2014/main" id="{68B65942-DED3-475B-B28D-839E15541C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0">
              <a:extLst>
                <a:ext uri="{FF2B5EF4-FFF2-40B4-BE49-F238E27FC236}">
                  <a16:creationId xmlns="" xmlns:a16="http://schemas.microsoft.com/office/drawing/2014/main" id="{54C02C20-8E50-4D5F-9E89-7266186B10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1">
              <a:extLst>
                <a:ext uri="{FF2B5EF4-FFF2-40B4-BE49-F238E27FC236}">
                  <a16:creationId xmlns="" xmlns:a16="http://schemas.microsoft.com/office/drawing/2014/main" id="{057C79DE-C22B-4732-B921-1EEF64DAD2B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2">
              <a:extLst>
                <a:ext uri="{FF2B5EF4-FFF2-40B4-BE49-F238E27FC236}">
                  <a16:creationId xmlns="" xmlns:a16="http://schemas.microsoft.com/office/drawing/2014/main" id="{21E55FE5-F856-4E6D-A505-4A5AA92FC2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3">
              <a:extLst>
                <a:ext uri="{FF2B5EF4-FFF2-40B4-BE49-F238E27FC236}">
                  <a16:creationId xmlns="" xmlns:a16="http://schemas.microsoft.com/office/drawing/2014/main" id="{564ACC84-D8A2-43FB-AB43-D7A892AC83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4">
              <a:extLst>
                <a:ext uri="{FF2B5EF4-FFF2-40B4-BE49-F238E27FC236}">
                  <a16:creationId xmlns="" xmlns:a16="http://schemas.microsoft.com/office/drawing/2014/main" id="{33DE6074-A243-4841-8A21-41739E524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15">
              <a:extLst>
                <a:ext uri="{FF2B5EF4-FFF2-40B4-BE49-F238E27FC236}">
                  <a16:creationId xmlns="" xmlns:a16="http://schemas.microsoft.com/office/drawing/2014/main" id="{6AD73007-A6A4-498E-8AF9-C3F7D61DCD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Line 16">
              <a:extLst>
                <a:ext uri="{FF2B5EF4-FFF2-40B4-BE49-F238E27FC236}">
                  <a16:creationId xmlns="" xmlns:a16="http://schemas.microsoft.com/office/drawing/2014/main" id="{541BFD40-70B0-48BA-9216-9C67411F450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8" name="Freeform 17">
              <a:extLst>
                <a:ext uri="{FF2B5EF4-FFF2-40B4-BE49-F238E27FC236}">
                  <a16:creationId xmlns="" xmlns:a16="http://schemas.microsoft.com/office/drawing/2014/main" id="{7DFC59A5-0E43-4308-8BFB-F505CFB549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8">
              <a:extLst>
                <a:ext uri="{FF2B5EF4-FFF2-40B4-BE49-F238E27FC236}">
                  <a16:creationId xmlns="" xmlns:a16="http://schemas.microsoft.com/office/drawing/2014/main" id="{0852232F-7FE7-4B61-AC34-F29289DAC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19">
              <a:extLst>
                <a:ext uri="{FF2B5EF4-FFF2-40B4-BE49-F238E27FC236}">
                  <a16:creationId xmlns="" xmlns:a16="http://schemas.microsoft.com/office/drawing/2014/main" id="{F2467A7F-F122-4464-A682-8C4DB1DA1E6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0">
              <a:extLst>
                <a:ext uri="{FF2B5EF4-FFF2-40B4-BE49-F238E27FC236}">
                  <a16:creationId xmlns="" xmlns:a16="http://schemas.microsoft.com/office/drawing/2014/main" id="{2178D569-0695-49D6-8261-1BF6E2E48F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Rectangle 21">
              <a:extLst>
                <a:ext uri="{FF2B5EF4-FFF2-40B4-BE49-F238E27FC236}">
                  <a16:creationId xmlns="" xmlns:a16="http://schemas.microsoft.com/office/drawing/2014/main" id="{E289FFF1-2E96-4F4A-94D2-D1FED6AE8AA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3" name="Freeform 22">
              <a:extLst>
                <a:ext uri="{FF2B5EF4-FFF2-40B4-BE49-F238E27FC236}">
                  <a16:creationId xmlns="" xmlns:a16="http://schemas.microsoft.com/office/drawing/2014/main" id="{F0509D92-D47A-49BC-899A-0C2AB53BC6B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3">
              <a:extLst>
                <a:ext uri="{FF2B5EF4-FFF2-40B4-BE49-F238E27FC236}">
                  <a16:creationId xmlns="" xmlns:a16="http://schemas.microsoft.com/office/drawing/2014/main" id="{606E419B-186B-4DA7-95FA-F921A2D3FC3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4">
              <a:extLst>
                <a:ext uri="{FF2B5EF4-FFF2-40B4-BE49-F238E27FC236}">
                  <a16:creationId xmlns="" xmlns:a16="http://schemas.microsoft.com/office/drawing/2014/main" id="{35DBBAC4-A0DC-44A6-A64F-3FF22BC30B8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5">
              <a:extLst>
                <a:ext uri="{FF2B5EF4-FFF2-40B4-BE49-F238E27FC236}">
                  <a16:creationId xmlns="" xmlns:a16="http://schemas.microsoft.com/office/drawing/2014/main" id="{45359546-A3CF-4560-869D-4C642B0F754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6">
              <a:extLst>
                <a:ext uri="{FF2B5EF4-FFF2-40B4-BE49-F238E27FC236}">
                  <a16:creationId xmlns="" xmlns:a16="http://schemas.microsoft.com/office/drawing/2014/main" id="{A9D2DDA1-3EE0-4B5E-8107-6000BCB2B4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7">
              <a:extLst>
                <a:ext uri="{FF2B5EF4-FFF2-40B4-BE49-F238E27FC236}">
                  <a16:creationId xmlns="" xmlns:a16="http://schemas.microsoft.com/office/drawing/2014/main" id="{6DA22C48-18EA-47BE-B75A-9594E025BE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8">
              <a:extLst>
                <a:ext uri="{FF2B5EF4-FFF2-40B4-BE49-F238E27FC236}">
                  <a16:creationId xmlns="" xmlns:a16="http://schemas.microsoft.com/office/drawing/2014/main" id="{411A5F9B-C5BD-4FE0-BEE1-5FA9B82FB34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29">
              <a:extLst>
                <a:ext uri="{FF2B5EF4-FFF2-40B4-BE49-F238E27FC236}">
                  <a16:creationId xmlns="" xmlns:a16="http://schemas.microsoft.com/office/drawing/2014/main" id="{AFFCFD60-FB34-408B-A2EA-311A1093D0E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0">
              <a:extLst>
                <a:ext uri="{FF2B5EF4-FFF2-40B4-BE49-F238E27FC236}">
                  <a16:creationId xmlns="" xmlns:a16="http://schemas.microsoft.com/office/drawing/2014/main" id="{72B9EBCA-3EF6-4296-80E0-CD849B27ED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2" name="Freeform 31">
              <a:extLst>
                <a:ext uri="{FF2B5EF4-FFF2-40B4-BE49-F238E27FC236}">
                  <a16:creationId xmlns="" xmlns:a16="http://schemas.microsoft.com/office/drawing/2014/main" id="{CC021197-0DB7-42B6-93BB-32252A93738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9A134327-4864-46BB-A57A-7055C9E3AEC1}"/>
              </a:ext>
            </a:extLst>
          </p:cNvPr>
          <p:cNvSpPr>
            <a:spLocks noGrp="1"/>
          </p:cNvSpPr>
          <p:nvPr>
            <p:ph type="title"/>
          </p:nvPr>
        </p:nvSpPr>
        <p:spPr>
          <a:xfrm>
            <a:off x="66675" y="463622"/>
            <a:ext cx="7040718" cy="515890"/>
          </a:xfrm>
        </p:spPr>
        <p:txBody>
          <a:bodyPr>
            <a:normAutofit fontScale="90000"/>
          </a:bodyPr>
          <a:lstStyle/>
          <a:p>
            <a:pPr algn="r"/>
            <a:r>
              <a:rPr lang="en-US" sz="2800" b="1" dirty="0">
                <a:solidFill>
                  <a:schemeClr val="bg1"/>
                </a:solidFill>
                <a:latin typeface="Arial" panose="020B0604020202020204" pitchFamily="34" charset="0"/>
                <a:cs typeface="Arial" panose="020B0604020202020204" pitchFamily="34" charset="0"/>
              </a:rPr>
              <a:t>Disadvantages of Existed </a:t>
            </a:r>
            <a:r>
              <a:rPr lang="en-US" sz="2800" b="1" dirty="0" smtClean="0">
                <a:solidFill>
                  <a:schemeClr val="bg1"/>
                </a:solidFill>
                <a:latin typeface="Arial" panose="020B0604020202020204" pitchFamily="34" charset="0"/>
                <a:cs typeface="Arial" panose="020B0604020202020204" pitchFamily="34" charset="0"/>
              </a:rPr>
              <a:t>System</a:t>
            </a:r>
            <a:r>
              <a:rPr lang="en-US" sz="3200" b="1" dirty="0" smtClean="0">
                <a:solidFill>
                  <a:schemeClr val="bg1"/>
                </a:solidFill>
                <a:latin typeface="Arial" panose="020B0604020202020204" pitchFamily="34" charset="0"/>
                <a:cs typeface="Arial" panose="020B0604020202020204" pitchFamily="34" charset="0"/>
              </a:rPr>
              <a:t>:   </a:t>
            </a:r>
            <a:br>
              <a:rPr lang="en-US" sz="3200" b="1" dirty="0" smtClean="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grpSp>
        <p:nvGrpSpPr>
          <p:cNvPr id="126" name="Group 125">
            <a:extLst>
              <a:ext uri="{FF2B5EF4-FFF2-40B4-BE49-F238E27FC236}">
                <a16:creationId xmlns="" xmlns:a16="http://schemas.microsoft.com/office/drawing/2014/main" id="{A847D4E2-EA7B-40EF-8062-D1FAF838F6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 xmlns:a16="http://schemas.microsoft.com/office/drawing/2014/main" id="{F1549F3B-53A1-4D15-8E8E-4297D91B8D8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8" name="Freeform 33">
              <a:extLst>
                <a:ext uri="{FF2B5EF4-FFF2-40B4-BE49-F238E27FC236}">
                  <a16:creationId xmlns="" xmlns:a16="http://schemas.microsoft.com/office/drawing/2014/main" id="{841347B2-F767-433C-946A-1B19B4C40EB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9" name="Freeform 34">
              <a:extLst>
                <a:ext uri="{FF2B5EF4-FFF2-40B4-BE49-F238E27FC236}">
                  <a16:creationId xmlns="" xmlns:a16="http://schemas.microsoft.com/office/drawing/2014/main" id="{B34A4847-B6CA-4001-8EB1-33B3854A44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0" name="Freeform 35">
              <a:extLst>
                <a:ext uri="{FF2B5EF4-FFF2-40B4-BE49-F238E27FC236}">
                  <a16:creationId xmlns="" xmlns:a16="http://schemas.microsoft.com/office/drawing/2014/main" id="{EF334B32-D0A0-45DE-99CB-37A3E56ECE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1" name="Freeform 36">
              <a:extLst>
                <a:ext uri="{FF2B5EF4-FFF2-40B4-BE49-F238E27FC236}">
                  <a16:creationId xmlns="" xmlns:a16="http://schemas.microsoft.com/office/drawing/2014/main" id="{5D1098DF-5812-4A6F-A4B7-AFEBEDA9837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2" name="Freeform 37">
              <a:extLst>
                <a:ext uri="{FF2B5EF4-FFF2-40B4-BE49-F238E27FC236}">
                  <a16:creationId xmlns="" xmlns:a16="http://schemas.microsoft.com/office/drawing/2014/main" id="{2A72CC5D-2EA1-4ABD-B694-045401D7F21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3" name="Freeform 38">
              <a:extLst>
                <a:ext uri="{FF2B5EF4-FFF2-40B4-BE49-F238E27FC236}">
                  <a16:creationId xmlns="" xmlns:a16="http://schemas.microsoft.com/office/drawing/2014/main" id="{47B8C57D-403F-4D5B-9724-24276E99B44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4" name="Freeform 39">
              <a:extLst>
                <a:ext uri="{FF2B5EF4-FFF2-40B4-BE49-F238E27FC236}">
                  <a16:creationId xmlns="" xmlns:a16="http://schemas.microsoft.com/office/drawing/2014/main" id="{4890E5D3-F793-4B6A-AA8F-1F6C03BD1B4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5" name="Freeform 40">
              <a:extLst>
                <a:ext uri="{FF2B5EF4-FFF2-40B4-BE49-F238E27FC236}">
                  <a16:creationId xmlns="" xmlns:a16="http://schemas.microsoft.com/office/drawing/2014/main" id="{68A2FE4A-346D-4EA5-B377-EED4515161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36" name="Rectangle 41">
              <a:extLst>
                <a:ext uri="{FF2B5EF4-FFF2-40B4-BE49-F238E27FC236}">
                  <a16:creationId xmlns="" xmlns:a16="http://schemas.microsoft.com/office/drawing/2014/main" id="{2F12D5D5-9BB1-4D89-B5B4-8F8353825B7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sp>
        <p:nvSpPr>
          <p:cNvPr id="3" name="Content Placeholder 2"/>
          <p:cNvSpPr>
            <a:spLocks noGrp="1"/>
          </p:cNvSpPr>
          <p:nvPr>
            <p:ph idx="1"/>
          </p:nvPr>
        </p:nvSpPr>
        <p:spPr>
          <a:xfrm>
            <a:off x="768351" y="746125"/>
            <a:ext cx="11095038" cy="5849938"/>
          </a:xfrm>
        </p:spPr>
        <p:txBody>
          <a:bodyPr>
            <a:noAutofit/>
          </a:bodyPr>
          <a:lstStyle/>
          <a:p>
            <a:pPr algn="just">
              <a:buFont typeface="Wingdings" panose="05000000000000000000" pitchFamily="2" charset="2"/>
              <a:buChar char="Ø"/>
            </a:pPr>
            <a:r>
              <a:rPr lang="en-US" sz="1800" b="1" dirty="0">
                <a:solidFill>
                  <a:schemeClr val="bg1"/>
                </a:solidFill>
                <a:latin typeface="Arial" panose="020B0604020202020204" pitchFamily="34" charset="0"/>
                <a:cs typeface="Arial" panose="020B0604020202020204" pitchFamily="34" charset="0"/>
              </a:rPr>
              <a:t>Inefficient workflow</a:t>
            </a:r>
            <a:r>
              <a:rPr lang="en-US" sz="1800" dirty="0">
                <a:solidFill>
                  <a:schemeClr val="bg1"/>
                </a:solidFill>
                <a:latin typeface="Arial" panose="020B0604020202020204" pitchFamily="34" charset="0"/>
                <a:cs typeface="Arial" panose="020B0604020202020204" pitchFamily="34" charset="0"/>
              </a:rPr>
              <a:t>: Manual systems lead to inefficiencies and errors in managing library </a:t>
            </a:r>
            <a:r>
              <a:rPr lang="en-US" sz="1800" dirty="0" smtClean="0">
                <a:solidFill>
                  <a:schemeClr val="bg1"/>
                </a:solidFill>
                <a:latin typeface="Arial" panose="020B0604020202020204" pitchFamily="34" charset="0"/>
                <a:cs typeface="Arial" panose="020B0604020202020204" pitchFamily="34" charset="0"/>
              </a:rPr>
              <a:t>operations.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Limited </a:t>
            </a:r>
            <a:r>
              <a:rPr lang="en-US" sz="1800" b="1" dirty="0">
                <a:solidFill>
                  <a:schemeClr val="bg1"/>
                </a:solidFill>
                <a:latin typeface="Arial" panose="020B0604020202020204" pitchFamily="34" charset="0"/>
                <a:cs typeface="Arial" panose="020B0604020202020204" pitchFamily="34" charset="0"/>
              </a:rPr>
              <a:t>accessibility: </a:t>
            </a:r>
            <a:r>
              <a:rPr lang="en-US" sz="1800" dirty="0">
                <a:solidFill>
                  <a:schemeClr val="bg1"/>
                </a:solidFill>
                <a:latin typeface="Arial" panose="020B0604020202020204" pitchFamily="34" charset="0"/>
                <a:cs typeface="Arial" panose="020B0604020202020204" pitchFamily="34" charset="0"/>
              </a:rPr>
              <a:t>Users face limitations in accessing information and </a:t>
            </a:r>
            <a:r>
              <a:rPr lang="en-US" sz="1800" dirty="0" smtClean="0">
                <a:solidFill>
                  <a:schemeClr val="bg1"/>
                </a:solidFill>
                <a:latin typeface="Arial" panose="020B0604020202020204" pitchFamily="34" charset="0"/>
                <a:cs typeface="Arial" panose="020B0604020202020204" pitchFamily="34" charset="0"/>
              </a:rPr>
              <a:t>resources.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Time-consuming </a:t>
            </a:r>
            <a:r>
              <a:rPr lang="en-US" sz="1800" b="1" dirty="0">
                <a:solidFill>
                  <a:schemeClr val="bg1"/>
                </a:solidFill>
                <a:latin typeface="Arial" panose="020B0604020202020204" pitchFamily="34" charset="0"/>
                <a:cs typeface="Arial" panose="020B0604020202020204" pitchFamily="34" charset="0"/>
              </a:rPr>
              <a:t>tasks: </a:t>
            </a:r>
            <a:r>
              <a:rPr lang="en-US" sz="1800" dirty="0">
                <a:solidFill>
                  <a:schemeClr val="bg1"/>
                </a:solidFill>
                <a:latin typeface="Arial" panose="020B0604020202020204" pitchFamily="34" charset="0"/>
                <a:cs typeface="Arial" panose="020B0604020202020204" pitchFamily="34" charset="0"/>
              </a:rPr>
              <a:t>Manual systems require more time and effort for routine </a:t>
            </a:r>
            <a:r>
              <a:rPr lang="en-US" sz="1800" dirty="0" smtClean="0">
                <a:solidFill>
                  <a:schemeClr val="bg1"/>
                </a:solidFill>
                <a:latin typeface="Arial" panose="020B0604020202020204" pitchFamily="34" charset="0"/>
                <a:cs typeface="Arial" panose="020B0604020202020204" pitchFamily="34" charset="0"/>
              </a:rPr>
              <a:t>tasks.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Lack </a:t>
            </a:r>
            <a:r>
              <a:rPr lang="en-US" sz="1800" b="1" dirty="0">
                <a:solidFill>
                  <a:schemeClr val="bg1"/>
                </a:solidFill>
                <a:latin typeface="Arial" panose="020B0604020202020204" pitchFamily="34" charset="0"/>
                <a:cs typeface="Arial" panose="020B0604020202020204" pitchFamily="34" charset="0"/>
              </a:rPr>
              <a:t>of real-time information: </a:t>
            </a:r>
            <a:r>
              <a:rPr lang="en-US" sz="1800" dirty="0">
                <a:solidFill>
                  <a:schemeClr val="bg1"/>
                </a:solidFill>
                <a:latin typeface="Arial" panose="020B0604020202020204" pitchFamily="34" charset="0"/>
                <a:cs typeface="Arial" panose="020B0604020202020204" pitchFamily="34" charset="0"/>
              </a:rPr>
              <a:t>Manual systems lack real-time access to book availability and user </a:t>
            </a:r>
            <a:r>
              <a:rPr lang="en-US" sz="1800" dirty="0" smtClean="0">
                <a:solidFill>
                  <a:schemeClr val="bg1"/>
                </a:solidFill>
                <a:latin typeface="Arial" panose="020B0604020202020204" pitchFamily="34" charset="0"/>
                <a:cs typeface="Arial" panose="020B0604020202020204" pitchFamily="34" charset="0"/>
              </a:rPr>
              <a:t>requests.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Data </a:t>
            </a:r>
            <a:r>
              <a:rPr lang="en-US" sz="1800" b="1" dirty="0">
                <a:solidFill>
                  <a:schemeClr val="bg1"/>
                </a:solidFill>
                <a:latin typeface="Arial" panose="020B0604020202020204" pitchFamily="34" charset="0"/>
                <a:cs typeface="Arial" panose="020B0604020202020204" pitchFamily="34" charset="0"/>
              </a:rPr>
              <a:t>inaccuracy and </a:t>
            </a:r>
            <a:r>
              <a:rPr lang="en-US" sz="1800" b="1" dirty="0" smtClean="0">
                <a:solidFill>
                  <a:schemeClr val="bg1"/>
                </a:solidFill>
                <a:latin typeface="Arial" panose="020B0604020202020204" pitchFamily="34" charset="0"/>
                <a:cs typeface="Arial" panose="020B0604020202020204" pitchFamily="34" charset="0"/>
              </a:rPr>
              <a:t>loss</a:t>
            </a:r>
            <a:r>
              <a:rPr lang="en-US" sz="1800" dirty="0">
                <a:solidFill>
                  <a:schemeClr val="bg1"/>
                </a:solidFill>
                <a:latin typeface="Arial" panose="020B0604020202020204" pitchFamily="34" charset="0"/>
                <a:cs typeface="Arial" panose="020B0604020202020204" pitchFamily="34" charset="0"/>
              </a:rPr>
              <a:t>:</a:t>
            </a:r>
            <a:r>
              <a:rPr lang="en-US" sz="1800" dirty="0" smtClean="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Manual systems are prone to human errors and the risk of losing or damaging physical </a:t>
            </a:r>
            <a:r>
              <a:rPr lang="en-US" sz="1800" dirty="0" smtClean="0">
                <a:solidFill>
                  <a:schemeClr val="bg1"/>
                </a:solidFill>
                <a:latin typeface="Arial" panose="020B0604020202020204" pitchFamily="34" charset="0"/>
                <a:cs typeface="Arial" panose="020B0604020202020204" pitchFamily="34" charset="0"/>
              </a:rPr>
              <a:t>records.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Limited </a:t>
            </a:r>
            <a:r>
              <a:rPr lang="en-US" sz="1800" b="1" dirty="0">
                <a:solidFill>
                  <a:schemeClr val="bg1"/>
                </a:solidFill>
                <a:latin typeface="Arial" panose="020B0604020202020204" pitchFamily="34" charset="0"/>
                <a:cs typeface="Arial" panose="020B0604020202020204" pitchFamily="34" charset="0"/>
              </a:rPr>
              <a:t>reporting and analysis: </a:t>
            </a:r>
            <a:r>
              <a:rPr lang="en-US" sz="1800" dirty="0">
                <a:solidFill>
                  <a:schemeClr val="bg1"/>
                </a:solidFill>
                <a:latin typeface="Arial" panose="020B0604020202020204" pitchFamily="34" charset="0"/>
                <a:cs typeface="Arial" panose="020B0604020202020204" pitchFamily="34" charset="0"/>
              </a:rPr>
              <a:t>Manual systems make generating reports and obtaining insights </a:t>
            </a:r>
            <a:r>
              <a:rPr lang="en-US" sz="1800" dirty="0" smtClean="0">
                <a:solidFill>
                  <a:schemeClr val="bg1"/>
                </a:solidFill>
                <a:latin typeface="Arial" panose="020B0604020202020204" pitchFamily="34" charset="0"/>
                <a:cs typeface="Arial" panose="020B0604020202020204" pitchFamily="34" charset="0"/>
              </a:rPr>
              <a:t>challenging.</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Difficulties </a:t>
            </a:r>
            <a:r>
              <a:rPr lang="en-US" sz="1800" b="1" dirty="0">
                <a:solidFill>
                  <a:schemeClr val="bg1"/>
                </a:solidFill>
                <a:latin typeface="Arial" panose="020B0604020202020204" pitchFamily="34" charset="0"/>
                <a:cs typeface="Arial" panose="020B0604020202020204" pitchFamily="34" charset="0"/>
              </a:rPr>
              <a:t>in collaboration: </a:t>
            </a:r>
            <a:r>
              <a:rPr lang="en-US" sz="1800" dirty="0">
                <a:solidFill>
                  <a:schemeClr val="bg1"/>
                </a:solidFill>
                <a:latin typeface="Arial" panose="020B0604020202020204" pitchFamily="34" charset="0"/>
                <a:cs typeface="Arial" panose="020B0604020202020204" pitchFamily="34" charset="0"/>
              </a:rPr>
              <a:t>Manual systems hinder efficient collaboration and </a:t>
            </a:r>
            <a:r>
              <a:rPr lang="en-US" sz="1800" dirty="0" smtClean="0">
                <a:solidFill>
                  <a:schemeClr val="bg1"/>
                </a:solidFill>
                <a:latin typeface="Arial" panose="020B0604020202020204" pitchFamily="34" charset="0"/>
                <a:cs typeface="Arial" panose="020B0604020202020204" pitchFamily="34" charset="0"/>
              </a:rPr>
              <a:t>consistency.</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Lack </a:t>
            </a:r>
            <a:r>
              <a:rPr lang="en-US" sz="1800" b="1" dirty="0">
                <a:solidFill>
                  <a:schemeClr val="bg1"/>
                </a:solidFill>
                <a:latin typeface="Arial" panose="020B0604020202020204" pitchFamily="34" charset="0"/>
                <a:cs typeface="Arial" panose="020B0604020202020204" pitchFamily="34" charset="0"/>
              </a:rPr>
              <a:t>of security: </a:t>
            </a:r>
            <a:r>
              <a:rPr lang="en-US" sz="1800" dirty="0">
                <a:solidFill>
                  <a:schemeClr val="bg1"/>
                </a:solidFill>
                <a:latin typeface="Arial" panose="020B0604020202020204" pitchFamily="34" charset="0"/>
                <a:cs typeface="Arial" panose="020B0604020202020204" pitchFamily="34" charset="0"/>
              </a:rPr>
              <a:t>Manual systems offer limited security </a:t>
            </a:r>
            <a:r>
              <a:rPr lang="en-US" sz="1800" dirty="0" smtClean="0">
                <a:solidFill>
                  <a:schemeClr val="bg1"/>
                </a:solidFill>
                <a:latin typeface="Arial" panose="020B0604020202020204" pitchFamily="34" charset="0"/>
                <a:cs typeface="Arial" panose="020B0604020202020204" pitchFamily="34" charset="0"/>
              </a:rPr>
              <a:t>measures.</a:t>
            </a:r>
          </a:p>
          <a:p>
            <a:pPr algn="just">
              <a:buFont typeface="Wingdings" panose="05000000000000000000" pitchFamily="2" charset="2"/>
              <a:buChar char="Ø"/>
            </a:pPr>
            <a:r>
              <a:rPr lang="en-US" sz="1800" b="1" dirty="0" smtClean="0">
                <a:solidFill>
                  <a:schemeClr val="bg1"/>
                </a:solidFill>
                <a:latin typeface="Arial" panose="020B0604020202020204" pitchFamily="34" charset="0"/>
                <a:cs typeface="Arial" panose="020B0604020202020204" pitchFamily="34" charset="0"/>
              </a:rPr>
              <a:t>Inefficient </a:t>
            </a:r>
            <a:r>
              <a:rPr lang="en-US" sz="1800" b="1" dirty="0">
                <a:solidFill>
                  <a:schemeClr val="bg1"/>
                </a:solidFill>
                <a:latin typeface="Arial" panose="020B0604020202020204" pitchFamily="34" charset="0"/>
                <a:cs typeface="Arial" panose="020B0604020202020204" pitchFamily="34" charset="0"/>
              </a:rPr>
              <a:t>resource management: </a:t>
            </a:r>
            <a:r>
              <a:rPr lang="en-US" sz="1800" dirty="0">
                <a:solidFill>
                  <a:schemeClr val="bg1"/>
                </a:solidFill>
                <a:latin typeface="Arial" panose="020B0604020202020204" pitchFamily="34" charset="0"/>
                <a:cs typeface="Arial" panose="020B0604020202020204" pitchFamily="34" charset="0"/>
              </a:rPr>
              <a:t>Manual systems make it difficult to track and manage resources effectively.</a:t>
            </a:r>
          </a:p>
          <a:p>
            <a:pPr marL="0" indent="0" algn="just">
              <a:buNone/>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7157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41" y="360941"/>
            <a:ext cx="10472671" cy="669369"/>
          </a:xfrm>
        </p:spPr>
        <p:txBody>
          <a:bodyPr>
            <a:normAutofit/>
          </a:bodyPr>
          <a:lstStyle/>
          <a:p>
            <a:r>
              <a:rPr lang="en-US" sz="2800" b="1" dirty="0" smtClean="0">
                <a:latin typeface="Arial" panose="020B0604020202020204" pitchFamily="34" charset="0"/>
                <a:cs typeface="Arial" panose="020B0604020202020204" pitchFamily="34" charset="0"/>
              </a:rPr>
              <a:t>Proposed system FEATURES:</a:t>
            </a:r>
            <a:endParaRPr lang="en-US" sz="28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701" y="904613"/>
            <a:ext cx="10882647" cy="5508888"/>
          </a:xfrm>
        </p:spPr>
      </p:pic>
    </p:spTree>
    <p:extLst>
      <p:ext uri="{BB962C8B-B14F-4D97-AF65-F5344CB8AC3E}">
        <p14:creationId xmlns:p14="http://schemas.microsoft.com/office/powerpoint/2010/main" val="1787773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938410-2173-430A-9B92-20257D39BD88}">
  <ds:schemaRefs>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 ds:uri="16c05727-aa75-4e4a-9b5f-8a80a1165891"/>
    <ds:schemaRef ds:uri="http://schemas.openxmlformats.org/package/2006/metadata/core-propertie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B6055E-F2DC-412A-8B07-D3793807DA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1533</Words>
  <Application>Microsoft Office PowerPoint</Application>
  <PresentationFormat>Widescreen</PresentationFormat>
  <Paragraphs>167</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Tw Cen MT</vt:lpstr>
      <vt:lpstr>Wingdings</vt:lpstr>
      <vt:lpstr>Circuit</vt:lpstr>
      <vt:lpstr>RAJIV GANDHI UNIVERSITY OF KNOWLEDGE AND TECHNOLOGIES</vt:lpstr>
      <vt:lpstr>CONTENT:</vt:lpstr>
      <vt:lpstr>INTRODUCTION:</vt:lpstr>
      <vt:lpstr>Problem Statement:    </vt:lpstr>
      <vt:lpstr>Abstract:</vt:lpstr>
      <vt:lpstr>SCOPE OF THE PROJECT:    </vt:lpstr>
      <vt:lpstr>DIFFERENCES BETWEEN EXISTED AND PROPOSED SYSTEM:    </vt:lpstr>
      <vt:lpstr>Disadvantages of Existed System:    </vt:lpstr>
      <vt:lpstr>Proposed system FEATURES:</vt:lpstr>
      <vt:lpstr>LOG IN PAGE:</vt:lpstr>
      <vt:lpstr>LIBRARIAN LOGIN AND STUDENT LOGIN PAGE:</vt:lpstr>
      <vt:lpstr>LIBRARIAN DASHBOARD and functionalities:</vt:lpstr>
      <vt:lpstr>FUNCTIONALITIES OF STUDENT:</vt:lpstr>
      <vt:lpstr>PowerPoint Presentation</vt:lpstr>
      <vt:lpstr>Authentication and Authorization:</vt:lpstr>
      <vt:lpstr>STUDENT DASHBOARD:</vt:lpstr>
      <vt:lpstr>ADVANTAGES OF PROPOSED SYSTEM:</vt:lpstr>
      <vt:lpstr>TECHNOLOGIES USED:</vt:lpstr>
      <vt:lpstr>PowerPoint Presentation</vt:lpstr>
      <vt:lpstr>HARDWARE AND SOFTWARE SPECIFICATIONS:</vt:lpstr>
      <vt:lpstr>Future enhancement: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2023-07-17T23:04:20Z</dcterms:created>
  <dcterms:modified xsi:type="dcterms:W3CDTF">2023-07-19T14:47:54Z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