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70" r:id="rId12"/>
    <p:sldId id="266" r:id="rId13"/>
    <p:sldId id="273" r:id="rId14"/>
    <p:sldId id="274" r:id="rId15"/>
    <p:sldId id="271" r:id="rId16"/>
    <p:sldId id="272" r:id="rId17"/>
    <p:sldId id="267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3F85C-5BFA-4094-9BEF-19199FDCB1F0}" v="9" dt="2022-08-19T10:48:2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" userId="f288574e5ad30b2c" providerId="LiveId" clId="{D533F85C-5BFA-4094-9BEF-19199FDCB1F0}"/>
    <pc:docChg chg="custSel addSld modSld">
      <pc:chgData name="pavan kumar" userId="f288574e5ad30b2c" providerId="LiveId" clId="{D533F85C-5BFA-4094-9BEF-19199FDCB1F0}" dt="2022-08-19T11:00:21.340" v="247" actId="27636"/>
      <pc:docMkLst>
        <pc:docMk/>
      </pc:docMkLst>
      <pc:sldChg chg="addSp modSp mod">
        <pc:chgData name="pavan kumar" userId="f288574e5ad30b2c" providerId="LiveId" clId="{D533F85C-5BFA-4094-9BEF-19199FDCB1F0}" dt="2022-08-19T09:30:23.830" v="15" actId="14100"/>
        <pc:sldMkLst>
          <pc:docMk/>
          <pc:sldMk cId="1733947948" sldId="261"/>
        </pc:sldMkLst>
        <pc:picChg chg="mod">
          <ac:chgData name="pavan kumar" userId="f288574e5ad30b2c" providerId="LiveId" clId="{D533F85C-5BFA-4094-9BEF-19199FDCB1F0}" dt="2022-08-19T09:28:06.156" v="1" actId="14100"/>
          <ac:picMkLst>
            <pc:docMk/>
            <pc:sldMk cId="1733947948" sldId="261"/>
            <ac:picMk id="7" creationId="{E6CC5016-46F5-8126-7C0F-5485F90B93B7}"/>
          </ac:picMkLst>
        </pc:picChg>
        <pc:picChg chg="add mod modCrop">
          <ac:chgData name="pavan kumar" userId="f288574e5ad30b2c" providerId="LiveId" clId="{D533F85C-5BFA-4094-9BEF-19199FDCB1F0}" dt="2022-08-19T09:30:23.830" v="15" actId="14100"/>
          <ac:picMkLst>
            <pc:docMk/>
            <pc:sldMk cId="1733947948" sldId="261"/>
            <ac:picMk id="10" creationId="{E6D9ADB8-C789-DA89-339C-076832E4F79A}"/>
          </ac:picMkLst>
        </pc:picChg>
      </pc:sldChg>
      <pc:sldChg chg="addSp modSp mod">
        <pc:chgData name="pavan kumar" userId="f288574e5ad30b2c" providerId="LiveId" clId="{D533F85C-5BFA-4094-9BEF-19199FDCB1F0}" dt="2022-08-19T09:42:24.762" v="81" actId="14100"/>
        <pc:sldMkLst>
          <pc:docMk/>
          <pc:sldMk cId="1565147232" sldId="264"/>
        </pc:sldMkLst>
        <pc:spChg chg="mod">
          <ac:chgData name="pavan kumar" userId="f288574e5ad30b2c" providerId="LiveId" clId="{D533F85C-5BFA-4094-9BEF-19199FDCB1F0}" dt="2022-08-19T09:41:33.688" v="73" actId="14100"/>
          <ac:spMkLst>
            <pc:docMk/>
            <pc:sldMk cId="1565147232" sldId="264"/>
            <ac:spMk id="2" creationId="{C035833B-4996-3B97-5EE6-51C33DB56FB3}"/>
          </ac:spMkLst>
        </pc:spChg>
        <pc:spChg chg="mod">
          <ac:chgData name="pavan kumar" userId="f288574e5ad30b2c" providerId="LiveId" clId="{D533F85C-5BFA-4094-9BEF-19199FDCB1F0}" dt="2022-08-19T09:42:08.548" v="80" actId="27636"/>
          <ac:spMkLst>
            <pc:docMk/>
            <pc:sldMk cId="1565147232" sldId="264"/>
            <ac:spMk id="3" creationId="{933EB580-4E52-C11D-7FD7-DC2C09E2EFB7}"/>
          </ac:spMkLst>
        </pc:spChg>
        <pc:picChg chg="add mod modCrop">
          <ac:chgData name="pavan kumar" userId="f288574e5ad30b2c" providerId="LiveId" clId="{D533F85C-5BFA-4094-9BEF-19199FDCB1F0}" dt="2022-08-19T09:42:24.762" v="81" actId="14100"/>
          <ac:picMkLst>
            <pc:docMk/>
            <pc:sldMk cId="1565147232" sldId="264"/>
            <ac:picMk id="5" creationId="{0265A780-0434-1618-9379-1B52386B7BFC}"/>
          </ac:picMkLst>
        </pc:picChg>
      </pc:sldChg>
      <pc:sldChg chg="modSp mod">
        <pc:chgData name="pavan kumar" userId="f288574e5ad30b2c" providerId="LiveId" clId="{D533F85C-5BFA-4094-9BEF-19199FDCB1F0}" dt="2022-08-19T09:43:47.910" v="94" actId="27636"/>
        <pc:sldMkLst>
          <pc:docMk/>
          <pc:sldMk cId="1622510466" sldId="266"/>
        </pc:sldMkLst>
        <pc:spChg chg="mod">
          <ac:chgData name="pavan kumar" userId="f288574e5ad30b2c" providerId="LiveId" clId="{D533F85C-5BFA-4094-9BEF-19199FDCB1F0}" dt="2022-08-19T09:43:24.981" v="89" actId="1076"/>
          <ac:spMkLst>
            <pc:docMk/>
            <pc:sldMk cId="1622510466" sldId="266"/>
            <ac:spMk id="3" creationId="{CB68C8AF-72AA-E70C-5F34-7594BBA3E760}"/>
          </ac:spMkLst>
        </pc:spChg>
        <pc:spChg chg="mod">
          <ac:chgData name="pavan kumar" userId="f288574e5ad30b2c" providerId="LiveId" clId="{D533F85C-5BFA-4094-9BEF-19199FDCB1F0}" dt="2022-08-19T09:43:47.910" v="94" actId="27636"/>
          <ac:spMkLst>
            <pc:docMk/>
            <pc:sldMk cId="1622510466" sldId="266"/>
            <ac:spMk id="4" creationId="{ACDD3353-E651-7102-89D1-24FCA115E611}"/>
          </ac:spMkLst>
        </pc:spChg>
      </pc:sldChg>
      <pc:sldChg chg="addSp delSp modSp new mod modClrScheme chgLayout">
        <pc:chgData name="pavan kumar" userId="f288574e5ad30b2c" providerId="LiveId" clId="{D533F85C-5BFA-4094-9BEF-19199FDCB1F0}" dt="2022-08-19T09:37:49.600" v="53" actId="14100"/>
        <pc:sldMkLst>
          <pc:docMk/>
          <pc:sldMk cId="3463551044" sldId="270"/>
        </pc:sldMkLst>
        <pc:spChg chg="del">
          <ac:chgData name="pavan kumar" userId="f288574e5ad30b2c" providerId="LiveId" clId="{D533F85C-5BFA-4094-9BEF-19199FDCB1F0}" dt="2022-08-19T09:32:30.464" v="17" actId="700"/>
          <ac:spMkLst>
            <pc:docMk/>
            <pc:sldMk cId="3463551044" sldId="270"/>
            <ac:spMk id="2" creationId="{41E74333-2282-CE35-CFA8-48B037D03EF7}"/>
          </ac:spMkLst>
        </pc:spChg>
        <pc:picChg chg="add mod modCrop">
          <ac:chgData name="pavan kumar" userId="f288574e5ad30b2c" providerId="LiveId" clId="{D533F85C-5BFA-4094-9BEF-19199FDCB1F0}" dt="2022-08-19T09:35:39.527" v="39" actId="14100"/>
          <ac:picMkLst>
            <pc:docMk/>
            <pc:sldMk cId="3463551044" sldId="270"/>
            <ac:picMk id="4" creationId="{3CA35207-1C34-4BC5-5B0B-85F112497FDB}"/>
          </ac:picMkLst>
        </pc:picChg>
        <pc:picChg chg="add mod modCrop">
          <ac:chgData name="pavan kumar" userId="f288574e5ad30b2c" providerId="LiveId" clId="{D533F85C-5BFA-4094-9BEF-19199FDCB1F0}" dt="2022-08-19T09:37:49.600" v="53" actId="14100"/>
          <ac:picMkLst>
            <pc:docMk/>
            <pc:sldMk cId="3463551044" sldId="270"/>
            <ac:picMk id="6" creationId="{39D3C187-FA91-9A22-E0D3-1CB2F8C62FF1}"/>
          </ac:picMkLst>
        </pc:picChg>
      </pc:sldChg>
      <pc:sldChg chg="addSp delSp modSp new mod modClrScheme chgLayout">
        <pc:chgData name="pavan kumar" userId="f288574e5ad30b2c" providerId="LiveId" clId="{D533F85C-5BFA-4094-9BEF-19199FDCB1F0}" dt="2022-08-19T09:47:10.111" v="109" actId="14100"/>
        <pc:sldMkLst>
          <pc:docMk/>
          <pc:sldMk cId="2344038579" sldId="271"/>
        </pc:sldMkLst>
        <pc:spChg chg="del">
          <ac:chgData name="pavan kumar" userId="f288574e5ad30b2c" providerId="LiveId" clId="{D533F85C-5BFA-4094-9BEF-19199FDCB1F0}" dt="2022-08-19T09:44:05.919" v="96" actId="700"/>
          <ac:spMkLst>
            <pc:docMk/>
            <pc:sldMk cId="2344038579" sldId="271"/>
            <ac:spMk id="2" creationId="{74A87BDD-B9E7-DB82-7CBD-AE6B3EB57ACB}"/>
          </ac:spMkLst>
        </pc:spChg>
        <pc:spChg chg="del">
          <ac:chgData name="pavan kumar" userId="f288574e5ad30b2c" providerId="LiveId" clId="{D533F85C-5BFA-4094-9BEF-19199FDCB1F0}" dt="2022-08-19T09:44:05.919" v="96" actId="700"/>
          <ac:spMkLst>
            <pc:docMk/>
            <pc:sldMk cId="2344038579" sldId="271"/>
            <ac:spMk id="3" creationId="{3D262367-C8CF-32D9-24D2-CFABF07B193A}"/>
          </ac:spMkLst>
        </pc:spChg>
        <pc:picChg chg="add mod modCrop">
          <ac:chgData name="pavan kumar" userId="f288574e5ad30b2c" providerId="LiveId" clId="{D533F85C-5BFA-4094-9BEF-19199FDCB1F0}" dt="2022-08-19T09:47:10.111" v="109" actId="14100"/>
          <ac:picMkLst>
            <pc:docMk/>
            <pc:sldMk cId="2344038579" sldId="271"/>
            <ac:picMk id="5" creationId="{CB3D7EA9-A272-B73A-8B64-122F366A61CA}"/>
          </ac:picMkLst>
        </pc:picChg>
      </pc:sldChg>
      <pc:sldChg chg="addSp modSp new mod">
        <pc:chgData name="pavan kumar" userId="f288574e5ad30b2c" providerId="LiveId" clId="{D533F85C-5BFA-4094-9BEF-19199FDCB1F0}" dt="2022-08-19T09:50:11.659" v="128" actId="14100"/>
        <pc:sldMkLst>
          <pc:docMk/>
          <pc:sldMk cId="1987948522" sldId="272"/>
        </pc:sldMkLst>
        <pc:picChg chg="add mod modCrop">
          <ac:chgData name="pavan kumar" userId="f288574e5ad30b2c" providerId="LiveId" clId="{D533F85C-5BFA-4094-9BEF-19199FDCB1F0}" dt="2022-08-19T09:50:11.659" v="128" actId="14100"/>
          <ac:picMkLst>
            <pc:docMk/>
            <pc:sldMk cId="1987948522" sldId="272"/>
            <ac:picMk id="3" creationId="{CA607104-1A0E-A25F-5C60-086BAD333AFB}"/>
          </ac:picMkLst>
        </pc:picChg>
      </pc:sldChg>
      <pc:sldChg chg="addSp delSp modSp new mod modClrScheme chgLayout">
        <pc:chgData name="pavan kumar" userId="f288574e5ad30b2c" providerId="LiveId" clId="{D533F85C-5BFA-4094-9BEF-19199FDCB1F0}" dt="2022-08-19T11:00:21.340" v="247" actId="27636"/>
        <pc:sldMkLst>
          <pc:docMk/>
          <pc:sldMk cId="3235960110" sldId="273"/>
        </pc:sldMkLst>
        <pc:spChg chg="del">
          <ac:chgData name="pavan kumar" userId="f288574e5ad30b2c" providerId="LiveId" clId="{D533F85C-5BFA-4094-9BEF-19199FDCB1F0}" dt="2022-08-19T10:32:26.066" v="130" actId="700"/>
          <ac:spMkLst>
            <pc:docMk/>
            <pc:sldMk cId="3235960110" sldId="273"/>
            <ac:spMk id="2" creationId="{7274C1AE-D4E4-EE19-A732-D381A2DA9E72}"/>
          </ac:spMkLst>
        </pc:spChg>
        <pc:spChg chg="del">
          <ac:chgData name="pavan kumar" userId="f288574e5ad30b2c" providerId="LiveId" clId="{D533F85C-5BFA-4094-9BEF-19199FDCB1F0}" dt="2022-08-19T10:32:26.066" v="130" actId="700"/>
          <ac:spMkLst>
            <pc:docMk/>
            <pc:sldMk cId="3235960110" sldId="273"/>
            <ac:spMk id="3" creationId="{13C9482B-D96A-F53C-E056-3B6C3A846161}"/>
          </ac:spMkLst>
        </pc:spChg>
        <pc:spChg chg="add mod ord">
          <ac:chgData name="pavan kumar" userId="f288574e5ad30b2c" providerId="LiveId" clId="{D533F85C-5BFA-4094-9BEF-19199FDCB1F0}" dt="2022-08-19T11:00:21.340" v="247" actId="27636"/>
          <ac:spMkLst>
            <pc:docMk/>
            <pc:sldMk cId="3235960110" sldId="273"/>
            <ac:spMk id="8" creationId="{616DF360-6EEF-1B0B-3868-5F55309BC54F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9" creationId="{3F2E777F-0ED0-50EA-6ED8-9EB79ECA6C21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0" creationId="{2E607DE1-41CB-0527-0500-78E9F3A236E2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1" creationId="{0B771C74-5BAE-305F-F2C0-202406A4FEEA}"/>
          </ac:spMkLst>
        </pc:spChg>
        <pc:spChg chg="add del mod ord">
          <ac:chgData name="pavan kumar" userId="f288574e5ad30b2c" providerId="LiveId" clId="{D533F85C-5BFA-4094-9BEF-19199FDCB1F0}" dt="2022-08-19T10:57:40.968" v="227" actId="700"/>
          <ac:spMkLst>
            <pc:docMk/>
            <pc:sldMk cId="3235960110" sldId="273"/>
            <ac:spMk id="12" creationId="{9CA1319F-DCD9-3011-87A0-A25B0B2FD66F}"/>
          </ac:spMkLst>
        </pc:spChg>
        <pc:spChg chg="add del mod ord">
          <ac:chgData name="pavan kumar" userId="f288574e5ad30b2c" providerId="LiveId" clId="{D533F85C-5BFA-4094-9BEF-19199FDCB1F0}" dt="2022-08-19T11:00:03.756" v="240" actId="700"/>
          <ac:spMkLst>
            <pc:docMk/>
            <pc:sldMk cId="3235960110" sldId="273"/>
            <ac:spMk id="13" creationId="{1261DB23-53D2-CEA9-3267-4F2F7A1DA759}"/>
          </ac:spMkLst>
        </pc:spChg>
        <pc:picChg chg="add mod modCrop">
          <ac:chgData name="pavan kumar" userId="f288574e5ad30b2c" providerId="LiveId" clId="{D533F85C-5BFA-4094-9BEF-19199FDCB1F0}" dt="2022-08-19T10:55:23.349" v="172" actId="14100"/>
          <ac:picMkLst>
            <pc:docMk/>
            <pc:sldMk cId="3235960110" sldId="273"/>
            <ac:picMk id="5" creationId="{C3803969-DE83-062A-DC0D-441C935428C0}"/>
          </ac:picMkLst>
        </pc:picChg>
        <pc:picChg chg="add mod modCrop">
          <ac:chgData name="pavan kumar" userId="f288574e5ad30b2c" providerId="LiveId" clId="{D533F85C-5BFA-4094-9BEF-19199FDCB1F0}" dt="2022-08-19T10:55:32.811" v="174" actId="14100"/>
          <ac:picMkLst>
            <pc:docMk/>
            <pc:sldMk cId="3235960110" sldId="273"/>
            <ac:picMk id="7" creationId="{8CF600B7-F1C7-F4F5-FB75-73E68358D0CE}"/>
          </ac:picMkLst>
        </pc:picChg>
      </pc:sldChg>
      <pc:sldChg chg="addSp modSp new mod">
        <pc:chgData name="pavan kumar" userId="f288574e5ad30b2c" providerId="LiveId" clId="{D533F85C-5BFA-4094-9BEF-19199FDCB1F0}" dt="2022-08-19T10:49:57.752" v="171" actId="14100"/>
        <pc:sldMkLst>
          <pc:docMk/>
          <pc:sldMk cId="819130434" sldId="274"/>
        </pc:sldMkLst>
        <pc:picChg chg="add mod modCrop">
          <ac:chgData name="pavan kumar" userId="f288574e5ad30b2c" providerId="LiveId" clId="{D533F85C-5BFA-4094-9BEF-19199FDCB1F0}" dt="2022-08-19T10:49:57.752" v="171" actId="14100"/>
          <ac:picMkLst>
            <pc:docMk/>
            <pc:sldMk cId="819130434" sldId="274"/>
            <ac:picMk id="3" creationId="{40135595-31F5-2350-803B-E81023798D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4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2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5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22B6-826A-4E70-BA67-3434F760717C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C75037-7638-4AD5-935A-7DB304AFF5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3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.bmj.com/content/8/2/e01828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uaries.digital/2016/07/28/dat203x-data-science-and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2305-5451-E80B-7282-D386DB11C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799" y="360218"/>
            <a:ext cx="8077200" cy="242454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Data Analytics Associate</a:t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>
                <a:solidFill>
                  <a:srgbClr val="FF0000"/>
                </a:solidFill>
              </a:rPr>
              <a:t>final project</a:t>
            </a:r>
            <a:br>
              <a:rPr lang="en-IN" sz="4000" dirty="0">
                <a:solidFill>
                  <a:srgbClr val="FF0000"/>
                </a:solidFill>
              </a:rPr>
            </a:b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/>
              <a:t>   </a:t>
            </a:r>
            <a:r>
              <a:rPr lang="en-IN" sz="4900" dirty="0">
                <a:solidFill>
                  <a:srgbClr val="0070C0"/>
                </a:solidFill>
              </a:rPr>
              <a:t>Diabetes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8C002-A0CD-0D50-C6C9-3458ABEB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1999" cy="21335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Submitted by:</a:t>
            </a:r>
          </a:p>
          <a:p>
            <a:pPr algn="just"/>
            <a:r>
              <a:rPr lang="en-IN" dirty="0"/>
              <a:t>Name: KILLANA PAVAN KUMAR</a:t>
            </a:r>
          </a:p>
          <a:p>
            <a:pPr algn="just"/>
            <a:r>
              <a:rPr lang="en-IN" dirty="0"/>
              <a:t>Enrollment No: EBEON0322583426</a:t>
            </a:r>
          </a:p>
          <a:p>
            <a:pPr algn="just"/>
            <a:r>
              <a:rPr lang="en-IN" dirty="0"/>
              <a:t>Batch No: 2021-7233</a:t>
            </a:r>
          </a:p>
          <a:p>
            <a:pPr algn="just"/>
            <a:r>
              <a:rPr lang="en-IN" dirty="0"/>
              <a:t>Centre Name: Bangalore-EXL</a:t>
            </a:r>
          </a:p>
        </p:txBody>
      </p:sp>
    </p:spTree>
    <p:extLst>
      <p:ext uri="{BB962C8B-B14F-4D97-AF65-F5344CB8AC3E}">
        <p14:creationId xmlns:p14="http://schemas.microsoft.com/office/powerpoint/2010/main" val="355642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67338-563A-E685-D860-ECFEA1AE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5528"/>
            <a:ext cx="9291215" cy="900546"/>
          </a:xfrm>
        </p:spPr>
        <p:txBody>
          <a:bodyPr/>
          <a:lstStyle/>
          <a:p>
            <a:r>
              <a:rPr lang="en-IN" dirty="0"/>
              <a:t>Data visualization:</a:t>
            </a:r>
          </a:p>
        </p:txBody>
      </p:sp>
      <p:pic>
        <p:nvPicPr>
          <p:cNvPr id="1026" name="Picture 2" descr="Representation of Histograms for Diabetes dataset | Download Scientific  Diagram">
            <a:extLst>
              <a:ext uri="{FF2B5EF4-FFF2-40B4-BE49-F238E27FC236}">
                <a16:creationId xmlns:a16="http://schemas.microsoft.com/office/drawing/2014/main" id="{B598D779-5CD8-46FB-66E5-3826302A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6" y="1136074"/>
            <a:ext cx="11859491" cy="48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5207-1C34-4BC5-5B0B-85F11249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13330" r="53143" b="38511"/>
          <a:stretch/>
        </p:blipFill>
        <p:spPr>
          <a:xfrm>
            <a:off x="277090" y="803564"/>
            <a:ext cx="4724401" cy="4765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3C187-FA91-9A22-E0D3-1CB2F8C6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41570" r="43419" b="14536"/>
          <a:stretch/>
        </p:blipFill>
        <p:spPr>
          <a:xfrm>
            <a:off x="5666510" y="803563"/>
            <a:ext cx="6109854" cy="47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8C8AF-72AA-E70C-5F34-7594BBA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81066"/>
            <a:ext cx="9291215" cy="623453"/>
          </a:xfrm>
        </p:spPr>
        <p:txBody>
          <a:bodyPr/>
          <a:lstStyle/>
          <a:p>
            <a:r>
              <a:rPr lang="en-IN" dirty="0"/>
              <a:t>Tools and models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3353-E651-7102-89D1-24FCA115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955964"/>
            <a:ext cx="11554690" cy="5097517"/>
          </a:xfrm>
        </p:spPr>
        <p:txBody>
          <a:bodyPr>
            <a:normAutofit/>
          </a:bodyPr>
          <a:lstStyle/>
          <a:p>
            <a:r>
              <a:rPr lang="en-IN" dirty="0"/>
              <a:t>Tools used: Python programming language, Google colab website, Classification Machine Learning Algorithms, Scikit-learn, numpy ,pandas, matplotlib , seaborn etc.</a:t>
            </a:r>
          </a:p>
          <a:p>
            <a:r>
              <a:rPr lang="en-IN" dirty="0"/>
              <a:t>Models used: 1.Logistic Regression</a:t>
            </a:r>
          </a:p>
          <a:p>
            <a:pPr marL="0" indent="0">
              <a:buNone/>
            </a:pPr>
            <a:r>
              <a:rPr lang="en-IN" dirty="0"/>
              <a:t>                             2.K-NearestNeighbours</a:t>
            </a:r>
          </a:p>
          <a:p>
            <a:pPr marL="0" indent="0">
              <a:buNone/>
            </a:pPr>
            <a:r>
              <a:rPr lang="en-IN" dirty="0"/>
              <a:t>                             3.SVC</a:t>
            </a:r>
          </a:p>
          <a:p>
            <a:pPr marL="0" indent="0">
              <a:buNone/>
            </a:pPr>
            <a:r>
              <a:rPr lang="en-IN" dirty="0"/>
              <a:t>                             4.Decision Tree Classifier</a:t>
            </a:r>
          </a:p>
          <a:p>
            <a:pPr marL="0" indent="0">
              <a:buNone/>
            </a:pPr>
            <a:r>
              <a:rPr lang="en-IN" dirty="0"/>
              <a:t>                             5.Gradient Boosting Classifier</a:t>
            </a:r>
          </a:p>
          <a:p>
            <a:pPr marL="0" indent="0">
              <a:buNone/>
            </a:pPr>
            <a:r>
              <a:rPr lang="en-IN" dirty="0"/>
              <a:t>                             6.Stacking</a:t>
            </a:r>
          </a:p>
          <a:p>
            <a:r>
              <a:rPr lang="en-IN" dirty="0"/>
              <a:t>Stacking is the ensemble technique, in this two or more classifiers act as base model and the prediction of those will be the x value for the other model(i.e. meta-data).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51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803969-DE83-062A-DC0D-441C93542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" t="8685" r="41265" b="25263"/>
          <a:stretch/>
        </p:blipFill>
        <p:spPr>
          <a:xfrm>
            <a:off x="235527" y="900544"/>
            <a:ext cx="5763491" cy="5056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600B7-F1C7-F4F5-FB75-73E68358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24138" r="35697" b="22413"/>
          <a:stretch/>
        </p:blipFill>
        <p:spPr>
          <a:xfrm>
            <a:off x="6345382" y="900544"/>
            <a:ext cx="5611091" cy="50569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16DF360-6EEF-1B0B-3868-5F55309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3965"/>
            <a:ext cx="9291215" cy="471053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SCORE OF DIFFERENT MODEL:</a:t>
            </a:r>
          </a:p>
        </p:txBody>
      </p:sp>
    </p:spTree>
    <p:extLst>
      <p:ext uri="{BB962C8B-B14F-4D97-AF65-F5344CB8AC3E}">
        <p14:creationId xmlns:p14="http://schemas.microsoft.com/office/powerpoint/2010/main" val="323596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35595-31F5-2350-803B-E81023798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8263" r="35617" b="5432"/>
          <a:stretch/>
        </p:blipFill>
        <p:spPr>
          <a:xfrm>
            <a:off x="595746" y="346365"/>
            <a:ext cx="11111346" cy="5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D7EA9-A272-B73A-8B64-122F366A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28327" r="7372" b="8173"/>
          <a:stretch/>
        </p:blipFill>
        <p:spPr>
          <a:xfrm>
            <a:off x="304800" y="193965"/>
            <a:ext cx="11554691" cy="5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07104-1A0E-A25F-5C60-086BAD33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10473" r="19440" b="10876"/>
          <a:stretch/>
        </p:blipFill>
        <p:spPr>
          <a:xfrm>
            <a:off x="263236" y="207818"/>
            <a:ext cx="11679381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3F3DF5-DD43-884B-45F4-6D50C7B1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346"/>
            <a:ext cx="9291215" cy="969818"/>
          </a:xfrm>
        </p:spPr>
        <p:txBody>
          <a:bodyPr/>
          <a:lstStyle/>
          <a:p>
            <a:r>
              <a:rPr lang="en-IN" dirty="0"/>
              <a:t>Output values: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669AD-1E9D-D07D-7432-3CADDA51B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8266" r="60435" b="63189"/>
          <a:stretch/>
        </p:blipFill>
        <p:spPr>
          <a:xfrm>
            <a:off x="221673" y="1648691"/>
            <a:ext cx="4655128" cy="382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10FFF-820C-04CC-D6BC-B5A3C144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 t="13196" r="11118" b="18508"/>
          <a:stretch/>
        </p:blipFill>
        <p:spPr>
          <a:xfrm>
            <a:off x="5153891" y="1648691"/>
            <a:ext cx="6816436" cy="38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DDE6D-77BE-4942-4637-2FECE1C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0327"/>
            <a:ext cx="9291215" cy="983673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6FDC-B3BD-128E-167D-515D438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34836"/>
            <a:ext cx="9291215" cy="3831509"/>
          </a:xfrm>
        </p:spPr>
        <p:txBody>
          <a:bodyPr/>
          <a:lstStyle/>
          <a:p>
            <a:r>
              <a:rPr lang="en-IN" dirty="0"/>
              <a:t>From this project we have predicted people suffering from diabetes disease using multiple Machine Learning models and developed the best intelligent system for prediction based on their accuracy score.</a:t>
            </a:r>
          </a:p>
          <a:p>
            <a:r>
              <a:rPr lang="en-IN" dirty="0"/>
              <a:t>Individually Logistic Regression giving us the best accuracy score about 75% but after using Stacking one of the Ensemble technique giving us accuracy score about 81% in predicting the diabetes disease correctly.</a:t>
            </a:r>
          </a:p>
          <a:p>
            <a:r>
              <a:rPr lang="en-IN" dirty="0"/>
              <a:t>So, we can conclude that Stacking is the best Machine Learning model in predicting the diabetes disease correctly with an accuracy score of 81%.</a:t>
            </a:r>
          </a:p>
        </p:txBody>
      </p:sp>
    </p:spTree>
    <p:extLst>
      <p:ext uri="{BB962C8B-B14F-4D97-AF65-F5344CB8AC3E}">
        <p14:creationId xmlns:p14="http://schemas.microsoft.com/office/powerpoint/2010/main" val="253214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E97-78DD-D75A-AAAC-FCCFF7E1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3545808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400" dirty="0"/>
              <a:t>Any queries are welcomed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08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CDD9-F0B5-9F29-71DA-FA5983B3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8145"/>
            <a:ext cx="9603275" cy="789710"/>
          </a:xfrm>
        </p:spPr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0CE6-1C4E-C4F1-91AC-45FEA59F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855"/>
            <a:ext cx="9603275" cy="4572001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Aim of the Project</a:t>
            </a:r>
          </a:p>
          <a:p>
            <a:r>
              <a:rPr lang="en-IN" sz="8000" dirty="0"/>
              <a:t>Introduction</a:t>
            </a:r>
          </a:p>
          <a:p>
            <a:r>
              <a:rPr lang="en-IN" sz="8000" dirty="0"/>
              <a:t>Motivation</a:t>
            </a:r>
          </a:p>
          <a:p>
            <a:r>
              <a:rPr lang="en-IN" sz="8000" dirty="0"/>
              <a:t>Objectives</a:t>
            </a:r>
          </a:p>
          <a:p>
            <a:r>
              <a:rPr lang="en-IN" sz="8000" dirty="0"/>
              <a:t>Data Preprocessing</a:t>
            </a:r>
          </a:p>
          <a:p>
            <a:r>
              <a:rPr lang="en-IN" sz="8000" dirty="0"/>
              <a:t>Exploratory Data Analysis</a:t>
            </a:r>
          </a:p>
          <a:p>
            <a:r>
              <a:rPr lang="en-IN" sz="8000" dirty="0"/>
              <a:t>Data Visualization</a:t>
            </a:r>
          </a:p>
          <a:p>
            <a:r>
              <a:rPr lang="en-IN" sz="8000" dirty="0"/>
              <a:t>Tools and Models used</a:t>
            </a:r>
          </a:p>
          <a:p>
            <a:r>
              <a:rPr lang="en-IN" sz="8000" dirty="0"/>
              <a:t>Output Values</a:t>
            </a:r>
          </a:p>
          <a:p>
            <a:r>
              <a:rPr lang="en-IN" sz="8000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3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4FF1-BA13-8828-388F-030BCE4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0027-FB5A-D078-8597-53065057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predict Diabetes disease among different people using multiple Machine Learning Classification models and developing a intelligent system to classify patients and  predicting the disease correctly based on their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12802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9D76-1B1E-15EC-2261-B0F8456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4F65-A60D-17D6-AFE9-DC3F3217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46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Diabetes , is a group of metabolic disorders in which there are high blood sugar levels over a prolonged period.</a:t>
            </a:r>
          </a:p>
          <a:p>
            <a:r>
              <a:rPr lang="en-IN" dirty="0"/>
              <a:t>Symptoms of high blood sugar include frequent urination , increased thirst and increased hunger.</a:t>
            </a:r>
          </a:p>
          <a:p>
            <a:r>
              <a:rPr lang="en-IN" dirty="0"/>
              <a:t>If left untreated, diabetes can cause many complications. Acute complications can include diabetic ketoacidosis, hyperosmolar hyperglycemic state , or death.</a:t>
            </a:r>
          </a:p>
          <a:p>
            <a:r>
              <a:rPr lang="en-IN" dirty="0"/>
              <a:t>Serious long-term complications include cardiovascular disease, stroke, chronic kidney disease, foot ulcers and damage to the eyes.</a:t>
            </a:r>
          </a:p>
        </p:txBody>
      </p:sp>
    </p:spTree>
    <p:extLst>
      <p:ext uri="{BB962C8B-B14F-4D97-AF65-F5344CB8AC3E}">
        <p14:creationId xmlns:p14="http://schemas.microsoft.com/office/powerpoint/2010/main" val="74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122CE-0453-E9EC-214B-1A375159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FAF4DC-B32F-1079-FFAC-6FAA5529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2010878"/>
            <a:ext cx="5229403" cy="383574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Diabetes is the most frequent and rapidly growing diseases worldwide.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People with ages in the range from 20 to 80 years are at high risk of being impacted by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About 465 million grown-ups are affected by this disease which increases to 700 million by 2045.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/>
              <a:t>High mortality rate because of other severe complications and delayed diagnosis increases the death rates</a:t>
            </a:r>
            <a:r>
              <a:rPr lang="en-IN" dirty="0"/>
              <a:t>.</a:t>
            </a:r>
          </a:p>
        </p:txBody>
      </p:sp>
      <p:pic>
        <p:nvPicPr>
          <p:cNvPr id="15" name="Picture Placeholder 7">
            <a:extLst>
              <a:ext uri="{FF2B5EF4-FFF2-40B4-BE49-F238E27FC236}">
                <a16:creationId xmlns:a16="http://schemas.microsoft.com/office/drawing/2014/main" id="{2A54A08D-A748-EE8F-764C-909EA03E4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808" b="6808"/>
          <a:stretch/>
        </p:blipFill>
        <p:spPr>
          <a:xfrm>
            <a:off x="6256017" y="2055491"/>
            <a:ext cx="5797438" cy="363475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A61403-2DC4-3347-3C98-654680F336A8}"/>
              </a:ext>
            </a:extLst>
          </p:cNvPr>
          <p:cNvSpPr txBox="1"/>
          <p:nvPr/>
        </p:nvSpPr>
        <p:spPr>
          <a:xfrm>
            <a:off x="6256017" y="5459412"/>
            <a:ext cx="5797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bmjopen.bmj.com/content/8/2/e018288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741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B763D-F268-3B17-7B56-2818D629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project: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9665F-63A7-C645-C258-D547EBEF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develop a intelligent system to classify patients based on their accuracy score in predicting the disease.</a:t>
            </a:r>
          </a:p>
          <a:p>
            <a:r>
              <a:rPr lang="en-IN" dirty="0"/>
              <a:t>To contribute in Medical sector and to reduce the cost of overall clinical analysis.</a:t>
            </a:r>
          </a:p>
          <a:p>
            <a:r>
              <a:rPr lang="en-IN" dirty="0"/>
              <a:t>Diagnose patients in early stages .</a:t>
            </a:r>
          </a:p>
          <a:p>
            <a:r>
              <a:rPr lang="en-IN" dirty="0"/>
              <a:t>Reduce mortality rate.</a:t>
            </a:r>
          </a:p>
          <a:p>
            <a:r>
              <a:rPr lang="en-IN" dirty="0"/>
              <a:t>To employ our proposed model which will produce better performances than the previously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200298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2417F-0CE8-157A-A8FA-B1FFCFB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6364"/>
            <a:ext cx="9291215" cy="956703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C5016-46F5-8126-7C0F-5485F90B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8656" y="1303067"/>
            <a:ext cx="5403272" cy="4482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C1AF1-D12F-AA27-094A-F5FBCAD1848F}"/>
              </a:ext>
            </a:extLst>
          </p:cNvPr>
          <p:cNvSpPr txBox="1"/>
          <p:nvPr/>
        </p:nvSpPr>
        <p:spPr>
          <a:xfrm>
            <a:off x="1052945" y="5019897"/>
            <a:ext cx="9919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actuaries.digital/2016/07/28/dat203x-data-science-and-machine-learni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D9ADB8-C789-DA89-339C-076832E4F7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0761" r="24694" b="26139"/>
          <a:stretch/>
        </p:blipFill>
        <p:spPr>
          <a:xfrm>
            <a:off x="6096000" y="1303067"/>
            <a:ext cx="5777343" cy="44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9BD00-3D94-1249-2840-654869A2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4910"/>
            <a:ext cx="9291215" cy="906746"/>
          </a:xfrm>
        </p:spPr>
        <p:txBody>
          <a:bodyPr/>
          <a:lstStyle/>
          <a:p>
            <a:r>
              <a:rPr lang="en-IN" dirty="0"/>
              <a:t>Data preprocessing: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3E23B-CFEB-C232-E08E-B598328F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291215" cy="407468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original Dataset was taken from Kaggle website it was proposed by Franks.</a:t>
            </a:r>
          </a:p>
          <a:p>
            <a:r>
              <a:rPr lang="en-IN" dirty="0"/>
              <a:t>The dataset is involved into the analysis of patients suffering from diabetes disease.</a:t>
            </a:r>
          </a:p>
          <a:p>
            <a:r>
              <a:rPr lang="en-IN" dirty="0"/>
              <a:t>The class imbalance problem is handled by assigning class weights(say Class 0:0.56,Class 1:0.44) to the classes using scikit-learn tool.</a:t>
            </a:r>
          </a:p>
          <a:p>
            <a:r>
              <a:rPr lang="en-IN" dirty="0"/>
              <a:t>This dataset consisting of no null values and some columns with zero values has been replaced by mean/average of their particular column.</a:t>
            </a:r>
          </a:p>
          <a:p>
            <a:r>
              <a:rPr lang="en-IN" dirty="0"/>
              <a:t>Here we have taken output named column as dependent variable and remaining columns as independent variable in preparing the data.</a:t>
            </a:r>
          </a:p>
        </p:txBody>
      </p:sp>
    </p:spTree>
    <p:extLst>
      <p:ext uri="{BB962C8B-B14F-4D97-AF65-F5344CB8AC3E}">
        <p14:creationId xmlns:p14="http://schemas.microsoft.com/office/powerpoint/2010/main" val="332397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833B-4996-3B97-5EE6-51C33DB5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66256"/>
            <a:ext cx="9291215" cy="734290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B580-4E52-C11D-7FD7-DC2C09E2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7" y="1025236"/>
            <a:ext cx="5253245" cy="4441109"/>
          </a:xfrm>
        </p:spPr>
        <p:txBody>
          <a:bodyPr>
            <a:normAutofit/>
          </a:bodyPr>
          <a:lstStyle/>
          <a:p>
            <a:r>
              <a:rPr lang="en-IN" dirty="0"/>
              <a:t>With Exploratory data analysis we can able to understand our data in better way.</a:t>
            </a:r>
          </a:p>
          <a:p>
            <a:r>
              <a:rPr lang="en-IN" dirty="0"/>
              <a:t>Here we can find out data distribution, relationship between the variables.</a:t>
            </a:r>
          </a:p>
          <a:p>
            <a:r>
              <a:rPr lang="en-IN" dirty="0"/>
              <a:t>Also we have performed various visualization plots in finding the relationship between them like histogram ,point plot, scatter plot, box plot, regression plot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5A780-0434-1618-9379-1B52386B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8468" r="32511" b="12934"/>
          <a:stretch/>
        </p:blipFill>
        <p:spPr>
          <a:xfrm>
            <a:off x="5084618" y="1025236"/>
            <a:ext cx="6929646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7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</TotalTime>
  <Words>708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Rockwell</vt:lpstr>
      <vt:lpstr>Gallery</vt:lpstr>
      <vt:lpstr>Data Analytics Associate final project     Diabetes Disease Prediction</vt:lpstr>
      <vt:lpstr>Contents:</vt:lpstr>
      <vt:lpstr>Aim of the project:</vt:lpstr>
      <vt:lpstr>Introduction:</vt:lpstr>
      <vt:lpstr>Motivation:</vt:lpstr>
      <vt:lpstr>Purpose of the project:</vt:lpstr>
      <vt:lpstr>Objectives:</vt:lpstr>
      <vt:lpstr>Data preprocessing:</vt:lpstr>
      <vt:lpstr>Exploratory data analysis:</vt:lpstr>
      <vt:lpstr>Data visualization:</vt:lpstr>
      <vt:lpstr>PowerPoint Presentation</vt:lpstr>
      <vt:lpstr>Tools and models used:</vt:lpstr>
      <vt:lpstr>ACCURACY SCORE OF DIFFERENT MODEL:</vt:lpstr>
      <vt:lpstr>PowerPoint Presentation</vt:lpstr>
      <vt:lpstr>PowerPoint Presentation</vt:lpstr>
      <vt:lpstr>PowerPoint Presentation</vt:lpstr>
      <vt:lpstr>Output values:</vt:lpstr>
      <vt:lpstr>Conclusion:</vt:lpstr>
      <vt:lpstr>Thank you    Any queries are welcomed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Associate final project     Diabetes Disease Prediction</dc:title>
  <dc:creator>pavan kumar</dc:creator>
  <cp:lastModifiedBy>pavan kumar</cp:lastModifiedBy>
  <cp:revision>1</cp:revision>
  <dcterms:created xsi:type="dcterms:W3CDTF">2022-08-19T05:07:42Z</dcterms:created>
  <dcterms:modified xsi:type="dcterms:W3CDTF">2022-08-19T11:00:23Z</dcterms:modified>
</cp:coreProperties>
</file>