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89" r:id="rId5"/>
    <p:sldId id="290" r:id="rId6"/>
    <p:sldId id="291" r:id="rId7"/>
    <p:sldId id="292" r:id="rId8"/>
    <p:sldId id="293" r:id="rId9"/>
    <p:sldId id="294" r:id="rId10"/>
    <p:sldId id="296" r:id="rId11"/>
    <p:sldId id="297" r:id="rId12"/>
    <p:sldId id="300" r:id="rId13"/>
    <p:sldId id="301" r:id="rId14"/>
    <p:sldId id="302" r:id="rId15"/>
    <p:sldId id="303" r:id="rId16"/>
    <p:sldId id="304" r:id="rId17"/>
    <p:sldId id="30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3315" name="Picture 3"/>
          <p:cNvPicPr>
            <a:picLocks noChangeAspect="1" noChangeArrowheads="1"/>
          </p:cNvPicPr>
          <p:nvPr userDrawn="1"/>
        </p:nvPicPr>
        <p:blipFill>
          <a:blip r:embed="rId13" cstate="print"/>
          <a:srcRect/>
          <a:stretch>
            <a:fillRect/>
          </a:stretch>
        </p:blipFill>
        <p:spPr bwMode="auto">
          <a:xfrm>
            <a:off x="2" y="2"/>
            <a:ext cx="4495798" cy="78980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772400" cy="1927225"/>
          </a:xfrm>
        </p:spPr>
        <p:txBody>
          <a:bodyPr>
            <a:normAutofit fontScale="90000"/>
          </a:bodyPr>
          <a:lstStyle/>
          <a:p>
            <a:r>
              <a:rPr lang="en-US" b="1" dirty="0" smtClean="0">
                <a:solidFill>
                  <a:srgbClr val="0070C0"/>
                </a:solidFill>
              </a:rPr>
              <a:t>PROFESSIONAL ETHICS </a:t>
            </a:r>
            <a:br>
              <a:rPr lang="en-US" b="1" dirty="0" smtClean="0">
                <a:solidFill>
                  <a:srgbClr val="0070C0"/>
                </a:solidFill>
              </a:rPr>
            </a:br>
            <a:r>
              <a:rPr lang="en-US" b="1" dirty="0" smtClean="0">
                <a:solidFill>
                  <a:srgbClr val="0070C0"/>
                </a:solidFill>
              </a:rPr>
              <a:t>and </a:t>
            </a:r>
            <a:br>
              <a:rPr lang="en-US" b="1" dirty="0" smtClean="0">
                <a:solidFill>
                  <a:srgbClr val="0070C0"/>
                </a:solidFill>
              </a:rPr>
            </a:br>
            <a:r>
              <a:rPr lang="en-US" b="1" dirty="0" smtClean="0">
                <a:solidFill>
                  <a:srgbClr val="0070C0"/>
                </a:solidFill>
              </a:rPr>
              <a:t>UNIVERSAL HUMAN VALUES</a:t>
            </a:r>
            <a:endParaRPr lang="en-US" b="1" dirty="0">
              <a:solidFill>
                <a:srgbClr val="0070C0"/>
              </a:solidFill>
            </a:endParaRPr>
          </a:p>
        </p:txBody>
      </p:sp>
      <p:sp>
        <p:nvSpPr>
          <p:cNvPr id="3" name="Subtitle 2"/>
          <p:cNvSpPr>
            <a:spLocks noGrp="1"/>
          </p:cNvSpPr>
          <p:nvPr>
            <p:ph type="subTitle" idx="1"/>
          </p:nvPr>
        </p:nvSpPr>
        <p:spPr>
          <a:xfrm>
            <a:off x="3581400" y="4343400"/>
            <a:ext cx="5562600" cy="1752600"/>
          </a:xfrm>
        </p:spPr>
        <p:txBody>
          <a:bodyPr>
            <a:normAutofit fontScale="85000" lnSpcReduction="20000"/>
          </a:bodyPr>
          <a:lstStyle/>
          <a:p>
            <a:r>
              <a:rPr lang="en-US" dirty="0" smtClean="0">
                <a:solidFill>
                  <a:schemeClr val="tx1"/>
                </a:solidFill>
              </a:rPr>
              <a:t>Prepared by: </a:t>
            </a:r>
          </a:p>
          <a:p>
            <a:r>
              <a:rPr lang="en-US" dirty="0" err="1" smtClean="0">
                <a:solidFill>
                  <a:schemeClr val="tx1"/>
                </a:solidFill>
              </a:rPr>
              <a:t>Dr.KGK</a:t>
            </a:r>
            <a:r>
              <a:rPr lang="en-US" dirty="0" smtClean="0">
                <a:solidFill>
                  <a:schemeClr val="tx1"/>
                </a:solidFill>
              </a:rPr>
              <a:t> </a:t>
            </a:r>
            <a:r>
              <a:rPr lang="en-US" dirty="0" err="1" smtClean="0">
                <a:solidFill>
                  <a:schemeClr val="tx1"/>
                </a:solidFill>
              </a:rPr>
              <a:t>Patnaik</a:t>
            </a:r>
            <a:endParaRPr lang="en-US" dirty="0" smtClean="0">
              <a:solidFill>
                <a:schemeClr val="tx1"/>
              </a:solidFill>
            </a:endParaRPr>
          </a:p>
          <a:p>
            <a:r>
              <a:rPr lang="en-US" dirty="0" smtClean="0">
                <a:solidFill>
                  <a:schemeClr val="tx1"/>
                </a:solidFill>
              </a:rPr>
              <a:t>Associate  </a:t>
            </a:r>
            <a:r>
              <a:rPr lang="en-US" dirty="0" smtClean="0">
                <a:solidFill>
                  <a:schemeClr val="tx1"/>
                </a:solidFill>
              </a:rPr>
              <a:t>Professor, MBA Dept.</a:t>
            </a:r>
          </a:p>
          <a:p>
            <a:r>
              <a:rPr lang="en-US" dirty="0" smtClean="0">
                <a:solidFill>
                  <a:schemeClr val="tx1"/>
                </a:solidFill>
              </a:rPr>
              <a:t>VIIT, VISAKHAPATNAM</a:t>
            </a:r>
            <a:endParaRPr lang="en-US" dirty="0">
              <a:solidFill>
                <a:schemeClr val="tx1"/>
              </a:solidFill>
            </a:endParaRPr>
          </a:p>
        </p:txBody>
      </p:sp>
      <p:pic>
        <p:nvPicPr>
          <p:cNvPr id="1025" name="Picture 1"/>
          <p:cNvPicPr>
            <a:picLocks noChangeAspect="1" noChangeArrowheads="1"/>
          </p:cNvPicPr>
          <p:nvPr/>
        </p:nvPicPr>
        <p:blipFill>
          <a:blip r:embed="rId2"/>
          <a:srcRect/>
          <a:stretch>
            <a:fillRect/>
          </a:stretch>
        </p:blipFill>
        <p:spPr bwMode="auto">
          <a:xfrm>
            <a:off x="228600" y="4233862"/>
            <a:ext cx="3476350" cy="2624138"/>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7391400" y="381000"/>
            <a:ext cx="1495425" cy="195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b="1" dirty="0" smtClean="0">
                <a:cs typeface="Times New Roman" pitchFamily="18" charset="0"/>
              </a:rPr>
              <a:t>Harmony in the Nature </a:t>
            </a:r>
            <a:endParaRPr lang="en-IN" sz="3200" b="1" dirty="0">
              <a:cs typeface="Times New Roman" pitchFamily="18" charset="0"/>
            </a:endParaRPr>
          </a:p>
        </p:txBody>
      </p:sp>
      <p:sp>
        <p:nvSpPr>
          <p:cNvPr id="5" name="Content Placeholder 2"/>
          <p:cNvSpPr>
            <a:spLocks noGrp="1"/>
          </p:cNvSpPr>
          <p:nvPr>
            <p:ph idx="1"/>
          </p:nvPr>
        </p:nvSpPr>
        <p:spPr>
          <a:xfrm>
            <a:off x="457200" y="1676400"/>
            <a:ext cx="8229600" cy="5181600"/>
          </a:xfrm>
        </p:spPr>
        <p:txBody>
          <a:bodyPr>
            <a:noAutofit/>
          </a:bodyPr>
          <a:lstStyle/>
          <a:p>
            <a:r>
              <a:rPr lang="en-IN" sz="2800" b="1" dirty="0" smtClean="0">
                <a:cs typeface="Times New Roman" pitchFamily="18" charset="0"/>
              </a:rPr>
              <a:t>Classification of Units into Four Orders Although the units are innumerable, they can all be classified into just four orders: </a:t>
            </a:r>
          </a:p>
          <a:p>
            <a:pPr>
              <a:buNone/>
            </a:pPr>
            <a:endParaRPr lang="en-IN" sz="2800" b="1" dirty="0" smtClean="0">
              <a:cs typeface="Times New Roman" pitchFamily="18" charset="0"/>
            </a:endParaRPr>
          </a:p>
          <a:p>
            <a:r>
              <a:rPr lang="en-IN" sz="2800" b="1" dirty="0" smtClean="0">
                <a:cs typeface="Times New Roman" pitchFamily="18" charset="0"/>
              </a:rPr>
              <a:t>1. Physical order – this includes units like air, water, metal and so on. </a:t>
            </a:r>
          </a:p>
          <a:p>
            <a:r>
              <a:rPr lang="en-IN" sz="2800" b="1" dirty="0" smtClean="0">
                <a:cs typeface="Times New Roman" pitchFamily="18" charset="0"/>
              </a:rPr>
              <a:t>2. Bio order – this includes grass, plants, trees, etc.</a:t>
            </a:r>
          </a:p>
          <a:p>
            <a:r>
              <a:rPr lang="en-IN" sz="2800" b="1" dirty="0" smtClean="0">
                <a:cs typeface="Times New Roman" pitchFamily="18" charset="0"/>
              </a:rPr>
              <a:t> 3. Animal order – this includes animals and birds.</a:t>
            </a:r>
          </a:p>
          <a:p>
            <a:r>
              <a:rPr lang="en-IN" sz="2800" b="1" dirty="0" smtClean="0">
                <a:cs typeface="Times New Roman" pitchFamily="18" charset="0"/>
              </a:rPr>
              <a:t> 4. Human order – this has human being only.</a:t>
            </a:r>
          </a:p>
          <a:p>
            <a:pPr algn="just">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305800" cy="914400"/>
          </a:xfrm>
        </p:spPr>
        <p:txBody>
          <a:bodyPr>
            <a:noAutofit/>
          </a:bodyPr>
          <a:lstStyle/>
          <a:p>
            <a:r>
              <a:rPr lang="en-US" sz="3200" b="1" u="heavy" dirty="0" smtClean="0"/>
              <a:t>Implications of the Holistic Understanding – a Look at</a:t>
            </a:r>
            <a:r>
              <a:rPr lang="en-US" sz="3200" b="1" dirty="0" smtClean="0"/>
              <a:t> </a:t>
            </a:r>
            <a:r>
              <a:rPr lang="en-US" sz="3200" b="1" u="heavy" dirty="0" smtClean="0"/>
              <a:t>Professional Ethics</a:t>
            </a:r>
            <a:endParaRPr lang="en-IN" sz="3200" b="1" u="sng" dirty="0"/>
          </a:p>
        </p:txBody>
      </p:sp>
      <p:sp>
        <p:nvSpPr>
          <p:cNvPr id="5" name="Content Placeholder 2"/>
          <p:cNvSpPr>
            <a:spLocks noGrp="1"/>
          </p:cNvSpPr>
          <p:nvPr>
            <p:ph idx="1"/>
          </p:nvPr>
        </p:nvSpPr>
        <p:spPr>
          <a:xfrm>
            <a:off x="457200" y="2133600"/>
            <a:ext cx="8229600" cy="4724400"/>
          </a:xfrm>
        </p:spPr>
        <p:txBody>
          <a:bodyPr>
            <a:noAutofit/>
          </a:bodyPr>
          <a:lstStyle/>
          <a:p>
            <a:pPr lvl="0"/>
            <a:r>
              <a:rPr lang="en-US" sz="2800" b="1" dirty="0" smtClean="0"/>
              <a:t>Values </a:t>
            </a:r>
            <a:endParaRPr lang="en-IN" sz="2800" b="1" dirty="0" smtClean="0"/>
          </a:p>
          <a:p>
            <a:pPr lvl="0"/>
            <a:r>
              <a:rPr lang="en-US" sz="2800" b="1" dirty="0" smtClean="0"/>
              <a:t>Policy </a:t>
            </a:r>
            <a:endParaRPr lang="en-IN" sz="2800" b="1" dirty="0" smtClean="0"/>
          </a:p>
          <a:p>
            <a:r>
              <a:rPr lang="en-US" sz="2800" b="1" dirty="0" smtClean="0"/>
              <a:t>Character </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305800" cy="914400"/>
          </a:xfrm>
        </p:spPr>
        <p:txBody>
          <a:bodyPr>
            <a:noAutofit/>
          </a:bodyPr>
          <a:lstStyle/>
          <a:p>
            <a:pPr lvl="0"/>
            <a:r>
              <a:rPr lang="en-US" sz="3200" b="1" dirty="0" smtClean="0">
                <a:cs typeface="Times New Roman" pitchFamily="18" charset="0"/>
              </a:rPr>
              <a:t>Values</a:t>
            </a:r>
            <a:endParaRPr lang="en-IN" sz="3200" b="1" dirty="0" smtClean="0">
              <a:cs typeface="Times New Roman" pitchFamily="18" charset="0"/>
            </a:endParaRPr>
          </a:p>
        </p:txBody>
      </p:sp>
      <p:sp>
        <p:nvSpPr>
          <p:cNvPr id="5" name="Content Placeholder 2"/>
          <p:cNvSpPr>
            <a:spLocks noGrp="1"/>
          </p:cNvSpPr>
          <p:nvPr>
            <p:ph idx="1"/>
          </p:nvPr>
        </p:nvSpPr>
        <p:spPr>
          <a:xfrm>
            <a:off x="533400" y="1752600"/>
            <a:ext cx="8153400" cy="5105400"/>
          </a:xfrm>
        </p:spPr>
        <p:txBody>
          <a:bodyPr>
            <a:noAutofit/>
          </a:bodyPr>
          <a:lstStyle/>
          <a:p>
            <a:pPr lvl="1">
              <a:buFont typeface="Wingdings" pitchFamily="2" charset="2"/>
              <a:buChar char="§"/>
            </a:pPr>
            <a:r>
              <a:rPr lang="en-US" b="1" dirty="0" smtClean="0"/>
              <a:t>Values in self </a:t>
            </a:r>
          </a:p>
          <a:p>
            <a:pPr lvl="1">
              <a:buFont typeface="Wingdings" pitchFamily="2" charset="2"/>
              <a:buChar char="§"/>
            </a:pPr>
            <a:r>
              <a:rPr lang="en-US" b="1" dirty="0" smtClean="0"/>
              <a:t>Values in Human </a:t>
            </a:r>
          </a:p>
          <a:p>
            <a:pPr lvl="1">
              <a:buFont typeface="Wingdings" pitchFamily="2" charset="2"/>
              <a:buChar char="§"/>
            </a:pPr>
            <a:r>
              <a:rPr lang="en-US" b="1" dirty="0" smtClean="0">
                <a:cs typeface="Times New Roman" pitchFamily="18" charset="0"/>
              </a:rPr>
              <a:t>Values of a Human Being in its Participation in Universal Human Order </a:t>
            </a:r>
          </a:p>
          <a:p>
            <a:pPr lvl="1">
              <a:buFont typeface="Wingdings" pitchFamily="2" charset="2"/>
              <a:buChar char="§"/>
            </a:pPr>
            <a:r>
              <a:rPr lang="en-US" b="1" dirty="0" smtClean="0"/>
              <a:t>Values of Human Being in the Interaction with the Rest of the Nature </a:t>
            </a:r>
            <a:endParaRPr lang="en-IN" b="1" dirty="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305800" cy="914400"/>
          </a:xfrm>
        </p:spPr>
        <p:txBody>
          <a:bodyPr>
            <a:noAutofit/>
          </a:bodyPr>
          <a:lstStyle/>
          <a:p>
            <a:pPr lvl="0"/>
            <a:r>
              <a:rPr lang="en-US" sz="3200" b="1" dirty="0" smtClean="0"/>
              <a:t>Policy</a:t>
            </a:r>
            <a:endParaRPr lang="en-IN" sz="3200" b="1" dirty="0" smtClean="0">
              <a:latin typeface="Times New Roman" pitchFamily="18" charset="0"/>
              <a:cs typeface="Times New Roman" pitchFamily="18" charset="0"/>
            </a:endParaRPr>
          </a:p>
        </p:txBody>
      </p:sp>
      <p:sp>
        <p:nvSpPr>
          <p:cNvPr id="5" name="Content Placeholder 2"/>
          <p:cNvSpPr>
            <a:spLocks noGrp="1"/>
          </p:cNvSpPr>
          <p:nvPr>
            <p:ph idx="1"/>
          </p:nvPr>
        </p:nvSpPr>
        <p:spPr>
          <a:xfrm>
            <a:off x="533400" y="1752600"/>
            <a:ext cx="8153400" cy="5105400"/>
          </a:xfrm>
        </p:spPr>
        <p:txBody>
          <a:bodyPr>
            <a:noAutofit/>
          </a:bodyPr>
          <a:lstStyle/>
          <a:p>
            <a:pPr lvl="1"/>
            <a:r>
              <a:rPr lang="en-US" b="1" dirty="0" smtClean="0"/>
              <a:t>Economic Policy :</a:t>
            </a:r>
            <a:r>
              <a:rPr lang="en-US" dirty="0" smtClean="0"/>
              <a:t>The policy for enrichment of wealth</a:t>
            </a:r>
            <a:endParaRPr lang="en-IN" dirty="0" smtClean="0"/>
          </a:p>
          <a:p>
            <a:pPr lvl="1"/>
            <a:r>
              <a:rPr lang="en-US" b="1" dirty="0" smtClean="0"/>
              <a:t>Political Policy : </a:t>
            </a:r>
            <a:r>
              <a:rPr lang="en-US" dirty="0" smtClean="0"/>
              <a:t>The policy of protection of body and wealth</a:t>
            </a:r>
            <a:endParaRPr lang="en-IN" dirty="0" smtClean="0"/>
          </a:p>
          <a:p>
            <a:pPr lvl="1"/>
            <a:r>
              <a:rPr lang="en-US" b="1" dirty="0" smtClean="0"/>
              <a:t>Policy for Universal Human Order :</a:t>
            </a:r>
            <a:r>
              <a:rPr lang="en-US" dirty="0" smtClean="0"/>
              <a:t>The policy for right utilization of mind, body and wealth.</a:t>
            </a:r>
            <a:endParaRPr lang="en-IN" dirty="0" smtClean="0"/>
          </a:p>
          <a:p>
            <a:pPr lvl="1">
              <a:buNone/>
            </a:pP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305800" cy="914400"/>
          </a:xfrm>
        </p:spPr>
        <p:txBody>
          <a:bodyPr>
            <a:noAutofit/>
          </a:bodyPr>
          <a:lstStyle/>
          <a:p>
            <a:pPr lvl="0"/>
            <a:r>
              <a:rPr lang="en-US" sz="3200" b="1" dirty="0" smtClean="0"/>
              <a:t>Character</a:t>
            </a:r>
            <a:endParaRPr lang="en-IN" sz="3200" b="1" dirty="0" smtClean="0">
              <a:latin typeface="Times New Roman" pitchFamily="18" charset="0"/>
              <a:cs typeface="Times New Roman" pitchFamily="18" charset="0"/>
            </a:endParaRPr>
          </a:p>
        </p:txBody>
      </p:sp>
      <p:sp>
        <p:nvSpPr>
          <p:cNvPr id="5" name="Content Placeholder 2"/>
          <p:cNvSpPr>
            <a:spLocks noGrp="1"/>
          </p:cNvSpPr>
          <p:nvPr>
            <p:ph idx="1"/>
          </p:nvPr>
        </p:nvSpPr>
        <p:spPr>
          <a:xfrm>
            <a:off x="533400" y="1752600"/>
            <a:ext cx="8153400" cy="5105400"/>
          </a:xfrm>
        </p:spPr>
        <p:txBody>
          <a:bodyPr>
            <a:noAutofit/>
          </a:bodyPr>
          <a:lstStyle/>
          <a:p>
            <a:pPr lvl="0"/>
            <a:r>
              <a:rPr lang="en-US" b="1" dirty="0" smtClean="0"/>
              <a:t>Chastity in conjugal relationship</a:t>
            </a:r>
            <a:endParaRPr lang="en-IN" sz="2800" b="1" dirty="0" smtClean="0"/>
          </a:p>
          <a:p>
            <a:pPr lvl="0"/>
            <a:r>
              <a:rPr lang="en-US" b="1" dirty="0" smtClean="0"/>
              <a:t>Rightful production, acquisition and utilization of wealth</a:t>
            </a:r>
            <a:endParaRPr lang="en-IN" sz="2800" b="1" dirty="0" smtClean="0"/>
          </a:p>
          <a:p>
            <a:pPr lvl="0"/>
            <a:r>
              <a:rPr lang="en-US" b="1" dirty="0" smtClean="0"/>
              <a:t>Kindness in behavior and work</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305800" cy="914400"/>
          </a:xfrm>
        </p:spPr>
        <p:txBody>
          <a:bodyPr>
            <a:noAutofit/>
          </a:bodyPr>
          <a:lstStyle/>
          <a:p>
            <a:r>
              <a:rPr lang="en-US" sz="3200" b="1" dirty="0" smtClean="0"/>
              <a:t>Implication of value based living</a:t>
            </a:r>
            <a:endParaRPr lang="en-IN" sz="3200" b="1" dirty="0"/>
          </a:p>
        </p:txBody>
      </p:sp>
      <p:sp>
        <p:nvSpPr>
          <p:cNvPr id="5" name="Content Placeholder 2"/>
          <p:cNvSpPr>
            <a:spLocks noGrp="1"/>
          </p:cNvSpPr>
          <p:nvPr>
            <p:ph idx="1"/>
          </p:nvPr>
        </p:nvSpPr>
        <p:spPr>
          <a:xfrm>
            <a:off x="533400" y="1752600"/>
            <a:ext cx="8153400" cy="5105400"/>
          </a:xfrm>
        </p:spPr>
        <p:txBody>
          <a:bodyPr>
            <a:noAutofit/>
          </a:bodyPr>
          <a:lstStyle/>
          <a:p>
            <a:pPr lvl="0"/>
            <a:r>
              <a:rPr lang="en-US" b="1" dirty="0" smtClean="0"/>
              <a:t>At the level of the individual</a:t>
            </a:r>
            <a:endParaRPr lang="en-IN" dirty="0" smtClean="0"/>
          </a:p>
          <a:p>
            <a:pPr lvl="0"/>
            <a:r>
              <a:rPr lang="en-US" b="1" dirty="0" smtClean="0"/>
              <a:t>At the level of the family</a:t>
            </a:r>
            <a:endParaRPr lang="en-IN" dirty="0" smtClean="0"/>
          </a:p>
          <a:p>
            <a:pPr lvl="0"/>
            <a:r>
              <a:rPr lang="en-US" b="1" dirty="0" smtClean="0"/>
              <a:t>At the level of the society</a:t>
            </a:r>
            <a:endParaRPr lang="en-IN" dirty="0" smtClean="0"/>
          </a:p>
          <a:p>
            <a:r>
              <a:rPr lang="en-US" b="1" dirty="0" smtClean="0"/>
              <a:t>At the level of nature</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305800" cy="914400"/>
          </a:xfrm>
        </p:spPr>
        <p:txBody>
          <a:bodyPr>
            <a:noAutofit/>
          </a:bodyPr>
          <a:lstStyle/>
          <a:p>
            <a:r>
              <a:rPr lang="en-US" sz="3200" b="1" dirty="0" smtClean="0"/>
              <a:t>Professional ethics in the light of right understanding</a:t>
            </a:r>
            <a:endParaRPr lang="en-IN" sz="3200" b="1" dirty="0"/>
          </a:p>
        </p:txBody>
      </p:sp>
      <p:sp>
        <p:nvSpPr>
          <p:cNvPr id="5" name="Content Placeholder 2"/>
          <p:cNvSpPr>
            <a:spLocks noGrp="1"/>
          </p:cNvSpPr>
          <p:nvPr>
            <p:ph idx="1"/>
          </p:nvPr>
        </p:nvSpPr>
        <p:spPr>
          <a:xfrm>
            <a:off x="533400" y="2362200"/>
            <a:ext cx="8153400" cy="4495800"/>
          </a:xfrm>
        </p:spPr>
        <p:txBody>
          <a:bodyPr>
            <a:noAutofit/>
          </a:bodyPr>
          <a:lstStyle/>
          <a:p>
            <a:pPr lvl="0" algn="just"/>
            <a:r>
              <a:rPr lang="en-US" b="1" dirty="0" smtClean="0"/>
              <a:t>Professional ethics means to develop professional competence with ethical human conduct.</a:t>
            </a:r>
          </a:p>
          <a:p>
            <a:pPr algn="just"/>
            <a:r>
              <a:rPr lang="en-US" b="1" dirty="0" smtClean="0"/>
              <a:t>Professional ethics may be defined as a form of applied ethics that examines ethical principles and moral or ethical problems that arise in a business environment.</a:t>
            </a:r>
            <a:endParaRPr lang="en-IN" b="1" dirty="0" smtClean="0"/>
          </a:p>
          <a:p>
            <a:pPr lvl="0"/>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305800" cy="914400"/>
          </a:xfrm>
        </p:spPr>
        <p:txBody>
          <a:bodyPr>
            <a:noAutofit/>
          </a:bodyPr>
          <a:lstStyle/>
          <a:p>
            <a:r>
              <a:rPr lang="en-US" sz="3200" b="1" dirty="0" smtClean="0"/>
              <a:t>Competence in professional ethics</a:t>
            </a:r>
            <a:endParaRPr lang="en-IN" sz="3200" b="1" dirty="0"/>
          </a:p>
        </p:txBody>
      </p:sp>
      <p:sp>
        <p:nvSpPr>
          <p:cNvPr id="5" name="Content Placeholder 2"/>
          <p:cNvSpPr>
            <a:spLocks noGrp="1"/>
          </p:cNvSpPr>
          <p:nvPr>
            <p:ph idx="1"/>
          </p:nvPr>
        </p:nvSpPr>
        <p:spPr>
          <a:xfrm>
            <a:off x="533400" y="2362200"/>
            <a:ext cx="8153400" cy="4495800"/>
          </a:xfrm>
        </p:spPr>
        <p:txBody>
          <a:bodyPr>
            <a:noAutofit/>
          </a:bodyPr>
          <a:lstStyle/>
          <a:p>
            <a:pPr lvl="0"/>
            <a:r>
              <a:rPr lang="en-US" b="1" dirty="0" smtClean="0"/>
              <a:t>Clarity about comprehensive human goal</a:t>
            </a:r>
            <a:endParaRPr lang="en-IN" dirty="0" smtClean="0"/>
          </a:p>
          <a:p>
            <a:pPr lvl="0"/>
            <a:r>
              <a:rPr lang="en-US" b="1" dirty="0" smtClean="0"/>
              <a:t>Confidence in oneself</a:t>
            </a:r>
            <a:endParaRPr lang="en-IN" dirty="0" smtClean="0"/>
          </a:p>
          <a:p>
            <a:pPr lvl="0"/>
            <a:r>
              <a:rPr lang="en-US" b="1" dirty="0" smtClean="0"/>
              <a:t>Mutually fulfilling behavior</a:t>
            </a:r>
            <a:endParaRPr lang="en-IN" dirty="0" smtClean="0"/>
          </a:p>
          <a:p>
            <a:pPr lvl="0"/>
            <a:r>
              <a:rPr lang="en-US" b="1" dirty="0" smtClean="0"/>
              <a:t>Mutually enriching interaction with nature</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31838"/>
          </a:xfrm>
        </p:spPr>
        <p:txBody>
          <a:bodyPr>
            <a:normAutofit fontScale="90000"/>
          </a:bodyPr>
          <a:lstStyle/>
          <a:p>
            <a:pPr algn="l"/>
            <a:r>
              <a:rPr lang="en-US" sz="2800" b="1" dirty="0" smtClean="0">
                <a:solidFill>
                  <a:srgbClr val="0070C0"/>
                </a:solidFill>
              </a:rPr>
              <a:t/>
            </a:r>
            <a:br>
              <a:rPr lang="en-US" sz="2800" b="1" dirty="0" smtClean="0">
                <a:solidFill>
                  <a:srgbClr val="0070C0"/>
                </a:solidFill>
              </a:rPr>
            </a:br>
            <a:r>
              <a:rPr lang="en-US" sz="2800" b="1" dirty="0" smtClean="0">
                <a:solidFill>
                  <a:srgbClr val="0070C0"/>
                </a:solidFill>
              </a:rPr>
              <a:t>Universal Human Values-II </a:t>
            </a:r>
            <a:endParaRPr lang="en-US" sz="2800" dirty="0"/>
          </a:p>
        </p:txBody>
      </p:sp>
      <p:sp>
        <p:nvSpPr>
          <p:cNvPr id="3" name="Content Placeholder 2"/>
          <p:cNvSpPr>
            <a:spLocks noGrp="1"/>
          </p:cNvSpPr>
          <p:nvPr>
            <p:ph idx="1"/>
          </p:nvPr>
        </p:nvSpPr>
        <p:spPr>
          <a:xfrm>
            <a:off x="457200" y="1447800"/>
            <a:ext cx="8229600" cy="4525963"/>
          </a:xfrm>
        </p:spPr>
        <p:txBody>
          <a:bodyPr>
            <a:noAutofit/>
          </a:bodyPr>
          <a:lstStyle/>
          <a:p>
            <a:pPr fontAlgn="base"/>
            <a:r>
              <a:rPr lang="en-IN" sz="2800" b="1" dirty="0" smtClean="0"/>
              <a:t>Value Education: Meaning</a:t>
            </a:r>
          </a:p>
          <a:p>
            <a:pPr fontAlgn="base">
              <a:buNone/>
            </a:pPr>
            <a:endParaRPr lang="en-IN" sz="2800" dirty="0" smtClean="0"/>
          </a:p>
          <a:p>
            <a:pPr algn="just">
              <a:buNone/>
            </a:pPr>
            <a:r>
              <a:rPr lang="en-IN" sz="2800" dirty="0" smtClean="0"/>
              <a:t>    </a:t>
            </a:r>
            <a:r>
              <a:rPr lang="en-IN" sz="2800" b="1" dirty="0" smtClean="0"/>
              <a:t>Value education is the process of fostering essential values and morals in individuals in order to help them develop a strong character and become responsible members of society. It is a holistic approach that encompasses an individual’s cognitive, affective, and behavioural aspects in order to develop their personal, social, and moral values</a:t>
            </a:r>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b="1" dirty="0" smtClean="0"/>
              <a:t>Objectives of Value Education </a:t>
            </a:r>
            <a:endParaRPr lang="en-IN" sz="3200" dirty="0"/>
          </a:p>
        </p:txBody>
      </p:sp>
      <p:sp>
        <p:nvSpPr>
          <p:cNvPr id="5" name="Content Placeholder 2"/>
          <p:cNvSpPr>
            <a:spLocks noGrp="1"/>
          </p:cNvSpPr>
          <p:nvPr>
            <p:ph idx="1"/>
          </p:nvPr>
        </p:nvSpPr>
        <p:spPr>
          <a:xfrm>
            <a:off x="304800" y="1752600"/>
            <a:ext cx="8382000" cy="4068763"/>
          </a:xfrm>
        </p:spPr>
        <p:txBody>
          <a:bodyPr>
            <a:normAutofit/>
          </a:bodyPr>
          <a:lstStyle/>
          <a:p>
            <a:pPr lvl="0" fontAlgn="base"/>
            <a:r>
              <a:rPr lang="en-IN" b="1" dirty="0" smtClean="0"/>
              <a:t>Instilling values</a:t>
            </a:r>
            <a:endParaRPr lang="en-IN" dirty="0" smtClean="0"/>
          </a:p>
          <a:p>
            <a:pPr lvl="0" fontAlgn="base"/>
            <a:r>
              <a:rPr lang="en-IN" b="1" dirty="0" smtClean="0"/>
              <a:t>To build character</a:t>
            </a:r>
            <a:r>
              <a:rPr lang="en-IN" dirty="0" smtClean="0"/>
              <a:t> </a:t>
            </a:r>
          </a:p>
          <a:p>
            <a:pPr lvl="0" fontAlgn="base"/>
            <a:r>
              <a:rPr lang="en-IN" b="1" dirty="0" smtClean="0"/>
              <a:t>Fostering critical thinking</a:t>
            </a:r>
            <a:r>
              <a:rPr lang="en-IN" dirty="0" smtClean="0"/>
              <a:t> </a:t>
            </a:r>
          </a:p>
          <a:p>
            <a:pPr lvl="0" fontAlgn="base"/>
            <a:r>
              <a:rPr lang="en-IN" b="1" dirty="0" smtClean="0"/>
              <a:t>To promote social harmony</a:t>
            </a:r>
            <a:r>
              <a:rPr lang="en-IN" dirty="0" smtClean="0"/>
              <a:t> </a:t>
            </a:r>
          </a:p>
          <a:p>
            <a:pPr lvl="0" fontAlgn="base"/>
            <a:r>
              <a:rPr lang="en-IN" b="1" dirty="0" smtClean="0"/>
              <a:t>Encourage positive behaviour</a:t>
            </a:r>
            <a:endParaRPr lang="en-IN" dirty="0" smtClean="0"/>
          </a:p>
          <a:p>
            <a:pPr lvl="0" fontAlgn="base"/>
            <a:r>
              <a:rPr lang="en-IN" b="1" dirty="0" smtClean="0"/>
              <a:t>To enhance personal growth</a:t>
            </a:r>
            <a:r>
              <a:rPr lang="en-IN" dirty="0" smtClean="0"/>
              <a:t> </a:t>
            </a:r>
          </a:p>
          <a:p>
            <a:pPr algn="just">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b="1" dirty="0" smtClean="0">
                <a:cs typeface="Times New Roman" pitchFamily="18" charset="0"/>
              </a:rPr>
              <a:t>Components of Value Education</a:t>
            </a:r>
            <a:endParaRPr lang="en-IN" sz="3200" b="1" dirty="0">
              <a:cs typeface="Times New Roman" pitchFamily="18" charset="0"/>
            </a:endParaRPr>
          </a:p>
        </p:txBody>
      </p:sp>
      <p:sp>
        <p:nvSpPr>
          <p:cNvPr id="5" name="Content Placeholder 2"/>
          <p:cNvSpPr>
            <a:spLocks noGrp="1"/>
          </p:cNvSpPr>
          <p:nvPr>
            <p:ph idx="1"/>
          </p:nvPr>
        </p:nvSpPr>
        <p:spPr>
          <a:xfrm>
            <a:off x="304800" y="2362200"/>
            <a:ext cx="8382000" cy="3459163"/>
          </a:xfrm>
        </p:spPr>
        <p:txBody>
          <a:bodyPr>
            <a:normAutofit/>
          </a:bodyPr>
          <a:lstStyle/>
          <a:p>
            <a:pPr fontAlgn="base"/>
            <a:r>
              <a:rPr lang="en-IN" b="1" dirty="0" smtClean="0"/>
              <a:t>1. Character Education</a:t>
            </a:r>
            <a:endParaRPr lang="en-IN" dirty="0" smtClean="0"/>
          </a:p>
          <a:p>
            <a:pPr fontAlgn="base"/>
            <a:r>
              <a:rPr lang="en-IN" b="1" dirty="0" smtClean="0"/>
              <a:t>2. Health Education</a:t>
            </a:r>
          </a:p>
          <a:p>
            <a:pPr fontAlgn="base"/>
            <a:r>
              <a:rPr lang="en-IN" b="1" dirty="0" smtClean="0"/>
              <a:t>3. Social Education:</a:t>
            </a:r>
            <a:endParaRPr lang="en-IN" dirty="0" smtClean="0"/>
          </a:p>
          <a:p>
            <a:pPr fontAlgn="base"/>
            <a:r>
              <a:rPr lang="en-IN" b="1" dirty="0" smtClean="0"/>
              <a:t>4. Environmental Education</a:t>
            </a:r>
          </a:p>
          <a:p>
            <a:pPr algn="just">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dirty="0" smtClean="0"/>
              <a:t>Harmony in the human being</a:t>
            </a:r>
            <a:endParaRPr lang="en-IN" sz="3200" b="1" dirty="0">
              <a:latin typeface="Times New Roman" pitchFamily="18" charset="0"/>
              <a:cs typeface="Times New Roman" pitchFamily="18" charset="0"/>
            </a:endParaRPr>
          </a:p>
        </p:txBody>
      </p:sp>
      <p:sp>
        <p:nvSpPr>
          <p:cNvPr id="5" name="Content Placeholder 2"/>
          <p:cNvSpPr>
            <a:spLocks noGrp="1"/>
          </p:cNvSpPr>
          <p:nvPr>
            <p:ph idx="1"/>
          </p:nvPr>
        </p:nvSpPr>
        <p:spPr>
          <a:xfrm>
            <a:off x="304800" y="2362200"/>
            <a:ext cx="8382000" cy="3459163"/>
          </a:xfrm>
        </p:spPr>
        <p:txBody>
          <a:bodyPr>
            <a:normAutofit fontScale="92500" lnSpcReduction="10000"/>
          </a:bodyPr>
          <a:lstStyle/>
          <a:p>
            <a:pPr algn="just" fontAlgn="base"/>
            <a:r>
              <a:rPr lang="en-IN" b="1" dirty="0" smtClean="0"/>
              <a:t>We are human beings; and we need to first understand ourselves. So, what is a human being? The proposal is that human being is co-existence of the Self and the Body. Self is what we term as ‘I’ and Body is what we see with our eyes. To understand the two realities, we can start by looking at the needs, activities and response of the Self and the Body</a:t>
            </a:r>
          </a:p>
          <a:p>
            <a:pPr algn="just">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b="1" dirty="0" smtClean="0"/>
              <a:t>Harmony in the family </a:t>
            </a:r>
            <a:endParaRPr lang="en-IN" sz="3200" b="1" dirty="0">
              <a:latin typeface="Times New Roman" pitchFamily="18" charset="0"/>
              <a:cs typeface="Times New Roman" pitchFamily="18" charset="0"/>
            </a:endParaRPr>
          </a:p>
        </p:txBody>
      </p:sp>
      <p:sp>
        <p:nvSpPr>
          <p:cNvPr id="5" name="Content Placeholder 2"/>
          <p:cNvSpPr>
            <a:spLocks noGrp="1"/>
          </p:cNvSpPr>
          <p:nvPr>
            <p:ph idx="1"/>
          </p:nvPr>
        </p:nvSpPr>
        <p:spPr>
          <a:xfrm>
            <a:off x="304800" y="2362200"/>
            <a:ext cx="8382000" cy="3459163"/>
          </a:xfrm>
        </p:spPr>
        <p:txBody>
          <a:bodyPr>
            <a:normAutofit/>
          </a:bodyPr>
          <a:lstStyle/>
          <a:p>
            <a:r>
              <a:rPr lang="en-IN" dirty="0" smtClean="0"/>
              <a:t>Harmony is usually identified as a human value, referring to </a:t>
            </a:r>
            <a:r>
              <a:rPr lang="en-IN" b="1" dirty="0" smtClean="0"/>
              <a:t>compatibility and accord in feelings, actions, relationships, opinions, interests, etc</a:t>
            </a:r>
            <a:r>
              <a:rPr lang="en-IN" dirty="0" smtClean="0"/>
              <a:t>. It denotes a state of balance among forces influencing and even opposing one another.</a:t>
            </a:r>
          </a:p>
          <a:p>
            <a:pPr algn="just">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b="1" dirty="0" smtClean="0"/>
              <a:t>Harmony in the family </a:t>
            </a:r>
            <a:endParaRPr lang="en-IN" sz="3200" b="1" dirty="0">
              <a:latin typeface="Times New Roman" pitchFamily="18" charset="0"/>
              <a:cs typeface="Times New Roman" pitchFamily="18" charset="0"/>
            </a:endParaRPr>
          </a:p>
        </p:txBody>
      </p:sp>
      <p:sp>
        <p:nvSpPr>
          <p:cNvPr id="5" name="Content Placeholder 2"/>
          <p:cNvSpPr>
            <a:spLocks noGrp="1"/>
          </p:cNvSpPr>
          <p:nvPr>
            <p:ph idx="1"/>
          </p:nvPr>
        </p:nvSpPr>
        <p:spPr>
          <a:xfrm>
            <a:off x="457200" y="1676400"/>
            <a:ext cx="8229600" cy="5181600"/>
          </a:xfrm>
        </p:spPr>
        <p:txBody>
          <a:bodyPr>
            <a:normAutofit fontScale="92500" lnSpcReduction="10000"/>
          </a:bodyPr>
          <a:lstStyle/>
          <a:p>
            <a:r>
              <a:rPr lang="en-IN" dirty="0" smtClean="0"/>
              <a:t>Feelings (values) in relationship:</a:t>
            </a:r>
          </a:p>
          <a:p>
            <a:r>
              <a:rPr lang="en-IN" dirty="0" smtClean="0"/>
              <a:t>1. Trust (foundation value) </a:t>
            </a:r>
          </a:p>
          <a:p>
            <a:r>
              <a:rPr lang="en-IN" dirty="0" smtClean="0"/>
              <a:t>2. Respect </a:t>
            </a:r>
          </a:p>
          <a:p>
            <a:r>
              <a:rPr lang="en-IN" dirty="0" smtClean="0"/>
              <a:t>3. Affection</a:t>
            </a:r>
          </a:p>
          <a:p>
            <a:r>
              <a:rPr lang="en-IN" dirty="0" smtClean="0"/>
              <a:t> 4. Care</a:t>
            </a:r>
          </a:p>
          <a:p>
            <a:r>
              <a:rPr lang="en-IN" dirty="0" smtClean="0"/>
              <a:t> 5. Guidance </a:t>
            </a:r>
          </a:p>
          <a:p>
            <a:r>
              <a:rPr lang="en-IN" dirty="0" smtClean="0"/>
              <a:t>6. Reverence </a:t>
            </a:r>
          </a:p>
          <a:p>
            <a:r>
              <a:rPr lang="en-IN" dirty="0" smtClean="0"/>
              <a:t>7. Glory</a:t>
            </a:r>
          </a:p>
          <a:p>
            <a:r>
              <a:rPr lang="en-IN" dirty="0" smtClean="0"/>
              <a:t> 8. Gratitude </a:t>
            </a:r>
          </a:p>
          <a:p>
            <a:r>
              <a:rPr lang="en-IN" dirty="0" smtClean="0"/>
              <a:t>9. Love (complete value)</a:t>
            </a:r>
          </a:p>
          <a:p>
            <a:pPr algn="just">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dirty="0" smtClean="0"/>
              <a:t>Harmony in the society </a:t>
            </a:r>
            <a:endParaRPr lang="en-IN" sz="3200" b="1" dirty="0">
              <a:latin typeface="Times New Roman" pitchFamily="18" charset="0"/>
              <a:cs typeface="Times New Roman" pitchFamily="18" charset="0"/>
            </a:endParaRPr>
          </a:p>
        </p:txBody>
      </p:sp>
      <p:sp>
        <p:nvSpPr>
          <p:cNvPr id="5" name="Content Placeholder 2"/>
          <p:cNvSpPr>
            <a:spLocks noGrp="1"/>
          </p:cNvSpPr>
          <p:nvPr>
            <p:ph idx="1"/>
          </p:nvPr>
        </p:nvSpPr>
        <p:spPr>
          <a:xfrm>
            <a:off x="457200" y="1676400"/>
            <a:ext cx="8229600" cy="5181600"/>
          </a:xfrm>
        </p:spPr>
        <p:txBody>
          <a:bodyPr>
            <a:normAutofit/>
          </a:bodyPr>
          <a:lstStyle/>
          <a:p>
            <a:pPr fontAlgn="base"/>
            <a:r>
              <a:rPr lang="en-IN" b="1" dirty="0" smtClean="0"/>
              <a:t>Connecting with Others</a:t>
            </a:r>
          </a:p>
          <a:p>
            <a:pPr algn="just">
              <a:buNone/>
            </a:pPr>
            <a:r>
              <a:rPr lang="en-IN" b="1" dirty="0" smtClean="0"/>
              <a:t>Overcoming Differences and Disagreements</a:t>
            </a:r>
          </a:p>
          <a:p>
            <a:pPr algn="just">
              <a:buNone/>
            </a:pPr>
            <a:r>
              <a:rPr lang="en-IN" b="1" dirty="0" smtClean="0"/>
              <a:t>Giving Back to Others</a:t>
            </a:r>
          </a:p>
          <a:p>
            <a:pPr algn="just">
              <a:buNone/>
            </a:pPr>
            <a:r>
              <a:rPr lang="en-IN" b="1" dirty="0" smtClean="0"/>
              <a:t>Maintaining Your Own Sense of Harmony</a:t>
            </a:r>
          </a:p>
          <a:p>
            <a:pPr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153400" cy="685800"/>
          </a:xfrm>
        </p:spPr>
        <p:txBody>
          <a:bodyPr>
            <a:noAutofit/>
          </a:bodyPr>
          <a:lstStyle/>
          <a:p>
            <a:pPr fontAlgn="base"/>
            <a:r>
              <a:rPr lang="en-IN" sz="3200" b="1" dirty="0" smtClean="0">
                <a:cs typeface="Times New Roman" pitchFamily="18" charset="0"/>
              </a:rPr>
              <a:t>Harmony in the Nature </a:t>
            </a:r>
            <a:endParaRPr lang="en-IN" sz="3200" b="1" dirty="0">
              <a:cs typeface="Times New Roman" pitchFamily="18" charset="0"/>
            </a:endParaRPr>
          </a:p>
        </p:txBody>
      </p:sp>
      <p:sp>
        <p:nvSpPr>
          <p:cNvPr id="5" name="Content Placeholder 2"/>
          <p:cNvSpPr>
            <a:spLocks noGrp="1"/>
          </p:cNvSpPr>
          <p:nvPr>
            <p:ph idx="1"/>
          </p:nvPr>
        </p:nvSpPr>
        <p:spPr>
          <a:xfrm>
            <a:off x="457200" y="1676400"/>
            <a:ext cx="8229600" cy="5181600"/>
          </a:xfrm>
        </p:spPr>
        <p:txBody>
          <a:bodyPr>
            <a:noAutofit/>
          </a:bodyPr>
          <a:lstStyle/>
          <a:p>
            <a:r>
              <a:rPr lang="en-IN" b="1" dirty="0" smtClean="0">
                <a:cs typeface="Times New Roman" pitchFamily="18" charset="0"/>
              </a:rPr>
              <a:t>Nature as Collection of Units Nature is the collection of all the units – the air, soil, water, plants, trees, animals, birds, other human beings and even things that are at a distant from us like the sun, the moon, the other planets, etc.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617</Words>
  <Application>Microsoft Office PowerPoint</Application>
  <PresentationFormat>On-screen Show (4:3)</PresentationFormat>
  <Paragraphs>80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PROFESSIONAL ETHICS  and  UNIVERSAL HUMAN VALUES</vt:lpstr>
      <vt:lpstr> Universal Human Values-II </vt:lpstr>
      <vt:lpstr>Objectives of Value Education </vt:lpstr>
      <vt:lpstr>Components of Value Education</vt:lpstr>
      <vt:lpstr>Harmony in the human being</vt:lpstr>
      <vt:lpstr>Harmony in the family </vt:lpstr>
      <vt:lpstr>Harmony in the family </vt:lpstr>
      <vt:lpstr>Harmony in the society </vt:lpstr>
      <vt:lpstr>Harmony in the Nature </vt:lpstr>
      <vt:lpstr>Harmony in the Nature </vt:lpstr>
      <vt:lpstr>Implications of the Holistic Understanding – a Look at Professional Ethics</vt:lpstr>
      <vt:lpstr>Values</vt:lpstr>
      <vt:lpstr>Policy</vt:lpstr>
      <vt:lpstr>Character</vt:lpstr>
      <vt:lpstr>Implication of value based living</vt:lpstr>
      <vt:lpstr>Professional ethics in the light of right understanding</vt:lpstr>
      <vt:lpstr>Competence in professional ethics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and UNIVERSAL HUMAN VALUES</dc:title>
  <dc:creator>patnaik</dc:creator>
  <cp:lastModifiedBy>USER</cp:lastModifiedBy>
  <cp:revision>82</cp:revision>
  <dcterms:created xsi:type="dcterms:W3CDTF">2006-08-16T00:00:00Z</dcterms:created>
  <dcterms:modified xsi:type="dcterms:W3CDTF">2023-02-28T13:27:41Z</dcterms:modified>
</cp:coreProperties>
</file>