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0D6-FED6-4572-BFD1-3D2538F1F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5820B1-C2CF-4913-9D67-4AB52F61E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604DAF-0224-462E-B73A-C26C51D51D58}"/>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99669668-2641-449C-B932-F0226736D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4276F-AF03-47D4-A046-FA67A90EDDD8}"/>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115222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E767-C226-417E-8494-A0A3D4C689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847C3-26AB-429F-83B5-CC576DC92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EDC5C-A1A1-4313-B173-51876E0BBA3C}"/>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670F74A8-679B-43AB-9991-02E82ACF4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A2DC5-99E4-4614-9ECC-925DCE149569}"/>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275511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88BE9-14DE-449A-890B-8A7E7E782F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A953CF-4AB2-449E-9131-4DFBD059C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CA2A0-5822-4BAF-8FB1-1171B86C9795}"/>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D4B98ED9-B81C-4A3A-B598-0F1FE3289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6E14B-734D-44C9-B0D0-0923BA011A95}"/>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72464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360E-26BB-4D81-9067-7199ACF0D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F30BF4-36DF-4F79-B232-2CE592C40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52B37-2D29-4E4F-B35C-D1E0C85E93A9}"/>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D3C7D0EF-7F49-4076-A326-38661EE7E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A016C1-4B56-4B50-B74E-4CB5C14D8A5E}"/>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44027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454-302B-4411-9C50-609A7A951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ABD1BF-244D-4FA7-B376-8B0F00B64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47B91-4046-4DE4-9FB2-3C105D1793B5}"/>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4265176C-B885-4F4C-AA59-8EDDF9DE7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B83C2-FD46-4A80-A658-DDC42DD7BF28}"/>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99777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29B0-F543-4008-AC17-F3B788F1E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3AEE9-06DD-4611-B20D-E6FE1316E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77816-38D9-482B-BCC0-9C3157F0F0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B74FAC-ACCC-4EB3-A60C-9B6BBE137C6B}"/>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6" name="Footer Placeholder 5">
            <a:extLst>
              <a:ext uri="{FF2B5EF4-FFF2-40B4-BE49-F238E27FC236}">
                <a16:creationId xmlns:a16="http://schemas.microsoft.com/office/drawing/2014/main" id="{8FC7EAA2-BDC3-4D44-8557-D34CF90AC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59431-531F-43C0-A566-D51CA4AB383E}"/>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109905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B8D2-22D1-4FE8-AB4E-6D8B536603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04236-CAFF-4E9F-AEC0-26D5AEF55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D3F7F-88F5-4A76-A129-7CAC420F8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67600B-5CB0-4234-BE09-A7B22351B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7F19C-5A40-4681-A87B-0E585F6E45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610EE6-BAE8-4132-8B69-FBB7D0843B68}"/>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8" name="Footer Placeholder 7">
            <a:extLst>
              <a:ext uri="{FF2B5EF4-FFF2-40B4-BE49-F238E27FC236}">
                <a16:creationId xmlns:a16="http://schemas.microsoft.com/office/drawing/2014/main" id="{C007647A-493E-4C1D-A188-B973F3687E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A05AFE-C734-4B62-90E3-7A7CE1B463DA}"/>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3327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0756-3DD5-45F4-9BA1-B73282855F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807C46-37D5-404C-9BEC-C176042E082C}"/>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4" name="Footer Placeholder 3">
            <a:extLst>
              <a:ext uri="{FF2B5EF4-FFF2-40B4-BE49-F238E27FC236}">
                <a16:creationId xmlns:a16="http://schemas.microsoft.com/office/drawing/2014/main" id="{584B2B19-3198-4D07-8ED3-64810D6F98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F56CC2-A4F3-4E30-83C0-595A76C3911C}"/>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351602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92223-5E46-4699-993B-B8F875FC4E37}"/>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3" name="Footer Placeholder 2">
            <a:extLst>
              <a:ext uri="{FF2B5EF4-FFF2-40B4-BE49-F238E27FC236}">
                <a16:creationId xmlns:a16="http://schemas.microsoft.com/office/drawing/2014/main" id="{EC94BA19-4015-4B14-B731-D817733858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EDB362-5C7C-4C10-B0C2-5795B8A866D5}"/>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401468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C185-6F4C-435C-A4B8-54F532178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C2EC2B-7A66-4C95-9069-97CA0DA26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6254FE-F686-457B-A98B-62691CAA4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58E61-55B9-4105-A3C6-56D827F73ACF}"/>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6" name="Footer Placeholder 5">
            <a:extLst>
              <a:ext uri="{FF2B5EF4-FFF2-40B4-BE49-F238E27FC236}">
                <a16:creationId xmlns:a16="http://schemas.microsoft.com/office/drawing/2014/main" id="{EBF54F17-67C7-4B66-8EC0-D0EB79308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47678-12E7-4962-9829-F62976CE11EA}"/>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306518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65E8-243C-4421-9808-B7D15152A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91CC2C-6492-4BF5-B8A4-86F34BF9D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6FAA43-5E18-4296-AFF8-A18E19036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C140B-A476-4279-8BD2-E12A62238AA5}"/>
              </a:ext>
            </a:extLst>
          </p:cNvPr>
          <p:cNvSpPr>
            <a:spLocks noGrp="1"/>
          </p:cNvSpPr>
          <p:nvPr>
            <p:ph type="dt" sz="half" idx="10"/>
          </p:nvPr>
        </p:nvSpPr>
        <p:spPr/>
        <p:txBody>
          <a:bodyPr/>
          <a:lstStyle/>
          <a:p>
            <a:fld id="{3001C71C-F945-48FF-A13B-A256AC069FDB}" type="datetimeFigureOut">
              <a:rPr lang="en-IN" smtClean="0"/>
              <a:t>26-02-2021</a:t>
            </a:fld>
            <a:endParaRPr lang="en-IN"/>
          </a:p>
        </p:txBody>
      </p:sp>
      <p:sp>
        <p:nvSpPr>
          <p:cNvPr id="6" name="Footer Placeholder 5">
            <a:extLst>
              <a:ext uri="{FF2B5EF4-FFF2-40B4-BE49-F238E27FC236}">
                <a16:creationId xmlns:a16="http://schemas.microsoft.com/office/drawing/2014/main" id="{966B61AA-E8D1-40F1-A730-3DAE924213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1250D-AC79-4BFF-BE67-E3E96121011E}"/>
              </a:ext>
            </a:extLst>
          </p:cNvPr>
          <p:cNvSpPr>
            <a:spLocks noGrp="1"/>
          </p:cNvSpPr>
          <p:nvPr>
            <p:ph type="sldNum" sz="quarter" idx="12"/>
          </p:nvPr>
        </p:nvSpPr>
        <p:spPr/>
        <p:txBody>
          <a:bodyPr/>
          <a:lstStyle/>
          <a:p>
            <a:fld id="{BE323896-B9A6-4BF8-BDB6-4B28BADE9529}" type="slidenum">
              <a:rPr lang="en-IN" smtClean="0"/>
              <a:t>‹#›</a:t>
            </a:fld>
            <a:endParaRPr lang="en-IN"/>
          </a:p>
        </p:txBody>
      </p:sp>
    </p:spTree>
    <p:extLst>
      <p:ext uri="{BB962C8B-B14F-4D97-AF65-F5344CB8AC3E}">
        <p14:creationId xmlns:p14="http://schemas.microsoft.com/office/powerpoint/2010/main" val="31553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82753-9A71-40BF-AE65-CA014F3D2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4951F3-C519-4C53-87A4-B9468C60E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EF24A-6AB2-4B5F-974A-65306E5FF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C71C-F945-48FF-A13B-A256AC069FDB}" type="datetimeFigureOut">
              <a:rPr lang="en-IN" smtClean="0"/>
              <a:t>26-02-2021</a:t>
            </a:fld>
            <a:endParaRPr lang="en-IN"/>
          </a:p>
        </p:txBody>
      </p:sp>
      <p:sp>
        <p:nvSpPr>
          <p:cNvPr id="5" name="Footer Placeholder 4">
            <a:extLst>
              <a:ext uri="{FF2B5EF4-FFF2-40B4-BE49-F238E27FC236}">
                <a16:creationId xmlns:a16="http://schemas.microsoft.com/office/drawing/2014/main" id="{8566B474-56FE-4FD9-BB3B-C9E191A2C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3B6DE6-0BA7-47F7-9310-8E5543A5F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23896-B9A6-4BF8-BDB6-4B28BADE9529}" type="slidenum">
              <a:rPr lang="en-IN" smtClean="0"/>
              <a:t>‹#›</a:t>
            </a:fld>
            <a:endParaRPr lang="en-IN"/>
          </a:p>
        </p:txBody>
      </p:sp>
    </p:spTree>
    <p:extLst>
      <p:ext uri="{BB962C8B-B14F-4D97-AF65-F5344CB8AC3E}">
        <p14:creationId xmlns:p14="http://schemas.microsoft.com/office/powerpoint/2010/main" val="169180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3404-882D-46AE-82FE-2BF2A6C1D8F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E49944E-97F1-4F76-9654-85DD3ECD39A8}"/>
              </a:ext>
            </a:extLst>
          </p:cNvPr>
          <p:cNvSpPr>
            <a:spLocks noGrp="1"/>
          </p:cNvSpPr>
          <p:nvPr>
            <p:ph type="subTitle" idx="1"/>
          </p:nvPr>
        </p:nvSpPr>
        <p:spPr>
          <a:xfrm>
            <a:off x="1100050" y="4455620"/>
            <a:ext cx="10183467" cy="1643428"/>
          </a:xfrm>
        </p:spPr>
        <p:txBody>
          <a:bodyPr>
            <a:normAutofit lnSpcReduction="10000"/>
          </a:bodyPr>
          <a:lstStyle/>
          <a:p>
            <a:r>
              <a:rPr lang="en-IN" sz="8800" dirty="0">
                <a:solidFill>
                  <a:srgbClr val="00B0F0"/>
                </a:solidFill>
                <a:latin typeface="Times New Roman" panose="02020603050405020304" pitchFamily="18" charset="0"/>
                <a:cs typeface="Times New Roman" panose="02020603050405020304" pitchFamily="18" charset="0"/>
              </a:rPr>
              <a:t>Welcome      </a:t>
            </a:r>
            <a:r>
              <a:rPr lang="en-IN" sz="1500" dirty="0">
                <a:solidFill>
                  <a:srgbClr val="FF0000"/>
                </a:solidFill>
                <a:latin typeface="Times New Roman" panose="02020603050405020304" pitchFamily="18" charset="0"/>
                <a:cs typeface="Times New Roman" panose="02020603050405020304" pitchFamily="18" charset="0"/>
              </a:rPr>
              <a:t>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By  </a:t>
            </a:r>
            <a:r>
              <a:rPr lang="en-IN" dirty="0">
                <a:solidFill>
                  <a:srgbClr val="7030A0"/>
                </a:solidFill>
                <a:latin typeface="Times New Roman" panose="02020603050405020304" pitchFamily="18" charset="0"/>
                <a:cs typeface="Times New Roman" panose="02020603050405020304" pitchFamily="18" charset="0"/>
              </a:rPr>
              <a:t>Pavan Kumar           </a:t>
            </a:r>
          </a:p>
        </p:txBody>
      </p:sp>
      <p:pic>
        <p:nvPicPr>
          <p:cNvPr id="5" name="Picture 4">
            <a:extLst>
              <a:ext uri="{FF2B5EF4-FFF2-40B4-BE49-F238E27FC236}">
                <a16:creationId xmlns:a16="http://schemas.microsoft.com/office/drawing/2014/main" id="{31480113-8A20-4157-ABFE-1761B12B5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96" y="870012"/>
            <a:ext cx="9860724" cy="3249228"/>
          </a:xfrm>
          <a:prstGeom prst="rect">
            <a:avLst/>
          </a:prstGeom>
        </p:spPr>
      </p:pic>
      <mc:AlternateContent xmlns:mc="http://schemas.openxmlformats.org/markup-compatibility/2006">
        <mc:Choice xmlns:am3d="http://schemas.microsoft.com/office/drawing/2017/model3d" Requires="am3d">
          <p:graphicFrame>
            <p:nvGraphicFramePr>
              <p:cNvPr id="7" name="3D Model 6" descr="Smiling Face">
                <a:extLst>
                  <a:ext uri="{FF2B5EF4-FFF2-40B4-BE49-F238E27FC236}">
                    <a16:creationId xmlns:a16="http://schemas.microsoft.com/office/drawing/2014/main" id="{01627BBF-1E18-4BD4-A57B-0E3DA51EA2C8}"/>
                  </a:ext>
                </a:extLst>
              </p:cNvPr>
              <p:cNvGraphicFramePr>
                <a:graphicFrameLocks noChangeAspect="1"/>
              </p:cNvGraphicFramePr>
              <p:nvPr>
                <p:extLst>
                  <p:ext uri="{D42A27DB-BD31-4B8C-83A1-F6EECF244321}">
                    <p14:modId xmlns:p14="http://schemas.microsoft.com/office/powerpoint/2010/main" val="1856348353"/>
                  </p:ext>
                </p:extLst>
              </p:nvPr>
            </p:nvGraphicFramePr>
            <p:xfrm>
              <a:off x="8382000" y="4385728"/>
              <a:ext cx="2022764" cy="1666558"/>
            </p:xfrm>
            <a:graphic>
              <a:graphicData uri="http://schemas.microsoft.com/office/drawing/2017/model3d">
                <am3d:model3d r:embed="rId3">
                  <am3d:spPr>
                    <a:xfrm>
                      <a:off x="0" y="0"/>
                      <a:ext cx="2022764" cy="1666558"/>
                    </a:xfrm>
                    <a:prstGeom prst="rect">
                      <a:avLst/>
                    </a:prstGeom>
                  </am3d:spPr>
                  <am3d:camera>
                    <am3d:pos x="0" y="0" z="80938013"/>
                    <am3d:up dx="0" dy="36000000" dz="0"/>
                    <am3d:lookAt x="0" y="0" z="0"/>
                    <am3d:perspective fov="2700000"/>
                  </am3d:camera>
                  <am3d:trans>
                    <am3d:meterPerModelUnit n="61067647" d="1000000"/>
                    <am3d:preTrans dx="0" dy="-2" dz="1153533"/>
                    <am3d:scale>
                      <am3d:sx n="1000000" d="1000000"/>
                      <am3d:sy n="1000000" d="1000000"/>
                      <am3d:sz n="1000000" d="1000000"/>
                    </am3d:scale>
                    <am3d:rot/>
                    <am3d:postTrans dx="0" dy="0" dz="0"/>
                  </am3d:trans>
                  <am3d:raster rName="Office3DRenderer" rVer="16.0.8326">
                    <am3d:blip r:embed="rId4"/>
                  </am3d:raster>
                  <am3d:objViewport viewportSz="28485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Smiling Face">
                <a:extLst>
                  <a:ext uri="{FF2B5EF4-FFF2-40B4-BE49-F238E27FC236}">
                    <a16:creationId xmlns:a16="http://schemas.microsoft.com/office/drawing/2014/main" id="{01627BBF-1E18-4BD4-A57B-0E3DA51EA2C8}"/>
                  </a:ext>
                </a:extLst>
              </p:cNvPr>
              <p:cNvPicPr>
                <a:picLocks noGrp="1" noRot="1" noChangeAspect="1" noMove="1" noResize="1" noEditPoints="1" noAdjustHandles="1" noChangeArrowheads="1" noChangeShapeType="1" noCrop="1"/>
              </p:cNvPicPr>
              <p:nvPr/>
            </p:nvPicPr>
            <p:blipFill>
              <a:blip r:embed="rId4"/>
              <a:stretch>
                <a:fillRect/>
              </a:stretch>
            </p:blipFill>
            <p:spPr>
              <a:xfrm>
                <a:off x="8382000" y="4385728"/>
                <a:ext cx="2022764" cy="1666558"/>
              </a:xfrm>
              <a:prstGeom prst="rect">
                <a:avLst/>
              </a:prstGeom>
            </p:spPr>
          </p:pic>
        </mc:Fallback>
      </mc:AlternateContent>
    </p:spTree>
    <p:extLst>
      <p:ext uri="{BB962C8B-B14F-4D97-AF65-F5344CB8AC3E}">
        <p14:creationId xmlns:p14="http://schemas.microsoft.com/office/powerpoint/2010/main" val="3419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A54D7-8100-4B45-9220-280E710E4793}"/>
              </a:ext>
            </a:extLst>
          </p:cNvPr>
          <p:cNvSpPr>
            <a:spLocks noGrp="1"/>
          </p:cNvSpPr>
          <p:nvPr>
            <p:ph type="title"/>
          </p:nvPr>
        </p:nvSpPr>
        <p:spPr/>
        <p:txBody>
          <a:bodyPr/>
          <a:lstStyle/>
          <a:p>
            <a:r>
              <a:rPr lang="en-IN" dirty="0">
                <a:solidFill>
                  <a:srgbClr val="00B0F0"/>
                </a:solidFill>
              </a:rPr>
              <a:t>What is Algorithm?</a:t>
            </a:r>
          </a:p>
        </p:txBody>
      </p:sp>
      <p:sp>
        <p:nvSpPr>
          <p:cNvPr id="8" name="TextBox 7">
            <a:extLst>
              <a:ext uri="{FF2B5EF4-FFF2-40B4-BE49-F238E27FC236}">
                <a16:creationId xmlns:a16="http://schemas.microsoft.com/office/drawing/2014/main" id="{508D489F-213E-48C4-9D36-EBCDE72C320F}"/>
              </a:ext>
            </a:extLst>
          </p:cNvPr>
          <p:cNvSpPr txBox="1"/>
          <p:nvPr/>
        </p:nvSpPr>
        <p:spPr>
          <a:xfrm>
            <a:off x="1620981" y="1690687"/>
            <a:ext cx="8756073" cy="4832092"/>
          </a:xfrm>
          <a:prstGeom prst="rect">
            <a:avLst/>
          </a:prstGeom>
          <a:noFill/>
        </p:spPr>
        <p:txBody>
          <a:bodyPr wrap="square">
            <a:spAutoFit/>
          </a:bodyPr>
          <a:lstStyle/>
          <a:p>
            <a:pPr marL="457200" indent="-457200">
              <a:buFont typeface="Wingdings" panose="05000000000000000000" pitchFamily="2" charset="2"/>
              <a:buChar char="v"/>
            </a:pPr>
            <a:r>
              <a:rPr lang="en-US" sz="2800" b="0" i="0" dirty="0">
                <a:solidFill>
                  <a:srgbClr val="40424E"/>
                </a:solidFill>
                <a:effectLst/>
                <a:latin typeface="Times New Roman" panose="02020603050405020304" pitchFamily="18" charset="0"/>
                <a:cs typeface="Times New Roman" panose="02020603050405020304" pitchFamily="18" charset="0"/>
              </a:rPr>
              <a:t>An algorithm is a step-by-step procedure to solve a problem. </a:t>
            </a:r>
          </a:p>
          <a:p>
            <a:r>
              <a:rPr lang="en-US" sz="2800" dirty="0">
                <a:solidFill>
                  <a:srgbClr val="40424E"/>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EX: Preparing a Recipes.  </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b="0" i="0" dirty="0">
                <a:solidFill>
                  <a:srgbClr val="40424E"/>
                </a:solidFill>
                <a:effectLst/>
                <a:latin typeface="Times New Roman" panose="02020603050405020304" pitchFamily="18" charset="0"/>
                <a:cs typeface="Times New Roman" panose="02020603050405020304" pitchFamily="18" charset="0"/>
              </a:rPr>
              <a:t>A good algorithm should be optimized in terms of time and space. </a:t>
            </a:r>
          </a:p>
          <a:p>
            <a:pPr marL="457200" indent="-457200">
              <a:buFont typeface="Wingdings" panose="05000000000000000000" pitchFamily="2" charset="2"/>
              <a:buChar char="v"/>
            </a:pPr>
            <a:r>
              <a:rPr lang="en-US" sz="2800" b="0" i="0" dirty="0">
                <a:solidFill>
                  <a:srgbClr val="40424E"/>
                </a:solidFill>
                <a:effectLst/>
                <a:latin typeface="Times New Roman" panose="02020603050405020304" pitchFamily="18" charset="0"/>
                <a:cs typeface="Times New Roman" panose="02020603050405020304" pitchFamily="18" charset="0"/>
              </a:rPr>
              <a:t>Different types of problems require different types of algorithmic-techniques to be solved in the most optimized manner. </a:t>
            </a:r>
          </a:p>
          <a:p>
            <a:pPr marL="457200" indent="-457200">
              <a:buFont typeface="Wingdings" panose="05000000000000000000" pitchFamily="2" charset="2"/>
              <a:buChar char="v"/>
            </a:pPr>
            <a:r>
              <a:rPr lang="en-US" sz="2800" b="0" i="0" dirty="0">
                <a:solidFill>
                  <a:srgbClr val="40424E"/>
                </a:solidFill>
                <a:effectLst/>
                <a:latin typeface="Times New Roman" panose="02020603050405020304" pitchFamily="18" charset="0"/>
                <a:cs typeface="Times New Roman" panose="02020603050405020304" pitchFamily="18" charset="0"/>
              </a:rPr>
              <a:t>There are many types of algorithms but the most important and the fundamental algorithms that you must know will be discussed in </a:t>
            </a:r>
            <a:r>
              <a:rPr lang="en-US" sz="2800" dirty="0">
                <a:solidFill>
                  <a:srgbClr val="40424E"/>
                </a:solidFill>
                <a:latin typeface="Times New Roman" panose="02020603050405020304" pitchFamily="18" charset="0"/>
                <a:cs typeface="Times New Roman" panose="02020603050405020304" pitchFamily="18" charset="0"/>
              </a:rPr>
              <a:t>here.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45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F937-FA1F-46AD-802B-26F82F9EA993}"/>
              </a:ext>
            </a:extLst>
          </p:cNvPr>
          <p:cNvSpPr>
            <a:spLocks noGrp="1"/>
          </p:cNvSpPr>
          <p:nvPr>
            <p:ph type="title"/>
          </p:nvPr>
        </p:nvSpPr>
        <p:spPr>
          <a:xfrm>
            <a:off x="838200" y="365126"/>
            <a:ext cx="10515600" cy="1020330"/>
          </a:xfrm>
        </p:spPr>
        <p:txBody>
          <a:bodyPr/>
          <a:lstStyle/>
          <a:p>
            <a:r>
              <a:rPr lang="en-IN" b="1" dirty="0">
                <a:solidFill>
                  <a:srgbClr val="00B0F0"/>
                </a:solidFill>
              </a:rPr>
              <a:t>Contents:</a:t>
            </a:r>
          </a:p>
        </p:txBody>
      </p:sp>
      <p:sp>
        <p:nvSpPr>
          <p:cNvPr id="3" name="Content Placeholder 2">
            <a:extLst>
              <a:ext uri="{FF2B5EF4-FFF2-40B4-BE49-F238E27FC236}">
                <a16:creationId xmlns:a16="http://schemas.microsoft.com/office/drawing/2014/main" id="{4B6801A3-C3AC-40DC-B50B-8E68A5C4DCA3}"/>
              </a:ext>
            </a:extLst>
          </p:cNvPr>
          <p:cNvSpPr>
            <a:spLocks noGrp="1"/>
          </p:cNvSpPr>
          <p:nvPr>
            <p:ph idx="1"/>
          </p:nvPr>
        </p:nvSpPr>
        <p:spPr>
          <a:xfrm>
            <a:off x="838200" y="1385455"/>
            <a:ext cx="10799618" cy="5107420"/>
          </a:xfrm>
        </p:spPr>
        <p:txBody>
          <a:bodyPr>
            <a:normAutofit lnSpcReduction="10000"/>
          </a:bodyPr>
          <a:lstStyle/>
          <a:p>
            <a:pPr marL="0" indent="0">
              <a:buNone/>
            </a:pPr>
            <a:r>
              <a:rPr lang="en-IN" b="1" dirty="0">
                <a:solidFill>
                  <a:schemeClr val="accent1">
                    <a:lumMod val="75000"/>
                  </a:schemeClr>
                </a:solidFill>
                <a:latin typeface="Times New Roman" panose="02020603050405020304" pitchFamily="18" charset="0"/>
                <a:cs typeface="Times New Roman" panose="02020603050405020304" pitchFamily="18" charset="0"/>
              </a:rPr>
              <a:t>Types of Algorithms</a:t>
            </a:r>
          </a:p>
          <a:p>
            <a:pPr marL="0" indent="0">
              <a:buNone/>
            </a:pPr>
            <a:r>
              <a:rPr lang="en-IN" b="1" dirty="0">
                <a:latin typeface="Times New Roman" panose="02020603050405020304" pitchFamily="18" charset="0"/>
                <a:cs typeface="Times New Roman" panose="02020603050405020304" pitchFamily="18" charset="0"/>
              </a:rPr>
              <a:t> 1. Brute Force Algorithm:</a:t>
            </a:r>
          </a:p>
          <a:p>
            <a:pPr marL="0" indent="0">
              <a:buNone/>
            </a:pPr>
            <a:r>
              <a:rPr lang="en-IN" sz="2600" b="1"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Ex: Search of a Number</a:t>
            </a:r>
          </a:p>
          <a:p>
            <a:pPr marL="0" indent="0">
              <a:buNone/>
            </a:pPr>
            <a:r>
              <a:rPr lang="en-IN" b="1" dirty="0">
                <a:latin typeface="Times New Roman" panose="02020603050405020304" pitchFamily="18" charset="0"/>
                <a:cs typeface="Times New Roman" panose="02020603050405020304" pitchFamily="18" charset="0"/>
              </a:rPr>
              <a:t>2. Recursive Algorithm:</a:t>
            </a:r>
          </a:p>
          <a:p>
            <a:pPr marL="0" indent="0">
              <a:buNone/>
            </a:pPr>
            <a:r>
              <a:rPr lang="en-IN" b="1"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Ex: Factorial of a Number.</a:t>
            </a:r>
          </a:p>
          <a:p>
            <a:pPr marL="0" indent="0">
              <a:buNone/>
            </a:pPr>
            <a:r>
              <a:rPr lang="en-IN" b="1" dirty="0">
                <a:latin typeface="Times New Roman" panose="02020603050405020304" pitchFamily="18" charset="0"/>
                <a:cs typeface="Times New Roman" panose="02020603050405020304" pitchFamily="18" charset="0"/>
              </a:rPr>
              <a:t>3.Divide and Conquer Algorithm</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Ex: Merge sort</a:t>
            </a:r>
          </a:p>
          <a:p>
            <a:pPr marL="0" indent="0">
              <a:buNone/>
            </a:pPr>
            <a:r>
              <a:rPr lang="en-US" altLang="en-US" b="1" dirty="0">
                <a:latin typeface="Times New Roman" panose="02020603050405020304" pitchFamily="18" charset="0"/>
                <a:cs typeface="Times New Roman" panose="02020603050405020304" pitchFamily="18" charset="0"/>
              </a:rPr>
              <a:t>4.Dynamic programming algorithms</a:t>
            </a:r>
          </a:p>
          <a:p>
            <a:pPr marL="0" indent="0">
              <a:buNone/>
            </a:pPr>
            <a:r>
              <a:rPr lang="en-US" altLang="en-US" b="1"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600" dirty="0">
                <a:solidFill>
                  <a:schemeClr val="accent6">
                    <a:lumMod val="50000"/>
                  </a:schemeClr>
                </a:solidFill>
                <a:latin typeface="Times New Roman" panose="02020603050405020304" pitchFamily="18" charset="0"/>
                <a:cs typeface="Times New Roman" panose="02020603050405020304" pitchFamily="18" charset="0"/>
              </a:rPr>
              <a:t>Ex: Tower of Hanoi</a:t>
            </a:r>
          </a:p>
          <a:p>
            <a:pPr marL="0" indent="0">
              <a:buNone/>
            </a:pPr>
            <a:r>
              <a:rPr lang="en-IN" b="1" dirty="0">
                <a:latin typeface="Times New Roman" panose="02020603050405020304" pitchFamily="18" charset="0"/>
                <a:cs typeface="Times New Roman" panose="02020603050405020304" pitchFamily="18" charset="0"/>
              </a:rPr>
              <a:t>5.BackTracking Algorithm:</a:t>
            </a:r>
          </a:p>
          <a:p>
            <a:pPr marL="0" indent="0">
              <a:buNone/>
            </a:pPr>
            <a:r>
              <a:rPr lang="en-US" b="1" dirty="0">
                <a:latin typeface="Times New Roman" panose="02020603050405020304" pitchFamily="18" charset="0"/>
                <a:cs typeface="Times New Roman" panose="02020603050405020304" pitchFamily="18" charset="0"/>
              </a:rPr>
              <a:t>     </a:t>
            </a:r>
            <a:r>
              <a:rPr lang="en-US" sz="2400" dirty="0">
                <a:solidFill>
                  <a:schemeClr val="accent6">
                    <a:lumMod val="50000"/>
                  </a:schemeClr>
                </a:solidFill>
                <a:latin typeface="Times New Roman" panose="02020603050405020304" pitchFamily="18" charset="0"/>
                <a:cs typeface="Times New Roman" panose="02020603050405020304" pitchFamily="18" charset="0"/>
              </a:rPr>
              <a:t>Ex: N-Queens Problem</a:t>
            </a:r>
          </a:p>
          <a:p>
            <a:pPr marL="0" indent="0">
              <a:buNone/>
            </a:pPr>
            <a:endParaRPr lang="en-US" altLang="en-US"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US" altLang="en-US" b="1" dirty="0">
              <a:latin typeface="Times New Roman" panose="02020603050405020304" pitchFamily="18" charset="0"/>
              <a:cs typeface="Times New Roman" panose="02020603050405020304" pitchFamily="18" charset="0"/>
            </a:endParaRPr>
          </a:p>
          <a:p>
            <a:pPr marL="0" indent="0">
              <a:buNone/>
            </a:pP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97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43CD56-637B-4508-B3C2-D7D132993031}"/>
              </a:ext>
            </a:extLst>
          </p:cNvPr>
          <p:cNvSpPr>
            <a:spLocks noGrp="1"/>
          </p:cNvSpPr>
          <p:nvPr>
            <p:ph type="title"/>
          </p:nvPr>
        </p:nvSpPr>
        <p:spPr/>
        <p:txBody>
          <a:bodyPr/>
          <a:lstStyle/>
          <a:p>
            <a:r>
              <a:rPr lang="en-IN" dirty="0">
                <a:solidFill>
                  <a:srgbClr val="00B0F0"/>
                </a:solidFill>
              </a:rPr>
              <a:t>Brute Force Algorithm:</a:t>
            </a:r>
          </a:p>
        </p:txBody>
      </p:sp>
      <p:sp>
        <p:nvSpPr>
          <p:cNvPr id="4" name="Content Placeholder 3">
            <a:extLst>
              <a:ext uri="{FF2B5EF4-FFF2-40B4-BE49-F238E27FC236}">
                <a16:creationId xmlns:a16="http://schemas.microsoft.com/office/drawing/2014/main" id="{F2792DF5-8887-4680-A0D6-712B51676252}"/>
              </a:ext>
            </a:extLst>
          </p:cNvPr>
          <p:cNvSpPr>
            <a:spLocks noGrp="1"/>
          </p:cNvSpPr>
          <p:nvPr>
            <p:ph idx="1"/>
          </p:nvPr>
        </p:nvSpPr>
        <p:spPr>
          <a:xfrm>
            <a:off x="581891" y="1825625"/>
            <a:ext cx="10771909" cy="4351338"/>
          </a:xfrm>
        </p:spPr>
        <p:txBody>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An Algorithm that tries a different no of patterns to solve a Problem , </a:t>
            </a:r>
            <a:r>
              <a:rPr lang="en-US" sz="2400" b="1" dirty="0">
                <a:solidFill>
                  <a:srgbClr val="40424E"/>
                </a:solidFill>
                <a:latin typeface="Times New Roman" panose="02020603050405020304" pitchFamily="18" charset="0"/>
                <a:cs typeface="Times New Roman" panose="02020603050405020304" pitchFamily="18" charset="0"/>
              </a:rPr>
              <a:t>This</a:t>
            </a:r>
            <a:r>
              <a:rPr lang="en-US" sz="2400" b="1" i="0" dirty="0">
                <a:solidFill>
                  <a:srgbClr val="40424E"/>
                </a:solidFill>
                <a:latin typeface="Times New Roman" panose="02020603050405020304" pitchFamily="18" charset="0"/>
                <a:cs typeface="Times New Roman" panose="02020603050405020304" pitchFamily="18" charset="0"/>
              </a:rPr>
              <a:t> is the most basic and simplest type of algorithm More technically it is just like </a:t>
            </a:r>
            <a:r>
              <a:rPr lang="en-US" sz="2400" b="1" dirty="0">
                <a:solidFill>
                  <a:srgbClr val="FF0000"/>
                </a:solidFill>
                <a:latin typeface="Times New Roman" panose="02020603050405020304" pitchFamily="18" charset="0"/>
                <a:cs typeface="Times New Roman" panose="02020603050405020304" pitchFamily="18" charset="0"/>
              </a:rPr>
              <a:t>I</a:t>
            </a:r>
            <a:r>
              <a:rPr lang="en-US" sz="2400" b="1" i="0" dirty="0">
                <a:solidFill>
                  <a:srgbClr val="FF0000"/>
                </a:solidFill>
                <a:latin typeface="Times New Roman" panose="02020603050405020304" pitchFamily="18" charset="0"/>
                <a:cs typeface="Times New Roman" panose="02020603050405020304" pitchFamily="18" charset="0"/>
              </a:rPr>
              <a:t>terating every possibility </a:t>
            </a:r>
            <a:r>
              <a:rPr lang="en-US" sz="2400" b="1" i="0" dirty="0">
                <a:solidFill>
                  <a:srgbClr val="40424E"/>
                </a:solidFill>
                <a:latin typeface="Times New Roman" panose="02020603050405020304" pitchFamily="18" charset="0"/>
                <a:cs typeface="Times New Roman" panose="02020603050405020304" pitchFamily="18" charset="0"/>
              </a:rPr>
              <a:t>available to solve that problem.</a:t>
            </a:r>
          </a:p>
          <a:p>
            <a:pPr>
              <a:buFont typeface="Wingdings" panose="05000000000000000000" pitchFamily="2" charset="2"/>
              <a:buChar char="v"/>
            </a:pPr>
            <a:r>
              <a:rPr lang="en-US" sz="2400" b="1" dirty="0">
                <a:solidFill>
                  <a:srgbClr val="40424E"/>
                </a:solidFill>
                <a:latin typeface="Times New Roman" panose="02020603050405020304" pitchFamily="18" charset="0"/>
                <a:cs typeface="Times New Roman" panose="02020603050405020304" pitchFamily="18" charset="0"/>
              </a:rPr>
              <a:t>   EX:A Common Example of a brute force algorithm is a security threat attempts to Guess a password.</a:t>
            </a:r>
          </a:p>
          <a:p>
            <a:pPr>
              <a:buFont typeface="Wingdings" panose="05000000000000000000" pitchFamily="2" charset="2"/>
              <a:buChar char="v"/>
            </a:pPr>
            <a:r>
              <a:rPr lang="en-US" sz="2400" b="1" i="0" dirty="0">
                <a:solidFill>
                  <a:srgbClr val="40424E"/>
                </a:solidFill>
                <a:latin typeface="Times New Roman" panose="02020603050405020304" pitchFamily="18" charset="0"/>
                <a:cs typeface="Times New Roman" panose="02020603050405020304" pitchFamily="18" charset="0"/>
              </a:rPr>
              <a:t>If there is a lock of 4-digit PIN. The digits to be chosen from 0-9 then the brute force will be trying all possible combinations one by like </a:t>
            </a:r>
            <a:r>
              <a:rPr lang="en-US" sz="2400" b="1" i="0" dirty="0">
                <a:solidFill>
                  <a:srgbClr val="FF0000"/>
                </a:solidFill>
                <a:latin typeface="Times New Roman" panose="02020603050405020304" pitchFamily="18" charset="0"/>
                <a:cs typeface="Times New Roman" panose="02020603050405020304" pitchFamily="18" charset="0"/>
              </a:rPr>
              <a:t>0001, 0002, 0003, 0004</a:t>
            </a:r>
            <a:r>
              <a:rPr lang="en-US" sz="2400" b="1" i="0" dirty="0">
                <a:solidFill>
                  <a:srgbClr val="40424E"/>
                </a:solidFill>
                <a:latin typeface="Times New Roman" panose="02020603050405020304" pitchFamily="18" charset="0"/>
                <a:cs typeface="Times New Roman" panose="02020603050405020304" pitchFamily="18" charset="0"/>
              </a:rPr>
              <a:t>, and so on until we get the right PIN. </a:t>
            </a:r>
          </a:p>
          <a:p>
            <a:pPr>
              <a:buFont typeface="Wingdings" panose="05000000000000000000" pitchFamily="2" charset="2"/>
              <a:buChar char="v"/>
            </a:pPr>
            <a:r>
              <a:rPr lang="en-US" sz="2400" b="1" i="0" dirty="0">
                <a:solidFill>
                  <a:srgbClr val="40424E"/>
                </a:solidFill>
                <a:latin typeface="Times New Roman" panose="02020603050405020304" pitchFamily="18" charset="0"/>
                <a:cs typeface="Times New Roman" panose="02020603050405020304" pitchFamily="18" charset="0"/>
              </a:rPr>
              <a:t>In the worst case, it will take 10,000 tries to find the right combination.</a:t>
            </a:r>
            <a:endParaRPr lang="en-IN" sz="2400" b="1" dirty="0">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14566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B38D-2A43-4ECE-B991-1BBE5DA02E68}"/>
              </a:ext>
            </a:extLst>
          </p:cNvPr>
          <p:cNvSpPr>
            <a:spLocks noGrp="1"/>
          </p:cNvSpPr>
          <p:nvPr>
            <p:ph type="title"/>
          </p:nvPr>
        </p:nvSpPr>
        <p:spPr/>
        <p:txBody>
          <a:bodyPr/>
          <a:lstStyle/>
          <a:p>
            <a:r>
              <a:rPr lang="en-IN" dirty="0">
                <a:solidFill>
                  <a:srgbClr val="00B0F0"/>
                </a:solidFill>
              </a:rPr>
              <a:t>Recursive Algorithm:</a:t>
            </a:r>
          </a:p>
        </p:txBody>
      </p:sp>
      <p:sp>
        <p:nvSpPr>
          <p:cNvPr id="3" name="Content Placeholder 2">
            <a:extLst>
              <a:ext uri="{FF2B5EF4-FFF2-40B4-BE49-F238E27FC236}">
                <a16:creationId xmlns:a16="http://schemas.microsoft.com/office/drawing/2014/main" id="{20A0A589-84A0-44F5-B3E5-CFF91671D571}"/>
              </a:ext>
            </a:extLst>
          </p:cNvPr>
          <p:cNvSpPr>
            <a:spLocks noGrp="1"/>
          </p:cNvSpPr>
          <p:nvPr>
            <p:ph idx="1"/>
          </p:nvPr>
        </p:nvSpPr>
        <p:spPr/>
        <p:txBody>
          <a:bodyPr/>
          <a:lstStyle/>
          <a:p>
            <a:r>
              <a:rPr lang="en-US" b="0" i="0" dirty="0">
                <a:solidFill>
                  <a:srgbClr val="40424E"/>
                </a:solidFill>
                <a:effectLst/>
                <a:latin typeface="Times New Roman" panose="02020603050405020304" pitchFamily="18" charset="0"/>
                <a:cs typeface="Times New Roman" panose="02020603050405020304" pitchFamily="18" charset="0"/>
              </a:rPr>
              <a:t>This type of algorithm is based on </a:t>
            </a:r>
            <a:r>
              <a:rPr lang="en-US" b="0" i="0" u="sng" dirty="0">
                <a:solidFill>
                  <a:srgbClr val="EC4E20"/>
                </a:solidFill>
                <a:effectLst/>
                <a:latin typeface="Times New Roman" panose="02020603050405020304" pitchFamily="18" charset="0"/>
                <a:cs typeface="Times New Roman" panose="02020603050405020304" pitchFamily="18" charset="0"/>
              </a:rPr>
              <a:t>recursion</a:t>
            </a:r>
            <a:r>
              <a:rPr lang="en-US" b="0" i="0" dirty="0">
                <a:solidFill>
                  <a:srgbClr val="40424E"/>
                </a:solidFill>
                <a:effectLst/>
                <a:latin typeface="Times New Roman" panose="02020603050405020304" pitchFamily="18" charset="0"/>
                <a:cs typeface="Times New Roman" panose="02020603050405020304" pitchFamily="18" charset="0"/>
              </a:rPr>
              <a:t>. In recursion, a problem is solved by breaking it into subproblems of the same type and calling own self again and again until the problem is solved with the help of a base condition.</a:t>
            </a:r>
          </a:p>
          <a:p>
            <a:r>
              <a:rPr lang="en-US" dirty="0">
                <a:solidFill>
                  <a:srgbClr val="40424E"/>
                </a:solidFill>
                <a:latin typeface="Times New Roman" panose="02020603050405020304" pitchFamily="18" charset="0"/>
                <a:cs typeface="Times New Roman" panose="02020603050405020304" pitchFamily="18" charset="0"/>
              </a:rPr>
              <a:t>Ex: Factorial of a number.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5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A9FC-6F75-4F5C-81BF-1388BEEE5E21}"/>
              </a:ext>
            </a:extLst>
          </p:cNvPr>
          <p:cNvSpPr>
            <a:spLocks noGrp="1"/>
          </p:cNvSpPr>
          <p:nvPr>
            <p:ph type="title"/>
          </p:nvPr>
        </p:nvSpPr>
        <p:spPr/>
        <p:txBody>
          <a:bodyPr/>
          <a:lstStyle/>
          <a:p>
            <a:r>
              <a:rPr lang="en-IN" dirty="0">
                <a:solidFill>
                  <a:srgbClr val="00B0F0"/>
                </a:solidFill>
              </a:rPr>
              <a:t>Divide and Conquer Algorithm:</a:t>
            </a:r>
          </a:p>
        </p:txBody>
      </p:sp>
      <p:sp>
        <p:nvSpPr>
          <p:cNvPr id="3" name="Content Placeholder 2">
            <a:extLst>
              <a:ext uri="{FF2B5EF4-FFF2-40B4-BE49-F238E27FC236}">
                <a16:creationId xmlns:a16="http://schemas.microsoft.com/office/drawing/2014/main" id="{7162A761-09B7-4B78-9160-C62D3C5F686E}"/>
              </a:ext>
            </a:extLst>
          </p:cNvPr>
          <p:cNvSpPr>
            <a:spLocks noGrp="1"/>
          </p:cNvSpPr>
          <p:nvPr>
            <p:ph idx="1"/>
          </p:nvPr>
        </p:nvSpPr>
        <p:spPr/>
        <p:txBody>
          <a:bodyPr>
            <a:normAutofit fontScale="92500"/>
          </a:bodyPr>
          <a:lstStyle/>
          <a:p>
            <a:r>
              <a:rPr lang="en-US" i="0" dirty="0">
                <a:solidFill>
                  <a:srgbClr val="40424E"/>
                </a:solidFill>
                <a:effectLst/>
                <a:latin typeface="Times New Roman" panose="02020603050405020304" pitchFamily="18" charset="0"/>
                <a:cs typeface="Times New Roman" panose="02020603050405020304" pitchFamily="18" charset="0"/>
              </a:rPr>
              <a:t>In Divide and Conquer algorithms, the idea is to solve the problem in two sections, the first section divides the problem into subproblems of the same type. The second section is to solve the smaller problem independently and then add the combined result to produce the final answer to the problem.</a:t>
            </a:r>
          </a:p>
          <a:p>
            <a:pPr algn="l" fontAlgn="base"/>
            <a:r>
              <a:rPr lang="en-US" i="0" dirty="0">
                <a:effectLst/>
                <a:latin typeface="Times New Roman" panose="02020603050405020304" pitchFamily="18" charset="0"/>
                <a:cs typeface="Times New Roman" panose="02020603050405020304" pitchFamily="18" charset="0"/>
              </a:rPr>
              <a:t>Divide and Conquer is an algorithmic paradigm. A typical Divide and Conquer algorithm solves a problem using following three steps.</a:t>
            </a:r>
          </a:p>
          <a:p>
            <a:pPr algn="l" fontAlgn="base">
              <a:buFont typeface="+mj-lt"/>
              <a:buAutoNum type="arabicPeriod"/>
            </a:pPr>
            <a:r>
              <a:rPr lang="en-US" i="0" dirty="0">
                <a:solidFill>
                  <a:srgbClr val="FF0000"/>
                </a:solidFill>
                <a:effectLst/>
                <a:latin typeface="Times New Roman" panose="02020603050405020304" pitchFamily="18" charset="0"/>
                <a:cs typeface="Times New Roman" panose="02020603050405020304" pitchFamily="18" charset="0"/>
              </a:rPr>
              <a:t>Divide: </a:t>
            </a:r>
            <a:r>
              <a:rPr lang="en-US" i="0" dirty="0">
                <a:effectLst/>
                <a:latin typeface="Times New Roman" panose="02020603050405020304" pitchFamily="18" charset="0"/>
                <a:cs typeface="Times New Roman" panose="02020603050405020304" pitchFamily="18" charset="0"/>
              </a:rPr>
              <a:t>Break the given problem into subproblems of same type.</a:t>
            </a:r>
          </a:p>
          <a:p>
            <a:pPr algn="l" fontAlgn="base">
              <a:buFont typeface="+mj-lt"/>
              <a:buAutoNum type="arabicPeriod"/>
            </a:pPr>
            <a:r>
              <a:rPr lang="en-US" i="0" dirty="0">
                <a:solidFill>
                  <a:srgbClr val="FF0000"/>
                </a:solidFill>
                <a:effectLst/>
                <a:latin typeface="Times New Roman" panose="02020603050405020304" pitchFamily="18" charset="0"/>
                <a:cs typeface="Times New Roman" panose="02020603050405020304" pitchFamily="18" charset="0"/>
              </a:rPr>
              <a:t>Conquer: </a:t>
            </a:r>
            <a:r>
              <a:rPr lang="en-US" i="0" dirty="0">
                <a:effectLst/>
                <a:latin typeface="Times New Roman" panose="02020603050405020304" pitchFamily="18" charset="0"/>
                <a:cs typeface="Times New Roman" panose="02020603050405020304" pitchFamily="18" charset="0"/>
              </a:rPr>
              <a:t>Recursively solve these subproblems</a:t>
            </a:r>
          </a:p>
          <a:p>
            <a:pPr algn="l" fontAlgn="base">
              <a:buFont typeface="+mj-lt"/>
              <a:buAutoNum type="arabicPeriod"/>
            </a:pPr>
            <a:r>
              <a:rPr lang="en-US" i="0" dirty="0">
                <a:solidFill>
                  <a:srgbClr val="FF0000"/>
                </a:solidFill>
                <a:effectLst/>
                <a:latin typeface="Times New Roman" panose="02020603050405020304" pitchFamily="18" charset="0"/>
                <a:cs typeface="Times New Roman" panose="02020603050405020304" pitchFamily="18" charset="0"/>
              </a:rPr>
              <a:t>Combine</a:t>
            </a:r>
            <a:r>
              <a:rPr lang="en-US" i="0" dirty="0">
                <a:effectLst/>
                <a:latin typeface="Times New Roman" panose="02020603050405020304" pitchFamily="18" charset="0"/>
                <a:cs typeface="Times New Roman" panose="02020603050405020304" pitchFamily="18" charset="0"/>
              </a:rPr>
              <a:t>: Appropriately combine the answers</a:t>
            </a:r>
            <a:endParaRPr lang="en-US" b="1" i="0" dirty="0">
              <a:solidFill>
                <a:srgbClr val="40424E"/>
              </a:solidFill>
              <a:effectLst/>
              <a:latin typeface="Times New Roman" panose="02020603050405020304" pitchFamily="18" charset="0"/>
              <a:cs typeface="Times New Roman" panose="02020603050405020304" pitchFamily="18" charset="0"/>
            </a:endParaRPr>
          </a:p>
          <a:p>
            <a:r>
              <a:rPr lang="en-US" dirty="0">
                <a:solidFill>
                  <a:srgbClr val="40424E"/>
                </a:solidFill>
                <a:latin typeface="Times New Roman" panose="02020603050405020304" pitchFamily="18" charset="0"/>
                <a:cs typeface="Times New Roman" panose="02020603050405020304" pitchFamily="18" charset="0"/>
              </a:rPr>
              <a:t>Ex: Binary Search, Merge Sort, Quick Sort etc.</a:t>
            </a:r>
            <a:r>
              <a:rPr lang="en-US" b="1" dirty="0">
                <a:solidFill>
                  <a:srgbClr val="40424E"/>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4422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Tracking Algorithm: Technique and Examples">
            <a:extLst>
              <a:ext uri="{FF2B5EF4-FFF2-40B4-BE49-F238E27FC236}">
                <a16:creationId xmlns:a16="http://schemas.microsoft.com/office/drawing/2014/main" id="{C277D36D-B825-4FEB-BAA1-E57572616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294" t="59668" r="17651"/>
          <a:stretch/>
        </p:blipFill>
        <p:spPr bwMode="auto">
          <a:xfrm>
            <a:off x="5070764" y="4045527"/>
            <a:ext cx="5292436" cy="268778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00736DB2-BAF2-46FA-B2E5-EA063FA4DAC0}"/>
              </a:ext>
            </a:extLst>
          </p:cNvPr>
          <p:cNvSpPr>
            <a:spLocks noGrp="1"/>
          </p:cNvSpPr>
          <p:nvPr>
            <p:ph type="title"/>
          </p:nvPr>
        </p:nvSpPr>
        <p:spPr/>
        <p:txBody>
          <a:bodyPr/>
          <a:lstStyle/>
          <a:p>
            <a:r>
              <a:rPr lang="en-IN" dirty="0"/>
              <a:t>Backtracking:</a:t>
            </a:r>
          </a:p>
        </p:txBody>
      </p:sp>
      <p:sp>
        <p:nvSpPr>
          <p:cNvPr id="8" name="Content Placeholder 7">
            <a:extLst>
              <a:ext uri="{FF2B5EF4-FFF2-40B4-BE49-F238E27FC236}">
                <a16:creationId xmlns:a16="http://schemas.microsoft.com/office/drawing/2014/main" id="{AA7402C6-8971-478E-91B7-9750407D9AB5}"/>
              </a:ext>
            </a:extLst>
          </p:cNvPr>
          <p:cNvSpPr>
            <a:spLocks noGrp="1"/>
          </p:cNvSpPr>
          <p:nvPr>
            <p:ph idx="1"/>
          </p:nvPr>
        </p:nvSpPr>
        <p:spPr>
          <a:xfrm>
            <a:off x="838200" y="1825625"/>
            <a:ext cx="10515600" cy="4667250"/>
          </a:xfrm>
        </p:spPr>
        <p:txBody>
          <a:bodyPr/>
          <a:lstStyle/>
          <a:p>
            <a:r>
              <a:rPr lang="en-US" b="1" dirty="0">
                <a:solidFill>
                  <a:srgbClr val="40424E"/>
                </a:solidFill>
                <a:effectLst/>
                <a:latin typeface="Times New Roman" panose="02020603050405020304" pitchFamily="18" charset="0"/>
                <a:cs typeface="Times New Roman" panose="02020603050405020304" pitchFamily="18" charset="0"/>
              </a:rPr>
              <a:t>Backtracking</a:t>
            </a:r>
            <a:r>
              <a:rPr lang="en-US" b="0" dirty="0">
                <a:solidFill>
                  <a:srgbClr val="40424E"/>
                </a:solidFill>
                <a:effectLst/>
                <a:latin typeface="Times New Roman" panose="02020603050405020304" pitchFamily="18" charset="0"/>
                <a:cs typeface="Times New Roman" panose="02020603050405020304" pitchFamily="18" charset="0"/>
              </a:rPr>
              <a:t> can be defined as a general algorithmic technique that considers searching every possible combination in order to solve a computational problem</a:t>
            </a:r>
            <a:r>
              <a:rPr lang="en-US" b="0" i="1" dirty="0">
                <a:solidFill>
                  <a:srgbClr val="40424E"/>
                </a:solidFill>
                <a:effectLst/>
                <a:latin typeface="urw-din"/>
              </a:rPr>
              <a:t>. </a:t>
            </a:r>
            <a:br>
              <a:rPr lang="en-US" dirty="0"/>
            </a:br>
            <a:r>
              <a:rPr lang="en-US" b="0" i="1" dirty="0">
                <a:solidFill>
                  <a:srgbClr val="40424E"/>
                </a:solidFill>
                <a:effectLst/>
                <a:latin typeface="urw-din"/>
              </a:rPr>
              <a:t> </a:t>
            </a:r>
          </a:p>
          <a:p>
            <a:r>
              <a:rPr lang="en-US" dirty="0">
                <a:solidFill>
                  <a:srgbClr val="40424E"/>
                </a:solidFill>
                <a:latin typeface="Times New Roman" panose="02020603050405020304" pitchFamily="18" charset="0"/>
                <a:cs typeface="Times New Roman" panose="02020603050405020304" pitchFamily="18" charset="0"/>
              </a:rPr>
              <a:t>Ex: N-Queen Problem, Sudoku.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46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481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Times New Roman</vt:lpstr>
      <vt:lpstr>urw-din</vt:lpstr>
      <vt:lpstr>Wingdings</vt:lpstr>
      <vt:lpstr>Office Theme</vt:lpstr>
      <vt:lpstr>PowerPoint Presentation</vt:lpstr>
      <vt:lpstr>What is Algorithm?</vt:lpstr>
      <vt:lpstr>Contents:</vt:lpstr>
      <vt:lpstr>Brute Force Algorithm:</vt:lpstr>
      <vt:lpstr>Recursive Algorithm:</vt:lpstr>
      <vt:lpstr>Divide and Conquer Algorithm:</vt:lpstr>
      <vt:lpstr>Backtracking: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Kumar</dc:creator>
  <cp:lastModifiedBy>Pavan Kumar</cp:lastModifiedBy>
  <cp:revision>23</cp:revision>
  <dcterms:created xsi:type="dcterms:W3CDTF">2021-02-19T04:59:57Z</dcterms:created>
  <dcterms:modified xsi:type="dcterms:W3CDTF">2021-02-26T07:37:34Z</dcterms:modified>
</cp:coreProperties>
</file>