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58" r:id="rId5"/>
    <p:sldId id="261" r:id="rId6"/>
    <p:sldId id="262" r:id="rId7"/>
    <p:sldId id="263" r:id="rId8"/>
    <p:sldId id="264" r:id="rId9"/>
    <p:sldId id="267" r:id="rId10"/>
    <p:sldId id="266" r:id="rId11"/>
    <p:sldId id="268" r:id="rId12"/>
    <p:sldId id="269" r:id="rId13"/>
    <p:sldId id="270" r:id="rId14"/>
    <p:sldId id="271" r:id="rId15"/>
    <p:sldId id="272" r:id="rId16"/>
    <p:sldId id="273" r:id="rId17"/>
    <p:sldId id="274" r:id="rId18"/>
    <p:sldId id="283"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5DB2E99-1D0D-4194-BFB8-07860EC53860}">
          <p14:sldIdLst>
            <p14:sldId id="256"/>
            <p14:sldId id="257"/>
            <p14:sldId id="259"/>
            <p14:sldId id="258"/>
            <p14:sldId id="261"/>
            <p14:sldId id="262"/>
            <p14:sldId id="263"/>
            <p14:sldId id="264"/>
            <p14:sldId id="267"/>
            <p14:sldId id="266"/>
            <p14:sldId id="268"/>
            <p14:sldId id="269"/>
            <p14:sldId id="270"/>
            <p14:sldId id="271"/>
            <p14:sldId id="272"/>
            <p14:sldId id="273"/>
            <p14:sldId id="274"/>
            <p14:sldId id="283"/>
            <p14:sldId id="275"/>
            <p14:sldId id="276"/>
            <p14:sldId id="277"/>
            <p14:sldId id="278"/>
            <p14:sldId id="279"/>
            <p14:sldId id="280"/>
            <p14:sldId id="281"/>
            <p14:sldId id="282"/>
            <p14:sldId id="284"/>
            <p14:sldId id="285"/>
            <p14:sldId id="286"/>
            <p14:sldId id="287"/>
            <p14:sldId id="288"/>
            <p14:sldId id="289"/>
            <p14:sldId id="290"/>
            <p14:sldId id="291"/>
            <p14:sldId id="292"/>
            <p14:sldId id="293"/>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FFD3D-E496-43C3-A55C-21256C52C211}" type="datetimeFigureOut">
              <a:rPr lang="en-IN" smtClean="0"/>
              <a:t>24-04-2024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BE90F-F8B1-489E-B978-9FF63B2EE6A8}" type="slidenum">
              <a:rPr lang="en-IN" smtClean="0"/>
              <a:t>‹#›</a:t>
            </a:fld>
            <a:endParaRPr lang="en-IN" dirty="0"/>
          </a:p>
        </p:txBody>
      </p:sp>
    </p:spTree>
    <p:extLst>
      <p:ext uri="{BB962C8B-B14F-4D97-AF65-F5344CB8AC3E}">
        <p14:creationId xmlns:p14="http://schemas.microsoft.com/office/powerpoint/2010/main" val="196734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8BE90F-F8B1-489E-B978-9FF63B2EE6A8}" type="slidenum">
              <a:rPr lang="en-IN" smtClean="0"/>
              <a:t>2</a:t>
            </a:fld>
            <a:endParaRPr lang="en-IN"/>
          </a:p>
        </p:txBody>
      </p:sp>
    </p:spTree>
    <p:extLst>
      <p:ext uri="{BB962C8B-B14F-4D97-AF65-F5344CB8AC3E}">
        <p14:creationId xmlns:p14="http://schemas.microsoft.com/office/powerpoint/2010/main" val="106954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8BE90F-F8B1-489E-B978-9FF63B2EE6A8}" type="slidenum">
              <a:rPr lang="en-IN" smtClean="0"/>
              <a:t>18</a:t>
            </a:fld>
            <a:endParaRPr lang="en-IN"/>
          </a:p>
        </p:txBody>
      </p:sp>
    </p:spTree>
    <p:extLst>
      <p:ext uri="{BB962C8B-B14F-4D97-AF65-F5344CB8AC3E}">
        <p14:creationId xmlns:p14="http://schemas.microsoft.com/office/powerpoint/2010/main" val="109885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8BE90F-F8B1-489E-B978-9FF63B2EE6A8}" type="slidenum">
              <a:rPr lang="en-IN" smtClean="0"/>
              <a:t>35</a:t>
            </a:fld>
            <a:endParaRPr lang="en-IN" dirty="0"/>
          </a:p>
        </p:txBody>
      </p:sp>
    </p:spTree>
    <p:extLst>
      <p:ext uri="{BB962C8B-B14F-4D97-AF65-F5344CB8AC3E}">
        <p14:creationId xmlns:p14="http://schemas.microsoft.com/office/powerpoint/2010/main" val="113395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8BE90F-F8B1-489E-B978-9FF63B2EE6A8}" type="slidenum">
              <a:rPr lang="en-IN" smtClean="0"/>
              <a:t>39</a:t>
            </a:fld>
            <a:endParaRPr lang="en-IN" dirty="0"/>
          </a:p>
        </p:txBody>
      </p:sp>
    </p:spTree>
    <p:extLst>
      <p:ext uri="{BB962C8B-B14F-4D97-AF65-F5344CB8AC3E}">
        <p14:creationId xmlns:p14="http://schemas.microsoft.com/office/powerpoint/2010/main" val="103173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dmeducation.com/blog/add-me-to-search/"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l.facebook.com/l.php?u=http%3A%2F%2Fcars.tatamotors.com%2F%3Ffbclid%3DIwZXh0bgNhZW0CMTAAAR1Sci7ZLmZOmMAmmJp4GFFyQLejEhZ1GxbHfiH5UTUb4O9iDjdzvVV3MZI_aem_AeFFZUeM2QVyWHxedCi0r75ieb-rnVzYeKqSVjzW5dsQF7XQPWId80wRIR3ALhAeNFoYa5Pd5RYKoWl2kzvQBuVA&amp;h=AT3rJa96fkOPsDMZraebQef7oOU-PJ2cGfXu9YNmR60oAU5HN6zGBVjoyTVpGh_h5fTvIy6M5mpgldK5-vl6Dq9u7zVIxdBGyqNRS2kItNwxjyJ4KX450yhBsS_BWXNeaIfb-jrc1sZD9JMaC-DOpw"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instagram.com/tatamotorsgrou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instagram.com/tatamotorsgroup/reel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1604" y="1981200"/>
            <a:ext cx="7772400" cy="1629352"/>
          </a:xfrm>
        </p:spPr>
        <p:style>
          <a:lnRef idx="0">
            <a:schemeClr val="accent1"/>
          </a:lnRef>
          <a:fillRef idx="3">
            <a:schemeClr val="accent1"/>
          </a:fillRef>
          <a:effectRef idx="3">
            <a:schemeClr val="accent1"/>
          </a:effectRef>
          <a:fontRef idx="minor">
            <a:schemeClr val="lt1"/>
          </a:fontRef>
        </p:style>
        <p:txBody>
          <a:bodyPr/>
          <a:lstStyle/>
          <a:p>
            <a:r>
              <a:rPr lang="en-IN" b="1" dirty="0" smtClean="0">
                <a:solidFill>
                  <a:schemeClr val="bg1"/>
                </a:solidFill>
              </a:rPr>
              <a:t>DIGITAL MARKETING</a:t>
            </a:r>
            <a:br>
              <a:rPr lang="en-IN" b="1" dirty="0" smtClean="0">
                <a:solidFill>
                  <a:schemeClr val="bg1"/>
                </a:solidFill>
              </a:rPr>
            </a:br>
            <a:r>
              <a:rPr lang="en-IN" b="1" dirty="0" smtClean="0">
                <a:solidFill>
                  <a:schemeClr val="bg1"/>
                </a:solidFill>
              </a:rPr>
              <a:t>TATA MOTORS</a:t>
            </a:r>
            <a:endParaRPr lang="en-IN" b="1" dirty="0">
              <a:solidFill>
                <a:schemeClr val="bg1"/>
              </a:solidFill>
            </a:endParaRPr>
          </a:p>
        </p:txBody>
      </p:sp>
      <p:sp>
        <p:nvSpPr>
          <p:cNvPr id="3" name="Subtitle 2"/>
          <p:cNvSpPr>
            <a:spLocks noGrp="1"/>
          </p:cNvSpPr>
          <p:nvPr>
            <p:ph type="subTitle" idx="1"/>
          </p:nvPr>
        </p:nvSpPr>
        <p:spPr>
          <a:xfrm>
            <a:off x="685800" y="3886200"/>
            <a:ext cx="7696200" cy="228600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algn="l"/>
            <a:r>
              <a:rPr lang="en-IN" sz="7000" b="1" u="sng" dirty="0" smtClean="0">
                <a:solidFill>
                  <a:schemeClr val="tx2"/>
                </a:solidFill>
              </a:rPr>
              <a:t>Presentation</a:t>
            </a:r>
            <a:r>
              <a:rPr lang="en-IN" sz="7000" dirty="0" smtClean="0">
                <a:solidFill>
                  <a:schemeClr val="tx2"/>
                </a:solidFill>
              </a:rPr>
              <a:t> :-</a:t>
            </a:r>
          </a:p>
          <a:p>
            <a:pPr algn="l"/>
            <a:r>
              <a:rPr lang="en-IN" sz="4000" dirty="0" smtClean="0">
                <a:solidFill>
                  <a:schemeClr val="tx1"/>
                </a:solidFill>
                <a:latin typeface="Calisto MT" pitchFamily="18" charset="0"/>
              </a:rPr>
              <a:t>Team Lead Name :-</a:t>
            </a:r>
            <a:r>
              <a:rPr lang="en-IN" sz="4000" dirty="0" smtClean="0">
                <a:solidFill>
                  <a:schemeClr val="tx2">
                    <a:lumMod val="60000"/>
                    <a:lumOff val="40000"/>
                  </a:schemeClr>
                </a:solidFill>
                <a:latin typeface="Calisto MT" pitchFamily="18" charset="0"/>
              </a:rPr>
              <a:t> </a:t>
            </a:r>
            <a:r>
              <a:rPr lang="en-IN" sz="4000" dirty="0" smtClean="0">
                <a:solidFill>
                  <a:schemeClr val="tx2"/>
                </a:solidFill>
                <a:latin typeface="Calisto MT" pitchFamily="18" charset="0"/>
              </a:rPr>
              <a:t>SAVARA  PAVAN KUMAR</a:t>
            </a:r>
          </a:p>
          <a:p>
            <a:pPr algn="l"/>
            <a:r>
              <a:rPr lang="en-IN" sz="4000" dirty="0" smtClean="0">
                <a:solidFill>
                  <a:schemeClr val="tx1"/>
                </a:solidFill>
                <a:latin typeface="Calisto MT" pitchFamily="18" charset="0"/>
              </a:rPr>
              <a:t>Team Member Name 1:- </a:t>
            </a:r>
            <a:r>
              <a:rPr lang="en-IN" sz="4000" dirty="0" smtClean="0">
                <a:solidFill>
                  <a:schemeClr val="tx2"/>
                </a:solidFill>
                <a:latin typeface="Calisto MT" pitchFamily="18" charset="0"/>
              </a:rPr>
              <a:t>SAVARA  PRIYANKA</a:t>
            </a:r>
          </a:p>
          <a:p>
            <a:pPr algn="l"/>
            <a:r>
              <a:rPr lang="en-IN" sz="4000" dirty="0" smtClean="0">
                <a:solidFill>
                  <a:schemeClr val="tx1"/>
                </a:solidFill>
                <a:latin typeface="Calisto MT" pitchFamily="18" charset="0"/>
              </a:rPr>
              <a:t>Team Member </a:t>
            </a:r>
            <a:r>
              <a:rPr lang="en-IN" sz="4000" dirty="0" smtClean="0">
                <a:solidFill>
                  <a:schemeClr val="tx1"/>
                </a:solidFill>
                <a:latin typeface="Calisto MT" pitchFamily="18" charset="0"/>
              </a:rPr>
              <a:t>Name 2</a:t>
            </a:r>
            <a:r>
              <a:rPr lang="en-IN" sz="4000" dirty="0" smtClean="0">
                <a:solidFill>
                  <a:schemeClr val="tx1"/>
                </a:solidFill>
                <a:latin typeface="Calisto MT" pitchFamily="18" charset="0"/>
              </a:rPr>
              <a:t>:-</a:t>
            </a:r>
            <a:r>
              <a:rPr lang="en-IN" sz="4000" dirty="0" smtClean="0">
                <a:solidFill>
                  <a:schemeClr val="tx2">
                    <a:lumMod val="60000"/>
                    <a:lumOff val="40000"/>
                  </a:schemeClr>
                </a:solidFill>
                <a:latin typeface="Calisto MT" pitchFamily="18" charset="0"/>
              </a:rPr>
              <a:t> </a:t>
            </a:r>
            <a:r>
              <a:rPr lang="en-IN" sz="4000" dirty="0" smtClean="0">
                <a:solidFill>
                  <a:schemeClr val="tx2"/>
                </a:solidFill>
                <a:latin typeface="Calisto MT" pitchFamily="18" charset="0"/>
              </a:rPr>
              <a:t>SAVARA PRIYADARSHINI</a:t>
            </a:r>
          </a:p>
          <a:p>
            <a:pPr algn="l"/>
            <a:r>
              <a:rPr lang="en-IN" sz="4000" dirty="0" smtClean="0">
                <a:solidFill>
                  <a:schemeClr val="tx1"/>
                </a:solidFill>
                <a:latin typeface="Calisto MT" pitchFamily="18" charset="0"/>
              </a:rPr>
              <a:t>Team Member Name 3:- </a:t>
            </a:r>
            <a:r>
              <a:rPr lang="en-IN" sz="4000" dirty="0" smtClean="0">
                <a:solidFill>
                  <a:schemeClr val="tx2"/>
                </a:solidFill>
                <a:latin typeface="Calisto MT" pitchFamily="18" charset="0"/>
              </a:rPr>
              <a:t>SAVARA  CHINNAMMI</a:t>
            </a:r>
          </a:p>
          <a:p>
            <a:pPr algn="l"/>
            <a:r>
              <a:rPr lang="en-IN" sz="4000" dirty="0" smtClean="0">
                <a:solidFill>
                  <a:schemeClr val="tx1"/>
                </a:solidFill>
                <a:latin typeface="Calisto MT" pitchFamily="18" charset="0"/>
              </a:rPr>
              <a:t>Team Member Name 4:- </a:t>
            </a:r>
            <a:r>
              <a:rPr lang="en-IN" sz="4000" dirty="0" smtClean="0">
                <a:solidFill>
                  <a:schemeClr val="tx2"/>
                </a:solidFill>
                <a:latin typeface="Calisto MT" pitchFamily="18" charset="0"/>
              </a:rPr>
              <a:t>SAVARA  SRAVANI</a:t>
            </a:r>
          </a:p>
          <a:p>
            <a:pPr algn="l"/>
            <a:r>
              <a:rPr lang="en-IN" sz="4000" dirty="0" smtClean="0">
                <a:solidFill>
                  <a:schemeClr val="tx1"/>
                </a:solidFill>
                <a:latin typeface="Calisto MT" pitchFamily="18" charset="0"/>
              </a:rPr>
              <a:t>Team Member Name 5:- </a:t>
            </a:r>
            <a:r>
              <a:rPr lang="en-IN" sz="4000" dirty="0" smtClean="0">
                <a:solidFill>
                  <a:schemeClr val="tx2"/>
                </a:solidFill>
                <a:latin typeface="Calisto MT" pitchFamily="18" charset="0"/>
              </a:rPr>
              <a:t>SAVARA GAYITHRI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52399"/>
            <a:ext cx="2971799" cy="1704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26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66800"/>
            <a:ext cx="8229600" cy="5447645"/>
          </a:xfrm>
          <a:prstGeom prst="rect">
            <a:avLst/>
          </a:prstGeom>
        </p:spPr>
        <p:txBody>
          <a:bodyPr wrap="square">
            <a:spAutoFit/>
          </a:bodyPr>
          <a:lstStyle/>
          <a:p>
            <a:r>
              <a:rPr lang="en-US" sz="2800" b="1" dirty="0">
                <a:solidFill>
                  <a:schemeClr val="tx2"/>
                </a:solidFill>
              </a:rPr>
              <a:t>SWOT STRENGTHS TATA MOTORS </a:t>
            </a:r>
            <a:endParaRPr lang="en-US" sz="2800" b="1" dirty="0" smtClean="0">
              <a:solidFill>
                <a:schemeClr val="tx2"/>
              </a:solidFill>
            </a:endParaRPr>
          </a:p>
          <a:p>
            <a:pPr marL="342900" indent="-342900">
              <a:buAutoNum type="arabicPeriod"/>
            </a:pPr>
            <a:r>
              <a:rPr lang="en-US" sz="2000" dirty="0" smtClean="0"/>
              <a:t>Brand </a:t>
            </a:r>
            <a:r>
              <a:rPr lang="en-US" sz="2000" dirty="0"/>
              <a:t>Portfolio: Tata Motors has a diverse portfolio of brands under its umbrella, including Jaguar Land Rover (JLR) and Tata itself, which allows it to cater to different market segments and demographics</a:t>
            </a:r>
            <a:r>
              <a:rPr lang="en-US" sz="2000" dirty="0" smtClean="0"/>
              <a:t>.</a:t>
            </a:r>
          </a:p>
          <a:p>
            <a:pPr marL="342900" indent="-342900">
              <a:buAutoNum type="arabicPeriod"/>
            </a:pPr>
            <a:r>
              <a:rPr lang="en-US" sz="2000" dirty="0"/>
              <a:t>Global Presence: Tata Motors has a strong global presence with operations in various countries. The acquisition of JLR has significantly enhanced its international footprint, providing access to established markets like the UK and the US</a:t>
            </a:r>
            <a:r>
              <a:rPr lang="en-US" sz="2000" dirty="0" smtClean="0"/>
              <a:t>.</a:t>
            </a:r>
          </a:p>
          <a:p>
            <a:pPr marL="342900" indent="-342900">
              <a:buFontTx/>
              <a:buAutoNum type="arabicPeriod"/>
            </a:pPr>
            <a:r>
              <a:rPr lang="en-US" sz="2000" dirty="0"/>
              <a:t>Innovative Products: The company has been focusing on innovation and technological advancements in its products, especially in the electric and hybrid vehicle segment. Initiatives like the Tata </a:t>
            </a:r>
            <a:r>
              <a:rPr lang="en-US" sz="2000" dirty="0" err="1"/>
              <a:t>Nexon</a:t>
            </a:r>
            <a:r>
              <a:rPr lang="en-US" sz="2000" dirty="0"/>
              <a:t> EV and plans for future electric vehicle offerings showcase its commitment to sustainability and innovation.</a:t>
            </a:r>
            <a:endParaRPr lang="en-IN" sz="2000" dirty="0"/>
          </a:p>
          <a:p>
            <a:endParaRPr lang="en-US" sz="2000" dirty="0" smtClean="0"/>
          </a:p>
          <a:p>
            <a:pPr marL="342900" indent="-342900">
              <a:buAutoNum type="arabicPeriod"/>
            </a:pPr>
            <a:endParaRPr lang="en-US" sz="2000" dirty="0" smtClean="0"/>
          </a:p>
          <a:p>
            <a:pPr marL="342900" indent="-342900">
              <a:buAutoNum type="arabicPeriod"/>
            </a:pPr>
            <a:endParaRPr lang="en-US" dirty="0" smtClean="0"/>
          </a:p>
          <a:p>
            <a:r>
              <a:rPr lang="en-US" dirty="0" smtClean="0"/>
              <a:t> </a:t>
            </a:r>
          </a:p>
        </p:txBody>
      </p:sp>
    </p:spTree>
    <p:extLst>
      <p:ext uri="{BB962C8B-B14F-4D97-AF65-F5344CB8AC3E}">
        <p14:creationId xmlns:p14="http://schemas.microsoft.com/office/powerpoint/2010/main" val="3660139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153400" cy="5232202"/>
          </a:xfrm>
          <a:prstGeom prst="rect">
            <a:avLst/>
          </a:prstGeom>
        </p:spPr>
        <p:txBody>
          <a:bodyPr wrap="square">
            <a:spAutoFit/>
          </a:bodyPr>
          <a:lstStyle/>
          <a:p>
            <a:r>
              <a:rPr lang="en-US" sz="2800" b="1" dirty="0">
                <a:solidFill>
                  <a:schemeClr val="tx2"/>
                </a:solidFill>
              </a:rPr>
              <a:t>SWOT OPPORTUNITIES TATA MOTORS </a:t>
            </a:r>
            <a:endParaRPr lang="en-US" sz="2800" b="1" dirty="0" smtClean="0">
              <a:solidFill>
                <a:schemeClr val="tx2"/>
              </a:solidFill>
            </a:endParaRPr>
          </a:p>
          <a:p>
            <a:pPr marL="342900" indent="-342900">
              <a:buAutoNum type="arabicPeriod"/>
            </a:pPr>
            <a:r>
              <a:rPr lang="en-US" dirty="0" smtClean="0"/>
              <a:t>Electric </a:t>
            </a:r>
            <a:r>
              <a:rPr lang="en-US" dirty="0"/>
              <a:t>Vehicle Market Growth: With the increasing demand for electric vehicles (EVs) globally, Tata Motors has the opportunity to expand its EV lineup and capture a larger market share in this growing segment. </a:t>
            </a:r>
            <a:endParaRPr lang="en-US" dirty="0" smtClean="0"/>
          </a:p>
          <a:p>
            <a:pPr marL="342900" indent="-342900">
              <a:buAutoNum type="arabicPeriod"/>
            </a:pPr>
            <a:r>
              <a:rPr lang="en-US" dirty="0"/>
              <a:t>Emerging Markets: Tata Motors can capitalize on emerging markets, especially in Asia, Africa, and Latin America, where there is a rising middle class and increasing demand for </a:t>
            </a:r>
            <a:r>
              <a:rPr lang="en-US" dirty="0" smtClean="0"/>
              <a:t>automobiles.</a:t>
            </a:r>
          </a:p>
          <a:p>
            <a:pPr marL="342900" indent="-342900">
              <a:buFontTx/>
              <a:buAutoNum type="arabicPeriod"/>
            </a:pPr>
            <a:r>
              <a:rPr lang="en-US" dirty="0"/>
              <a:t>Strategic Partnerships: Collaborating with technology companies or other automotive manufacturers can help Tata Motors access new technologies, expand its product offerings, and enter new markets more effectively. </a:t>
            </a:r>
            <a:endParaRPr lang="en-US" dirty="0" smtClean="0"/>
          </a:p>
          <a:p>
            <a:pPr marL="342900" indent="-342900">
              <a:buFontTx/>
              <a:buAutoNum type="arabicPeriod"/>
            </a:pPr>
            <a:r>
              <a:rPr lang="en-US" dirty="0"/>
              <a:t>. Expansion into New Segments: Diversifying its product portfolio by entering new vehicle segments such as SUVs, luxury cars, or commercial vehicles can help Tata Motors capture additional market share and cater to different customer segments</a:t>
            </a:r>
            <a:r>
              <a:rPr lang="en-US" dirty="0" smtClean="0"/>
              <a:t>.</a:t>
            </a:r>
          </a:p>
          <a:p>
            <a:pPr marL="342900" indent="-342900">
              <a:buFontTx/>
              <a:buAutoNum type="arabicPeriod"/>
            </a:pPr>
            <a:r>
              <a:rPr lang="en-US" dirty="0"/>
              <a:t>Government Incentives and Policies: Government incentives and policies aimed at promoting clean energy and sustainable transportation can create favorable conditions for Tata Motors to invest in and promote its electric and hybrid </a:t>
            </a:r>
            <a:r>
              <a:rPr lang="en-US" dirty="0" smtClean="0"/>
              <a:t>vehicles</a:t>
            </a:r>
            <a:r>
              <a:rPr lang="en-IN" dirty="0" smtClean="0"/>
              <a:t>.</a:t>
            </a:r>
            <a:r>
              <a:rPr lang="en-US" dirty="0" smtClean="0"/>
              <a:t> </a:t>
            </a:r>
            <a:endParaRPr lang="en-IN" dirty="0"/>
          </a:p>
        </p:txBody>
      </p:sp>
    </p:spTree>
    <p:extLst>
      <p:ext uri="{BB962C8B-B14F-4D97-AF65-F5344CB8AC3E}">
        <p14:creationId xmlns:p14="http://schemas.microsoft.com/office/powerpoint/2010/main" val="2945857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128" y="762000"/>
            <a:ext cx="8305800" cy="5232202"/>
          </a:xfrm>
          <a:prstGeom prst="rect">
            <a:avLst/>
          </a:prstGeom>
        </p:spPr>
        <p:txBody>
          <a:bodyPr wrap="square">
            <a:spAutoFit/>
          </a:bodyPr>
          <a:lstStyle/>
          <a:p>
            <a:r>
              <a:rPr lang="en-US" sz="2800" b="1" dirty="0">
                <a:solidFill>
                  <a:schemeClr val="tx2"/>
                </a:solidFill>
              </a:rPr>
              <a:t>DECONSTRUCT TATA MOTORS </a:t>
            </a:r>
          </a:p>
          <a:p>
            <a:pPr marL="342900" indent="-342900">
              <a:buAutoNum type="arabicPeriod"/>
            </a:pPr>
            <a:r>
              <a:rPr lang="en-US" dirty="0" smtClean="0"/>
              <a:t>History </a:t>
            </a:r>
            <a:r>
              <a:rPr lang="en-US" dirty="0"/>
              <a:t>and Background: Tata Motors is a part of the Tata Group, one of India's oldest and largest conglomerates. It was established in 1945 as Tata Engineering and Locomotive Co. Ltd. (TELCO). The company's primary focus initially was on manufacturing locomotives and other engineering products. </a:t>
            </a:r>
            <a:endParaRPr lang="en-US" dirty="0" smtClean="0"/>
          </a:p>
          <a:p>
            <a:pPr marL="342900" indent="-342900">
              <a:buAutoNum type="arabicPeriod"/>
            </a:pPr>
            <a:r>
              <a:rPr lang="en-US" dirty="0"/>
              <a:t>Automobile Division: Tata Motors is primarily known for its automobile division, which manufactures a wide range of vehicles including passenger cars, trucks, vans, buses, and military vehicles. It has a significant presence in both domestic and international markets. </a:t>
            </a:r>
            <a:endParaRPr lang="en-US" dirty="0" smtClean="0"/>
          </a:p>
          <a:p>
            <a:pPr marL="342900" indent="-342900">
              <a:buAutoNum type="arabicPeriod"/>
            </a:pPr>
            <a:r>
              <a:rPr lang="en-IN" dirty="0"/>
              <a:t>Brands and Products: Tata Motors owns several brands under which it sells its vehicles. These include Tata, Jaguar, and Land Rover. The Tata brand encompasses a range of affordable passenger cars, utility vehicles, and commercial vehicles, while Jaguar Land Rover (JLR) represents the luxury segment</a:t>
            </a:r>
            <a:r>
              <a:rPr lang="en-IN" dirty="0" smtClean="0"/>
              <a:t>.</a:t>
            </a:r>
          </a:p>
          <a:p>
            <a:pPr marL="342900" indent="-342900">
              <a:buAutoNum type="arabicPeriod"/>
            </a:pPr>
            <a:r>
              <a:rPr lang="en-US" dirty="0"/>
              <a:t>Global Presence: Tata Motors has a global presence with operations in various countries across the world. It has manufacturing facilities in India, the United Kingdom, South Africa, and other locations. The acquisition of Jaguar Land Rover in 2008 significantly expanded its international footprint.</a:t>
            </a:r>
            <a:endParaRPr lang="en-US" dirty="0" smtClean="0"/>
          </a:p>
          <a:p>
            <a:pPr marL="342900" indent="-342900">
              <a:buAutoNum type="arabicPeriod"/>
            </a:pPr>
            <a:endParaRPr lang="en-IN" dirty="0"/>
          </a:p>
        </p:txBody>
      </p:sp>
    </p:spTree>
    <p:extLst>
      <p:ext uri="{BB962C8B-B14F-4D97-AF65-F5344CB8AC3E}">
        <p14:creationId xmlns:p14="http://schemas.microsoft.com/office/powerpoint/2010/main" val="1032403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924800" cy="5232202"/>
          </a:xfrm>
          <a:prstGeom prst="rect">
            <a:avLst/>
          </a:prstGeom>
        </p:spPr>
        <p:txBody>
          <a:bodyPr wrap="square">
            <a:spAutoFit/>
          </a:bodyPr>
          <a:lstStyle/>
          <a:p>
            <a:r>
              <a:rPr lang="en-IN" sz="2800" b="1" dirty="0">
                <a:solidFill>
                  <a:schemeClr val="tx2"/>
                </a:solidFill>
              </a:rPr>
              <a:t>WEAKNESSES TATA </a:t>
            </a:r>
            <a:r>
              <a:rPr lang="en-IN" sz="2800" b="1" dirty="0" smtClean="0">
                <a:solidFill>
                  <a:schemeClr val="tx2"/>
                </a:solidFill>
              </a:rPr>
              <a:t>MOTORS</a:t>
            </a:r>
          </a:p>
          <a:p>
            <a:pPr marL="342900" indent="-342900">
              <a:buAutoNum type="arabicPeriod"/>
            </a:pPr>
            <a:r>
              <a:rPr lang="en-US" dirty="0" smtClean="0"/>
              <a:t>Brand </a:t>
            </a:r>
            <a:r>
              <a:rPr lang="en-US" dirty="0"/>
              <a:t>Perception: While Tata Motors is a well-established brand, especially in India, it might not enjoy the same level of brand perception and trust as some of its international competitors. This could affect its ability to attract premium customers in certain markets</a:t>
            </a:r>
            <a:r>
              <a:rPr lang="en-US" dirty="0" smtClean="0"/>
              <a:t>.</a:t>
            </a:r>
          </a:p>
          <a:p>
            <a:pPr marL="342900" indent="-342900">
              <a:buAutoNum type="arabicPeriod"/>
            </a:pPr>
            <a:r>
              <a:rPr lang="en-US" dirty="0"/>
              <a:t>Quality Concerns: In the past, Tata Motors has faced criticism regarding the quality of its vehicles, particularly in terms of fit and finish, and reliability. Addressing these concerns is crucial to maintain customer satisfaction and compete effectively in global markets</a:t>
            </a:r>
            <a:r>
              <a:rPr lang="en-US" dirty="0" smtClean="0"/>
              <a:t>.</a:t>
            </a:r>
          </a:p>
          <a:p>
            <a:pPr marL="342900" indent="-342900">
              <a:buAutoNum type="arabicPeriod"/>
            </a:pPr>
            <a:r>
              <a:rPr lang="en-US" dirty="0"/>
              <a:t>Dependence on Specific Markets: Tata Motors heavily relies on the Indian market for a significant portion of its revenue. While India is a large and growing market, overdependence on it exposes the company to risks associated with economic fluctuations, regulatory changes, and intense competition</a:t>
            </a:r>
            <a:r>
              <a:rPr lang="en-US" dirty="0" smtClean="0"/>
              <a:t>.</a:t>
            </a:r>
          </a:p>
          <a:p>
            <a:pPr marL="342900" indent="-342900">
              <a:buAutoNum type="arabicPeriod"/>
            </a:pPr>
            <a:r>
              <a:rPr lang="en-US" dirty="0"/>
              <a:t>Product Portfolio Gaps: Tata Motors' product portfolio might have gaps in certain segments or regions, limiting its ability to cater to diverse customer needs effectively. Addressing these gaps through product innovation or strategic partnerships is essential for sustained growth.</a:t>
            </a:r>
            <a:endParaRPr lang="en-IN" dirty="0"/>
          </a:p>
        </p:txBody>
      </p:sp>
    </p:spTree>
    <p:extLst>
      <p:ext uri="{BB962C8B-B14F-4D97-AF65-F5344CB8AC3E}">
        <p14:creationId xmlns:p14="http://schemas.microsoft.com/office/powerpoint/2010/main" val="39736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001000" cy="4216539"/>
          </a:xfrm>
          <a:prstGeom prst="rect">
            <a:avLst/>
          </a:prstGeom>
        </p:spPr>
        <p:txBody>
          <a:bodyPr wrap="square">
            <a:spAutoFit/>
          </a:bodyPr>
          <a:lstStyle/>
          <a:p>
            <a:r>
              <a:rPr lang="en-IN" sz="2800" b="1" dirty="0">
                <a:solidFill>
                  <a:schemeClr val="tx2"/>
                </a:solidFill>
              </a:rPr>
              <a:t>THREATS TATA </a:t>
            </a:r>
            <a:r>
              <a:rPr lang="en-IN" sz="2800" b="1" dirty="0" smtClean="0">
                <a:solidFill>
                  <a:schemeClr val="tx2"/>
                </a:solidFill>
              </a:rPr>
              <a:t>MOTORS</a:t>
            </a:r>
          </a:p>
          <a:p>
            <a:r>
              <a:rPr lang="en-US" sz="2000" dirty="0"/>
              <a:t>It seems like you're asking about threats to </a:t>
            </a:r>
            <a:r>
              <a:rPr lang="en-US" sz="2000" dirty="0" err="1"/>
              <a:t>Bioderma</a:t>
            </a:r>
            <a:r>
              <a:rPr lang="en-US" sz="2000" dirty="0"/>
              <a:t> India posed by Tata Motors. It's important to note that </a:t>
            </a:r>
            <a:r>
              <a:rPr lang="en-US" sz="2000" dirty="0" err="1"/>
              <a:t>Bioderma</a:t>
            </a:r>
            <a:r>
              <a:rPr lang="en-US" sz="2000" dirty="0"/>
              <a:t> India and Tata Motors operate in different industries, with </a:t>
            </a:r>
            <a:r>
              <a:rPr lang="en-US" sz="2000" dirty="0" err="1"/>
              <a:t>Bioderma</a:t>
            </a:r>
            <a:r>
              <a:rPr lang="en-US" sz="2000" dirty="0"/>
              <a:t> focusing on skincare products and Tata Motors primarily manufacturing automobiles. However, if you're looking for potential challenges or competition within the Indian market, it could include factors like changes in consumer preferences, regulatory hurdles, economic fluctuations, or competition from other skincare brands for </a:t>
            </a:r>
            <a:r>
              <a:rPr lang="en-US" sz="2000" dirty="0" err="1"/>
              <a:t>Bioderma</a:t>
            </a:r>
            <a:r>
              <a:rPr lang="en-US" sz="2000" dirty="0"/>
              <a:t> India, while Tata Motors might face challenges like shifts in automotive technology, market demand, regulatory changes, and competition from both domestic and international automobile manufacturers. Each company would have its own unique set of challenges and opportunities within their respective industries</a:t>
            </a:r>
            <a:r>
              <a:rPr lang="en-US" dirty="0"/>
              <a:t>.</a:t>
            </a:r>
            <a:endParaRPr lang="en-IN" dirty="0"/>
          </a:p>
        </p:txBody>
      </p:sp>
    </p:spTree>
    <p:extLst>
      <p:ext uri="{BB962C8B-B14F-4D97-AF65-F5344CB8AC3E}">
        <p14:creationId xmlns:p14="http://schemas.microsoft.com/office/powerpoint/2010/main" val="2935984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57911"/>
            <a:ext cx="8001000" cy="2677656"/>
          </a:xfrm>
          <a:prstGeom prst="rect">
            <a:avLst/>
          </a:prstGeom>
        </p:spPr>
        <p:txBody>
          <a:bodyPr wrap="square">
            <a:spAutoFit/>
          </a:bodyPr>
          <a:lstStyle/>
          <a:p>
            <a:r>
              <a:rPr lang="en-US" sz="2400" b="1" dirty="0" smtClean="0">
                <a:solidFill>
                  <a:schemeClr val="tx2"/>
                </a:solidFill>
              </a:rPr>
              <a:t>DECONSTRUCT STRENGTH WEAKNESS TATA MOTORS</a:t>
            </a:r>
          </a:p>
          <a:p>
            <a:pPr marL="342900" indent="-342900">
              <a:buAutoNum type="arabicPeriod"/>
            </a:pPr>
            <a:r>
              <a:rPr lang="en-US" dirty="0" smtClean="0"/>
              <a:t>Diverse Portfolio: Tata Motors has a broad product portfolio ranging from small passenger cars to heavy commercial vehicles. This diversity helps the company to cater to various market segments and adapt to changing consumer preferences.</a:t>
            </a:r>
          </a:p>
          <a:p>
            <a:pPr marL="342900" indent="-342900">
              <a:buAutoNum type="arabicPeriod"/>
            </a:pPr>
            <a:r>
              <a:rPr lang="en-US" dirty="0"/>
              <a:t>Global Presence: Tata Motors has a significant global footprint with operations in various countries across Asia, Europe, Africa, and South America. This global presence not only</a:t>
            </a:r>
            <a:endParaRPr lang="en-US" dirty="0" smtClean="0"/>
          </a:p>
          <a:p>
            <a:pPr marL="342900" indent="-342900">
              <a:buAutoNum type="arabicPeriod"/>
            </a:pPr>
            <a:endParaRPr lang="en-IN" dirty="0"/>
          </a:p>
        </p:txBody>
      </p:sp>
      <p:sp>
        <p:nvSpPr>
          <p:cNvPr id="3" name="Rectangle 2"/>
          <p:cNvSpPr/>
          <p:nvPr/>
        </p:nvSpPr>
        <p:spPr>
          <a:xfrm>
            <a:off x="609600" y="3429000"/>
            <a:ext cx="7772400" cy="2677656"/>
          </a:xfrm>
          <a:prstGeom prst="rect">
            <a:avLst/>
          </a:prstGeom>
        </p:spPr>
        <p:txBody>
          <a:bodyPr wrap="square">
            <a:spAutoFit/>
          </a:bodyPr>
          <a:lstStyle/>
          <a:p>
            <a:r>
              <a:rPr lang="en-IN" sz="2400" b="1" dirty="0">
                <a:solidFill>
                  <a:schemeClr val="tx2"/>
                </a:solidFill>
              </a:rPr>
              <a:t>WEAKNESS TATA </a:t>
            </a:r>
            <a:r>
              <a:rPr lang="en-IN" sz="2400" b="1" dirty="0" smtClean="0">
                <a:solidFill>
                  <a:schemeClr val="tx2"/>
                </a:solidFill>
              </a:rPr>
              <a:t>MOTORS</a:t>
            </a:r>
          </a:p>
          <a:p>
            <a:pPr marL="342900" indent="-342900">
              <a:buAutoNum type="arabicPeriod"/>
            </a:pPr>
            <a:r>
              <a:rPr lang="en-US" dirty="0" smtClean="0"/>
              <a:t>Product </a:t>
            </a:r>
            <a:r>
              <a:rPr lang="en-US" dirty="0"/>
              <a:t>Quality Concerns: Tata Motors has faced criticism regarding the quality of some of its vehicles, particularly in terms of fit and finish, as well as reliability. Issues with durability or performance can undermine consumer confidence and affect brand perception </a:t>
            </a:r>
            <a:r>
              <a:rPr lang="en-US" dirty="0" smtClean="0"/>
              <a:t>negatively</a:t>
            </a:r>
            <a:r>
              <a:rPr lang="en-IN" b="1" dirty="0" smtClean="0">
                <a:solidFill>
                  <a:schemeClr val="accent1"/>
                </a:solidFill>
              </a:rPr>
              <a:t>.</a:t>
            </a:r>
          </a:p>
          <a:p>
            <a:pPr marL="342900" indent="-342900">
              <a:buAutoNum type="arabicPeriod"/>
            </a:pPr>
            <a:r>
              <a:rPr lang="en-US" dirty="0"/>
              <a:t>Brand Perception: While Tata Motors has made efforts to improve its brand image, especially with the acquisition of Jaguar Land Rover, there still exists a perception in some markets that Tata vehicles are inferior in quality compared to competitors. This perception can impact sales and market share.</a:t>
            </a:r>
          </a:p>
        </p:txBody>
      </p:sp>
    </p:spTree>
    <p:extLst>
      <p:ext uri="{BB962C8B-B14F-4D97-AF65-F5344CB8AC3E}">
        <p14:creationId xmlns:p14="http://schemas.microsoft.com/office/powerpoint/2010/main" val="63245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60553"/>
            <a:ext cx="7772400" cy="5170646"/>
          </a:xfrm>
          <a:prstGeom prst="rect">
            <a:avLst/>
          </a:prstGeom>
        </p:spPr>
        <p:txBody>
          <a:bodyPr wrap="square">
            <a:spAutoFit/>
          </a:bodyPr>
          <a:lstStyle/>
          <a:p>
            <a:r>
              <a:rPr lang="en-US" sz="2400" b="1" dirty="0" smtClean="0">
                <a:solidFill>
                  <a:schemeClr val="tx2"/>
                </a:solidFill>
              </a:rPr>
              <a:t>DECONSTRUCT OPPORTUNITIES &amp; THREATS TATA MOTORS</a:t>
            </a:r>
          </a:p>
          <a:p>
            <a:r>
              <a:rPr lang="en-IN" b="1" dirty="0" smtClean="0">
                <a:solidFill>
                  <a:schemeClr val="tx2"/>
                </a:solidFill>
              </a:rPr>
              <a:t>OPPORTUNITIES TATA MOTORS</a:t>
            </a:r>
          </a:p>
          <a:p>
            <a:pPr marL="342900" indent="-342900">
              <a:buAutoNum type="arabicPeriod"/>
            </a:pPr>
            <a:r>
              <a:rPr lang="en-US" dirty="0" smtClean="0"/>
              <a:t>Market Analysis: Understanding market trends, such as the shift towards electric vehicles (EVs), autonomous driving technology, and changing consumer preferences for sustainable and technologically advanced vehicles. </a:t>
            </a:r>
          </a:p>
          <a:p>
            <a:pPr marL="342900" indent="-342900">
              <a:buAutoNum type="arabicPeriod"/>
            </a:pPr>
            <a:r>
              <a:rPr lang="en-US" dirty="0" smtClean="0"/>
              <a:t>Competitive Landscape: Assessing the strengths and weaknesses of competitors like </a:t>
            </a:r>
            <a:r>
              <a:rPr lang="en-US" dirty="0" err="1" smtClean="0"/>
              <a:t>Maruti</a:t>
            </a:r>
            <a:r>
              <a:rPr lang="en-US" dirty="0" smtClean="0"/>
              <a:t> Suzuki, Hyundai, and Mahindra &amp; Mahindra, especially in areas like product innovation, market share, and distribution networks. </a:t>
            </a:r>
          </a:p>
          <a:p>
            <a:endParaRPr lang="en-US" b="1" dirty="0" smtClean="0"/>
          </a:p>
          <a:p>
            <a:r>
              <a:rPr lang="en-IN" b="1" dirty="0" smtClean="0">
                <a:solidFill>
                  <a:schemeClr val="tx2"/>
                </a:solidFill>
              </a:rPr>
              <a:t>THREATS TATA MOTORS</a:t>
            </a:r>
          </a:p>
          <a:p>
            <a:r>
              <a:rPr lang="en-US" dirty="0"/>
              <a:t>As of my last update in January 2022, I don't have access to real-time information or news. However, discussing threats to Tata Motors generally involves considering factors like competition in the automotive industry, economic fluctuations affecting consumer spending, technological disruptions, regulatory changes, and geopolitical tensions affecting supply chains or markets</a:t>
            </a:r>
            <a:r>
              <a:rPr lang="en-US" dirty="0" smtClean="0"/>
              <a:t>.</a:t>
            </a:r>
          </a:p>
          <a:p>
            <a:r>
              <a:rPr lang="en-US" dirty="0"/>
              <a:t>Would you like an analysis of potential threats based on those factors? Or is there a specific aspect of Tata Motors' operations you're concerned about?</a:t>
            </a:r>
            <a:endParaRPr lang="en-IN" b="1" dirty="0">
              <a:solidFill>
                <a:schemeClr val="accent1"/>
              </a:solidFill>
            </a:endParaRPr>
          </a:p>
        </p:txBody>
      </p:sp>
    </p:spTree>
    <p:extLst>
      <p:ext uri="{BB962C8B-B14F-4D97-AF65-F5344CB8AC3E}">
        <p14:creationId xmlns:p14="http://schemas.microsoft.com/office/powerpoint/2010/main" val="1498204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963" y="914400"/>
            <a:ext cx="7924800" cy="4462760"/>
          </a:xfrm>
          <a:prstGeom prst="rect">
            <a:avLst/>
          </a:prstGeom>
        </p:spPr>
        <p:txBody>
          <a:bodyPr wrap="square">
            <a:spAutoFit/>
          </a:bodyPr>
          <a:lstStyle/>
          <a:p>
            <a:r>
              <a:rPr lang="en-US" sz="2400" b="1" dirty="0">
                <a:solidFill>
                  <a:schemeClr val="tx2"/>
                </a:solidFill>
              </a:rPr>
              <a:t>MY WISHCARE STRENGTH &amp; WEAKNESS </a:t>
            </a:r>
            <a:r>
              <a:rPr lang="en-US" sz="2400" b="1" dirty="0" smtClean="0">
                <a:solidFill>
                  <a:schemeClr val="tx2"/>
                </a:solidFill>
              </a:rPr>
              <a:t>TATA MOTORS</a:t>
            </a:r>
            <a:endParaRPr lang="en-US" sz="2400" b="1" dirty="0">
              <a:solidFill>
                <a:schemeClr val="tx2"/>
              </a:solidFill>
            </a:endParaRPr>
          </a:p>
          <a:p>
            <a:r>
              <a:rPr lang="en-US" sz="2000" dirty="0"/>
              <a:t>It sounds like you're expressing a desire for Tata Motors to have strength in its operations or</a:t>
            </a:r>
          </a:p>
          <a:p>
            <a:r>
              <a:rPr lang="en-US" sz="2000" dirty="0"/>
              <a:t>perhaps you're referring to the performance of Tata Motors' stock (TAMO) on the stock market.</a:t>
            </a:r>
          </a:p>
          <a:p>
            <a:r>
              <a:rPr lang="en-US" sz="2000" dirty="0"/>
              <a:t>Tata Motors is a significant player in the automotive industry, known for its wide range of vehicles</a:t>
            </a:r>
          </a:p>
          <a:p>
            <a:r>
              <a:rPr lang="en-US" sz="2000" dirty="0"/>
              <a:t>from cars to commercial vehicles. Strengthening in this context could involve various aspects like</a:t>
            </a:r>
          </a:p>
          <a:p>
            <a:r>
              <a:rPr lang="en-US" sz="2000" dirty="0"/>
              <a:t>improving market share, enhancing product quality, expanding into new markets, or increasing</a:t>
            </a:r>
          </a:p>
          <a:p>
            <a:r>
              <a:rPr lang="en-US" sz="2000" dirty="0"/>
              <a:t>profitability. If you have a specific area in mind, I can provide more tailored information or advice.</a:t>
            </a:r>
          </a:p>
          <a:p>
            <a:r>
              <a:rPr lang="en-US" sz="2000" dirty="0"/>
              <a:t>By</a:t>
            </a:r>
            <a:endParaRPr lang="en-IN" sz="2000" dirty="0"/>
          </a:p>
        </p:txBody>
      </p:sp>
    </p:spTree>
    <p:extLst>
      <p:ext uri="{BB962C8B-B14F-4D97-AF65-F5344CB8AC3E}">
        <p14:creationId xmlns:p14="http://schemas.microsoft.com/office/powerpoint/2010/main" val="3561886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7696200" cy="5478423"/>
          </a:xfrm>
          <a:prstGeom prst="rect">
            <a:avLst/>
          </a:prstGeom>
        </p:spPr>
        <p:txBody>
          <a:bodyPr wrap="square">
            <a:spAutoFit/>
          </a:bodyPr>
          <a:lstStyle/>
          <a:p>
            <a:r>
              <a:rPr lang="en-US" sz="2400" b="1" dirty="0">
                <a:solidFill>
                  <a:schemeClr val="tx2"/>
                </a:solidFill>
              </a:rPr>
              <a:t>MY WISHCARE OPPORTUNITIES &amp; THREATS TATA </a:t>
            </a:r>
            <a:r>
              <a:rPr lang="en-US" sz="2400" b="1" dirty="0" smtClean="0">
                <a:solidFill>
                  <a:schemeClr val="tx2"/>
                </a:solidFill>
              </a:rPr>
              <a:t>MOTORS</a:t>
            </a:r>
          </a:p>
          <a:p>
            <a:pPr marL="342900" indent="-342900">
              <a:buAutoNum type="arabicPeriod"/>
            </a:pPr>
            <a:r>
              <a:rPr lang="en-US" dirty="0" smtClean="0"/>
              <a:t>Company </a:t>
            </a:r>
            <a:r>
              <a:rPr lang="en-US" dirty="0"/>
              <a:t>Website: Visit Tata Motors' official website and navigate to their careers section. Look for job openings related to customer service, customer experience, or innovation. </a:t>
            </a:r>
            <a:endParaRPr lang="en-US" dirty="0" smtClean="0"/>
          </a:p>
          <a:p>
            <a:pPr marL="342900" indent="-342900">
              <a:buAutoNum type="arabicPeriod"/>
            </a:pPr>
            <a:r>
              <a:rPr lang="en-US" dirty="0"/>
              <a:t>Job Portals: Check popular job portals where Tata Motors posts their job openings. You can use keywords like "</a:t>
            </a:r>
            <a:r>
              <a:rPr lang="en-US" dirty="0" err="1" smtClean="0"/>
              <a:t>wishcare</a:t>
            </a:r>
            <a:r>
              <a:rPr lang="en-US" dirty="0" smtClean="0"/>
              <a:t>" </a:t>
            </a:r>
            <a:r>
              <a:rPr lang="en-US" dirty="0"/>
              <a:t>"customer satisfaction," or "customer service" along with "Tata Motors" to refine your search. </a:t>
            </a:r>
            <a:endParaRPr lang="en-US" dirty="0" smtClean="0"/>
          </a:p>
          <a:p>
            <a:pPr marL="342900" indent="-342900">
              <a:buAutoNum type="arabicPeriod"/>
            </a:pPr>
            <a:r>
              <a:rPr lang="en-US" dirty="0"/>
              <a:t>LinkedIn: Utilize LinkedIn to connect with professionals working at Tata Motors. Networking can provide insights into available opportunities and even help in getting </a:t>
            </a:r>
            <a:r>
              <a:rPr lang="en-US" dirty="0" smtClean="0"/>
              <a:t>referrals.</a:t>
            </a:r>
          </a:p>
          <a:p>
            <a:pPr marL="342900" indent="-342900">
              <a:buAutoNum type="arabicPeriod"/>
            </a:pPr>
            <a:r>
              <a:rPr lang="en-US" dirty="0"/>
              <a:t>Professional Networking Events: Attend industry events, seminars, or conferences where Tata Motors representatives might be present. Networking in person can sometimes lead to valuable opportunities</a:t>
            </a:r>
            <a:r>
              <a:rPr lang="en-US" dirty="0" smtClean="0"/>
              <a:t>.</a:t>
            </a:r>
          </a:p>
          <a:p>
            <a:r>
              <a:rPr lang="en-IN" sz="2000" b="1" dirty="0">
                <a:solidFill>
                  <a:schemeClr val="tx2"/>
                </a:solidFill>
              </a:rPr>
              <a:t>THREATS TATA MOTORS</a:t>
            </a:r>
            <a:endParaRPr lang="en-US" sz="2000" b="1" dirty="0" smtClean="0">
              <a:solidFill>
                <a:schemeClr val="tx2"/>
              </a:solidFill>
            </a:endParaRPr>
          </a:p>
          <a:p>
            <a:pPr marL="342900" indent="-342900">
              <a:buAutoNum type="arabicPeriod"/>
            </a:pPr>
            <a:r>
              <a:rPr lang="en-US" dirty="0"/>
              <a:t>It seems like you're talking about "</a:t>
            </a:r>
            <a:r>
              <a:rPr lang="en-US" dirty="0" err="1" smtClean="0"/>
              <a:t>Wishcare</a:t>
            </a:r>
            <a:r>
              <a:rPr lang="en-US" dirty="0" smtClean="0"/>
              <a:t>" </a:t>
            </a:r>
            <a:r>
              <a:rPr lang="en-US" dirty="0"/>
              <a:t>which might be a service or product provided by Tata Motors. If you're facing threats related to this service, it's essential to address them appropriately. Could you provide more details about the specific threats you're encountering? That way, I can offer more targeted advice or information. By</a:t>
            </a:r>
            <a:endParaRPr lang="en-IN" b="1" dirty="0">
              <a:solidFill>
                <a:schemeClr val="tx2"/>
              </a:solidFill>
            </a:endParaRPr>
          </a:p>
        </p:txBody>
      </p:sp>
    </p:spTree>
    <p:extLst>
      <p:ext uri="{BB962C8B-B14F-4D97-AF65-F5344CB8AC3E}">
        <p14:creationId xmlns:p14="http://schemas.microsoft.com/office/powerpoint/2010/main" val="3053523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7" y="62345"/>
            <a:ext cx="8382000" cy="7386638"/>
          </a:xfrm>
          <a:prstGeom prst="rect">
            <a:avLst/>
          </a:prstGeom>
        </p:spPr>
        <p:txBody>
          <a:bodyPr wrap="square">
            <a:spAutoFit/>
          </a:bodyPr>
          <a:lstStyle/>
          <a:p>
            <a:r>
              <a:rPr lang="en-US" sz="2400" b="1" dirty="0">
                <a:solidFill>
                  <a:schemeClr val="tx2"/>
                </a:solidFill>
              </a:rPr>
              <a:t>SEO &amp; KEYWORD RESEARCH TATA </a:t>
            </a:r>
            <a:r>
              <a:rPr lang="en-US" sz="2400" b="1" dirty="0" smtClean="0">
                <a:solidFill>
                  <a:schemeClr val="tx2"/>
                </a:solidFill>
              </a:rPr>
              <a:t>MOTORS</a:t>
            </a:r>
          </a:p>
          <a:p>
            <a:pPr marL="342900" indent="-342900">
              <a:buAutoNum type="arabicPeriod"/>
            </a:pPr>
            <a:r>
              <a:rPr lang="en-US" dirty="0" smtClean="0"/>
              <a:t>Understand </a:t>
            </a:r>
            <a:r>
              <a:rPr lang="en-US" dirty="0"/>
              <a:t>the Business: Begin by understanding Tata Motors' products, services, and target market. This will help you tailor your keyword research to topics relevant to their </a:t>
            </a:r>
            <a:r>
              <a:rPr lang="en-US" dirty="0" smtClean="0"/>
              <a:t>offerings.</a:t>
            </a:r>
          </a:p>
          <a:p>
            <a:pPr marL="342900" indent="-342900">
              <a:buAutoNum type="arabicPeriod"/>
            </a:pPr>
            <a:r>
              <a:rPr lang="en-IN" dirty="0"/>
              <a:t>Brainstorm Seed Keywords: Generate a list of seed keywords related to Tata Motors, including their vehicle models, services, and industry terms. For example: </a:t>
            </a:r>
            <a:endParaRPr lang="en-IN" dirty="0" smtClean="0"/>
          </a:p>
          <a:p>
            <a:r>
              <a:rPr lang="en-IN" dirty="0"/>
              <a:t>      </a:t>
            </a:r>
            <a:r>
              <a:rPr lang="en-IN" dirty="0" smtClean="0"/>
              <a:t>	● </a:t>
            </a:r>
            <a:r>
              <a:rPr lang="en-IN" dirty="0"/>
              <a:t>Tata Motors </a:t>
            </a:r>
            <a:endParaRPr lang="en-IN" dirty="0" smtClean="0"/>
          </a:p>
          <a:p>
            <a:r>
              <a:rPr lang="en-IN" dirty="0"/>
              <a:t>	</a:t>
            </a:r>
            <a:r>
              <a:rPr lang="en-IN" dirty="0" smtClean="0"/>
              <a:t>● </a:t>
            </a:r>
            <a:r>
              <a:rPr lang="en-IN" dirty="0"/>
              <a:t>Tata passenger </a:t>
            </a:r>
            <a:r>
              <a:rPr lang="en-IN" dirty="0" smtClean="0"/>
              <a:t>vehicles</a:t>
            </a:r>
          </a:p>
          <a:p>
            <a:r>
              <a:rPr lang="en-IN" dirty="0"/>
              <a:t>	</a:t>
            </a:r>
            <a:r>
              <a:rPr lang="en-IN" dirty="0" smtClean="0"/>
              <a:t>● </a:t>
            </a:r>
            <a:r>
              <a:rPr lang="en-IN" dirty="0"/>
              <a:t>Tata commercial vehicles </a:t>
            </a:r>
            <a:endParaRPr lang="en-IN" dirty="0" smtClean="0"/>
          </a:p>
          <a:p>
            <a:r>
              <a:rPr lang="en-IN" dirty="0"/>
              <a:t>	</a:t>
            </a:r>
            <a:r>
              <a:rPr lang="en-IN" dirty="0" smtClean="0"/>
              <a:t>● </a:t>
            </a:r>
            <a:r>
              <a:rPr lang="en-IN" dirty="0"/>
              <a:t>Tata SUVs </a:t>
            </a:r>
            <a:endParaRPr lang="en-IN" dirty="0" smtClean="0"/>
          </a:p>
          <a:p>
            <a:r>
              <a:rPr lang="en-IN" dirty="0"/>
              <a:t>	</a:t>
            </a:r>
            <a:r>
              <a:rPr lang="en-IN" dirty="0" smtClean="0"/>
              <a:t>● </a:t>
            </a:r>
            <a:r>
              <a:rPr lang="en-IN" dirty="0"/>
              <a:t>Tata electric vehicles </a:t>
            </a:r>
            <a:endParaRPr lang="en-IN" dirty="0" smtClean="0"/>
          </a:p>
          <a:p>
            <a:r>
              <a:rPr lang="en-IN" dirty="0"/>
              <a:t>	</a:t>
            </a:r>
            <a:r>
              <a:rPr lang="en-IN" dirty="0" smtClean="0"/>
              <a:t>● </a:t>
            </a:r>
            <a:r>
              <a:rPr lang="en-IN" dirty="0"/>
              <a:t>Tata dealership </a:t>
            </a:r>
            <a:endParaRPr lang="en-IN" dirty="0" smtClean="0"/>
          </a:p>
          <a:p>
            <a:r>
              <a:rPr lang="en-IN" dirty="0"/>
              <a:t>	</a:t>
            </a:r>
            <a:r>
              <a:rPr lang="en-IN" dirty="0" smtClean="0"/>
              <a:t>● </a:t>
            </a:r>
            <a:r>
              <a:rPr lang="en-IN" dirty="0"/>
              <a:t>Tata vehicle </a:t>
            </a:r>
            <a:r>
              <a:rPr lang="en-IN" dirty="0" smtClean="0"/>
              <a:t>maintenance</a:t>
            </a:r>
          </a:p>
          <a:p>
            <a:pPr marL="342900" indent="-342900">
              <a:buAutoNum type="arabicPeriod" startAt="3"/>
            </a:pPr>
            <a:r>
              <a:rPr lang="en-US" dirty="0" smtClean="0"/>
              <a:t>Competitor </a:t>
            </a:r>
            <a:r>
              <a:rPr lang="en-US" dirty="0"/>
              <a:t>Analysis: Look at what keywords competitors are targeting. Tools like </a:t>
            </a:r>
            <a:r>
              <a:rPr lang="en-US" dirty="0" smtClean="0"/>
              <a:t>               </a:t>
            </a:r>
            <a:r>
              <a:rPr lang="en-US" dirty="0" err="1" smtClean="0"/>
              <a:t>SEMrush</a:t>
            </a:r>
            <a:r>
              <a:rPr lang="en-US" dirty="0" smtClean="0"/>
              <a:t> </a:t>
            </a:r>
            <a:r>
              <a:rPr lang="en-US" dirty="0"/>
              <a:t>or </a:t>
            </a:r>
            <a:r>
              <a:rPr lang="en-US" dirty="0" err="1"/>
              <a:t>Ahrefs</a:t>
            </a:r>
            <a:r>
              <a:rPr lang="en-US" dirty="0"/>
              <a:t> can help identify keywords that competitors are ranking </a:t>
            </a:r>
            <a:r>
              <a:rPr lang="en-US" dirty="0" smtClean="0"/>
              <a:t>for.</a:t>
            </a:r>
          </a:p>
          <a:p>
            <a:pPr marL="342900" indent="-342900">
              <a:buAutoNum type="arabicPeriod" startAt="4"/>
            </a:pPr>
            <a:r>
              <a:rPr lang="en-US" dirty="0" smtClean="0"/>
              <a:t>Long-tail </a:t>
            </a:r>
            <a:r>
              <a:rPr lang="en-US" dirty="0"/>
              <a:t>Keywords: Identify long-tail keywords that are specific and have lower </a:t>
            </a:r>
            <a:r>
              <a:rPr lang="en-US" dirty="0" smtClean="0"/>
              <a:t>  competition</a:t>
            </a:r>
            <a:r>
              <a:rPr lang="en-US" dirty="0"/>
              <a:t>. These often have higher conversion rates. For example</a:t>
            </a:r>
            <a:r>
              <a:rPr lang="en-US" dirty="0" smtClean="0"/>
              <a:t>:</a:t>
            </a:r>
          </a:p>
          <a:p>
            <a:r>
              <a:rPr lang="en-IN" dirty="0" smtClean="0"/>
              <a:t>	● </a:t>
            </a:r>
            <a:r>
              <a:rPr lang="en-IN" dirty="0"/>
              <a:t>"Best Tata electric vehicle in India" </a:t>
            </a:r>
            <a:endParaRPr lang="en-IN" dirty="0" smtClean="0"/>
          </a:p>
          <a:p>
            <a:r>
              <a:rPr lang="en-IN" dirty="0" smtClean="0"/>
              <a:t>	● </a:t>
            </a:r>
            <a:r>
              <a:rPr lang="en-IN" dirty="0"/>
              <a:t>"Tata Motors dealership near me" </a:t>
            </a:r>
            <a:endParaRPr lang="en-IN" dirty="0" smtClean="0"/>
          </a:p>
          <a:p>
            <a:r>
              <a:rPr lang="en-IN" dirty="0"/>
              <a:t>	</a:t>
            </a:r>
            <a:r>
              <a:rPr lang="en-IN" dirty="0" smtClean="0"/>
              <a:t>● </a:t>
            </a:r>
            <a:r>
              <a:rPr lang="en-IN" dirty="0"/>
              <a:t>"Tata SUV safety </a:t>
            </a:r>
            <a:r>
              <a:rPr lang="en-IN" dirty="0" smtClean="0"/>
              <a:t>features“</a:t>
            </a:r>
          </a:p>
          <a:p>
            <a:r>
              <a:rPr lang="en-IN" dirty="0"/>
              <a:t>	</a:t>
            </a:r>
            <a:r>
              <a:rPr lang="en-IN" dirty="0" smtClean="0"/>
              <a:t>● </a:t>
            </a:r>
            <a:r>
              <a:rPr lang="en-IN" dirty="0"/>
              <a:t>"Tata commercial vehicles for sale" </a:t>
            </a:r>
            <a:endParaRPr lang="en-IN" dirty="0" smtClean="0"/>
          </a:p>
          <a:p>
            <a:pPr marL="342900" indent="-342900">
              <a:buAutoNum type="arabicPeriod" startAt="5"/>
            </a:pPr>
            <a:r>
              <a:rPr lang="en-US" dirty="0" smtClean="0"/>
              <a:t>Keyword </a:t>
            </a:r>
            <a:r>
              <a:rPr lang="en-US" dirty="0"/>
              <a:t>Research Tools: Utilize keyword research tools like Google Keyword Planner, </a:t>
            </a:r>
            <a:r>
              <a:rPr lang="en-US" dirty="0" err="1"/>
              <a:t>Ubersuggest</a:t>
            </a:r>
            <a:r>
              <a:rPr lang="en-US" dirty="0"/>
              <a:t>, or </a:t>
            </a:r>
            <a:r>
              <a:rPr lang="en-US" dirty="0" err="1"/>
              <a:t>Moz</a:t>
            </a:r>
            <a:r>
              <a:rPr lang="en-US" dirty="0"/>
              <a:t> Keyword Explorer to expand your list and find relevant keywords with search volume </a:t>
            </a:r>
            <a:r>
              <a:rPr lang="en-US" dirty="0" smtClean="0"/>
              <a:t>data.</a:t>
            </a:r>
          </a:p>
          <a:p>
            <a:pPr marL="342900" indent="-342900">
              <a:buAutoNum type="arabicPeriod" startAt="4"/>
            </a:pPr>
            <a:endParaRPr lang="en-IN" b="1" dirty="0">
              <a:solidFill>
                <a:schemeClr val="accent1"/>
              </a:solidFill>
            </a:endParaRPr>
          </a:p>
        </p:txBody>
      </p:sp>
    </p:spTree>
    <p:extLst>
      <p:ext uri="{BB962C8B-B14F-4D97-AF65-F5344CB8AC3E}">
        <p14:creationId xmlns:p14="http://schemas.microsoft.com/office/powerpoint/2010/main" val="3132184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655022"/>
            <a:ext cx="533400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spAutoFit/>
          </a:bodyPr>
          <a:lstStyle/>
          <a:p>
            <a:r>
              <a:rPr lang="en-IN" sz="3200" b="1" dirty="0">
                <a:solidFill>
                  <a:schemeClr val="bg1"/>
                </a:solidFill>
                <a:latin typeface="Bahnschrift SemiLight SemiConde" pitchFamily="34" charset="0"/>
              </a:rPr>
              <a:t>INTRODUCING TATA MOTORS</a:t>
            </a:r>
          </a:p>
        </p:txBody>
      </p:sp>
      <p:sp>
        <p:nvSpPr>
          <p:cNvPr id="3" name="Rectangle 2"/>
          <p:cNvSpPr/>
          <p:nvPr/>
        </p:nvSpPr>
        <p:spPr>
          <a:xfrm>
            <a:off x="381000" y="1447800"/>
            <a:ext cx="8382000" cy="4401205"/>
          </a:xfrm>
          <a:prstGeom prst="rect">
            <a:avLst/>
          </a:prstGeom>
        </p:spPr>
        <p:txBody>
          <a:bodyPr wrap="square">
            <a:spAutoFit/>
          </a:bodyPr>
          <a:lstStyle/>
          <a:p>
            <a:r>
              <a:rPr lang="en-US" sz="2000" dirty="0">
                <a:solidFill>
                  <a:schemeClr val="tx2">
                    <a:lumMod val="60000"/>
                    <a:lumOff val="40000"/>
                  </a:schemeClr>
                </a:solidFill>
              </a:rPr>
              <a:t>Tata Motors Limited (TML), a $42 billion </a:t>
            </a:r>
            <a:r>
              <a:rPr lang="en-US" sz="2000" dirty="0" smtClean="0">
                <a:solidFill>
                  <a:schemeClr val="tx2">
                    <a:lumMod val="60000"/>
                    <a:lumOff val="40000"/>
                  </a:schemeClr>
                </a:solidFill>
              </a:rPr>
              <a:t>organization, </a:t>
            </a:r>
            <a:r>
              <a:rPr lang="en-US" sz="2000" dirty="0">
                <a:solidFill>
                  <a:schemeClr val="tx2">
                    <a:lumMod val="60000"/>
                    <a:lumOff val="40000"/>
                  </a:schemeClr>
                </a:solidFill>
              </a:rPr>
              <a:t>is India’s largest automobile company and is a leading global manufacturer of cars, utility vehicles, buses, trucks and </a:t>
            </a:r>
            <a:r>
              <a:rPr lang="en-US" sz="2000" dirty="0" smtClean="0">
                <a:solidFill>
                  <a:schemeClr val="tx2">
                    <a:lumMod val="60000"/>
                    <a:lumOff val="40000"/>
                  </a:schemeClr>
                </a:solidFill>
              </a:rPr>
              <a:t>defense </a:t>
            </a:r>
            <a:r>
              <a:rPr lang="en-US" sz="2000" dirty="0">
                <a:solidFill>
                  <a:schemeClr val="tx2">
                    <a:lumMod val="60000"/>
                    <a:lumOff val="40000"/>
                  </a:schemeClr>
                </a:solidFill>
              </a:rPr>
              <a:t>vehicles. Incorporated in India in the year 1945, Tata Motors is a part of the over $100 billion Tata Group founded by </a:t>
            </a:r>
            <a:r>
              <a:rPr lang="en-US" sz="2000" dirty="0" err="1">
                <a:solidFill>
                  <a:schemeClr val="tx2">
                    <a:lumMod val="60000"/>
                    <a:lumOff val="40000"/>
                  </a:schemeClr>
                </a:solidFill>
              </a:rPr>
              <a:t>Jamsetji</a:t>
            </a:r>
            <a:r>
              <a:rPr lang="en-US" sz="2000" dirty="0">
                <a:solidFill>
                  <a:schemeClr val="tx2">
                    <a:lumMod val="60000"/>
                    <a:lumOff val="40000"/>
                  </a:schemeClr>
                </a:solidFill>
              </a:rPr>
              <a:t> Tata in 1868. </a:t>
            </a:r>
            <a:r>
              <a:rPr lang="en-US" sz="2000" dirty="0" smtClean="0">
                <a:solidFill>
                  <a:schemeClr val="tx2">
                    <a:lumMod val="60000"/>
                    <a:lumOff val="40000"/>
                  </a:schemeClr>
                </a:solidFill>
              </a:rPr>
              <a:t>Recognized </a:t>
            </a:r>
            <a:r>
              <a:rPr lang="en-US" sz="2000" dirty="0">
                <a:solidFill>
                  <a:schemeClr val="tx2">
                    <a:lumMod val="60000"/>
                    <a:lumOff val="40000"/>
                  </a:schemeClr>
                </a:solidFill>
              </a:rPr>
              <a:t>for its world-class quality, originality, engineering and design excellence, the Company is on the path of shaping the future of mobility in India. Sustainability and the spirit of ‘giving back to society’ is our guiding philosophy and good corporate citizenship is strongly embedded in our DNA. With a large global footprint, the Company has consolidated its position as the Tata Motors Group through mergers and acquisitions. It has a network of 76 subsidiaries in India and internationally, which provide a host of engineering and automotive solutions. Some of the world’s most iconic brands, including Jaguar Land Rover in the UK and Tata Daewoo in South Korea form part of the automotive operations of the Group.</a:t>
            </a:r>
            <a:endParaRPr lang="en-IN" sz="2000" dirty="0">
              <a:solidFill>
                <a:schemeClr val="tx2">
                  <a:lumMod val="60000"/>
                  <a:lumOff val="40000"/>
                </a:schemeClr>
              </a:solidFill>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916" y="742122"/>
            <a:ext cx="554239" cy="41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07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198932"/>
            <a:ext cx="6163097" cy="769441"/>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IN" sz="4400" b="1" dirty="0">
                <a:solidFill>
                  <a:schemeClr val="bg1"/>
                </a:solidFill>
              </a:rPr>
              <a:t>SEO AUDIT TATA MOTORS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52" y="2514600"/>
            <a:ext cx="3896548" cy="21286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962" r="3452"/>
          <a:stretch/>
        </p:blipFill>
        <p:spPr bwMode="auto">
          <a:xfrm>
            <a:off x="5015345" y="2470319"/>
            <a:ext cx="3581400" cy="2143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813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838200"/>
            <a:ext cx="8077200" cy="4893647"/>
          </a:xfrm>
          <a:prstGeom prst="rect">
            <a:avLst/>
          </a:prstGeom>
        </p:spPr>
        <p:txBody>
          <a:bodyPr wrap="square">
            <a:spAutoFit/>
          </a:bodyPr>
          <a:lstStyle/>
          <a:p>
            <a:r>
              <a:rPr lang="en-IN" sz="2400" b="1" dirty="0">
                <a:solidFill>
                  <a:schemeClr val="tx2"/>
                </a:solidFill>
              </a:rPr>
              <a:t>ON PAGE OPTIMIZATION TATA </a:t>
            </a:r>
            <a:r>
              <a:rPr lang="en-IN" sz="2400" b="1" dirty="0" smtClean="0">
                <a:solidFill>
                  <a:schemeClr val="tx2"/>
                </a:solidFill>
              </a:rPr>
              <a:t>MOTORS</a:t>
            </a:r>
          </a:p>
          <a:p>
            <a:pPr marL="342900" indent="-342900">
              <a:buAutoNum type="arabicPeriod"/>
            </a:pPr>
            <a:r>
              <a:rPr lang="en-US" dirty="0" smtClean="0"/>
              <a:t>Keyword </a:t>
            </a:r>
            <a:r>
              <a:rPr lang="en-US" dirty="0"/>
              <a:t>Research: Identify relevant keywords related to Tata Motors, its products, and services. Use tools like Google Keyword Planner or </a:t>
            </a:r>
            <a:r>
              <a:rPr lang="en-US" dirty="0" err="1"/>
              <a:t>SEMrush</a:t>
            </a:r>
            <a:r>
              <a:rPr lang="en-US" dirty="0"/>
              <a:t> to find keywords with high search volume and low competition. </a:t>
            </a:r>
            <a:endParaRPr lang="en-US" dirty="0" smtClean="0"/>
          </a:p>
          <a:p>
            <a:pPr marL="342900" indent="-342900">
              <a:buAutoNum type="arabicPeriod"/>
            </a:pPr>
            <a:r>
              <a:rPr lang="en-US" dirty="0"/>
              <a:t>Title Tag Optimization: Craft unique and compelling title tags for each webpage, including relevant keywords and the Tata Motors brand name. Keep the title tag under 60 characters to ensure it displays properly in search results</a:t>
            </a:r>
            <a:r>
              <a:rPr lang="en-US" dirty="0" smtClean="0"/>
              <a:t>.</a:t>
            </a:r>
          </a:p>
          <a:p>
            <a:pPr marL="342900" indent="-342900">
              <a:buAutoNum type="arabicPeriod"/>
            </a:pPr>
            <a:r>
              <a:rPr lang="en-US" dirty="0"/>
              <a:t>Meta Description: Write informative meta descriptions that accurately summarize the content of each webpage. Include relevant keywords and encourage clicks by making the description engaging and persuasive</a:t>
            </a:r>
            <a:r>
              <a:rPr lang="en-US" dirty="0" smtClean="0"/>
              <a:t>.</a:t>
            </a:r>
          </a:p>
          <a:p>
            <a:pPr marL="342900" indent="-342900">
              <a:buAutoNum type="arabicPeriod"/>
            </a:pPr>
            <a:r>
              <a:rPr lang="en-US" dirty="0"/>
              <a:t>Heading Tags (H1, H2, etc.): Use heading tags to structure the content logically and make it easier for both users and search engines to understand. Include target keywords in your headings where appropriate. </a:t>
            </a:r>
            <a:endParaRPr lang="en-US" dirty="0" smtClean="0"/>
          </a:p>
          <a:p>
            <a:pPr marL="342900" indent="-342900">
              <a:buAutoNum type="arabicPeriod"/>
            </a:pPr>
            <a:r>
              <a:rPr lang="en-US" dirty="0"/>
              <a:t>Content Optimization: Create high-quality, relevant content that provides value to users. Incorporate target keywords naturally throughout the content, but avoid keyword stuffing. Ensure that the content is well-organized, easy to read, and includes multimedia elements like images and videos where applicable</a:t>
            </a:r>
            <a:endParaRPr lang="en-IN" b="1" dirty="0">
              <a:solidFill>
                <a:schemeClr val="accent1"/>
              </a:solidFill>
            </a:endParaRPr>
          </a:p>
        </p:txBody>
      </p:sp>
    </p:spTree>
    <p:extLst>
      <p:ext uri="{BB962C8B-B14F-4D97-AF65-F5344CB8AC3E}">
        <p14:creationId xmlns:p14="http://schemas.microsoft.com/office/powerpoint/2010/main" val="1644670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4708981"/>
          </a:xfrm>
          <a:prstGeom prst="rect">
            <a:avLst/>
          </a:prstGeom>
        </p:spPr>
        <p:txBody>
          <a:bodyPr wrap="square">
            <a:spAutoFit/>
          </a:bodyPr>
          <a:lstStyle/>
          <a:p>
            <a:r>
              <a:rPr lang="en-IN" sz="2400" b="1" dirty="0" smtClean="0">
                <a:solidFill>
                  <a:schemeClr val="tx2"/>
                </a:solidFill>
              </a:rPr>
              <a:t>ON PAGE OPTIMIZATION (CONTENT OPTIMIZATION ) TATA MOTORS</a:t>
            </a:r>
          </a:p>
          <a:p>
            <a:pPr marL="342900" indent="-342900">
              <a:buAutoNum type="arabicPeriod"/>
            </a:pPr>
            <a:r>
              <a:rPr lang="en-US" dirty="0" smtClean="0"/>
              <a:t>Keyword Research: Identify relevant keywords related to Tata Motors, its products, services, and industry. Tools like Google Keyword Planner, </a:t>
            </a:r>
            <a:r>
              <a:rPr lang="en-US" dirty="0" err="1" smtClean="0"/>
              <a:t>SEMrush</a:t>
            </a:r>
            <a:r>
              <a:rPr lang="en-US" dirty="0" smtClean="0"/>
              <a:t>, or </a:t>
            </a:r>
            <a:r>
              <a:rPr lang="en-US" dirty="0" err="1" smtClean="0"/>
              <a:t>Ahrefs</a:t>
            </a:r>
            <a:r>
              <a:rPr lang="en-US" dirty="0" smtClean="0"/>
              <a:t> can help you find keywords with high search volume and low competition.</a:t>
            </a:r>
          </a:p>
          <a:p>
            <a:pPr marL="342900" indent="-342900">
              <a:buAutoNum type="arabicPeriod"/>
            </a:pPr>
            <a:r>
              <a:rPr lang="en-US" dirty="0"/>
              <a:t>Content Creation: Develop high-quality, informative content that incorporates the identified keywords naturally. This content could include product descriptions, blog posts, landing pages, FAQs, etc. Ensure that the content is valuable to the audience and provides solutions to their queries. </a:t>
            </a:r>
            <a:endParaRPr lang="en-US" dirty="0" smtClean="0"/>
          </a:p>
          <a:p>
            <a:pPr marL="342900" indent="-342900">
              <a:buAutoNum type="arabicPeriod"/>
            </a:pPr>
            <a:r>
              <a:rPr lang="en-US" dirty="0"/>
              <a:t>Title Tags: Optimize title tags by including primary keywords and ensuring they are descriptive and compelling. Keep them under 60 characters to ensure they display properly in search engine results</a:t>
            </a:r>
            <a:r>
              <a:rPr lang="en-US" dirty="0" smtClean="0"/>
              <a:t>.</a:t>
            </a:r>
          </a:p>
          <a:p>
            <a:pPr marL="342900" indent="-342900">
              <a:buAutoNum type="arabicPeriod"/>
            </a:pPr>
            <a:r>
              <a:rPr lang="en-US" dirty="0"/>
              <a:t>Meta Descriptions: Write compelling meta descriptions that accurately summarize the content of the page and encourage users to click through to the website. Include relevant keywords but avoid keyword stuffing.</a:t>
            </a:r>
            <a:endParaRPr lang="en-US" dirty="0" smtClean="0"/>
          </a:p>
          <a:p>
            <a:pPr marL="342900" indent="-342900">
              <a:buAutoNum type="arabicPeriod"/>
            </a:pPr>
            <a:endParaRPr lang="en-IN" b="1" dirty="0">
              <a:solidFill>
                <a:schemeClr val="accent1"/>
              </a:solidFill>
            </a:endParaRPr>
          </a:p>
        </p:txBody>
      </p:sp>
    </p:spTree>
    <p:extLst>
      <p:ext uri="{BB962C8B-B14F-4D97-AF65-F5344CB8AC3E}">
        <p14:creationId xmlns:p14="http://schemas.microsoft.com/office/powerpoint/2010/main" val="3815776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924800" cy="5447645"/>
          </a:xfrm>
          <a:prstGeom prst="rect">
            <a:avLst/>
          </a:prstGeom>
        </p:spPr>
        <p:txBody>
          <a:bodyPr wrap="square">
            <a:spAutoFit/>
          </a:bodyPr>
          <a:lstStyle/>
          <a:p>
            <a:r>
              <a:rPr lang="en-US" sz="2400" b="1" dirty="0">
                <a:solidFill>
                  <a:schemeClr val="tx2"/>
                </a:solidFill>
              </a:rPr>
              <a:t>Content idea generation and </a:t>
            </a:r>
            <a:r>
              <a:rPr lang="en-US" sz="2400" b="1" dirty="0" smtClean="0">
                <a:solidFill>
                  <a:schemeClr val="tx2"/>
                </a:solidFill>
              </a:rPr>
              <a:t>strategy</a:t>
            </a:r>
          </a:p>
          <a:p>
            <a:r>
              <a:rPr lang="en-US" dirty="0"/>
              <a:t>Developing content ideas and strategies for Tata Motors involves understanding their target audience, brand values, and industry trends. Here’s a step-by-step guide</a:t>
            </a:r>
            <a:r>
              <a:rPr lang="en-US" dirty="0" smtClean="0"/>
              <a:t>:</a:t>
            </a:r>
          </a:p>
          <a:p>
            <a:pPr marL="342900" indent="-342900">
              <a:buAutoNum type="arabicPeriod"/>
            </a:pPr>
            <a:r>
              <a:rPr lang="en-US" dirty="0" smtClean="0"/>
              <a:t>Understand </a:t>
            </a:r>
            <a:r>
              <a:rPr lang="en-US" dirty="0"/>
              <a:t>Audience Persona: Identify the target demographic for Tata Motors. This could include individuals interested in automobiles, businesses looking for commercial vehicles, and investors interested in the automotive industry</a:t>
            </a:r>
            <a:r>
              <a:rPr lang="en-US" dirty="0" smtClean="0"/>
              <a:t>.</a:t>
            </a:r>
          </a:p>
          <a:p>
            <a:pPr marL="342900" indent="-342900">
              <a:buAutoNum type="arabicPeriod"/>
            </a:pPr>
            <a:r>
              <a:rPr lang="en-US" dirty="0"/>
              <a:t>Research Industry Trends: Stay updated on the latest trends in the automotive industry, such as electric vehicles, autonomous driving technology, sustainability initiatives, and changes in consumer preferences</a:t>
            </a:r>
            <a:r>
              <a:rPr lang="en-US" dirty="0" smtClean="0"/>
              <a:t>.</a:t>
            </a:r>
          </a:p>
          <a:p>
            <a:pPr marL="342900" indent="-342900">
              <a:buAutoNum type="arabicPeriod"/>
            </a:pPr>
            <a:r>
              <a:rPr lang="en-US" dirty="0"/>
              <a:t>Highlight Brand Values: Tata Motors has a strong focus on innovation, sustainability, and social responsibility. Develop content that aligns with these values, showcasing the company's efforts in these areas</a:t>
            </a:r>
            <a:r>
              <a:rPr lang="en-US" dirty="0" smtClean="0"/>
              <a:t>.</a:t>
            </a:r>
          </a:p>
          <a:p>
            <a:pPr marL="342900" indent="-342900">
              <a:buAutoNum type="arabicPeriod"/>
            </a:pPr>
            <a:r>
              <a:rPr lang="en-US" dirty="0"/>
              <a:t>Content Calendar: Plan a content calendar based on important dates, events, product launches, and industry milestones. Ensure consistency in posting across various platforms. </a:t>
            </a:r>
            <a:endParaRPr lang="en-US" dirty="0" smtClean="0"/>
          </a:p>
          <a:p>
            <a:pPr marL="342900" indent="-342900">
              <a:buAutoNum type="arabicPeriod"/>
            </a:pPr>
            <a:r>
              <a:rPr lang="en-US" dirty="0"/>
              <a:t>SEO Optimization: Optimize content for search engines by using relevant keywords related to Tata Motors, automobiles, and related topics.</a:t>
            </a:r>
            <a:endParaRPr lang="en-IN" b="1" dirty="0">
              <a:solidFill>
                <a:schemeClr val="accent1"/>
              </a:solidFill>
            </a:endParaRPr>
          </a:p>
        </p:txBody>
      </p:sp>
    </p:spTree>
    <p:extLst>
      <p:ext uri="{BB962C8B-B14F-4D97-AF65-F5344CB8AC3E}">
        <p14:creationId xmlns:p14="http://schemas.microsoft.com/office/powerpoint/2010/main" val="419158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696200" cy="4893647"/>
          </a:xfrm>
          <a:prstGeom prst="rect">
            <a:avLst/>
          </a:prstGeom>
        </p:spPr>
        <p:txBody>
          <a:bodyPr wrap="square">
            <a:spAutoFit/>
          </a:bodyPr>
          <a:lstStyle/>
          <a:p>
            <a:r>
              <a:rPr lang="en-IN" sz="2400" b="1" dirty="0">
                <a:solidFill>
                  <a:schemeClr val="tx2"/>
                </a:solidFill>
              </a:rPr>
              <a:t>Content Ideas</a:t>
            </a:r>
            <a:r>
              <a:rPr lang="en-IN" sz="2400" b="1" dirty="0" smtClean="0">
                <a:solidFill>
                  <a:schemeClr val="tx2"/>
                </a:solidFill>
              </a:rPr>
              <a:t>:</a:t>
            </a:r>
          </a:p>
          <a:p>
            <a:r>
              <a:rPr lang="en-US" dirty="0"/>
              <a:t>● Product Features and Reviews: Highlight key features of Tata Motors vehicles, including performance, safety, and technology. </a:t>
            </a:r>
            <a:endParaRPr lang="en-US" dirty="0" smtClean="0"/>
          </a:p>
          <a:p>
            <a:r>
              <a:rPr lang="en-US" dirty="0" smtClean="0"/>
              <a:t>● </a:t>
            </a:r>
            <a:r>
              <a:rPr lang="en-US" dirty="0"/>
              <a:t>Behind-the-Scenes: Take audiences behind the scenes to show the manufacturing process, research and development efforts, and the people behind Tata Motors’ success. </a:t>
            </a:r>
            <a:endParaRPr lang="en-US" dirty="0" smtClean="0"/>
          </a:p>
          <a:p>
            <a:r>
              <a:rPr lang="en-US" dirty="0" smtClean="0"/>
              <a:t>● </a:t>
            </a:r>
            <a:r>
              <a:rPr lang="en-US" dirty="0"/>
              <a:t>Customer Stories/Testimonials: Share stories of satisfied customers or businesses who have benefited from using Tata Motors vehicles. </a:t>
            </a:r>
            <a:endParaRPr lang="en-US" dirty="0" smtClean="0"/>
          </a:p>
          <a:p>
            <a:r>
              <a:rPr lang="en-US" dirty="0" smtClean="0"/>
              <a:t>● </a:t>
            </a:r>
            <a:r>
              <a:rPr lang="en-US" dirty="0"/>
              <a:t>Educational Content: Create content that educates audiences about automotive industry trends, vehicle maintenance tips, or sustainable driving practices. </a:t>
            </a:r>
            <a:endParaRPr lang="en-US" dirty="0" smtClean="0"/>
          </a:p>
          <a:p>
            <a:r>
              <a:rPr lang="en-US" dirty="0" smtClean="0"/>
              <a:t>● </a:t>
            </a:r>
            <a:r>
              <a:rPr lang="en-US" dirty="0"/>
              <a:t>Community Engagement: Engage with the audience through contests, challenges, or user-generated content campaigns. </a:t>
            </a:r>
            <a:endParaRPr lang="en-US" dirty="0" smtClean="0"/>
          </a:p>
          <a:p>
            <a:r>
              <a:rPr lang="en-US" dirty="0" smtClean="0"/>
              <a:t>● </a:t>
            </a:r>
            <a:r>
              <a:rPr lang="en-US" dirty="0"/>
              <a:t>Corporate Social Responsibility (CSR): Highlight Tata Motors’ CSR initiatives, such as environmental conservation efforts or community development projects. ● Thought Leadership: Publish articles or whitepapers authored by Tata Motors’ executives or</a:t>
            </a:r>
            <a:endParaRPr lang="en-IN" b="1" dirty="0">
              <a:solidFill>
                <a:schemeClr val="accent1"/>
              </a:solidFill>
            </a:endParaRPr>
          </a:p>
        </p:txBody>
      </p:sp>
      <p:pic>
        <p:nvPicPr>
          <p:cNvPr id="409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069"/>
          <a:stretch/>
        </p:blipFill>
        <p:spPr bwMode="auto">
          <a:xfrm>
            <a:off x="2819401" y="609600"/>
            <a:ext cx="838200" cy="73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72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228600"/>
            <a:ext cx="8763000" cy="6555641"/>
          </a:xfrm>
          <a:prstGeom prst="rect">
            <a:avLst/>
          </a:prstGeom>
        </p:spPr>
        <p:txBody>
          <a:bodyPr wrap="square">
            <a:spAutoFit/>
          </a:bodyPr>
          <a:lstStyle/>
          <a:p>
            <a:r>
              <a:rPr lang="en-IN" sz="2400" b="1" dirty="0">
                <a:solidFill>
                  <a:schemeClr val="tx2"/>
                </a:solidFill>
              </a:rPr>
              <a:t>MARKETING STRATEGIES TATA </a:t>
            </a:r>
            <a:r>
              <a:rPr lang="en-IN" sz="2400" b="1" dirty="0" smtClean="0">
                <a:solidFill>
                  <a:schemeClr val="tx2"/>
                </a:solidFill>
              </a:rPr>
              <a:t>MOTORS</a:t>
            </a:r>
          </a:p>
          <a:p>
            <a:pPr fontAlgn="base"/>
            <a:r>
              <a:rPr lang="en-US" dirty="0"/>
              <a:t>Tata Motors is a company that uses digital marketing strategies to promote its products and reach new customers. Here are some of the digital marketing strategies they use:</a:t>
            </a:r>
          </a:p>
          <a:p>
            <a:pPr fontAlgn="base"/>
            <a:r>
              <a:rPr lang="en-US" b="1" dirty="0"/>
              <a:t>Social Media Marketing:</a:t>
            </a:r>
            <a:r>
              <a:rPr lang="en-US" dirty="0"/>
              <a:t> Tata Motors uses social media platforms like Facebook, </a:t>
            </a:r>
            <a:r>
              <a:rPr lang="en-US" dirty="0" err="1"/>
              <a:t>Instagram</a:t>
            </a:r>
            <a:r>
              <a:rPr lang="en-US" dirty="0"/>
              <a:t>, and Twitter to promote its products and engage with customers. They share images and videos of their vehicles and also run social media campaigns to attract new customers.</a:t>
            </a:r>
          </a:p>
          <a:p>
            <a:pPr fontAlgn="base"/>
            <a:r>
              <a:rPr lang="en-US" b="1" dirty="0"/>
              <a:t>Search Engine Optimization (SEO):</a:t>
            </a:r>
            <a:r>
              <a:rPr lang="en-US" dirty="0"/>
              <a:t> Tata Motors makes sure that its website appears at the top of </a:t>
            </a:r>
            <a:r>
              <a:rPr lang="en-US" dirty="0">
                <a:hlinkClick r:id="rId2"/>
              </a:rPr>
              <a:t>search engine results when people</a:t>
            </a:r>
            <a:r>
              <a:rPr lang="en-US" dirty="0"/>
              <a:t> search for keywords related to their products. This is done through various SEO techniques like optimizing website content and building backlinks.</a:t>
            </a:r>
          </a:p>
          <a:p>
            <a:pPr fontAlgn="base"/>
            <a:r>
              <a:rPr lang="en-US" b="1" dirty="0"/>
              <a:t>Pay-Per-Click (PPC) Advertising:</a:t>
            </a:r>
            <a:r>
              <a:rPr lang="en-US" dirty="0"/>
              <a:t> Tata Motors uses PPC advertising to target customers who are searching for information related to their products. They place ads on search engine result pages and pay only when someone clicks on the ad.</a:t>
            </a:r>
          </a:p>
          <a:p>
            <a:pPr fontAlgn="base"/>
            <a:r>
              <a:rPr lang="en-US" b="1" dirty="0"/>
              <a:t>Content Marketing:</a:t>
            </a:r>
            <a:r>
              <a:rPr lang="en-US" dirty="0"/>
              <a:t> Tata Motors creates engaging and informative content related to its products, such as videos, blog posts, and </a:t>
            </a:r>
            <a:r>
              <a:rPr lang="en-US" dirty="0" smtClean="0"/>
              <a:t>info graphics. </a:t>
            </a:r>
            <a:r>
              <a:rPr lang="en-US" dirty="0"/>
              <a:t>This helps to build brand awareness and establish their authority in the industry.</a:t>
            </a:r>
          </a:p>
          <a:p>
            <a:pPr fontAlgn="base"/>
            <a:r>
              <a:rPr lang="en-US" b="1" dirty="0"/>
              <a:t>Email Marketing:</a:t>
            </a:r>
            <a:r>
              <a:rPr lang="en-US" dirty="0"/>
              <a:t> Tata Motors sends promotional emails to customers who have subscribed to their newsletter. They use email marketing to announce new products, special offers, and other important news related to their brand.</a:t>
            </a:r>
          </a:p>
          <a:p>
            <a:pPr fontAlgn="base"/>
            <a:r>
              <a:rPr lang="en-US" dirty="0"/>
              <a:t>These are just a few of the digital marketing strategies that Tata Motors uses to promote its products and reach new customers. By using a combination of these strategies, they can create a strong online presence and drive sales for their business.</a:t>
            </a:r>
          </a:p>
          <a:p>
            <a:endParaRPr lang="en-IN" dirty="0">
              <a:solidFill>
                <a:schemeClr val="accent1"/>
              </a:solidFill>
            </a:endParaRPr>
          </a:p>
        </p:txBody>
      </p:sp>
    </p:spTree>
    <p:extLst>
      <p:ext uri="{BB962C8B-B14F-4D97-AF65-F5344CB8AC3E}">
        <p14:creationId xmlns:p14="http://schemas.microsoft.com/office/powerpoint/2010/main" val="2759889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6463308"/>
          </a:xfrm>
          <a:prstGeom prst="rect">
            <a:avLst/>
          </a:prstGeom>
        </p:spPr>
        <p:txBody>
          <a:bodyPr wrap="square">
            <a:spAutoFit/>
          </a:bodyPr>
          <a:lstStyle/>
          <a:p>
            <a:r>
              <a:rPr lang="en-US" dirty="0" smtClean="0"/>
              <a:t>Tata Motors, as a prominent player in the automotive industry, employs various marketing strategies to reach its target audience, promote its products, and strengthen its brand presence. Here are some key marketing strategies Tata Motors may employ: </a:t>
            </a:r>
          </a:p>
          <a:p>
            <a:pPr marL="342900" indent="-342900">
              <a:buAutoNum type="arabicPeriod"/>
            </a:pPr>
            <a:r>
              <a:rPr lang="en-US" dirty="0" smtClean="0"/>
              <a:t>Segmentation and Targeting: Tata Motors likely segments its market based on factors such as demographics, psychographics, and behavior to identify specific customer groups. By understanding the needs and preferences of these segments, Tata Motors can tailor its marketing efforts more effectively.</a:t>
            </a:r>
          </a:p>
          <a:p>
            <a:pPr marL="342900" indent="-342900">
              <a:buAutoNum type="arabicPeriod"/>
            </a:pPr>
            <a:r>
              <a:rPr lang="en-US" dirty="0"/>
              <a:t>Product Differentiation: Tata Motors differentiates its products from competitors by highlighting unique features, such as safety innovations, fuel efficiency, technology integration, and design aesthetics. This helps the company stand out in a crowded market</a:t>
            </a:r>
            <a:r>
              <a:rPr lang="en-US" dirty="0" smtClean="0"/>
              <a:t>.</a:t>
            </a:r>
          </a:p>
          <a:p>
            <a:pPr marL="342900" indent="-342900">
              <a:buAutoNum type="arabicPeriod"/>
            </a:pPr>
            <a:r>
              <a:rPr lang="en-US" dirty="0"/>
              <a:t>Brand Building: Tata Motors invests in building a strong brand image by emphasizing its core values of innovation, reliability, sustainability, and social responsibility. Marketing campaigns often focus on storytelling to connect emotionally with consumers and showcase the company's commitment to excellence</a:t>
            </a:r>
            <a:r>
              <a:rPr lang="en-US" dirty="0" smtClean="0"/>
              <a:t>.</a:t>
            </a:r>
          </a:p>
          <a:p>
            <a:pPr marL="342900" indent="-342900">
              <a:buAutoNum type="arabicPeriod"/>
            </a:pPr>
            <a:r>
              <a:rPr lang="en-US" dirty="0"/>
              <a:t>Promotion Strategy: Use social media, email newsletters, influencer partnerships, and paid advertising to promote Tata Motors’ content and reach a wider audience</a:t>
            </a:r>
            <a:r>
              <a:rPr lang="en-US" dirty="0" smtClean="0"/>
              <a:t>.</a:t>
            </a:r>
          </a:p>
          <a:p>
            <a:pPr marL="342900" indent="-342900">
              <a:buAutoNum type="arabicPeriod"/>
            </a:pPr>
            <a:r>
              <a:rPr lang="en-US" dirty="0"/>
              <a:t>.Measure and Analyze: Track the performance of content using analytics tools to understand what resonates with the audience and refine future content strategies accordingly. </a:t>
            </a:r>
            <a:endParaRPr lang="en-US" dirty="0" smtClean="0"/>
          </a:p>
          <a:p>
            <a:pPr marL="342900" indent="-342900">
              <a:buAutoNum type="arabicPeriod"/>
            </a:pPr>
            <a:r>
              <a:rPr lang="en-US" dirty="0"/>
              <a:t>Iterate and Improve: Continuously evaluate the effectiveness of content and refine the strategy based on feedback and performance metrics.</a:t>
            </a:r>
            <a:endParaRPr lang="en-US" dirty="0" smtClean="0"/>
          </a:p>
          <a:p>
            <a:pPr marL="342900" indent="-342900">
              <a:buAutoNum type="arabicPeriod"/>
            </a:pPr>
            <a:endParaRPr lang="en-IN" dirty="0"/>
          </a:p>
        </p:txBody>
      </p:sp>
    </p:spTree>
    <p:extLst>
      <p:ext uri="{BB962C8B-B14F-4D97-AF65-F5344CB8AC3E}">
        <p14:creationId xmlns:p14="http://schemas.microsoft.com/office/powerpoint/2010/main" val="3277973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6186309"/>
          </a:xfrm>
          <a:prstGeom prst="rect">
            <a:avLst/>
          </a:prstGeom>
        </p:spPr>
        <p:txBody>
          <a:bodyPr wrap="square">
            <a:spAutoFit/>
          </a:bodyPr>
          <a:lstStyle/>
          <a:p>
            <a:r>
              <a:rPr lang="en-US" sz="2400" b="1" dirty="0">
                <a:solidFill>
                  <a:schemeClr val="tx2"/>
                </a:solidFill>
              </a:rPr>
              <a:t>Sponsorships and Partnerships: </a:t>
            </a:r>
            <a:r>
              <a:rPr lang="en-US" dirty="0"/>
              <a:t>Tata Motors may engage in strategic partnerships and sponsorships with events, sports teams, or cultural organizations to increase brand visibility and reach a wider audience. These collaborations help reinforce brand associations and enhance brand perception. </a:t>
            </a:r>
            <a:endParaRPr lang="en-US" dirty="0" smtClean="0"/>
          </a:p>
          <a:p>
            <a:r>
              <a:rPr lang="en-US" sz="2400" b="1" dirty="0">
                <a:solidFill>
                  <a:schemeClr val="tx2"/>
                </a:solidFill>
              </a:rPr>
              <a:t>Market Expansion: </a:t>
            </a:r>
            <a:r>
              <a:rPr lang="en-US" dirty="0"/>
              <a:t>Tata Motors may pursue market expansion strategies by entering new geographical markets or introducing new product lines to cater to evolving customer needs and preferences. This could involve conducting market research, adapting products to local tastes, and establishing distribution networks</a:t>
            </a:r>
            <a:r>
              <a:rPr lang="en-US" dirty="0" smtClean="0"/>
              <a:t>.</a:t>
            </a:r>
          </a:p>
          <a:p>
            <a:r>
              <a:rPr lang="it-IT" sz="2400" b="1" dirty="0">
                <a:solidFill>
                  <a:schemeClr val="tx2"/>
                </a:solidFill>
              </a:rPr>
              <a:t>Corporate Social Responsibility (CSR): </a:t>
            </a:r>
            <a:r>
              <a:rPr lang="it-IT" dirty="0" smtClean="0"/>
              <a:t>Tata</a:t>
            </a:r>
          </a:p>
          <a:p>
            <a:pPr marL="342900" indent="-342900">
              <a:buAutoNum type="arabicPeriod"/>
            </a:pPr>
            <a:r>
              <a:rPr lang="en-US" dirty="0" smtClean="0"/>
              <a:t>Integrated </a:t>
            </a:r>
            <a:r>
              <a:rPr lang="en-US" dirty="0"/>
              <a:t>Marketing Communications (IMC): Tata Motors employs a mix of traditional and digital marketing channels to reach consumers at various </a:t>
            </a:r>
            <a:r>
              <a:rPr lang="en-US" dirty="0" smtClean="0"/>
              <a:t>touch points</a:t>
            </a:r>
            <a:r>
              <a:rPr lang="en-US" dirty="0"/>
              <a:t>. This includes advertising through television, print media, outdoor billboards, online platforms, social media, and experiential marketing events</a:t>
            </a:r>
            <a:r>
              <a:rPr lang="en-US" dirty="0" smtClean="0"/>
              <a:t>.</a:t>
            </a:r>
          </a:p>
          <a:p>
            <a:pPr marL="342900" indent="-342900">
              <a:buAutoNum type="arabicPeriod"/>
            </a:pPr>
            <a:r>
              <a:rPr lang="en-US" dirty="0"/>
              <a:t>Digital Marketing: In the digital age, Tata Motors leverages digital marketing strategies such as search engine optimization (SEO), pay-per-click (PPC) advertising, content marketing, social media marketing, email marketing, and influencer partnerships to engage with consumers, generate leads, and drive sales</a:t>
            </a:r>
            <a:r>
              <a:rPr lang="en-US" dirty="0" smtClean="0"/>
              <a:t>.</a:t>
            </a:r>
          </a:p>
          <a:p>
            <a:pPr marL="342900" indent="-342900">
              <a:buAutoNum type="arabicPeriod"/>
            </a:pPr>
            <a:r>
              <a:rPr lang="en-US" dirty="0"/>
              <a:t>Customer Relationship Management (CRM): Tata Motors focuses on building and maintaining strong relationships with customers through CRM initiatives. This includes personalized communication, loyalty programs, after-sales services, and gathering feedback to continuously improve the customer experience.</a:t>
            </a:r>
            <a:endParaRPr lang="en-IN" dirty="0"/>
          </a:p>
        </p:txBody>
      </p:sp>
    </p:spTree>
    <p:extLst>
      <p:ext uri="{BB962C8B-B14F-4D97-AF65-F5344CB8AC3E}">
        <p14:creationId xmlns:p14="http://schemas.microsoft.com/office/powerpoint/2010/main" val="3908284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545" y="0"/>
            <a:ext cx="8839200" cy="7201972"/>
          </a:xfrm>
          <a:prstGeom prst="rect">
            <a:avLst/>
          </a:prstGeom>
        </p:spPr>
        <p:txBody>
          <a:bodyPr wrap="square">
            <a:spAutoFit/>
          </a:bodyPr>
          <a:lstStyle/>
          <a:p>
            <a:r>
              <a:rPr lang="en-IN" sz="2400" b="1" dirty="0" smtClean="0">
                <a:solidFill>
                  <a:schemeClr val="tx2"/>
                </a:solidFill>
              </a:rPr>
              <a:t>CONTENT CREATION &amp; CURATION</a:t>
            </a:r>
          </a:p>
          <a:p>
            <a:r>
              <a:rPr lang="en-IN" sz="2400" dirty="0" smtClean="0">
                <a:solidFill>
                  <a:schemeClr val="tx2"/>
                </a:solidFill>
              </a:rPr>
              <a:t>POST CREATION</a:t>
            </a:r>
          </a:p>
          <a:p>
            <a:r>
              <a:rPr lang="en-US" dirty="0" smtClean="0"/>
              <a:t>Creating and curating content for Tata Motors involves understanding their target audience, industry trends, and brand values. Here’s a strategy for content creation and </a:t>
            </a:r>
            <a:r>
              <a:rPr lang="en-US" dirty="0" err="1" smtClean="0"/>
              <a:t>currection</a:t>
            </a:r>
            <a:r>
              <a:rPr lang="en-US" dirty="0" smtClean="0"/>
              <a:t>:</a:t>
            </a:r>
          </a:p>
          <a:p>
            <a:pPr marL="342900" indent="-342900">
              <a:buAutoNum type="arabicPeriod"/>
            </a:pPr>
            <a:r>
              <a:rPr lang="en-US" dirty="0" smtClean="0"/>
              <a:t>Audience Research: Identify the target audience for Tata Motors, including individual consumers, businesses, and investors. Understand their demographics, preferences, pain points, and interests related to automobiles.</a:t>
            </a:r>
          </a:p>
          <a:p>
            <a:pPr marL="342900" indent="-342900">
              <a:buAutoNum type="arabicPeriod"/>
            </a:pPr>
            <a:r>
              <a:rPr lang="en-US" dirty="0"/>
              <a:t>Industry Trends: Stay updated on the latest trends in the automotive industry, such as electric vehicles, autonomous driving technology, sustainability initiatives, and changing consumer preferences. </a:t>
            </a:r>
            <a:endParaRPr lang="en-US" dirty="0" smtClean="0"/>
          </a:p>
          <a:p>
            <a:pPr marL="342900" indent="-342900">
              <a:buAutoNum type="arabicPeriod"/>
            </a:pPr>
            <a:r>
              <a:rPr lang="en-US" dirty="0"/>
              <a:t>Brand Values: Highlight Tata Motors’ brand values of innovation, reliability, sustainability, and social responsibility in content creation. Ensure that all content aligns with these values and reinforces the brand identity</a:t>
            </a:r>
            <a:r>
              <a:rPr lang="en-US" dirty="0" smtClean="0"/>
              <a:t>.</a:t>
            </a:r>
          </a:p>
          <a:p>
            <a:pPr marL="342900" indent="-342900">
              <a:buAutoNum type="arabicPeriod"/>
            </a:pPr>
            <a:r>
              <a:rPr lang="en-US" dirty="0"/>
              <a:t>Content Types: Create a diverse range of content types to cater to different audience preferences and consumption habits. This could include</a:t>
            </a:r>
            <a:r>
              <a:rPr lang="en-US" dirty="0" smtClean="0"/>
              <a:t>:</a:t>
            </a:r>
          </a:p>
          <a:p>
            <a:r>
              <a:rPr lang="en-US" dirty="0" smtClean="0"/>
              <a:t>	● </a:t>
            </a:r>
            <a:r>
              <a:rPr lang="en-US" dirty="0"/>
              <a:t>Product Features and Reviews: Highlight key features of Tata Motors vehicles, </a:t>
            </a:r>
            <a:r>
              <a:rPr lang="en-US" dirty="0" smtClean="0"/>
              <a:t>	including </a:t>
            </a:r>
            <a:r>
              <a:rPr lang="en-US" dirty="0"/>
              <a:t>performance, safety, and technology. </a:t>
            </a:r>
            <a:endParaRPr lang="en-US" dirty="0" smtClean="0"/>
          </a:p>
          <a:p>
            <a:r>
              <a:rPr lang="en-US" dirty="0"/>
              <a:t>	</a:t>
            </a:r>
            <a:r>
              <a:rPr lang="en-US" dirty="0" smtClean="0"/>
              <a:t>● </a:t>
            </a:r>
            <a:r>
              <a:rPr lang="en-US" dirty="0"/>
              <a:t>Behind-the-Scenes: Showcase the manufacturing process, research, and </a:t>
            </a:r>
            <a:r>
              <a:rPr lang="en-US" dirty="0" smtClean="0"/>
              <a:t>	development </a:t>
            </a:r>
            <a:r>
              <a:rPr lang="en-US" dirty="0"/>
              <a:t>efforts, and the people behind Tata Motors’ success. </a:t>
            </a:r>
            <a:endParaRPr lang="en-US" dirty="0" smtClean="0"/>
          </a:p>
          <a:p>
            <a:r>
              <a:rPr lang="en-US" dirty="0"/>
              <a:t>	</a:t>
            </a:r>
            <a:r>
              <a:rPr lang="en-US" dirty="0" smtClean="0"/>
              <a:t>● </a:t>
            </a:r>
            <a:r>
              <a:rPr lang="en-US" dirty="0"/>
              <a:t>Customer Stories/Testimonials: Share stories of satisfied customers or businesses </a:t>
            </a:r>
            <a:r>
              <a:rPr lang="en-US" dirty="0" smtClean="0"/>
              <a:t>	who </a:t>
            </a:r>
            <a:r>
              <a:rPr lang="en-US" dirty="0"/>
              <a:t>have benefited from using Tata Motors vehicles. </a:t>
            </a:r>
            <a:endParaRPr lang="en-US" dirty="0" smtClean="0"/>
          </a:p>
          <a:p>
            <a:r>
              <a:rPr lang="en-US" dirty="0"/>
              <a:t>	</a:t>
            </a:r>
            <a:r>
              <a:rPr lang="en-US" dirty="0" smtClean="0"/>
              <a:t>● </a:t>
            </a:r>
            <a:r>
              <a:rPr lang="en-US" dirty="0"/>
              <a:t>Educational Content: Provide informative content about automotive industry </a:t>
            </a:r>
            <a:r>
              <a:rPr lang="en-US" dirty="0" smtClean="0"/>
              <a:t>	trends</a:t>
            </a:r>
            <a:r>
              <a:rPr lang="en-US" dirty="0"/>
              <a:t>, vehicle maintenance tips, or sustainable driving practices. </a:t>
            </a:r>
            <a:endParaRPr lang="en-US" dirty="0" smtClean="0"/>
          </a:p>
          <a:p>
            <a:r>
              <a:rPr lang="en-US" dirty="0"/>
              <a:t>	</a:t>
            </a:r>
            <a:r>
              <a:rPr lang="en-US" dirty="0" smtClean="0"/>
              <a:t>● </a:t>
            </a:r>
            <a:r>
              <a:rPr lang="en-US" dirty="0"/>
              <a:t>Community Engagement: Engage with the audience through contests, </a:t>
            </a:r>
            <a:endParaRPr lang="en-US" dirty="0" smtClean="0"/>
          </a:p>
          <a:p>
            <a:pPr marL="342900" indent="-342900">
              <a:buAutoNum type="arabicPeriod"/>
            </a:pPr>
            <a:endParaRPr lang="en-IN" b="1" dirty="0">
              <a:solidFill>
                <a:schemeClr val="accent1"/>
              </a:solidFill>
            </a:endParaRPr>
          </a:p>
        </p:txBody>
      </p:sp>
    </p:spTree>
    <p:extLst>
      <p:ext uri="{BB962C8B-B14F-4D97-AF65-F5344CB8AC3E}">
        <p14:creationId xmlns:p14="http://schemas.microsoft.com/office/powerpoint/2010/main" val="2899457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740307"/>
          </a:xfrm>
          <a:prstGeom prst="rect">
            <a:avLst/>
          </a:prstGeom>
        </p:spPr>
        <p:txBody>
          <a:bodyPr wrap="square">
            <a:spAutoFit/>
          </a:bodyPr>
          <a:lstStyle/>
          <a:p>
            <a:r>
              <a:rPr lang="en-US" dirty="0" smtClean="0"/>
              <a:t>	challenges</a:t>
            </a:r>
            <a:r>
              <a:rPr lang="en-US" dirty="0"/>
              <a:t>, or user-generated content campaigns. </a:t>
            </a:r>
            <a:endParaRPr lang="en-US" dirty="0" smtClean="0"/>
          </a:p>
          <a:p>
            <a:r>
              <a:rPr lang="en-US" dirty="0"/>
              <a:t>	</a:t>
            </a:r>
            <a:r>
              <a:rPr lang="en-US" dirty="0" smtClean="0"/>
              <a:t>● </a:t>
            </a:r>
            <a:r>
              <a:rPr lang="en-US" dirty="0"/>
              <a:t>Corporate Social Responsibility (CSR): Highlight Tata Motors’ CSR </a:t>
            </a:r>
            <a:r>
              <a:rPr lang="en-US" dirty="0" smtClean="0"/>
              <a:t>	initiatives</a:t>
            </a:r>
            <a:r>
              <a:rPr lang="en-US" dirty="0"/>
              <a:t>, 	</a:t>
            </a:r>
            <a:r>
              <a:rPr lang="en-US" dirty="0" smtClean="0"/>
              <a:t>such </a:t>
            </a:r>
            <a:r>
              <a:rPr lang="en-US" dirty="0"/>
              <a:t>as environmental conservation efforts or community </a:t>
            </a:r>
            <a:r>
              <a:rPr lang="en-US" dirty="0" smtClean="0"/>
              <a:t>	development 	projects</a:t>
            </a:r>
            <a:r>
              <a:rPr lang="en-US" dirty="0"/>
              <a:t>. </a:t>
            </a:r>
            <a:endParaRPr lang="en-US" dirty="0" smtClean="0"/>
          </a:p>
          <a:p>
            <a:r>
              <a:rPr lang="en-US" dirty="0"/>
              <a:t>	</a:t>
            </a:r>
            <a:r>
              <a:rPr lang="en-US" dirty="0" smtClean="0"/>
              <a:t>● </a:t>
            </a:r>
            <a:r>
              <a:rPr lang="en-US" dirty="0"/>
              <a:t>Thought Leadership: Publish articles or whitepapers authored by Tata </a:t>
            </a:r>
            <a:r>
              <a:rPr lang="en-US" dirty="0" smtClean="0"/>
              <a:t>	Motors</a:t>
            </a:r>
            <a:r>
              <a:rPr lang="en-US" dirty="0"/>
              <a:t>’ executives or experts, discussing industry insights, future trends, or </a:t>
            </a:r>
            <a:r>
              <a:rPr lang="en-US" dirty="0" smtClean="0"/>
              <a:t>	technological </a:t>
            </a:r>
            <a:r>
              <a:rPr lang="en-US" dirty="0"/>
              <a:t>innovations</a:t>
            </a:r>
            <a:r>
              <a:rPr lang="en-US" dirty="0" smtClean="0"/>
              <a:t>.</a:t>
            </a:r>
          </a:p>
          <a:p>
            <a:pPr marL="342900" indent="-342900">
              <a:buAutoNum type="arabicPeriod" startAt="5"/>
            </a:pPr>
            <a:r>
              <a:rPr lang="en-US" dirty="0" smtClean="0"/>
              <a:t>Content </a:t>
            </a:r>
            <a:r>
              <a:rPr lang="en-US" dirty="0"/>
              <a:t>Types: Create a diverse range of content types to cater to different audience preferences and consumption habits. This could </a:t>
            </a:r>
            <a:r>
              <a:rPr lang="en-US" dirty="0" smtClean="0"/>
              <a:t>include:</a:t>
            </a:r>
            <a:endParaRPr lang="en-US" dirty="0"/>
          </a:p>
          <a:p>
            <a:r>
              <a:rPr lang="en-US" dirty="0" smtClean="0"/>
              <a:t>	● </a:t>
            </a:r>
            <a:r>
              <a:rPr lang="en-US" dirty="0"/>
              <a:t>Product Features and Reviews: Highlight key features of Tata Motors vehicles, </a:t>
            </a:r>
            <a:r>
              <a:rPr lang="en-US" dirty="0" smtClean="0"/>
              <a:t>	including </a:t>
            </a:r>
            <a:r>
              <a:rPr lang="en-US" dirty="0"/>
              <a:t>performance, safety, and technology. </a:t>
            </a:r>
            <a:endParaRPr lang="en-US" dirty="0" smtClean="0"/>
          </a:p>
          <a:p>
            <a:r>
              <a:rPr lang="en-US" dirty="0"/>
              <a:t>	</a:t>
            </a:r>
            <a:r>
              <a:rPr lang="en-US" dirty="0" smtClean="0"/>
              <a:t>● </a:t>
            </a:r>
            <a:r>
              <a:rPr lang="en-US" dirty="0"/>
              <a:t>Behind-the-Scenes: Showcase the manufacturing process, research, and </a:t>
            </a:r>
            <a:r>
              <a:rPr lang="en-US" dirty="0" smtClean="0"/>
              <a:t>	development </a:t>
            </a:r>
            <a:r>
              <a:rPr lang="en-US" dirty="0"/>
              <a:t>efforts, and the people behind Tata Motors’ success. </a:t>
            </a:r>
            <a:endParaRPr lang="en-US" dirty="0" smtClean="0"/>
          </a:p>
          <a:p>
            <a:r>
              <a:rPr lang="en-US" dirty="0"/>
              <a:t>	</a:t>
            </a:r>
            <a:r>
              <a:rPr lang="en-US" dirty="0" smtClean="0"/>
              <a:t>● </a:t>
            </a:r>
            <a:r>
              <a:rPr lang="en-US" dirty="0"/>
              <a:t>Customer Stories/Testimonials: Share stories of satisfied customers or </a:t>
            </a:r>
            <a:r>
              <a:rPr lang="en-US" dirty="0" smtClean="0"/>
              <a:t>	businesses </a:t>
            </a:r>
            <a:r>
              <a:rPr lang="en-US" dirty="0"/>
              <a:t>who have benefited from using Tata Motors vehicles. </a:t>
            </a:r>
            <a:endParaRPr lang="en-US" dirty="0" smtClean="0"/>
          </a:p>
          <a:p>
            <a:r>
              <a:rPr lang="en-US" dirty="0"/>
              <a:t>	</a:t>
            </a:r>
            <a:r>
              <a:rPr lang="en-US" dirty="0" smtClean="0"/>
              <a:t>● </a:t>
            </a:r>
            <a:r>
              <a:rPr lang="en-US" dirty="0"/>
              <a:t>Educational Content: Provide informative content about automotive industry </a:t>
            </a:r>
            <a:r>
              <a:rPr lang="en-US" dirty="0" smtClean="0"/>
              <a:t>	trends</a:t>
            </a:r>
            <a:r>
              <a:rPr lang="en-US" dirty="0"/>
              <a:t>, vehicle maintenance tips, or sustainable driving practices</a:t>
            </a:r>
            <a:r>
              <a:rPr lang="en-US" dirty="0" smtClean="0"/>
              <a:t>.</a:t>
            </a:r>
          </a:p>
          <a:p>
            <a:r>
              <a:rPr lang="en-US" dirty="0"/>
              <a:t>	</a:t>
            </a:r>
            <a:r>
              <a:rPr lang="en-US" dirty="0" smtClean="0"/>
              <a:t> </a:t>
            </a:r>
            <a:r>
              <a:rPr lang="en-US" dirty="0"/>
              <a:t>● Community Engagement: Engage with the audience through contests, </a:t>
            </a:r>
            <a:r>
              <a:rPr lang="en-US" dirty="0" smtClean="0"/>
              <a:t>	challenges</a:t>
            </a:r>
            <a:r>
              <a:rPr lang="en-US" dirty="0"/>
              <a:t>, or user-generated content campaigns. </a:t>
            </a:r>
            <a:endParaRPr lang="en-US" dirty="0" smtClean="0"/>
          </a:p>
          <a:p>
            <a:r>
              <a:rPr lang="en-US" dirty="0"/>
              <a:t>	</a:t>
            </a:r>
            <a:r>
              <a:rPr lang="en-US" dirty="0" smtClean="0"/>
              <a:t>● </a:t>
            </a:r>
            <a:r>
              <a:rPr lang="en-US" dirty="0"/>
              <a:t>Corporate Social Responsibility (CSR): Highlight Tata Motors’ CSR initiatives, </a:t>
            </a:r>
            <a:r>
              <a:rPr lang="en-US" dirty="0" smtClean="0"/>
              <a:t>	such 	as </a:t>
            </a:r>
            <a:r>
              <a:rPr lang="en-US" dirty="0"/>
              <a:t>environmental conservation efforts or community development </a:t>
            </a:r>
            <a:r>
              <a:rPr lang="en-US" dirty="0" smtClean="0"/>
              <a:t>	projects</a:t>
            </a:r>
            <a:r>
              <a:rPr lang="en-US" dirty="0"/>
              <a:t>. </a:t>
            </a:r>
            <a:endParaRPr lang="en-US" dirty="0" smtClean="0"/>
          </a:p>
          <a:p>
            <a:r>
              <a:rPr lang="en-US" dirty="0"/>
              <a:t>	</a:t>
            </a:r>
            <a:r>
              <a:rPr lang="en-US" dirty="0" smtClean="0"/>
              <a:t>● </a:t>
            </a:r>
            <a:r>
              <a:rPr lang="en-US" dirty="0"/>
              <a:t>Thought Leadership: Publish articles or whitepapers authored by Tata Motors’ </a:t>
            </a:r>
            <a:r>
              <a:rPr lang="en-US" dirty="0" smtClean="0"/>
              <a:t>	executives </a:t>
            </a:r>
            <a:r>
              <a:rPr lang="en-US" dirty="0"/>
              <a:t>or experts, discussing industry insights, future trends, or technological </a:t>
            </a:r>
            <a:r>
              <a:rPr lang="en-US" dirty="0" smtClean="0"/>
              <a:t>	innovations</a:t>
            </a:r>
            <a:r>
              <a:rPr lang="en-US" dirty="0"/>
              <a:t>.</a:t>
            </a:r>
            <a:endParaRPr lang="en-US" dirty="0" smtClean="0"/>
          </a:p>
        </p:txBody>
      </p:sp>
    </p:spTree>
    <p:extLst>
      <p:ext uri="{BB962C8B-B14F-4D97-AF65-F5344CB8AC3E}">
        <p14:creationId xmlns:p14="http://schemas.microsoft.com/office/powerpoint/2010/main" val="1802604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2000" dirty="0" smtClean="0">
                <a:solidFill>
                  <a:schemeClr val="bg1"/>
                </a:solidFill>
              </a:rPr>
              <a:t>DIGITAL MARKETING</a:t>
            </a:r>
            <a:br>
              <a:rPr lang="en-IN" sz="2000" dirty="0" smtClean="0">
                <a:solidFill>
                  <a:schemeClr val="bg1"/>
                </a:solidFill>
              </a:rPr>
            </a:br>
            <a:r>
              <a:rPr lang="en-IN" sz="2000" dirty="0" smtClean="0">
                <a:solidFill>
                  <a:schemeClr val="bg1"/>
                </a:solidFill>
              </a:rPr>
              <a:t>OF</a:t>
            </a:r>
            <a:br>
              <a:rPr lang="en-IN" sz="2000" dirty="0" smtClean="0">
                <a:solidFill>
                  <a:schemeClr val="bg1"/>
                </a:solidFill>
              </a:rPr>
            </a:br>
            <a:r>
              <a:rPr lang="en-IN" sz="3600" b="1" dirty="0" smtClean="0">
                <a:solidFill>
                  <a:schemeClr val="bg1"/>
                </a:solidFill>
                <a:effectLst>
                  <a:outerShdw blurRad="38100" dist="38100" dir="2700000" algn="tl">
                    <a:srgbClr val="000000">
                      <a:alpha val="43137"/>
                    </a:srgbClr>
                  </a:outerShdw>
                </a:effectLst>
                <a:latin typeface="Britannic Bold" pitchFamily="34" charset="0"/>
              </a:rPr>
              <a:t>TATA MOTORS</a:t>
            </a:r>
            <a:endParaRPr lang="en-IN" sz="3600" b="1" dirty="0">
              <a:solidFill>
                <a:schemeClr val="bg1"/>
              </a:solidFill>
              <a:effectLst>
                <a:outerShdw blurRad="38100" dist="38100" dir="2700000" algn="tl">
                  <a:srgbClr val="000000">
                    <a:alpha val="43137"/>
                  </a:srgbClr>
                </a:outerShdw>
              </a:effectLst>
              <a:latin typeface="Britannic Bold" pitchFamily="34" charset="0"/>
            </a:endParaRP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3528" y="1905000"/>
            <a:ext cx="3946072" cy="2209800"/>
          </a:xfrm>
          <a:prstGeom prst="rect">
            <a:avLst/>
          </a:prstGeom>
          <a:solidFill>
            <a:schemeClr val="tx1"/>
          </a:solidFill>
          <a:ln>
            <a:noFill/>
          </a:ln>
          <a:effec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3000" y="1905000"/>
            <a:ext cx="3886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3962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191000"/>
            <a:ext cx="388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036" y="399539"/>
            <a:ext cx="1295400" cy="95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99539"/>
            <a:ext cx="1292225"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432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5447645"/>
          </a:xfrm>
          <a:prstGeom prst="rect">
            <a:avLst/>
          </a:prstGeom>
        </p:spPr>
        <p:txBody>
          <a:bodyPr wrap="square">
            <a:spAutoFit/>
          </a:bodyPr>
          <a:lstStyle/>
          <a:p>
            <a:r>
              <a:rPr lang="en-IN" sz="2400" b="1" dirty="0">
                <a:solidFill>
                  <a:schemeClr val="tx2"/>
                </a:solidFill>
              </a:rPr>
              <a:t>INSTAGRAM </a:t>
            </a:r>
            <a:r>
              <a:rPr lang="en-IN" sz="2400" b="1" dirty="0" smtClean="0">
                <a:solidFill>
                  <a:schemeClr val="tx2"/>
                </a:solidFill>
              </a:rPr>
              <a:t>STORY</a:t>
            </a:r>
          </a:p>
          <a:p>
            <a:pPr marL="342900" indent="-342900">
              <a:buAutoNum type="arabicPeriod"/>
            </a:pPr>
            <a:r>
              <a:rPr lang="en-US" dirty="0" smtClean="0"/>
              <a:t>Analytics </a:t>
            </a:r>
            <a:r>
              <a:rPr lang="en-US" dirty="0"/>
              <a:t>and Measurement: Track the performance of content using analytics tools to measure metrics such as website traffic, engagement, social shares, lead generation, and conversion rates. Use insights to iterate and improve content strategies over time</a:t>
            </a:r>
            <a:r>
              <a:rPr lang="en-US" dirty="0" smtClean="0"/>
              <a:t>.</a:t>
            </a:r>
          </a:p>
          <a:p>
            <a:r>
              <a:rPr lang="en-US" dirty="0"/>
              <a:t>By following these steps, Tata Motors can effectively create and curate content that resonates with its target audience, strengthens its brand presence, and drives engagement and loyalty among consumers</a:t>
            </a:r>
            <a:r>
              <a:rPr lang="en-US" dirty="0" smtClean="0"/>
              <a:t>.</a:t>
            </a:r>
          </a:p>
          <a:p>
            <a:r>
              <a:rPr lang="en-US" dirty="0"/>
              <a:t>You </a:t>
            </a:r>
            <a:endParaRPr lang="en-US" dirty="0" smtClean="0"/>
          </a:p>
          <a:p>
            <a:r>
              <a:rPr lang="en-US" dirty="0" smtClean="0"/>
              <a:t>INSTA </a:t>
            </a:r>
            <a:r>
              <a:rPr lang="en-US" dirty="0"/>
              <a:t>STORY </a:t>
            </a:r>
          </a:p>
          <a:p>
            <a:r>
              <a:rPr lang="en-US" dirty="0" err="1" smtClean="0"/>
              <a:t>ChatGPT</a:t>
            </a:r>
            <a:r>
              <a:rPr lang="en-US" dirty="0" smtClean="0"/>
              <a:t> </a:t>
            </a:r>
          </a:p>
          <a:p>
            <a:r>
              <a:rPr lang="en-US" dirty="0"/>
              <a:t>Creating an engaging </a:t>
            </a:r>
            <a:r>
              <a:rPr lang="en-US" dirty="0" err="1"/>
              <a:t>Instagram</a:t>
            </a:r>
            <a:r>
              <a:rPr lang="en-US" dirty="0"/>
              <a:t> Story for Tata Motors could involve showcasing their latest vehicle models, highlighting key features, or sharing behind-the-scenes glimpses of their manufacturing process. Here's a creative idea for an </a:t>
            </a:r>
            <a:r>
              <a:rPr lang="en-US" dirty="0" err="1"/>
              <a:t>Instagram</a:t>
            </a:r>
            <a:r>
              <a:rPr lang="en-US" dirty="0"/>
              <a:t> Story</a:t>
            </a:r>
            <a:r>
              <a:rPr lang="en-US" dirty="0" smtClean="0"/>
              <a:t>:</a:t>
            </a:r>
          </a:p>
          <a:p>
            <a:r>
              <a:rPr lang="en-IN" dirty="0"/>
              <a:t>Frame 1: </a:t>
            </a:r>
            <a:r>
              <a:rPr lang="en-IN" dirty="0" smtClean="0"/>
              <a:t>Introduction</a:t>
            </a:r>
          </a:p>
          <a:p>
            <a:r>
              <a:rPr lang="en-US" dirty="0" smtClean="0"/>
              <a:t>	● </a:t>
            </a:r>
            <a:r>
              <a:rPr lang="en-US" dirty="0"/>
              <a:t>Start with a captivating image or video of a sleek Tata Motors vehicle against </a:t>
            </a:r>
            <a:r>
              <a:rPr lang="en-US" dirty="0" smtClean="0"/>
              <a:t>	an </a:t>
            </a:r>
            <a:r>
              <a:rPr lang="en-US" dirty="0"/>
              <a:t>impressive backdrop</a:t>
            </a:r>
            <a:r>
              <a:rPr lang="en-US" dirty="0" smtClean="0"/>
              <a:t>.</a:t>
            </a:r>
          </a:p>
          <a:p>
            <a:r>
              <a:rPr lang="en-US" dirty="0"/>
              <a:t>	</a:t>
            </a:r>
            <a:r>
              <a:rPr lang="en-US" dirty="0" smtClean="0"/>
              <a:t> </a:t>
            </a:r>
            <a:r>
              <a:rPr lang="en-US" dirty="0"/>
              <a:t>● Add text: "Welcome to the world of Tata Motors. Explore our latest </a:t>
            </a:r>
            <a:r>
              <a:rPr lang="en-US" dirty="0" smtClean="0"/>
              <a:t>	innovations!</a:t>
            </a:r>
          </a:p>
        </p:txBody>
      </p:sp>
    </p:spTree>
    <p:extLst>
      <p:ext uri="{BB962C8B-B14F-4D97-AF65-F5344CB8AC3E}">
        <p14:creationId xmlns:p14="http://schemas.microsoft.com/office/powerpoint/2010/main" val="2633618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49485"/>
            <a:ext cx="8153400" cy="461665"/>
          </a:xfrm>
          <a:prstGeom prst="rect">
            <a:avLst/>
          </a:prstGeom>
        </p:spPr>
        <p:txBody>
          <a:bodyPr wrap="square">
            <a:spAutoFit/>
          </a:bodyPr>
          <a:lstStyle/>
          <a:p>
            <a:r>
              <a:rPr lang="en-IN" sz="2400" b="1" dirty="0" smtClean="0">
                <a:solidFill>
                  <a:schemeClr val="tx2"/>
                </a:solidFill>
              </a:rPr>
              <a:t>FACEBOOK REEL OF TATA MOTORS</a:t>
            </a:r>
            <a:endParaRPr lang="en-IN" sz="2400" b="1" dirty="0">
              <a:solidFill>
                <a:schemeClr val="tx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11150"/>
            <a:ext cx="5642617" cy="31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4648200"/>
            <a:ext cx="5791200" cy="646331"/>
          </a:xfrm>
          <a:prstGeom prst="rect">
            <a:avLst/>
          </a:prstGeom>
        </p:spPr>
        <p:txBody>
          <a:bodyPr wrap="square">
            <a:spAutoFit/>
          </a:bodyPr>
          <a:lstStyle/>
          <a:p>
            <a:r>
              <a:rPr lang="en-IN" dirty="0"/>
              <a:t>https://www.facebook.com/reel/251836891307585/?s=fb_shorts_tab&amp;stack_idx=0</a:t>
            </a:r>
          </a:p>
        </p:txBody>
      </p:sp>
    </p:spTree>
    <p:extLst>
      <p:ext uri="{BB962C8B-B14F-4D97-AF65-F5344CB8AC3E}">
        <p14:creationId xmlns:p14="http://schemas.microsoft.com/office/powerpoint/2010/main" val="3250739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461756"/>
            <a:ext cx="7620000" cy="461665"/>
          </a:xfrm>
          <a:prstGeom prst="rect">
            <a:avLst/>
          </a:prstGeom>
        </p:spPr>
        <p:txBody>
          <a:bodyPr wrap="square">
            <a:spAutoFit/>
          </a:bodyPr>
          <a:lstStyle/>
          <a:p>
            <a:r>
              <a:rPr lang="en-IN" sz="2400" b="1" dirty="0">
                <a:solidFill>
                  <a:schemeClr val="tx2"/>
                </a:solidFill>
              </a:rPr>
              <a:t>HIGHLIGHTS OF THE STORY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51413"/>
            <a:ext cx="5714999" cy="21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10491" y="3349348"/>
            <a:ext cx="7315200" cy="1754326"/>
          </a:xfrm>
          <a:prstGeom prst="rect">
            <a:avLst/>
          </a:prstGeom>
        </p:spPr>
        <p:txBody>
          <a:bodyPr wrap="square">
            <a:spAutoFit/>
          </a:bodyPr>
          <a:lstStyle/>
          <a:p>
            <a:r>
              <a:rPr lang="en-US" dirty="0"/>
              <a:t>EV charging is now more convenient than </a:t>
            </a:r>
            <a:r>
              <a:rPr lang="en-US" dirty="0" smtClean="0"/>
              <a:t>refueling! </a:t>
            </a:r>
            <a:r>
              <a:rPr lang="en-US" dirty="0"/>
              <a:t>Charge at home or at any public charger </a:t>
            </a:r>
            <a:r>
              <a:rPr lang="en-US" dirty="0" smtClean="0"/>
              <a:t>enroot. </a:t>
            </a:r>
            <a:r>
              <a:rPr lang="en-US" dirty="0"/>
              <a:t>You are never far from one as 10,000+ public chargers are easily accessible across cities, towns and highways. With charging infra growing exponentially, easy will only get easier!</a:t>
            </a:r>
          </a:p>
          <a:p>
            <a:r>
              <a:rPr lang="en-US" dirty="0"/>
              <a:t>Take a deep dive into this evolving seamlessness in EV charging with mentor </a:t>
            </a:r>
            <a:r>
              <a:rPr lang="en-US" dirty="0" err="1"/>
              <a:t>Balaje</a:t>
            </a:r>
            <a:r>
              <a:rPr lang="en-US" dirty="0"/>
              <a:t> </a:t>
            </a:r>
            <a:r>
              <a:rPr lang="en-US" dirty="0" err="1"/>
              <a:t>Rajan</a:t>
            </a:r>
            <a:r>
              <a:rPr lang="en-US" dirty="0" smtClean="0"/>
              <a:t>.</a:t>
            </a:r>
            <a:endParaRPr lang="en-US" dirty="0"/>
          </a:p>
        </p:txBody>
      </p:sp>
      <p:sp>
        <p:nvSpPr>
          <p:cNvPr id="8" name="Rectangle 7"/>
          <p:cNvSpPr/>
          <p:nvPr/>
        </p:nvSpPr>
        <p:spPr>
          <a:xfrm>
            <a:off x="817418" y="5103674"/>
            <a:ext cx="2825389" cy="369332"/>
          </a:xfrm>
          <a:prstGeom prst="rect">
            <a:avLst/>
          </a:prstGeom>
        </p:spPr>
        <p:txBody>
          <a:bodyPr wrap="none">
            <a:spAutoFit/>
          </a:bodyPr>
          <a:lstStyle/>
          <a:p>
            <a:r>
              <a:rPr lang="en-IN" u="sng" dirty="0">
                <a:hlinkClick r:id="rId3"/>
              </a:rPr>
              <a:t>http://cars.tatamotors.com/</a:t>
            </a:r>
            <a:endParaRPr lang="en-IN" dirty="0"/>
          </a:p>
        </p:txBody>
      </p:sp>
    </p:spTree>
    <p:extLst>
      <p:ext uri="{BB962C8B-B14F-4D97-AF65-F5344CB8AC3E}">
        <p14:creationId xmlns:p14="http://schemas.microsoft.com/office/powerpoint/2010/main" val="348851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32640"/>
          </a:xfrm>
          <a:prstGeom prst="rect">
            <a:avLst/>
          </a:prstGeom>
        </p:spPr>
        <p:txBody>
          <a:bodyPr wrap="square">
            <a:spAutoFit/>
          </a:bodyPr>
          <a:lstStyle/>
          <a:p>
            <a:r>
              <a:rPr lang="en-IN" sz="2400" b="1" dirty="0">
                <a:solidFill>
                  <a:schemeClr val="accent1"/>
                </a:solidFill>
              </a:rPr>
              <a:t>DESIGNS/ VIDEO </a:t>
            </a:r>
            <a:r>
              <a:rPr lang="en-IN" sz="2400" b="1" dirty="0" smtClean="0">
                <a:solidFill>
                  <a:schemeClr val="accent1"/>
                </a:solidFill>
              </a:rPr>
              <a:t>EDITINGS</a:t>
            </a:r>
          </a:p>
          <a:p>
            <a:r>
              <a:rPr lang="en-US" dirty="0"/>
              <a:t>If you're looking for Tata Motors designs for editing purposes, there are several options depending on what you're aiming for</a:t>
            </a:r>
            <a:r>
              <a:rPr lang="en-US" dirty="0" smtClean="0"/>
              <a:t>:</a:t>
            </a:r>
          </a:p>
          <a:p>
            <a:pPr marL="342900" indent="-342900">
              <a:buAutoNum type="arabicPeriod"/>
            </a:pPr>
            <a:r>
              <a:rPr lang="en-US" dirty="0" smtClean="0"/>
              <a:t>Official </a:t>
            </a:r>
            <a:r>
              <a:rPr lang="en-US" dirty="0"/>
              <a:t>Press Material: Tata Motors often releases high-quality images of their vehicles for promotional purposes. You can find these images on their official website or through press releases. These images are usually well-lit and showcase the vehicles from various angles, making them ideal for editing. </a:t>
            </a:r>
            <a:endParaRPr lang="en-US" dirty="0" smtClean="0"/>
          </a:p>
          <a:p>
            <a:pPr marL="342900" indent="-342900">
              <a:buAutoNum type="arabicPeriod"/>
            </a:pPr>
            <a:r>
              <a:rPr lang="en-US" dirty="0"/>
              <a:t>Stock Photo Websites: Websites like </a:t>
            </a:r>
            <a:r>
              <a:rPr lang="en-US" dirty="0" err="1"/>
              <a:t>Shutterstock</a:t>
            </a:r>
            <a:r>
              <a:rPr lang="en-US" dirty="0"/>
              <a:t>, Getty Images, and Adobe Stock may have a variety of Tata Motors vehicle images available for purchase or free download. These images are professionally shot and edited, providing a good starting point for your editing </a:t>
            </a:r>
            <a:r>
              <a:rPr lang="en-US" dirty="0" smtClean="0"/>
              <a:t>projects.</a:t>
            </a:r>
          </a:p>
          <a:p>
            <a:pPr marL="342900" indent="-342900">
              <a:buAutoNum type="arabicPeriod"/>
            </a:pPr>
            <a:r>
              <a:rPr lang="en-US" dirty="0"/>
              <a:t>Social Media and Fan Communities: Explore social media platforms like </a:t>
            </a:r>
            <a:r>
              <a:rPr lang="en-US" dirty="0" err="1"/>
              <a:t>Instagram</a:t>
            </a:r>
            <a:r>
              <a:rPr lang="en-US" dirty="0"/>
              <a:t>, where enthusiasts and photographers often share their photos of Tata Motors vehicles. You can find a wide range of images, including close-ups, action shots, and creative edits. Just be sure to respect copyright and give credit to the original creators if you plan to use their work</a:t>
            </a:r>
            <a:r>
              <a:rPr lang="en-US" dirty="0" smtClean="0"/>
              <a:t>.</a:t>
            </a:r>
          </a:p>
          <a:p>
            <a:pPr marL="342900" indent="-342900">
              <a:buAutoNum type="arabicPeriod"/>
            </a:pPr>
            <a:r>
              <a:rPr lang="en-US" dirty="0"/>
              <a:t>.Feedback: Provide immediate and informative feedback to users when they make edits, confirming actions, and highlighting any errors or issues that </a:t>
            </a:r>
            <a:r>
              <a:rPr lang="en-US" dirty="0" smtClean="0"/>
              <a:t>need attention</a:t>
            </a:r>
            <a:r>
              <a:rPr lang="en-US" dirty="0"/>
              <a:t>. </a:t>
            </a:r>
            <a:endParaRPr lang="en-US" dirty="0" smtClean="0"/>
          </a:p>
          <a:p>
            <a:pPr marL="342900" indent="-342900">
              <a:buAutoNum type="arabicPeriod"/>
            </a:pPr>
            <a:r>
              <a:rPr lang="en-US" dirty="0"/>
              <a:t>Flexibility: Offer a range of editing options and features to accommodate different user preferences and editing styles, allowing for customization and flexibility. </a:t>
            </a:r>
            <a:endParaRPr lang="en-US" dirty="0" smtClean="0"/>
          </a:p>
          <a:p>
            <a:pPr marL="342900" indent="-342900">
              <a:buAutoNum type="arabicPeriod"/>
            </a:pPr>
            <a:r>
              <a:rPr lang="en-US" dirty="0"/>
              <a:t>Accessibility: Ensure that the editing interface is accessible to all users, including those with disabilities, by incorporating features like keyboard shortcuts, screen reader compatibility, and adjustable text sizes</a:t>
            </a:r>
            <a:r>
              <a:rPr lang="en-US" dirty="0" smtClean="0"/>
              <a:t>.</a:t>
            </a:r>
          </a:p>
          <a:p>
            <a:pPr marL="342900" indent="-342900">
              <a:buAutoNum type="arabicPeriod"/>
            </a:pPr>
            <a:r>
              <a:rPr lang="en-US" dirty="0"/>
              <a:t>Efficiency: Optimize the editing process for speed and efficiency, with tools and shortcuts that enable users to quickly make edits and adjustments</a:t>
            </a:r>
            <a:endParaRPr lang="en-US" dirty="0" smtClean="0"/>
          </a:p>
        </p:txBody>
      </p:sp>
    </p:spTree>
    <p:extLst>
      <p:ext uri="{BB962C8B-B14F-4D97-AF65-F5344CB8AC3E}">
        <p14:creationId xmlns:p14="http://schemas.microsoft.com/office/powerpoint/2010/main" val="2059157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32640"/>
          </a:xfrm>
          <a:prstGeom prst="rect">
            <a:avLst/>
          </a:prstGeom>
        </p:spPr>
        <p:txBody>
          <a:bodyPr wrap="square">
            <a:spAutoFit/>
          </a:bodyPr>
          <a:lstStyle/>
          <a:p>
            <a:r>
              <a:rPr lang="en-IN" sz="2400" b="1" dirty="0" smtClean="0">
                <a:solidFill>
                  <a:schemeClr val="tx2"/>
                </a:solidFill>
              </a:rPr>
              <a:t>VIDEO EDITING TECHNIQUES</a:t>
            </a:r>
          </a:p>
          <a:p>
            <a:r>
              <a:rPr lang="en-US" dirty="0" smtClean="0"/>
              <a:t>Tata Motors, being a prominent automotive company, would likely use various video editing techniques to create compelling content for its audience. Here are some common techniques they might employ:</a:t>
            </a:r>
          </a:p>
          <a:p>
            <a:pPr marL="342900" indent="-342900">
              <a:buAutoNum type="arabicPeriod"/>
            </a:pPr>
            <a:r>
              <a:rPr lang="en-US" dirty="0" smtClean="0"/>
              <a:t>Storyboarding</a:t>
            </a:r>
            <a:r>
              <a:rPr lang="en-US" dirty="0"/>
              <a:t>: Before diving into the editing process, Tata Motors would likely create a storyboard to plan out the sequence of shots and overall narrative flow of the video. </a:t>
            </a:r>
            <a:endParaRPr lang="en-US" dirty="0" smtClean="0"/>
          </a:p>
          <a:p>
            <a:pPr marL="342900" indent="-342900">
              <a:buAutoNum type="arabicPeriod"/>
            </a:pPr>
            <a:r>
              <a:rPr lang="en-US" dirty="0"/>
              <a:t>Cinematic Shots: Tata Motors might use cinematic shots such as wide establishing shots, close-ups of details, and dynamic angles to showcase their vehicles in an engaging and visually appealing way. </a:t>
            </a:r>
            <a:endParaRPr lang="en-US" dirty="0" smtClean="0"/>
          </a:p>
          <a:p>
            <a:pPr marL="342900" indent="-342900">
              <a:buAutoNum type="arabicPeriod"/>
            </a:pPr>
            <a:r>
              <a:rPr lang="en-US" dirty="0"/>
              <a:t>Motion Graphics: Incorporating motion graphics can add a modern and dynamic element to their videos. They might use graphics to highlight key features of their vehicles or to display technical specifications. </a:t>
            </a:r>
            <a:endParaRPr lang="en-US" dirty="0" smtClean="0"/>
          </a:p>
          <a:p>
            <a:pPr marL="342900" indent="-342900">
              <a:buAutoNum type="arabicPeriod"/>
            </a:pPr>
            <a:r>
              <a:rPr lang="en-IN" dirty="0"/>
              <a:t>Drone Footage: Aerial shots captured by drones can provide unique perspectives and stunning visuals of Tata Motors' vehicles in various environments, such as </a:t>
            </a:r>
            <a:r>
              <a:rPr lang="en-IN" dirty="0" smtClean="0"/>
              <a:t>driving through scenic landscapes or navigating urban streets. </a:t>
            </a:r>
            <a:r>
              <a:rPr lang="en-US" dirty="0"/>
              <a:t>effects can greatly enhance the mood and atmosphere of their videos</a:t>
            </a:r>
            <a:r>
              <a:rPr lang="en-US" dirty="0" smtClean="0"/>
              <a:t>.</a:t>
            </a:r>
          </a:p>
          <a:p>
            <a:pPr marL="342900" indent="-342900">
              <a:buAutoNum type="arabicPeriod"/>
            </a:pPr>
            <a:r>
              <a:rPr lang="en-US" dirty="0"/>
              <a:t>Tata Motors might use upbeat music for promotional videos or immersive sound design to highlight the performance of their vehicles</a:t>
            </a:r>
            <a:r>
              <a:rPr lang="en-US" dirty="0" smtClean="0"/>
              <a:t>.</a:t>
            </a:r>
          </a:p>
          <a:p>
            <a:pPr marL="342900" indent="-342900">
              <a:buAutoNum type="arabicPeriod"/>
            </a:pPr>
            <a:r>
              <a:rPr lang="en-US" dirty="0"/>
              <a:t>Color Grading: Color grading is essential for maintaining a consistent visual style across different shots and creating a mood that aligns with Tata Motors' brand identity. They might opt for vibrant colors to convey energy and excitement or a more subdued palette for a sophisticated look</a:t>
            </a:r>
            <a:r>
              <a:rPr lang="en-US" dirty="0" smtClean="0"/>
              <a:t>.</a:t>
            </a:r>
          </a:p>
          <a:p>
            <a:pPr marL="342900" indent="-342900">
              <a:buAutoNum type="arabicPeriod"/>
            </a:pPr>
            <a:r>
              <a:rPr lang="en-US" dirty="0"/>
              <a:t>Transitions: Smooth transitions between shots can help maintain the flow of the video and keep viewers </a:t>
            </a:r>
            <a:r>
              <a:rPr lang="en-US" dirty="0" smtClean="0"/>
              <a:t>engaged Tata.</a:t>
            </a:r>
            <a:endParaRPr lang="en-IN" b="1" dirty="0">
              <a:solidFill>
                <a:schemeClr val="accent1"/>
              </a:solidFill>
            </a:endParaRPr>
          </a:p>
        </p:txBody>
      </p:sp>
    </p:spTree>
    <p:extLst>
      <p:ext uri="{BB962C8B-B14F-4D97-AF65-F5344CB8AC3E}">
        <p14:creationId xmlns:p14="http://schemas.microsoft.com/office/powerpoint/2010/main" val="1919564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924800" cy="461665"/>
          </a:xfrm>
          <a:prstGeom prst="rect">
            <a:avLst/>
          </a:prstGeom>
        </p:spPr>
        <p:txBody>
          <a:bodyPr wrap="square">
            <a:spAutoFit/>
          </a:bodyPr>
          <a:lstStyle/>
          <a:p>
            <a:r>
              <a:rPr lang="en-IN" sz="2400" b="1" dirty="0">
                <a:solidFill>
                  <a:schemeClr val="tx2"/>
                </a:solidFill>
              </a:rPr>
              <a:t>INSTAGRAM REEL TATA MOTORS</a:t>
            </a:r>
            <a:endParaRPr lang="en-IN" sz="2400" b="1" dirty="0">
              <a:solidFill>
                <a:schemeClr val="tx2"/>
              </a:solidFill>
            </a:endParaRPr>
          </a:p>
        </p:txBody>
      </p:sp>
      <p:sp>
        <p:nvSpPr>
          <p:cNvPr id="4" name="Rectangle 3"/>
          <p:cNvSpPr/>
          <p:nvPr/>
        </p:nvSpPr>
        <p:spPr>
          <a:xfrm>
            <a:off x="422564" y="2298337"/>
            <a:ext cx="8001000" cy="3970318"/>
          </a:xfrm>
          <a:prstGeom prst="rect">
            <a:avLst/>
          </a:prstGeom>
        </p:spPr>
        <p:txBody>
          <a:bodyPr wrap="square">
            <a:spAutoFit/>
          </a:bodyPr>
          <a:lstStyle/>
          <a:p>
            <a:r>
              <a:rPr lang="en-IN" b="1" dirty="0" err="1">
                <a:solidFill>
                  <a:schemeClr val="tx2"/>
                </a:solidFill>
                <a:hlinkClick r:id="rId3"/>
              </a:rPr>
              <a:t>T</a:t>
            </a:r>
            <a:r>
              <a:rPr lang="en-IN" b="1" dirty="0" err="1" smtClean="0">
                <a:solidFill>
                  <a:schemeClr val="tx2"/>
                </a:solidFill>
                <a:hlinkClick r:id="rId3"/>
              </a:rPr>
              <a:t>atamotorsgroup</a:t>
            </a:r>
            <a:endParaRPr lang="en-US" b="1" dirty="0" smtClean="0">
              <a:solidFill>
                <a:schemeClr val="tx2"/>
              </a:solidFill>
            </a:endParaRPr>
          </a:p>
          <a:p>
            <a:r>
              <a:rPr lang="en-US" dirty="0" smtClean="0"/>
              <a:t>At </a:t>
            </a:r>
            <a:r>
              <a:rPr lang="en-US" dirty="0"/>
              <a:t>Tata Motors, design isn't just a feature; it's our essence. Our vehicles embody a legacy of aesthetic excellence and functional brilliance.</a:t>
            </a:r>
            <a:r>
              <a:rPr lang="en-US" dirty="0"/>
              <a:t/>
            </a:r>
            <a:br>
              <a:rPr lang="en-US" dirty="0"/>
            </a:br>
            <a:r>
              <a:rPr lang="en-US" dirty="0"/>
              <a:t/>
            </a:r>
            <a:br>
              <a:rPr lang="en-US" dirty="0"/>
            </a:br>
            <a:r>
              <a:rPr lang="en-US" dirty="0"/>
              <a:t>From sleek lines to ergonomic interiors, every design decision reflects our commitment to innovation and elegance.</a:t>
            </a:r>
            <a:r>
              <a:rPr lang="en-US" dirty="0"/>
              <a:t/>
            </a:r>
            <a:br>
              <a:rPr lang="en-US" dirty="0"/>
            </a:br>
            <a:r>
              <a:rPr lang="en-US" dirty="0"/>
              <a:t/>
            </a:r>
            <a:br>
              <a:rPr lang="en-US" dirty="0"/>
            </a:br>
            <a:r>
              <a:rPr lang="en-US" dirty="0"/>
              <a:t>Check out this video on our YouTube channel to dive deeper into our world at Tata Motors.</a:t>
            </a:r>
            <a:r>
              <a:rPr lang="en-US" dirty="0"/>
              <a:t/>
            </a:r>
            <a:br>
              <a:rPr lang="en-US" dirty="0"/>
            </a:br>
            <a:r>
              <a:rPr lang="en-US" dirty="0"/>
              <a:t/>
            </a:r>
            <a:br>
              <a:rPr lang="en-US" dirty="0"/>
            </a:br>
            <a:r>
              <a:rPr lang="en-US" dirty="0"/>
              <a:t>Join us to discover how we're shaping the future of mobility with design in our DNA by clicking the link in the bio.</a:t>
            </a:r>
            <a:r>
              <a:rPr lang="en-US" dirty="0"/>
              <a:t/>
            </a:r>
            <a:br>
              <a:rPr lang="en-US" dirty="0"/>
            </a:br>
            <a:r>
              <a:rPr lang="en-US" dirty="0"/>
              <a:t/>
            </a:r>
            <a:br>
              <a:rPr lang="en-US" dirty="0"/>
            </a:br>
            <a:r>
              <a:rPr lang="en-US" dirty="0"/>
              <a:t>https://www.instagram.com/tatamotorsgroup/reel/C6Ai0ewo6iC/</a:t>
            </a:r>
            <a:endParaRPr lang="en-IN" dirty="0"/>
          </a:p>
        </p:txBody>
      </p:sp>
      <p:sp>
        <p:nvSpPr>
          <p:cNvPr id="5" name="Rectangle 4"/>
          <p:cNvSpPr/>
          <p:nvPr/>
        </p:nvSpPr>
        <p:spPr>
          <a:xfrm>
            <a:off x="422564" y="1076235"/>
            <a:ext cx="7654636" cy="1200329"/>
          </a:xfrm>
          <a:prstGeom prst="rect">
            <a:avLst/>
          </a:prstGeom>
        </p:spPr>
        <p:txBody>
          <a:bodyPr wrap="square">
            <a:spAutoFit/>
          </a:bodyPr>
          <a:lstStyle/>
          <a:p>
            <a:r>
              <a:rPr lang="en-IN" dirty="0">
                <a:hlinkClick r:id="rId4"/>
              </a:rPr>
              <a:t/>
            </a:r>
            <a:br>
              <a:rPr lang="en-IN" dirty="0">
                <a:hlinkClick r:id="rId4"/>
              </a:rPr>
            </a:br>
            <a:r>
              <a:rPr lang="en-IN" b="1" dirty="0">
                <a:hlinkClick r:id="rId4"/>
              </a:rPr>
              <a:t>Tata Motors (@</a:t>
            </a:r>
            <a:r>
              <a:rPr lang="en-IN" b="1" dirty="0" err="1">
                <a:hlinkClick r:id="rId4"/>
              </a:rPr>
              <a:t>tatamotorsgroup</a:t>
            </a:r>
            <a:r>
              <a:rPr lang="en-IN" b="1" dirty="0">
                <a:hlinkClick r:id="rId4"/>
              </a:rPr>
              <a:t>)</a:t>
            </a:r>
          </a:p>
          <a:p>
            <a:r>
              <a:rPr lang="en-IN" dirty="0" err="1">
                <a:hlinkClick r:id="rId4"/>
              </a:rPr>
              <a:t>Instagram</a:t>
            </a:r>
            <a:endParaRPr lang="en-IN" dirty="0">
              <a:hlinkClick r:id="rId4"/>
            </a:endParaRPr>
          </a:p>
          <a:p>
            <a:r>
              <a:rPr lang="en-IN" i="1" dirty="0">
                <a:hlinkClick r:id="rId4"/>
              </a:rPr>
              <a:t>https://www.instagram.com › </a:t>
            </a:r>
            <a:r>
              <a:rPr lang="en-IN" i="1" dirty="0" err="1">
                <a:hlinkClick r:id="rId4"/>
              </a:rPr>
              <a:t>tatamotorsgroup</a:t>
            </a:r>
            <a:endParaRPr lang="en-IN" dirty="0">
              <a:hlinkClick r:id="rId4"/>
            </a:endParaRPr>
          </a:p>
        </p:txBody>
      </p:sp>
    </p:spTree>
    <p:extLst>
      <p:ext uri="{BB962C8B-B14F-4D97-AF65-F5344CB8AC3E}">
        <p14:creationId xmlns:p14="http://schemas.microsoft.com/office/powerpoint/2010/main" val="2290499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1"/>
            <a:ext cx="8915400" cy="6798096"/>
          </a:xfrm>
          <a:prstGeom prst="rect">
            <a:avLst/>
          </a:prstGeom>
        </p:spPr>
        <p:txBody>
          <a:bodyPr wrap="square">
            <a:spAutoFit/>
          </a:bodyPr>
          <a:lstStyle/>
          <a:p>
            <a:r>
              <a:rPr lang="en-US" sz="2400" b="1" dirty="0">
                <a:solidFill>
                  <a:schemeClr val="tx2"/>
                </a:solidFill>
              </a:rPr>
              <a:t>Objective: </a:t>
            </a:r>
            <a:endParaRPr lang="en-US" sz="2400" b="1" dirty="0" smtClean="0">
              <a:solidFill>
                <a:schemeClr val="tx2"/>
              </a:solidFill>
            </a:endParaRPr>
          </a:p>
          <a:p>
            <a:r>
              <a:rPr lang="en-US" dirty="0" smtClean="0"/>
              <a:t>To </a:t>
            </a:r>
            <a:r>
              <a:rPr lang="en-US" dirty="0"/>
              <a:t>showcase Tata Motors' commitment to innovation, sustainability, and social responsibility while promoting its latest lineup of electric and eco-friendly vehicles</a:t>
            </a:r>
            <a:r>
              <a:rPr lang="en-US" dirty="0" smtClean="0"/>
              <a:t>.</a:t>
            </a:r>
          </a:p>
          <a:p>
            <a:r>
              <a:rPr lang="en-IN" b="1" dirty="0">
                <a:solidFill>
                  <a:schemeClr val="accent1"/>
                </a:solidFill>
              </a:rPr>
              <a:t>Target Audience</a:t>
            </a:r>
            <a:r>
              <a:rPr lang="en-IN" b="1" dirty="0" smtClean="0">
                <a:solidFill>
                  <a:schemeClr val="accent1"/>
                </a:solidFill>
              </a:rPr>
              <a:t>:</a:t>
            </a:r>
          </a:p>
          <a:p>
            <a:r>
              <a:rPr lang="en-US" dirty="0"/>
              <a:t>● Environmentally conscious consumers </a:t>
            </a:r>
            <a:endParaRPr lang="en-US" dirty="0" smtClean="0"/>
          </a:p>
          <a:p>
            <a:r>
              <a:rPr lang="en-US" dirty="0" smtClean="0"/>
              <a:t>● </a:t>
            </a:r>
            <a:r>
              <a:rPr lang="en-US" dirty="0"/>
              <a:t>Urban commuters </a:t>
            </a:r>
            <a:endParaRPr lang="en-US" dirty="0" smtClean="0"/>
          </a:p>
          <a:p>
            <a:r>
              <a:rPr lang="en-US" dirty="0" smtClean="0"/>
              <a:t>● </a:t>
            </a:r>
            <a:r>
              <a:rPr lang="en-US" dirty="0"/>
              <a:t>Tech-savvy individuals </a:t>
            </a:r>
            <a:endParaRPr lang="en-US" dirty="0" smtClean="0"/>
          </a:p>
          <a:p>
            <a:r>
              <a:rPr lang="en-US" dirty="0" smtClean="0"/>
              <a:t>● </a:t>
            </a:r>
            <a:r>
              <a:rPr lang="en-US" dirty="0" err="1"/>
              <a:t>Millennials</a:t>
            </a:r>
            <a:r>
              <a:rPr lang="en-US" dirty="0"/>
              <a:t> and Gen Z </a:t>
            </a:r>
            <a:endParaRPr lang="en-US" dirty="0" smtClean="0"/>
          </a:p>
          <a:p>
            <a:r>
              <a:rPr lang="en-IN" b="1" dirty="0">
                <a:solidFill>
                  <a:schemeClr val="accent1"/>
                </a:solidFill>
              </a:rPr>
              <a:t>Platforms</a:t>
            </a:r>
            <a:r>
              <a:rPr lang="en-IN" b="1" dirty="0" smtClean="0">
                <a:solidFill>
                  <a:schemeClr val="accent1"/>
                </a:solidFill>
              </a:rPr>
              <a:t>:</a:t>
            </a:r>
          </a:p>
          <a:p>
            <a:r>
              <a:rPr lang="en-IN" dirty="0"/>
              <a:t>● Facebook </a:t>
            </a:r>
            <a:endParaRPr lang="en-IN" dirty="0" smtClean="0"/>
          </a:p>
          <a:p>
            <a:r>
              <a:rPr lang="en-IN" dirty="0" smtClean="0"/>
              <a:t>● </a:t>
            </a:r>
            <a:r>
              <a:rPr lang="en-IN" dirty="0" err="1"/>
              <a:t>Instagram</a:t>
            </a:r>
            <a:r>
              <a:rPr lang="en-IN" dirty="0"/>
              <a:t> </a:t>
            </a:r>
            <a:endParaRPr lang="en-IN" dirty="0" smtClean="0"/>
          </a:p>
          <a:p>
            <a:r>
              <a:rPr lang="en-IN" dirty="0" smtClean="0"/>
              <a:t>● </a:t>
            </a:r>
            <a:r>
              <a:rPr lang="en-IN" dirty="0"/>
              <a:t>Twitter </a:t>
            </a:r>
            <a:endParaRPr lang="en-IN" dirty="0" smtClean="0"/>
          </a:p>
          <a:p>
            <a:r>
              <a:rPr lang="en-IN" dirty="0" smtClean="0"/>
              <a:t>● LinkedIn</a:t>
            </a:r>
          </a:p>
          <a:p>
            <a:r>
              <a:rPr lang="en-IN" sz="2000" b="1" dirty="0">
                <a:solidFill>
                  <a:schemeClr val="tx2"/>
                </a:solidFill>
              </a:rPr>
              <a:t>Campaign Elements</a:t>
            </a:r>
            <a:r>
              <a:rPr lang="en-IN" sz="2000" b="1" dirty="0" smtClean="0">
                <a:solidFill>
                  <a:schemeClr val="tx2"/>
                </a:solidFill>
              </a:rPr>
              <a:t>:</a:t>
            </a:r>
          </a:p>
          <a:p>
            <a:pPr marL="342900" indent="-342900">
              <a:buAutoNum type="arabicPeriod"/>
            </a:pPr>
            <a:r>
              <a:rPr lang="en-US" dirty="0" smtClean="0"/>
              <a:t>Teaser </a:t>
            </a:r>
            <a:r>
              <a:rPr lang="en-US" dirty="0"/>
              <a:t>Videos: Short, captivating videos teasing the launch of Tata's new electric vehicle lineup, highlighting features like eco-friendly design, advanced technology, and sleek aesthetics. </a:t>
            </a:r>
            <a:endParaRPr lang="en-US" dirty="0" smtClean="0"/>
          </a:p>
          <a:p>
            <a:pPr marL="342900" indent="-342900">
              <a:buAutoNum type="arabicPeriod"/>
            </a:pPr>
            <a:r>
              <a:rPr lang="en-US" dirty="0"/>
              <a:t>Interactive Polls: Engage the audience with interactive polls on Twitter and </a:t>
            </a:r>
            <a:r>
              <a:rPr lang="en-US" dirty="0" err="1"/>
              <a:t>Instagram</a:t>
            </a:r>
            <a:r>
              <a:rPr lang="en-US" dirty="0"/>
              <a:t> Stories, asking questions related to sustainability, electric vehicles, and environmental impact</a:t>
            </a:r>
            <a:r>
              <a:rPr lang="en-US" dirty="0" smtClean="0"/>
              <a:t>.</a:t>
            </a:r>
          </a:p>
          <a:p>
            <a:pPr marL="342900" indent="-342900">
              <a:buAutoNum type="arabicPeriod"/>
            </a:pPr>
            <a:r>
              <a:rPr lang="en-US" dirty="0"/>
              <a:t>Behind-the-Scenes Content: Share behind-the-scenes glimpses of Tata Motors' manufacturing facilities, research labs, and design studios, showcasing the company's dedication to innovation and quality</a:t>
            </a:r>
            <a:endParaRPr lang="en-IN" b="1" dirty="0">
              <a:solidFill>
                <a:schemeClr val="accent1"/>
              </a:solidFill>
            </a:endParaRPr>
          </a:p>
        </p:txBody>
      </p:sp>
    </p:spTree>
    <p:extLst>
      <p:ext uri="{BB962C8B-B14F-4D97-AF65-F5344CB8AC3E}">
        <p14:creationId xmlns:p14="http://schemas.microsoft.com/office/powerpoint/2010/main" val="1721547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0999"/>
            <a:ext cx="8839200" cy="6186309"/>
          </a:xfrm>
          <a:prstGeom prst="rect">
            <a:avLst/>
          </a:prstGeom>
        </p:spPr>
        <p:txBody>
          <a:bodyPr wrap="square">
            <a:spAutoFit/>
          </a:bodyPr>
          <a:lstStyle/>
          <a:p>
            <a:pPr marL="342900" indent="-342900">
              <a:buAutoNum type="arabicPeriod" startAt="4"/>
            </a:pPr>
            <a:r>
              <a:rPr lang="en-US" dirty="0" smtClean="0"/>
              <a:t>User-Generated </a:t>
            </a:r>
            <a:r>
              <a:rPr lang="en-US" dirty="0"/>
              <a:t>Content Contest: Encourage users to share their experiences with Tata vehicles or their ideas for a sustainable future using a branded </a:t>
            </a:r>
            <a:r>
              <a:rPr lang="en-US" dirty="0" err="1"/>
              <a:t>hashtag</a:t>
            </a:r>
            <a:r>
              <a:rPr lang="en-US" dirty="0"/>
              <a:t>. Offer prizes for the most creative or impactful submissions</a:t>
            </a:r>
            <a:r>
              <a:rPr lang="en-US" dirty="0" smtClean="0"/>
              <a:t>.</a:t>
            </a:r>
          </a:p>
          <a:p>
            <a:pPr marL="342900" indent="-342900">
              <a:buAutoNum type="arabicPeriod" startAt="4"/>
            </a:pPr>
            <a:r>
              <a:rPr lang="en-US" dirty="0"/>
              <a:t>Influencer Partnerships: Collaborate with eco-conscious influencers and environmental activists to promote Tata's electric vehicles and sustainability initiatives to their followers</a:t>
            </a:r>
            <a:r>
              <a:rPr lang="en-US" dirty="0" smtClean="0"/>
              <a:t>.</a:t>
            </a:r>
          </a:p>
          <a:p>
            <a:pPr marL="342900" indent="-342900">
              <a:buAutoNum type="arabicPeriod" startAt="4"/>
            </a:pPr>
            <a:r>
              <a:rPr lang="en-US" dirty="0"/>
              <a:t>Live Q&amp;A Sessions: Host live Q&amp;A sessions on Facebook or </a:t>
            </a:r>
            <a:r>
              <a:rPr lang="en-US" dirty="0" err="1"/>
              <a:t>Instagram</a:t>
            </a:r>
            <a:r>
              <a:rPr lang="en-US" dirty="0"/>
              <a:t>, featuring Tata Motors' experts discussing topics like electric vehicle technology, charging infrastructure, and the future of sustainable transportation</a:t>
            </a:r>
            <a:r>
              <a:rPr lang="en-US" dirty="0" smtClean="0"/>
              <a:t>.</a:t>
            </a:r>
          </a:p>
          <a:p>
            <a:pPr marL="342900" indent="-342900">
              <a:buAutoNum type="arabicPeriod" startAt="4"/>
            </a:pPr>
            <a:r>
              <a:rPr lang="en-US" dirty="0"/>
              <a:t>Interactive Car Configurator: Launch an interactive car configurator tool on the Tata Motors website and promote it through social media, allowing users to customize their dream electric vehicle and share their designs with </a:t>
            </a:r>
            <a:r>
              <a:rPr lang="en-US" dirty="0" smtClean="0"/>
              <a:t>friends.</a:t>
            </a:r>
          </a:p>
          <a:p>
            <a:r>
              <a:rPr lang="en-IN" b="1" dirty="0">
                <a:solidFill>
                  <a:schemeClr val="accent1"/>
                </a:solidFill>
              </a:rPr>
              <a:t>EMAIL AD </a:t>
            </a:r>
            <a:r>
              <a:rPr lang="en-IN" b="1" dirty="0" smtClean="0">
                <a:solidFill>
                  <a:schemeClr val="accent1"/>
                </a:solidFill>
              </a:rPr>
              <a:t>CAMPAIGNS</a:t>
            </a:r>
          </a:p>
          <a:p>
            <a:r>
              <a:rPr lang="en-US" dirty="0"/>
              <a:t>At Tata Motors, we're driven by innovation and dedicated to bringing you vehicles that redefine excellence on the road. We're thrilled to introduce you to our latest lineup of cutting-edge models, designed to elevate your driving experience to new heights. Whether you're seeking efficiency, performance, or luxury, we have the perfect vehicle to suit your needs. From sleek sedans to robust SUVs, our range offers something for every driver. </a:t>
            </a:r>
            <a:endParaRPr lang="en-US" dirty="0" smtClean="0"/>
          </a:p>
          <a:p>
            <a:r>
              <a:rPr lang="en-US" b="1" dirty="0">
                <a:solidFill>
                  <a:schemeClr val="accent1"/>
                </a:solidFill>
              </a:rPr>
              <a:t>Here's a glimpse of what awaits you</a:t>
            </a:r>
            <a:r>
              <a:rPr lang="en-US" b="1" dirty="0" smtClean="0">
                <a:solidFill>
                  <a:schemeClr val="accent1"/>
                </a:solidFill>
              </a:rPr>
              <a:t>:</a:t>
            </a:r>
          </a:p>
          <a:p>
            <a:pPr marL="342900" indent="-342900">
              <a:buAutoNum type="arabicPeriod"/>
            </a:pPr>
            <a:r>
              <a:rPr lang="en-US" dirty="0" smtClean="0"/>
              <a:t>Tata </a:t>
            </a:r>
            <a:r>
              <a:rPr lang="en-US" dirty="0" err="1"/>
              <a:t>Nexon</a:t>
            </a:r>
            <a:r>
              <a:rPr lang="en-US" dirty="0"/>
              <a:t> EV: Experience the future of mobility with our electric SUV, packed with advanced features and eco-friendly performance</a:t>
            </a:r>
            <a:r>
              <a:rPr lang="en-US" dirty="0" smtClean="0"/>
              <a:t>.</a:t>
            </a:r>
          </a:p>
          <a:p>
            <a:pPr marL="342900" indent="-342900">
              <a:buAutoNum type="arabicPeriod"/>
            </a:pPr>
            <a:r>
              <a:rPr lang="en-US" dirty="0"/>
              <a:t>Tata Harrier: Command attention with its striking design and unmatched performance capabilities, making every journey a thrilling adventure.</a:t>
            </a:r>
            <a:endParaRPr lang="en-IN" b="1" dirty="0">
              <a:solidFill>
                <a:schemeClr val="accent1"/>
              </a:solidFill>
            </a:endParaRPr>
          </a:p>
        </p:txBody>
      </p:sp>
    </p:spTree>
    <p:extLst>
      <p:ext uri="{BB962C8B-B14F-4D97-AF65-F5344CB8AC3E}">
        <p14:creationId xmlns:p14="http://schemas.microsoft.com/office/powerpoint/2010/main" val="183809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534400" cy="2031325"/>
          </a:xfrm>
          <a:prstGeom prst="rect">
            <a:avLst/>
          </a:prstGeom>
        </p:spPr>
        <p:txBody>
          <a:bodyPr wrap="square">
            <a:spAutoFit/>
          </a:bodyPr>
          <a:lstStyle/>
          <a:p>
            <a:r>
              <a:rPr lang="en-US" dirty="0"/>
              <a:t>But that's not all! When you choose Tata Motors, you also gain access to our exceptional service network, ensuring peace of mind throughout your ownership journey. </a:t>
            </a:r>
            <a:endParaRPr lang="en-US" dirty="0" smtClean="0"/>
          </a:p>
          <a:p>
            <a:r>
              <a:rPr lang="en-US" dirty="0" smtClean="0"/>
              <a:t>Ready </a:t>
            </a:r>
            <a:r>
              <a:rPr lang="en-US" dirty="0"/>
              <a:t>to experience innovation like never before? Visit your nearest Tata Motors dealership today and test drive the future of driving. </a:t>
            </a:r>
            <a:endParaRPr lang="en-US" dirty="0" smtClean="0"/>
          </a:p>
          <a:p>
            <a:r>
              <a:rPr lang="en-US" dirty="0" smtClean="0"/>
              <a:t>Stay </a:t>
            </a:r>
            <a:r>
              <a:rPr lang="en-US" dirty="0"/>
              <a:t>connected with Tata Motors on social media for the latest updates and exclusive offers. </a:t>
            </a:r>
            <a:endParaRPr lang="en-US" dirty="0" smtClean="0"/>
          </a:p>
          <a:p>
            <a:r>
              <a:rPr lang="en-US" dirty="0" smtClean="0"/>
              <a:t>Innovation </a:t>
            </a:r>
            <a:r>
              <a:rPr lang="en-US" dirty="0"/>
              <a:t>awaits. Your journey starts here.</a:t>
            </a:r>
            <a:endParaRPr lang="en-IN" dirty="0"/>
          </a:p>
        </p:txBody>
      </p:sp>
      <p:sp>
        <p:nvSpPr>
          <p:cNvPr id="3" name="Rectangle 2"/>
          <p:cNvSpPr/>
          <p:nvPr/>
        </p:nvSpPr>
        <p:spPr>
          <a:xfrm>
            <a:off x="381000" y="4358983"/>
            <a:ext cx="4572000" cy="1200329"/>
          </a:xfrm>
          <a:prstGeom prst="rect">
            <a:avLst/>
          </a:prstGeom>
        </p:spPr>
        <p:txBody>
          <a:bodyPr>
            <a:spAutoFit/>
          </a:bodyPr>
          <a:lstStyle/>
          <a:p>
            <a:r>
              <a:rPr lang="en-US" dirty="0"/>
              <a:t>Warm regards, </a:t>
            </a:r>
            <a:endParaRPr lang="en-US" dirty="0" smtClean="0"/>
          </a:p>
          <a:p>
            <a:r>
              <a:rPr lang="en-US" dirty="0" smtClean="0"/>
              <a:t>[</a:t>
            </a:r>
            <a:r>
              <a:rPr lang="en-US" dirty="0"/>
              <a:t>Your Name</a:t>
            </a:r>
            <a:r>
              <a:rPr lang="en-US" dirty="0" smtClean="0"/>
              <a:t>]</a:t>
            </a:r>
          </a:p>
          <a:p>
            <a:r>
              <a:rPr lang="en-US" dirty="0" smtClean="0"/>
              <a:t> </a:t>
            </a:r>
            <a:r>
              <a:rPr lang="en-US" dirty="0"/>
              <a:t>[Your Position</a:t>
            </a:r>
            <a:r>
              <a:rPr lang="en-US" dirty="0" smtClean="0"/>
              <a:t>]</a:t>
            </a:r>
          </a:p>
          <a:p>
            <a:r>
              <a:rPr lang="en-US" dirty="0" smtClean="0"/>
              <a:t> </a:t>
            </a:r>
            <a:r>
              <a:rPr lang="en-US" dirty="0"/>
              <a:t>Tata Motors</a:t>
            </a:r>
            <a:endParaRPr lang="en-IN" dirty="0"/>
          </a:p>
        </p:txBody>
      </p:sp>
    </p:spTree>
    <p:extLst>
      <p:ext uri="{BB962C8B-B14F-4D97-AF65-F5344CB8AC3E}">
        <p14:creationId xmlns:p14="http://schemas.microsoft.com/office/powerpoint/2010/main" val="3712754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AutoShape 2" descr="Tata Motors unveils 21 new commercial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307975" y="1797462"/>
            <a:ext cx="8382000"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IN" sz="8000" b="1" dirty="0"/>
              <a:t>THANK YOU</a:t>
            </a:r>
            <a:endParaRPr lang="en-IN" sz="8000" b="1" dirty="0"/>
          </a:p>
        </p:txBody>
      </p:sp>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5" y="3969327"/>
            <a:ext cx="1981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3437093"/>
            <a:ext cx="1558465" cy="182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76682"/>
            <a:ext cx="1524578" cy="178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932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7800"/>
            <a:ext cx="7924800" cy="4708981"/>
          </a:xfrm>
          <a:prstGeom prst="rect">
            <a:avLst/>
          </a:prstGeom>
        </p:spPr>
        <p:txBody>
          <a:bodyPr wrap="square">
            <a:spAutoFit/>
          </a:bodyPr>
          <a:lstStyle/>
          <a:p>
            <a:r>
              <a:rPr lang="en-US" sz="2000" dirty="0"/>
              <a:t>1. Brand Study: This involves analyzing Tata Motors' brand identity, values, positioning, messaging, and overall perception in the market. It includes understanding what sets Tata Motors apart from its competitors, its strengths, weaknesses, opportunities, and threats. 2. Competitor Analysis: This involves studying Tata Motors' competitors in the automotive industry. Key competitors might include other Indian automakers like Mahindra &amp; Mahindra, </a:t>
            </a:r>
            <a:r>
              <a:rPr lang="en-US" sz="2000" dirty="0" err="1"/>
              <a:t>Maruti</a:t>
            </a:r>
            <a:r>
              <a:rPr lang="en-US" sz="2000" dirty="0"/>
              <a:t> Suzuki, and global players like Toyota, Volkswagen, and Ford. The analysis would focus on their product offerings, market share, pricing strategies, marketing tactics, strengths, weaknesses, and any unique selling points. 3. Buyer/Audience Persona: This involves creating detailed profiles of Tata Motors' target customers or audience segments. This includes demographic information (age, gender, income, location), psychographic traits (lifestyle, values, attitudes), behavior (purchase habits, decision-making factors), needs, pain points, motivations, and goals. Here's a simplified breakdown of each step:</a:t>
            </a:r>
            <a:endParaRPr lang="en-IN" sz="2000" dirty="0"/>
          </a:p>
        </p:txBody>
      </p:sp>
      <p:sp>
        <p:nvSpPr>
          <p:cNvPr id="3" name="Rectangle 2"/>
          <p:cNvSpPr/>
          <p:nvPr/>
        </p:nvSpPr>
        <p:spPr>
          <a:xfrm>
            <a:off x="609600" y="381000"/>
            <a:ext cx="7239000" cy="954107"/>
          </a:xfrm>
          <a:prstGeom prst="rect">
            <a:avLst/>
          </a:prstGeom>
        </p:spPr>
        <p:txBody>
          <a:bodyPr wrap="square">
            <a:spAutoFit/>
          </a:bodyPr>
          <a:lstStyle/>
          <a:p>
            <a:r>
              <a:rPr lang="en-US" sz="2800" b="1" dirty="0">
                <a:solidFill>
                  <a:schemeClr val="tx2"/>
                </a:solidFill>
                <a:effectLst>
                  <a:outerShdw blurRad="38100" dist="38100" dir="2700000" algn="tl">
                    <a:srgbClr val="000000">
                      <a:alpha val="43137"/>
                    </a:srgbClr>
                  </a:outerShdw>
                </a:effectLst>
              </a:rPr>
              <a:t>BRAND STUDY,COMPETITOR ANALYSIS &amp; BUYERS / AUDIECNES PERSONA TATA MOTORS</a:t>
            </a:r>
            <a:endParaRPr lang="en-IN" sz="28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9957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77200" cy="5724644"/>
          </a:xfrm>
          <a:prstGeom prst="rect">
            <a:avLst/>
          </a:prstGeom>
        </p:spPr>
        <p:txBody>
          <a:bodyPr wrap="square">
            <a:spAutoFit/>
          </a:bodyPr>
          <a:lstStyle/>
          <a:p>
            <a:r>
              <a:rPr lang="en-US" sz="2400" b="1" dirty="0" smtClean="0">
                <a:solidFill>
                  <a:schemeClr val="tx2"/>
                </a:solidFill>
              </a:rPr>
              <a:t>1. Research brand identity Tata </a:t>
            </a:r>
            <a:r>
              <a:rPr lang="en-US" sz="2400" b="1" dirty="0" smtClean="0">
                <a:solidFill>
                  <a:schemeClr val="tx2"/>
                </a:solidFill>
              </a:rPr>
              <a:t>Motors</a:t>
            </a:r>
            <a:endParaRPr lang="en-US" sz="2400" b="1" dirty="0" smtClean="0">
              <a:solidFill>
                <a:schemeClr val="tx2"/>
              </a:solidFill>
            </a:endParaRPr>
          </a:p>
          <a:p>
            <a:r>
              <a:rPr lang="en-US" dirty="0" smtClean="0"/>
              <a:t>Tata Passenger Electric Mobility, a subsidiary of Tata Motors and the pioneer</a:t>
            </a:r>
          </a:p>
          <a:p>
            <a:r>
              <a:rPr lang="en-US" dirty="0" smtClean="0"/>
              <a:t>of India’s EV revolution today launched its new brand identity, </a:t>
            </a:r>
            <a:r>
              <a:rPr lang="en-US" dirty="0" err="1" smtClean="0"/>
              <a:t>TATA.ev</a:t>
            </a:r>
            <a:r>
              <a:rPr lang="en-US" dirty="0" smtClean="0"/>
              <a:t>, for the</a:t>
            </a:r>
          </a:p>
          <a:p>
            <a:r>
              <a:rPr lang="en-US" dirty="0" smtClean="0"/>
              <a:t>EV business. This new identity is aligned to Tata Motors'</a:t>
            </a:r>
          </a:p>
          <a:p>
            <a:r>
              <a:rPr lang="en-US" dirty="0" smtClean="0"/>
              <a:t>commitment on sustainability &amp; pioneering innovation as well</a:t>
            </a:r>
          </a:p>
          <a:p>
            <a:r>
              <a:rPr lang="en-US" dirty="0" smtClean="0"/>
              <a:t>as Tata Group's focus towards community development. The new brand identity embodies the core philosophy of “Move</a:t>
            </a:r>
          </a:p>
          <a:p>
            <a:r>
              <a:rPr lang="en-US" dirty="0" smtClean="0"/>
              <a:t>with Meaning,” unifying the values of sustainability,</a:t>
            </a:r>
          </a:p>
          <a:p>
            <a:r>
              <a:rPr lang="en-US" dirty="0" smtClean="0"/>
              <a:t>community, and technology. Commenting on the new brand identity,</a:t>
            </a:r>
          </a:p>
          <a:p>
            <a:r>
              <a:rPr lang="en-US" dirty="0" smtClean="0"/>
              <a:t>Mr. </a:t>
            </a:r>
            <a:r>
              <a:rPr lang="en-US" dirty="0" err="1" smtClean="0"/>
              <a:t>Vivek</a:t>
            </a:r>
            <a:r>
              <a:rPr lang="en-US" dirty="0" smtClean="0"/>
              <a:t> </a:t>
            </a:r>
            <a:r>
              <a:rPr lang="en-US" dirty="0" err="1" smtClean="0"/>
              <a:t>Srivatsa</a:t>
            </a:r>
            <a:r>
              <a:rPr lang="en-US" dirty="0" smtClean="0"/>
              <a:t>, Head, Marketing, Sales and Service Strategy, Tata</a:t>
            </a:r>
          </a:p>
          <a:p>
            <a:r>
              <a:rPr lang="en-US" dirty="0" smtClean="0"/>
              <a:t>Passenger Electric Mobility Ltd. said, “We are entering a new era with</a:t>
            </a:r>
          </a:p>
          <a:p>
            <a:r>
              <a:rPr lang="en-US" dirty="0" err="1" smtClean="0"/>
              <a:t>TATA.ev</a:t>
            </a:r>
            <a:r>
              <a:rPr lang="en-US" dirty="0" smtClean="0"/>
              <a:t>. Our new brand identity for electric vehicles underlines our</a:t>
            </a:r>
          </a:p>
          <a:p>
            <a:r>
              <a:rPr lang="en-US" dirty="0" smtClean="0"/>
              <a:t>commitment to accelerate the adoption of clean energy mobility solutions. We</a:t>
            </a:r>
          </a:p>
          <a:p>
            <a:r>
              <a:rPr lang="en-US" dirty="0" smtClean="0"/>
              <a:t>intend to drive positive change in the automotive industry with the focus on</a:t>
            </a:r>
          </a:p>
          <a:p>
            <a:r>
              <a:rPr lang="en-US" dirty="0" smtClean="0"/>
              <a:t>sustainability, community, and technology. Both the products and services are</a:t>
            </a:r>
          </a:p>
          <a:p>
            <a:r>
              <a:rPr lang="en-US" dirty="0" smtClean="0"/>
              <a:t>intended to create highly differentiated and meaningful consumer</a:t>
            </a:r>
          </a:p>
          <a:p>
            <a:r>
              <a:rPr lang="en-US" dirty="0" smtClean="0"/>
              <a:t>experiences. The brand personality is humane, honest, invigorating, and</a:t>
            </a:r>
          </a:p>
          <a:p>
            <a:r>
              <a:rPr lang="en-US" dirty="0" smtClean="0"/>
              <a:t>conversational – a rallying point for those curious about having a better impact</a:t>
            </a:r>
          </a:p>
          <a:p>
            <a:r>
              <a:rPr lang="en-US" dirty="0" smtClean="0"/>
              <a:t>on the world.</a:t>
            </a:r>
          </a:p>
          <a:p>
            <a:endParaRPr lang="en-IN" dirty="0"/>
          </a:p>
        </p:txBody>
      </p:sp>
    </p:spTree>
    <p:extLst>
      <p:ext uri="{BB962C8B-B14F-4D97-AF65-F5344CB8AC3E}">
        <p14:creationId xmlns:p14="http://schemas.microsoft.com/office/powerpoint/2010/main" val="2408301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305800" cy="5784711"/>
          </a:xfrm>
          <a:prstGeom prst="rect">
            <a:avLst/>
          </a:prstGeom>
        </p:spPr>
        <p:txBody>
          <a:bodyPr wrap="square" numCol="1">
            <a:spAutoFit/>
          </a:bodyPr>
          <a:lstStyle/>
          <a:p>
            <a:r>
              <a:rPr lang="en-IN" sz="2000" b="1" dirty="0">
                <a:solidFill>
                  <a:schemeClr val="tx2"/>
                </a:solidFill>
              </a:rPr>
              <a:t>2. Competitor </a:t>
            </a:r>
            <a:r>
              <a:rPr lang="en-IN" sz="2000" b="1" dirty="0" smtClean="0">
                <a:solidFill>
                  <a:schemeClr val="tx2"/>
                </a:solidFill>
              </a:rPr>
              <a:t>analysis</a:t>
            </a:r>
            <a:endParaRPr lang="en-IN" sz="2000" b="1" dirty="0">
              <a:solidFill>
                <a:schemeClr val="tx2"/>
              </a:solidFill>
            </a:endParaRPr>
          </a:p>
          <a:p>
            <a:r>
              <a:rPr lang="en-IN" dirty="0"/>
              <a:t>Tata Motors is a major car and truck maker globally. It </a:t>
            </a:r>
            <a:r>
              <a:rPr lang="en-IN" dirty="0" smtClean="0"/>
              <a:t>owns Jaguar </a:t>
            </a:r>
            <a:r>
              <a:rPr lang="en-IN" dirty="0"/>
              <a:t>Land Rover, </a:t>
            </a:r>
            <a:r>
              <a:rPr lang="en-IN" dirty="0" smtClean="0"/>
              <a:t>Tata Daewoo </a:t>
            </a:r>
            <a:r>
              <a:rPr lang="en-IN" dirty="0"/>
              <a:t>and Tata </a:t>
            </a:r>
            <a:r>
              <a:rPr lang="en-IN" dirty="0" err="1" smtClean="0"/>
              <a:t>Marcopolo</a:t>
            </a:r>
            <a:r>
              <a:rPr lang="en-IN" dirty="0" smtClean="0"/>
              <a:t> brands. In </a:t>
            </a:r>
            <a:r>
              <a:rPr lang="en-IN" dirty="0"/>
              <a:t>India, it competes with </a:t>
            </a:r>
            <a:r>
              <a:rPr lang="en-IN" dirty="0" err="1"/>
              <a:t>Maruti</a:t>
            </a:r>
            <a:r>
              <a:rPr lang="en-IN" dirty="0"/>
              <a:t> </a:t>
            </a:r>
            <a:r>
              <a:rPr lang="en-IN" dirty="0" smtClean="0"/>
              <a:t>Suzuki, Hyundai and Mahindra</a:t>
            </a:r>
            <a:r>
              <a:rPr lang="en-IN" dirty="0"/>
              <a:t>. Globally, automakers like GM, Volkswagen </a:t>
            </a:r>
            <a:r>
              <a:rPr lang="en-IN" dirty="0" smtClean="0"/>
              <a:t>and Toyota </a:t>
            </a:r>
            <a:r>
              <a:rPr lang="en-IN" dirty="0"/>
              <a:t>are its competitors. Tesla, which has </a:t>
            </a:r>
            <a:r>
              <a:rPr lang="en-IN" dirty="0" smtClean="0"/>
              <a:t>established dominance </a:t>
            </a:r>
            <a:r>
              <a:rPr lang="en-IN" dirty="0"/>
              <a:t>in the electric-vehicles space, is also a challenger</a:t>
            </a:r>
            <a:r>
              <a:rPr lang="en-IN" dirty="0" smtClean="0"/>
              <a:t>. </a:t>
            </a:r>
          </a:p>
          <a:p>
            <a:r>
              <a:rPr lang="en-US" sz="2000" b="1" dirty="0">
                <a:solidFill>
                  <a:schemeClr val="tx2"/>
                </a:solidFill>
              </a:rPr>
              <a:t>Geographical presence</a:t>
            </a:r>
          </a:p>
          <a:p>
            <a:r>
              <a:rPr lang="en-US" dirty="0"/>
              <a:t>Tata Motors has three major units. Its India-based car and trucks</a:t>
            </a:r>
          </a:p>
          <a:p>
            <a:r>
              <a:rPr lang="en-US" dirty="0"/>
              <a:t>business. Jaguar Land Rover (JLR), which it acquired in 2008. And</a:t>
            </a:r>
          </a:p>
          <a:p>
            <a:r>
              <a:rPr lang="en-US" dirty="0"/>
              <a:t>Tata Daewoo in South Korea. The latter makes commercial</a:t>
            </a:r>
          </a:p>
          <a:p>
            <a:r>
              <a:rPr lang="en-US" dirty="0"/>
              <a:t>vehicles</a:t>
            </a:r>
            <a:r>
              <a:rPr lang="en-US" dirty="0" smtClean="0"/>
              <a:t>. The </a:t>
            </a:r>
            <a:r>
              <a:rPr lang="en-US" dirty="0"/>
              <a:t>company, by way of its subsidiaries and Joint Ventures, is present in India, the UK, South Korea, South </a:t>
            </a:r>
            <a:r>
              <a:rPr lang="en-US" dirty="0" smtClean="0"/>
              <a:t>Africa, China</a:t>
            </a:r>
            <a:r>
              <a:rPr lang="en-US" dirty="0"/>
              <a:t>, Brazil, Austria and Slovakia. Besides, it sells its products </a:t>
            </a:r>
            <a:r>
              <a:rPr lang="en-US" dirty="0" smtClean="0"/>
              <a:t>in over </a:t>
            </a:r>
            <a:r>
              <a:rPr lang="en-US" dirty="0"/>
              <a:t>125 countries. Most of its global sales come from Jaguar </a:t>
            </a:r>
            <a:r>
              <a:rPr lang="en-US" dirty="0" smtClean="0"/>
              <a:t>Land Rover</a:t>
            </a:r>
            <a:r>
              <a:rPr lang="en-US" dirty="0"/>
              <a:t>, which contributes 78% of the total </a:t>
            </a:r>
            <a:r>
              <a:rPr lang="en-US" dirty="0" smtClean="0"/>
              <a:t>revenue. JLR’s </a:t>
            </a:r>
            <a:r>
              <a:rPr lang="en-US" dirty="0"/>
              <a:t>competitor</a:t>
            </a:r>
          </a:p>
          <a:p>
            <a:r>
              <a:rPr lang="en-US" dirty="0"/>
              <a:t>Toyota, which also owns the Lexus brand, is a global leader in </a:t>
            </a:r>
            <a:r>
              <a:rPr lang="en-US" dirty="0" smtClean="0"/>
              <a:t>the auto </a:t>
            </a:r>
            <a:r>
              <a:rPr lang="en-US" dirty="0"/>
              <a:t>business. It is virtually present in every major country in </a:t>
            </a:r>
            <a:r>
              <a:rPr lang="en-US" dirty="0" smtClean="0"/>
              <a:t>the world</a:t>
            </a:r>
            <a:r>
              <a:rPr lang="en-US" dirty="0"/>
              <a:t>. Its cars are famous for their durability and </a:t>
            </a:r>
            <a:r>
              <a:rPr lang="en-US" dirty="0" smtClean="0"/>
              <a:t>utility. Volkswagen, another </a:t>
            </a:r>
            <a:r>
              <a:rPr lang="en-US" dirty="0"/>
              <a:t>global leader, owns Audi, Skoda, Bugatti, Bentley, </a:t>
            </a:r>
            <a:r>
              <a:rPr lang="en-US" dirty="0" smtClean="0"/>
              <a:t>Porsche and </a:t>
            </a:r>
            <a:r>
              <a:rPr lang="en-US" dirty="0"/>
              <a:t>Lamborghini brands. General Motors, though based in Detroit,</a:t>
            </a:r>
          </a:p>
          <a:p>
            <a:r>
              <a:rPr lang="en-US" dirty="0"/>
              <a:t>is present in all habitable continents. The company sells its </a:t>
            </a:r>
            <a:r>
              <a:rPr lang="en-US" dirty="0" smtClean="0"/>
              <a:t>cars under </a:t>
            </a:r>
            <a:r>
              <a:rPr lang="en-US" dirty="0"/>
              <a:t>Chevrolet, Buick, and Cadillac brands.</a:t>
            </a:r>
            <a:endParaRPr lang="en-IN" dirty="0"/>
          </a:p>
        </p:txBody>
      </p:sp>
    </p:spTree>
    <p:extLst>
      <p:ext uri="{BB962C8B-B14F-4D97-AF65-F5344CB8AC3E}">
        <p14:creationId xmlns:p14="http://schemas.microsoft.com/office/powerpoint/2010/main" val="291248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7709"/>
            <a:ext cx="8077200" cy="4524315"/>
          </a:xfrm>
          <a:prstGeom prst="rect">
            <a:avLst/>
          </a:prstGeom>
        </p:spPr>
        <p:txBody>
          <a:bodyPr wrap="square">
            <a:spAutoFit/>
          </a:bodyPr>
          <a:lstStyle/>
          <a:p>
            <a:r>
              <a:rPr lang="en-US" sz="2000" b="1" dirty="0">
                <a:solidFill>
                  <a:schemeClr val="tx2"/>
                </a:solidFill>
              </a:rPr>
              <a:t>Financials</a:t>
            </a:r>
          </a:p>
          <a:p>
            <a:r>
              <a:rPr lang="en-US" dirty="0"/>
              <a:t>Tata Motors acquired JLR when the storied brand was </a:t>
            </a:r>
            <a:r>
              <a:rPr lang="en-US" dirty="0" smtClean="0"/>
              <a:t>struggling and </a:t>
            </a:r>
            <a:r>
              <a:rPr lang="en-US" dirty="0"/>
              <a:t>produced a </a:t>
            </a:r>
            <a:r>
              <a:rPr lang="en-US" dirty="0" smtClean="0"/>
              <a:t>remarkable </a:t>
            </a:r>
            <a:r>
              <a:rPr lang="en-US" dirty="0"/>
              <a:t>turnaround in its fortunes. From </a:t>
            </a:r>
            <a:r>
              <a:rPr lang="en-US" dirty="0" smtClean="0"/>
              <a:t>March 2009 </a:t>
            </a:r>
            <a:r>
              <a:rPr lang="en-US" dirty="0"/>
              <a:t>to March 2015, the company's revenues grew from $</a:t>
            </a:r>
            <a:r>
              <a:rPr lang="en-US" dirty="0" smtClean="0"/>
              <a:t>5.77 billion </a:t>
            </a:r>
            <a:r>
              <a:rPr lang="en-US" dirty="0"/>
              <a:t>to $42.5 billion. This happened as JLR won back </a:t>
            </a:r>
            <a:r>
              <a:rPr lang="en-US" dirty="0" smtClean="0"/>
              <a:t>market share </a:t>
            </a:r>
            <a:r>
              <a:rPr lang="en-US" dirty="0"/>
              <a:t>in the US and got rapid success in China</a:t>
            </a:r>
            <a:r>
              <a:rPr lang="en-US" dirty="0" smtClean="0"/>
              <a:t>. But </a:t>
            </a:r>
            <a:r>
              <a:rPr lang="en-US" dirty="0"/>
              <a:t>since then, the</a:t>
            </a:r>
          </a:p>
          <a:p>
            <a:r>
              <a:rPr lang="en-US" dirty="0"/>
              <a:t>ride became tough. JLR's market share peaked out in the US </a:t>
            </a:r>
            <a:r>
              <a:rPr lang="en-US" dirty="0" smtClean="0"/>
              <a:t>and China</a:t>
            </a:r>
            <a:r>
              <a:rPr lang="en-US" dirty="0"/>
              <a:t>. Its production facilities in the UK were hampered by </a:t>
            </a:r>
            <a:r>
              <a:rPr lang="en-US" dirty="0" smtClean="0"/>
              <a:t>strikes and </a:t>
            </a:r>
            <a:r>
              <a:rPr lang="en-US" dirty="0"/>
              <a:t>uncertainty because of </a:t>
            </a:r>
            <a:r>
              <a:rPr lang="en-US" dirty="0" err="1"/>
              <a:t>Brexit</a:t>
            </a:r>
            <a:r>
              <a:rPr lang="en-US" dirty="0" smtClean="0"/>
              <a:t>. JLR’s </a:t>
            </a:r>
            <a:r>
              <a:rPr lang="en-US" dirty="0"/>
              <a:t>sales have fallen </a:t>
            </a:r>
            <a:r>
              <a:rPr lang="en-US" dirty="0" smtClean="0"/>
              <a:t>from 500,000 </a:t>
            </a:r>
            <a:r>
              <a:rPr lang="en-US" dirty="0"/>
              <a:t>in FY19 to 350,000 in FY21. This does not include its </a:t>
            </a:r>
            <a:r>
              <a:rPr lang="en-US" dirty="0" smtClean="0"/>
              <a:t>sales in </a:t>
            </a:r>
            <a:r>
              <a:rPr lang="en-US" dirty="0"/>
              <a:t>China, which comes under the joint venture with </a:t>
            </a:r>
            <a:r>
              <a:rPr lang="en-US" dirty="0" smtClean="0"/>
              <a:t>Cherry</a:t>
            </a:r>
            <a:r>
              <a:rPr lang="en-US" dirty="0"/>
              <a:t>. </a:t>
            </a:r>
            <a:r>
              <a:rPr lang="en-US" dirty="0" smtClean="0"/>
              <a:t>Tata Motors </a:t>
            </a:r>
            <a:r>
              <a:rPr lang="en-US" dirty="0"/>
              <a:t>sales for FY21 stood at 840,000.In comparison, </a:t>
            </a:r>
            <a:r>
              <a:rPr lang="en-US" dirty="0" smtClean="0"/>
              <a:t>Volkswagen Group </a:t>
            </a:r>
            <a:r>
              <a:rPr lang="en-US" dirty="0"/>
              <a:t>sold 9.16 million vehicles in the last fiscal. General </a:t>
            </a:r>
            <a:r>
              <a:rPr lang="en-US" dirty="0" smtClean="0"/>
              <a:t>Motors rolled </a:t>
            </a:r>
            <a:r>
              <a:rPr lang="en-US" dirty="0"/>
              <a:t>out nearly 7 million new units on roads. Toyota said it </a:t>
            </a:r>
            <a:r>
              <a:rPr lang="en-US" dirty="0" smtClean="0"/>
              <a:t>has sold </a:t>
            </a:r>
            <a:r>
              <a:rPr lang="en-US" dirty="0"/>
              <a:t>nearly 9 million vehicles across the globe</a:t>
            </a:r>
            <a:r>
              <a:rPr lang="en-US" dirty="0" smtClean="0"/>
              <a:t>. In </a:t>
            </a:r>
            <a:r>
              <a:rPr lang="en-US" dirty="0"/>
              <a:t>terms of </a:t>
            </a:r>
            <a:r>
              <a:rPr lang="en-US" dirty="0" smtClean="0"/>
              <a:t>profits, Toyota </a:t>
            </a:r>
            <a:r>
              <a:rPr lang="en-US" dirty="0"/>
              <a:t>clocked $21 billion on revenue of $257 billion. Volkswagen was the second </a:t>
            </a:r>
            <a:r>
              <a:rPr lang="en-US" dirty="0" smtClean="0"/>
              <a:t>most profitable </a:t>
            </a:r>
            <a:r>
              <a:rPr lang="en-US" dirty="0"/>
              <a:t>auto company in the last fiscal </a:t>
            </a:r>
            <a:r>
              <a:rPr lang="en-US" dirty="0" smtClean="0"/>
              <a:t>year with </a:t>
            </a:r>
            <a:r>
              <a:rPr lang="en-US" dirty="0"/>
              <a:t>a net at $10 billion on revenue of $254 billion. General </a:t>
            </a:r>
            <a:r>
              <a:rPr lang="en-US" dirty="0" smtClean="0"/>
              <a:t>Motors clocked </a:t>
            </a:r>
            <a:r>
              <a:rPr lang="en-US" dirty="0"/>
              <a:t>$6 billion profit on sales of $122 billion. Tata </a:t>
            </a:r>
            <a:r>
              <a:rPr lang="en-US" dirty="0" smtClean="0"/>
              <a:t>Motor’s recorded </a:t>
            </a:r>
            <a:r>
              <a:rPr lang="en-US" dirty="0"/>
              <a:t>a loss of $1.8 billion on sales of $34 billion</a:t>
            </a:r>
            <a:r>
              <a:rPr lang="en-US" dirty="0" smtClean="0"/>
              <a:t>.]</a:t>
            </a:r>
            <a:endParaRPr lang="en-IN" dirty="0"/>
          </a:p>
        </p:txBody>
      </p:sp>
      <p:sp>
        <p:nvSpPr>
          <p:cNvPr id="6" name="Rectangle 5"/>
          <p:cNvSpPr/>
          <p:nvPr/>
        </p:nvSpPr>
        <p:spPr>
          <a:xfrm>
            <a:off x="533400" y="4557409"/>
            <a:ext cx="8229600" cy="2339102"/>
          </a:xfrm>
          <a:prstGeom prst="rect">
            <a:avLst/>
          </a:prstGeom>
        </p:spPr>
        <p:txBody>
          <a:bodyPr wrap="square">
            <a:spAutoFit/>
          </a:bodyPr>
          <a:lstStyle/>
          <a:p>
            <a:r>
              <a:rPr lang="en-US" sz="2000" b="1" dirty="0">
                <a:solidFill>
                  <a:schemeClr val="tx2"/>
                </a:solidFill>
              </a:rPr>
              <a:t>Future readiness</a:t>
            </a:r>
          </a:p>
          <a:p>
            <a:r>
              <a:rPr lang="en-US" dirty="0"/>
              <a:t>When </a:t>
            </a:r>
            <a:r>
              <a:rPr lang="en-US" dirty="0" err="1"/>
              <a:t>Elon</a:t>
            </a:r>
            <a:r>
              <a:rPr lang="en-US" dirty="0"/>
              <a:t> Musk, Founder of Tesla, said he will make only </a:t>
            </a:r>
            <a:r>
              <a:rPr lang="en-US" dirty="0" smtClean="0"/>
              <a:t>electric cars</a:t>
            </a:r>
            <a:r>
              <a:rPr lang="en-US" dirty="0"/>
              <a:t>, few </a:t>
            </a:r>
            <a:r>
              <a:rPr lang="en-US" dirty="0" smtClean="0"/>
              <a:t>took notice</a:t>
            </a:r>
            <a:r>
              <a:rPr lang="en-US" dirty="0"/>
              <a:t>. But today, Tesla is the most valued </a:t>
            </a:r>
            <a:r>
              <a:rPr lang="en-US" dirty="0" smtClean="0"/>
              <a:t>auto company</a:t>
            </a:r>
            <a:r>
              <a:rPr lang="en-US" dirty="0"/>
              <a:t>, even though it sells a fraction of cars sold by Toyota, </a:t>
            </a:r>
            <a:r>
              <a:rPr lang="en-US" dirty="0" smtClean="0"/>
              <a:t>the world's </a:t>
            </a:r>
            <a:r>
              <a:rPr lang="en-US" dirty="0"/>
              <a:t>biggest company</a:t>
            </a:r>
            <a:r>
              <a:rPr lang="en-US" dirty="0" smtClean="0"/>
              <a:t>. Electric </a:t>
            </a:r>
            <a:r>
              <a:rPr lang="en-US" dirty="0"/>
              <a:t>vehicle adoption is the </a:t>
            </a:r>
            <a:r>
              <a:rPr lang="en-US" dirty="0" smtClean="0"/>
              <a:t>biggest challenge</a:t>
            </a:r>
            <a:r>
              <a:rPr lang="en-US" dirty="0"/>
              <a:t>, and opportunity for the auto industry today. Tata Motors</a:t>
            </a:r>
          </a:p>
          <a:p>
            <a:r>
              <a:rPr lang="en-US" dirty="0"/>
              <a:t>and its competitors are dealing with this in their own </a:t>
            </a:r>
            <a:r>
              <a:rPr lang="en-US" dirty="0" smtClean="0"/>
              <a:t>way. Tata Motors </a:t>
            </a:r>
            <a:r>
              <a:rPr lang="en-US" dirty="0"/>
              <a:t>already has a few electric models under its wings Its </a:t>
            </a:r>
            <a:r>
              <a:rPr lang="en-US" dirty="0" err="1" smtClean="0"/>
              <a:t>Nexon</a:t>
            </a:r>
            <a:r>
              <a:rPr lang="en-US" dirty="0" smtClean="0"/>
              <a:t> EV </a:t>
            </a:r>
            <a:r>
              <a:rPr lang="en-US" dirty="0"/>
              <a:t>in India is already gaining market share. The company said </a:t>
            </a:r>
            <a:r>
              <a:rPr lang="en-US" dirty="0" smtClean="0"/>
              <a:t>it will </a:t>
            </a:r>
            <a:r>
              <a:rPr lang="en-US" dirty="0"/>
              <a:t>launch 10 fresh battery-powered models by 2025</a:t>
            </a:r>
            <a:r>
              <a:rPr lang="en-US" dirty="0" smtClean="0"/>
              <a:t>.</a:t>
            </a:r>
            <a:endParaRPr lang="en-IN" dirty="0"/>
          </a:p>
        </p:txBody>
      </p:sp>
    </p:spTree>
    <p:extLst>
      <p:ext uri="{BB962C8B-B14F-4D97-AF65-F5344CB8AC3E}">
        <p14:creationId xmlns:p14="http://schemas.microsoft.com/office/powerpoint/2010/main" val="264859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7693"/>
            <a:ext cx="8382000" cy="6740307"/>
          </a:xfrm>
          <a:prstGeom prst="rect">
            <a:avLst/>
          </a:prstGeom>
        </p:spPr>
        <p:txBody>
          <a:bodyPr wrap="square">
            <a:spAutoFit/>
          </a:bodyPr>
          <a:lstStyle/>
          <a:p>
            <a:r>
              <a:rPr lang="en-US" dirty="0"/>
              <a:t>Jaguar </a:t>
            </a:r>
            <a:r>
              <a:rPr lang="en-US" dirty="0" smtClean="0"/>
              <a:t>Land Rover </a:t>
            </a:r>
            <a:r>
              <a:rPr lang="en-US" dirty="0"/>
              <a:t>also offers I-Pace as its all-electric model. Besides, </a:t>
            </a:r>
            <a:r>
              <a:rPr lang="en-US" dirty="0" smtClean="0"/>
              <a:t>the company </a:t>
            </a:r>
            <a:r>
              <a:rPr lang="en-US" dirty="0"/>
              <a:t>offers many hybrid models. Jaguar Land Rover plans </a:t>
            </a:r>
            <a:r>
              <a:rPr lang="en-US" dirty="0" smtClean="0"/>
              <a:t>to achieve </a:t>
            </a:r>
            <a:r>
              <a:rPr lang="en-US" dirty="0"/>
              <a:t>net-zero carbon emission by 2039. It is set to launch </a:t>
            </a:r>
            <a:r>
              <a:rPr lang="en-US" dirty="0" smtClean="0"/>
              <a:t>six new </a:t>
            </a:r>
            <a:r>
              <a:rPr lang="en-US" dirty="0"/>
              <a:t>all-electric Land Rover models in the next five years. </a:t>
            </a:r>
            <a:r>
              <a:rPr lang="en-US" dirty="0" smtClean="0"/>
              <a:t>Jaguar will </a:t>
            </a:r>
            <a:r>
              <a:rPr lang="en-US" dirty="0"/>
              <a:t>become a pure electric brand from 2025, its CEO said</a:t>
            </a:r>
            <a:r>
              <a:rPr lang="en-US" dirty="0" smtClean="0"/>
              <a:t>. Its competitors </a:t>
            </a:r>
            <a:r>
              <a:rPr lang="en-US" dirty="0"/>
              <a:t>are also ramping up their electric plans. GM released</a:t>
            </a:r>
          </a:p>
          <a:p>
            <a:r>
              <a:rPr lang="en-US" dirty="0" smtClean="0"/>
              <a:t>the </a:t>
            </a:r>
            <a:r>
              <a:rPr lang="en-US" dirty="0"/>
              <a:t>Chevrolet Bolt EUV and revised Bolt EV earlier this </a:t>
            </a:r>
            <a:r>
              <a:rPr lang="en-US" dirty="0" smtClean="0"/>
              <a:t>year. Volkswagen </a:t>
            </a:r>
            <a:r>
              <a:rPr lang="en-US" dirty="0"/>
              <a:t>has said it expects half of its car sales to come </a:t>
            </a:r>
            <a:r>
              <a:rPr lang="en-US" dirty="0" smtClean="0"/>
              <a:t>from EVs </a:t>
            </a:r>
            <a:r>
              <a:rPr lang="en-US" dirty="0"/>
              <a:t>by 2030 and wants to become the leader in EVs. It has </a:t>
            </a:r>
            <a:r>
              <a:rPr lang="en-US" dirty="0" smtClean="0"/>
              <a:t>already prepared </a:t>
            </a:r>
            <a:r>
              <a:rPr lang="en-US" dirty="0"/>
              <a:t>a platform on which its electric vehicles will be made, </a:t>
            </a:r>
            <a:r>
              <a:rPr lang="en-US" dirty="0" smtClean="0"/>
              <a:t>and unveiled </a:t>
            </a:r>
            <a:r>
              <a:rPr lang="en-US" dirty="0"/>
              <a:t>an ambitious battery making plan. While Toyota has</a:t>
            </a:r>
          </a:p>
          <a:p>
            <a:r>
              <a:rPr lang="en-US" dirty="0"/>
              <a:t>invested heavily in battery and charging technologies, acquiring </a:t>
            </a:r>
            <a:r>
              <a:rPr lang="en-US" dirty="0" smtClean="0"/>
              <a:t>a number </a:t>
            </a:r>
            <a:r>
              <a:rPr lang="en-US" dirty="0"/>
              <a:t>of startups in the space</a:t>
            </a:r>
            <a:r>
              <a:rPr lang="en-US" dirty="0" smtClean="0"/>
              <a:t>. The </a:t>
            </a:r>
            <a:r>
              <a:rPr lang="en-US" dirty="0"/>
              <a:t>big three firms have also invested heavily in computing technologies, hiring a large number </a:t>
            </a:r>
            <a:r>
              <a:rPr lang="en-US" dirty="0" smtClean="0"/>
              <a:t>of software </a:t>
            </a:r>
            <a:r>
              <a:rPr lang="en-US" dirty="0"/>
              <a:t>engineers</a:t>
            </a:r>
            <a:r>
              <a:rPr lang="en-US" dirty="0" smtClean="0"/>
              <a:t>. A </a:t>
            </a:r>
            <a:r>
              <a:rPr lang="en-US" dirty="0"/>
              <a:t>short term challenge is the ongoing </a:t>
            </a:r>
            <a:r>
              <a:rPr lang="en-US" dirty="0" smtClean="0"/>
              <a:t>global chip </a:t>
            </a:r>
            <a:r>
              <a:rPr lang="en-US" dirty="0"/>
              <a:t>shortage. Jaguar Land Rover, Tata Motors' cash cow, said the</a:t>
            </a:r>
          </a:p>
          <a:p>
            <a:r>
              <a:rPr lang="en-US" dirty="0"/>
              <a:t>issue will hit its production hard. But, this is something </a:t>
            </a:r>
            <a:r>
              <a:rPr lang="en-US" dirty="0" smtClean="0"/>
              <a:t>every automaker </a:t>
            </a:r>
            <a:r>
              <a:rPr lang="en-US" dirty="0"/>
              <a:t>is dealing with. The industry believes the shortage </a:t>
            </a:r>
            <a:r>
              <a:rPr lang="en-US" dirty="0" smtClean="0"/>
              <a:t>will be </a:t>
            </a:r>
            <a:r>
              <a:rPr lang="en-US" dirty="0"/>
              <a:t>over in the medium term</a:t>
            </a:r>
            <a:r>
              <a:rPr lang="en-US" dirty="0" smtClean="0"/>
              <a:t>. Change </a:t>
            </a:r>
            <a:r>
              <a:rPr lang="en-US" dirty="0"/>
              <a:t>in environmental regulations </a:t>
            </a:r>
            <a:r>
              <a:rPr lang="en-US" dirty="0" smtClean="0"/>
              <a:t>in different </a:t>
            </a:r>
            <a:r>
              <a:rPr lang="en-US" dirty="0"/>
              <a:t>countries can also derail its plans. A slowdown in</a:t>
            </a:r>
          </a:p>
          <a:p>
            <a:r>
              <a:rPr lang="en-US" dirty="0"/>
              <a:t>commercial vehicles sales is another area that the company </a:t>
            </a:r>
            <a:r>
              <a:rPr lang="en-US" dirty="0" smtClean="0"/>
              <a:t>needs to </a:t>
            </a:r>
            <a:r>
              <a:rPr lang="en-US" dirty="0"/>
              <a:t>negotiate well</a:t>
            </a:r>
            <a:r>
              <a:rPr lang="en-US" dirty="0" smtClean="0"/>
              <a:t>. </a:t>
            </a:r>
          </a:p>
          <a:p>
            <a:r>
              <a:rPr lang="en-US" sz="2000" b="1" dirty="0">
                <a:solidFill>
                  <a:schemeClr val="tx2"/>
                </a:solidFill>
              </a:rPr>
              <a:t>Stock performance and valuations</a:t>
            </a:r>
          </a:p>
          <a:p>
            <a:r>
              <a:rPr lang="en-US" dirty="0"/>
              <a:t>Tata Motors has been gaining market share in the Indian </a:t>
            </a:r>
            <a:r>
              <a:rPr lang="en-US" dirty="0" smtClean="0"/>
              <a:t>passenger vehicle </a:t>
            </a:r>
            <a:r>
              <a:rPr lang="en-US" dirty="0"/>
              <a:t>segment. It is now the third-largest carmaker with 8.2% </a:t>
            </a:r>
            <a:r>
              <a:rPr lang="en-US" dirty="0" smtClean="0"/>
              <a:t>of the </a:t>
            </a:r>
            <a:r>
              <a:rPr lang="en-US" dirty="0"/>
              <a:t>sales pie. This compares to 4.6% in 2016, and 4.8% </a:t>
            </a:r>
            <a:r>
              <a:rPr lang="en-US" dirty="0" smtClean="0"/>
              <a:t>in 2020.Consequently</a:t>
            </a:r>
            <a:r>
              <a:rPr lang="en-US" dirty="0"/>
              <a:t>, Tata Motors shares have gone up by nearly </a:t>
            </a:r>
            <a:r>
              <a:rPr lang="en-US" dirty="0" smtClean="0"/>
              <a:t>5 times </a:t>
            </a:r>
            <a:r>
              <a:rPr lang="en-US" dirty="0"/>
              <a:t>since bottoming out in April 2020. Lately, there has </a:t>
            </a:r>
            <a:r>
              <a:rPr lang="en-US" dirty="0" smtClean="0"/>
              <a:t>been some </a:t>
            </a:r>
            <a:r>
              <a:rPr lang="en-US" dirty="0"/>
              <a:t>selling due to chip shortage and related production </a:t>
            </a:r>
            <a:r>
              <a:rPr lang="en-US" dirty="0" smtClean="0"/>
              <a:t>cuts. In comparison</a:t>
            </a:r>
            <a:r>
              <a:rPr lang="en-US" dirty="0"/>
              <a:t>, shares of Toyota, Volkswagen and General </a:t>
            </a:r>
            <a:r>
              <a:rPr lang="en-US" dirty="0" smtClean="0"/>
              <a:t>Motors have </a:t>
            </a:r>
            <a:r>
              <a:rPr lang="en-US" dirty="0"/>
              <a:t>gained 50-100 per cent in the same period.</a:t>
            </a:r>
            <a:endParaRPr lang="en-IN" dirty="0"/>
          </a:p>
        </p:txBody>
      </p:sp>
    </p:spTree>
    <p:extLst>
      <p:ext uri="{BB962C8B-B14F-4D97-AF65-F5344CB8AC3E}">
        <p14:creationId xmlns:p14="http://schemas.microsoft.com/office/powerpoint/2010/main" val="164684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867400" cy="914400"/>
          </a:xfrm>
        </p:spPr>
        <p:txBody>
          <a:bodyPr>
            <a:normAutofit/>
          </a:bodyPr>
          <a:lstStyle/>
          <a:p>
            <a:r>
              <a:rPr lang="en-US" sz="3100" dirty="0">
                <a:solidFill>
                  <a:schemeClr val="tx2"/>
                </a:solidFill>
              </a:rPr>
              <a:t>3. Buyer's/ Audience persona</a:t>
            </a:r>
            <a:r>
              <a:rPr lang="en-US" dirty="0">
                <a:solidFill>
                  <a:schemeClr val="accent1"/>
                </a:solidFill>
              </a:rPr>
              <a:t/>
            </a:r>
            <a:br>
              <a:rPr lang="en-US" dirty="0">
                <a:solidFill>
                  <a:schemeClr val="accent1"/>
                </a:solidFill>
              </a:rPr>
            </a:br>
            <a:endParaRPr lang="en-IN"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371600"/>
            <a:ext cx="4273550"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a:xfrm>
            <a:off x="0" y="685800"/>
            <a:ext cx="4191000" cy="5715000"/>
          </a:xfrm>
        </p:spPr>
        <p:txBody>
          <a:bodyPr>
            <a:noAutofit/>
          </a:bodyPr>
          <a:lstStyle/>
          <a:p>
            <a:pPr fontAlgn="base"/>
            <a:r>
              <a:rPr lang="en-US" sz="1600" dirty="0"/>
              <a:t>Tata Motors is a car company in India that sells different types of cars to different types of people.</a:t>
            </a:r>
          </a:p>
          <a:p>
            <a:pPr fontAlgn="base"/>
            <a:r>
              <a:rPr lang="en-US" sz="1600" dirty="0"/>
              <a:t>Their “target audience” refers to the specific group of people whom they are trying to sell their cars to. This group of people is who they believe are most likely to be interested in and buy their cars.</a:t>
            </a:r>
          </a:p>
          <a:p>
            <a:pPr fontAlgn="base"/>
            <a:r>
              <a:rPr lang="en-US" sz="1600" dirty="0"/>
              <a:t>For example, suppose Tata Motors is selling a small car that is affordable and good for city driving. In that case, their target audience might be young people who are just starting out and looking for an affordable car to get around in.</a:t>
            </a:r>
          </a:p>
          <a:p>
            <a:pPr fontAlgn="base"/>
            <a:r>
              <a:rPr lang="en-US" sz="1600" dirty="0"/>
              <a:t>On the other hand, if Tata Motors is selling a luxury SUV, its target audience might be wealthy individuals or families who want a comfortable and spacious vehicle for long drives.</a:t>
            </a:r>
          </a:p>
          <a:p>
            <a:pPr fontAlgn="base"/>
            <a:r>
              <a:rPr lang="en-US" sz="1600" dirty="0"/>
              <a:t>Tata Motors tries to understand the needs and preferences of its target audience so that they can design and market their cars in a way that appeals to them. This helps them sell more cars and be successful as a business.</a:t>
            </a:r>
          </a:p>
          <a:p>
            <a:endParaRPr lang="en-IN" dirty="0"/>
          </a:p>
        </p:txBody>
      </p:sp>
    </p:spTree>
    <p:extLst>
      <p:ext uri="{BB962C8B-B14F-4D97-AF65-F5344CB8AC3E}">
        <p14:creationId xmlns:p14="http://schemas.microsoft.com/office/powerpoint/2010/main" val="3126893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388</TotalTime>
  <Words>6115</Words>
  <Application>Microsoft Office PowerPoint</Application>
  <PresentationFormat>On-screen Show (4:3)</PresentationFormat>
  <Paragraphs>279</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DIGITAL MARKETING TATA MOTORS</vt:lpstr>
      <vt:lpstr>PowerPoint Presentation</vt:lpstr>
      <vt:lpstr>DIGITAL MARKETING OF TATA MOTORS</vt:lpstr>
      <vt:lpstr>PowerPoint Presentation</vt:lpstr>
      <vt:lpstr>PowerPoint Presentation</vt:lpstr>
      <vt:lpstr>PowerPoint Presentation</vt:lpstr>
      <vt:lpstr>PowerPoint Presentation</vt:lpstr>
      <vt:lpstr>PowerPoint Presentation</vt:lpstr>
      <vt:lpstr>3. Buyer's/ Audience persona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MOTORS</dc:title>
  <dc:creator>hp</dc:creator>
  <cp:lastModifiedBy>Windows User</cp:lastModifiedBy>
  <cp:revision>36</cp:revision>
  <dcterms:created xsi:type="dcterms:W3CDTF">2006-08-16T00:00:00Z</dcterms:created>
  <dcterms:modified xsi:type="dcterms:W3CDTF">2024-04-24T05:47:51Z</dcterms:modified>
</cp:coreProperties>
</file>