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1" r:id="rId5"/>
    <p:sldId id="272" r:id="rId6"/>
    <p:sldId id="266" r:id="rId7"/>
    <p:sldId id="270" r:id="rId8"/>
    <p:sldId id="269" r:id="rId9"/>
    <p:sldId id="267"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1CDC-40A5-5B35-FD15-E30BB8A95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964E41-2447-9CB6-A52F-340B342E1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D64D2A-8A6F-683C-C967-26C53926B361}"/>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01048611-3570-3341-E965-436DCEB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B8115-CAB5-72CC-0A1D-17CED0A429A5}"/>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162793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EA72-2287-7CBA-ECC6-4D781593DF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E1EFB-B210-FD94-8348-C2E185CD7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55526-1D46-EA3E-4DA1-E87105CEE463}"/>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61689EB5-013A-7575-80C3-2548C2EFD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F39B1-354C-FD16-2A79-A3CFA2172BF5}"/>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198766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DE559-F81D-B971-4250-A76E07F5C7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63E43-753C-07EE-1FB8-06C0D9A33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BB055-0775-7D35-3A78-A556B5F78AC0}"/>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8E37FB3F-01ED-68F8-FE86-7D67A4878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9454E-063B-6C1F-984F-385EDF4CA85B}"/>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92937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CC85-8EFF-57DE-6827-27BC19D82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665DB-B9E1-5638-6740-D423602DD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52D17-C42B-8B1C-81A9-03E6C4B5E696}"/>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7D125CCE-08C5-D96C-B993-555788631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3F3E5-CA6A-AAEA-66D0-88835A04584E}"/>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210564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13B0-F49F-D7D7-1305-F9CF90E28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4A3EE4-3AE0-0E0F-CA12-239DCE99E9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49251-E950-1109-2369-02406041938F}"/>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E2B8AB3A-0694-DE41-119A-7BC68298C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CE5D4-4CB6-C8AA-BEF8-ADC7EA067356}"/>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300280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C8CD-BEB3-D050-8A2B-62ADF531B6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8F4B59-45C6-0E49-D606-BD2A65BB3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8C48D7-8C32-4528-D146-D1A5D9997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E46F9B-01A3-0863-AA39-09509C37CFEE}"/>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6" name="Footer Placeholder 5">
            <a:extLst>
              <a:ext uri="{FF2B5EF4-FFF2-40B4-BE49-F238E27FC236}">
                <a16:creationId xmlns:a16="http://schemas.microsoft.com/office/drawing/2014/main" id="{89846C96-E447-0676-D674-00E2F772A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6A9A0-F25D-C13F-F995-ABF52A8EE563}"/>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39204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0724-46A5-11BB-D16B-D8DF52F5D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AF9519-5E74-3489-C609-8F634DB26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3BA65-6452-DE3D-F885-565ACF6BF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FC6F7-F820-99B2-9723-0289D0B7B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5967CF-D8AA-4381-16D4-30437C40E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E7A025-CBFE-B2AD-78AB-A09CFA1D9DF1}"/>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8" name="Footer Placeholder 7">
            <a:extLst>
              <a:ext uri="{FF2B5EF4-FFF2-40B4-BE49-F238E27FC236}">
                <a16:creationId xmlns:a16="http://schemas.microsoft.com/office/drawing/2014/main" id="{E1DC6F97-9F96-4668-B21A-B00D5C9E9B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47E0DF-07B0-10BC-F4CE-E9695ECDCCF7}"/>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342447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172E-0D8F-B1C6-434E-5BCF0EF6BD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93F0E-0DAF-83CE-45CB-A14B36BEB87D}"/>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4" name="Footer Placeholder 3">
            <a:extLst>
              <a:ext uri="{FF2B5EF4-FFF2-40B4-BE49-F238E27FC236}">
                <a16:creationId xmlns:a16="http://schemas.microsoft.com/office/drawing/2014/main" id="{D50C0947-D9C1-B4A7-CC38-92D5BE8EAA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A9FE9A-5927-5A17-31E8-A07C8E3857A3}"/>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8952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A4CC2-8A19-D22A-F9C7-C26D3B433F9F}"/>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3" name="Footer Placeholder 2">
            <a:extLst>
              <a:ext uri="{FF2B5EF4-FFF2-40B4-BE49-F238E27FC236}">
                <a16:creationId xmlns:a16="http://schemas.microsoft.com/office/drawing/2014/main" id="{5F3659E4-8E27-0A35-DB82-DCEEB59306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FF2685-8F83-79F7-7239-9003A2E261A3}"/>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291335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11DC-ECD8-CA7D-0B64-C8C43EE83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622F8A-AB5B-BE76-1031-C4B38E791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AC50A0-08C7-87F9-B002-E555E8884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395CE-031F-ED80-F51A-B5F0EF3A01FA}"/>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6" name="Footer Placeholder 5">
            <a:extLst>
              <a:ext uri="{FF2B5EF4-FFF2-40B4-BE49-F238E27FC236}">
                <a16:creationId xmlns:a16="http://schemas.microsoft.com/office/drawing/2014/main" id="{A9441C87-6357-C356-15C6-E0E7DD866E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6BB63-B510-E0C8-6095-3127E1ADDFC9}"/>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181214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7596-D619-C629-2744-0C8A71AA7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64E37F-953E-F8DA-79A4-FE402157D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AEF28E-A13C-50B1-2283-17101CE3A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DE605-895B-007B-691D-6E537627E3FF}"/>
              </a:ext>
            </a:extLst>
          </p:cNvPr>
          <p:cNvSpPr>
            <a:spLocks noGrp="1"/>
          </p:cNvSpPr>
          <p:nvPr>
            <p:ph type="dt" sz="half" idx="10"/>
          </p:nvPr>
        </p:nvSpPr>
        <p:spPr/>
        <p:txBody>
          <a:bodyPr/>
          <a:lstStyle/>
          <a:p>
            <a:fld id="{0E13D4DF-7676-481A-BE73-415E770E2C27}" type="datetimeFigureOut">
              <a:rPr lang="en-IN" smtClean="0"/>
              <a:t>29-03-2024</a:t>
            </a:fld>
            <a:endParaRPr lang="en-IN"/>
          </a:p>
        </p:txBody>
      </p:sp>
      <p:sp>
        <p:nvSpPr>
          <p:cNvPr id="6" name="Footer Placeholder 5">
            <a:extLst>
              <a:ext uri="{FF2B5EF4-FFF2-40B4-BE49-F238E27FC236}">
                <a16:creationId xmlns:a16="http://schemas.microsoft.com/office/drawing/2014/main" id="{9A604633-997F-82C3-44A1-5C17415C9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BEF09-FCD1-610A-A889-B7F2D44DB95C}"/>
              </a:ext>
            </a:extLst>
          </p:cNvPr>
          <p:cNvSpPr>
            <a:spLocks noGrp="1"/>
          </p:cNvSpPr>
          <p:nvPr>
            <p:ph type="sldNum" sz="quarter" idx="12"/>
          </p:nvPr>
        </p:nvSpPr>
        <p:spPr/>
        <p:txBody>
          <a:bodyPr/>
          <a:lstStyle/>
          <a:p>
            <a:fld id="{1C30A191-FCEB-4789-A000-DCC66125D1DA}" type="slidenum">
              <a:rPr lang="en-IN" smtClean="0"/>
              <a:t>‹#›</a:t>
            </a:fld>
            <a:endParaRPr lang="en-IN"/>
          </a:p>
        </p:txBody>
      </p:sp>
    </p:spTree>
    <p:extLst>
      <p:ext uri="{BB962C8B-B14F-4D97-AF65-F5344CB8AC3E}">
        <p14:creationId xmlns:p14="http://schemas.microsoft.com/office/powerpoint/2010/main" val="67890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DA3C3-7D57-01B9-1F92-8E19400AE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F02583-D794-43D4-1A8D-7615C89A4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32681-05F4-D59E-5DA5-B675965EB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13D4DF-7676-481A-BE73-415E770E2C27}" type="datetimeFigureOut">
              <a:rPr lang="en-IN" smtClean="0"/>
              <a:t>29-03-2024</a:t>
            </a:fld>
            <a:endParaRPr lang="en-IN"/>
          </a:p>
        </p:txBody>
      </p:sp>
      <p:sp>
        <p:nvSpPr>
          <p:cNvPr id="5" name="Footer Placeholder 4">
            <a:extLst>
              <a:ext uri="{FF2B5EF4-FFF2-40B4-BE49-F238E27FC236}">
                <a16:creationId xmlns:a16="http://schemas.microsoft.com/office/drawing/2014/main" id="{B76C1BED-2268-FC4A-C2A9-FF8F70B19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68D9F83-00AB-B629-9C26-9295E27C1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30A191-FCEB-4789-A000-DCC66125D1DA}" type="slidenum">
              <a:rPr lang="en-IN" smtClean="0"/>
              <a:t>‹#›</a:t>
            </a:fld>
            <a:endParaRPr lang="en-IN"/>
          </a:p>
        </p:txBody>
      </p:sp>
    </p:spTree>
    <p:extLst>
      <p:ext uri="{BB962C8B-B14F-4D97-AF65-F5344CB8AC3E}">
        <p14:creationId xmlns:p14="http://schemas.microsoft.com/office/powerpoint/2010/main" val="252847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28D1-714C-2282-3338-E0A8AB67166C}"/>
              </a:ext>
            </a:extLst>
          </p:cNvPr>
          <p:cNvSpPr>
            <a:spLocks noGrp="1"/>
          </p:cNvSpPr>
          <p:nvPr>
            <p:ph type="ctrTitle"/>
          </p:nvPr>
        </p:nvSpPr>
        <p:spPr/>
        <p:txBody>
          <a:bodyPr/>
          <a:lstStyle/>
          <a:p>
            <a:r>
              <a:rPr lang="en-IN" dirty="0"/>
              <a:t>Excel Internal assessment 1</a:t>
            </a:r>
          </a:p>
        </p:txBody>
      </p:sp>
      <p:sp>
        <p:nvSpPr>
          <p:cNvPr id="3" name="Subtitle 2">
            <a:extLst>
              <a:ext uri="{FF2B5EF4-FFF2-40B4-BE49-F238E27FC236}">
                <a16:creationId xmlns:a16="http://schemas.microsoft.com/office/drawing/2014/main" id="{789AE630-EF24-ABF1-E010-335527E1EBD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276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DBEA-D6AB-DE38-CA01-099F640AA14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311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52E1-80C3-0957-65B9-628D6A0BDAF1}"/>
              </a:ext>
            </a:extLst>
          </p:cNvPr>
          <p:cNvSpPr>
            <a:spLocks noGrp="1"/>
          </p:cNvSpPr>
          <p:nvPr>
            <p:ph type="title"/>
          </p:nvPr>
        </p:nvSpPr>
        <p:spPr/>
        <p:txBody>
          <a:bodyPr/>
          <a:lstStyle/>
          <a:p>
            <a:r>
              <a:rPr lang="en-IN" dirty="0"/>
              <a:t>1. Gender and ethnic diversity</a:t>
            </a:r>
          </a:p>
        </p:txBody>
      </p:sp>
      <p:pic>
        <p:nvPicPr>
          <p:cNvPr id="4" name="Picture 3">
            <a:extLst>
              <a:ext uri="{FF2B5EF4-FFF2-40B4-BE49-F238E27FC236}">
                <a16:creationId xmlns:a16="http://schemas.microsoft.com/office/drawing/2014/main" id="{1CD7B4E7-C287-5F34-9A3D-2050180C303E}"/>
              </a:ext>
            </a:extLst>
          </p:cNvPr>
          <p:cNvPicPr>
            <a:picLocks noChangeAspect="1"/>
          </p:cNvPicPr>
          <p:nvPr/>
        </p:nvPicPr>
        <p:blipFill>
          <a:blip r:embed="rId2"/>
          <a:stretch>
            <a:fillRect/>
          </a:stretch>
        </p:blipFill>
        <p:spPr>
          <a:xfrm>
            <a:off x="787400" y="1461967"/>
            <a:ext cx="4525006" cy="1724266"/>
          </a:xfrm>
          <a:prstGeom prst="rect">
            <a:avLst/>
          </a:prstGeom>
        </p:spPr>
      </p:pic>
      <p:pic>
        <p:nvPicPr>
          <p:cNvPr id="8" name="Picture 7">
            <a:extLst>
              <a:ext uri="{FF2B5EF4-FFF2-40B4-BE49-F238E27FC236}">
                <a16:creationId xmlns:a16="http://schemas.microsoft.com/office/drawing/2014/main" id="{48DEF11A-F6E7-4848-1799-D74574ED24BE}"/>
              </a:ext>
            </a:extLst>
          </p:cNvPr>
          <p:cNvPicPr>
            <a:picLocks noChangeAspect="1"/>
          </p:cNvPicPr>
          <p:nvPr/>
        </p:nvPicPr>
        <p:blipFill>
          <a:blip r:embed="rId3"/>
          <a:stretch>
            <a:fillRect/>
          </a:stretch>
        </p:blipFill>
        <p:spPr>
          <a:xfrm>
            <a:off x="787400" y="3186233"/>
            <a:ext cx="4782217" cy="2124371"/>
          </a:xfrm>
          <a:prstGeom prst="rect">
            <a:avLst/>
          </a:prstGeom>
        </p:spPr>
      </p:pic>
      <p:pic>
        <p:nvPicPr>
          <p:cNvPr id="10" name="Picture 9">
            <a:extLst>
              <a:ext uri="{FF2B5EF4-FFF2-40B4-BE49-F238E27FC236}">
                <a16:creationId xmlns:a16="http://schemas.microsoft.com/office/drawing/2014/main" id="{4AE6FF53-96C2-C9D5-88F6-8647502ACFC2}"/>
              </a:ext>
            </a:extLst>
          </p:cNvPr>
          <p:cNvPicPr>
            <a:picLocks noChangeAspect="1"/>
          </p:cNvPicPr>
          <p:nvPr/>
        </p:nvPicPr>
        <p:blipFill>
          <a:blip r:embed="rId4"/>
          <a:stretch>
            <a:fillRect/>
          </a:stretch>
        </p:blipFill>
        <p:spPr>
          <a:xfrm>
            <a:off x="6660488" y="1461967"/>
            <a:ext cx="4744112" cy="4486901"/>
          </a:xfrm>
          <a:prstGeom prst="rect">
            <a:avLst/>
          </a:prstGeom>
        </p:spPr>
      </p:pic>
    </p:spTree>
    <p:extLst>
      <p:ext uri="{BB962C8B-B14F-4D97-AF65-F5344CB8AC3E}">
        <p14:creationId xmlns:p14="http://schemas.microsoft.com/office/powerpoint/2010/main" val="234312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B809-2636-BD63-FD29-BF0B168F39EF}"/>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51121A36-6F4C-DEDD-08DB-4F5D41226A3F}"/>
              </a:ext>
            </a:extLst>
          </p:cNvPr>
          <p:cNvSpPr txBox="1"/>
          <p:nvPr/>
        </p:nvSpPr>
        <p:spPr>
          <a:xfrm>
            <a:off x="1308100" y="2286000"/>
            <a:ext cx="10701327" cy="2031325"/>
          </a:xfrm>
          <a:prstGeom prst="rect">
            <a:avLst/>
          </a:prstGeom>
          <a:noFill/>
        </p:spPr>
        <p:txBody>
          <a:bodyPr wrap="none" rtlCol="0">
            <a:spAutoFit/>
          </a:bodyPr>
          <a:lstStyle/>
          <a:p>
            <a:r>
              <a:rPr lang="en-IN" dirty="0"/>
              <a:t>It is done in pivot table with </a:t>
            </a:r>
            <a:r>
              <a:rPr lang="en-IN" dirty="0" err="1"/>
              <a:t>ethinity</a:t>
            </a:r>
            <a:r>
              <a:rPr lang="en-IN" dirty="0"/>
              <a:t> and gender in rows and their count in value field</a:t>
            </a:r>
          </a:p>
          <a:p>
            <a:r>
              <a:rPr lang="en-IN" dirty="0"/>
              <a:t>In the above pictures we can </a:t>
            </a:r>
            <a:r>
              <a:rPr lang="en-IN" dirty="0" err="1"/>
              <a:t>cleary</a:t>
            </a:r>
            <a:r>
              <a:rPr lang="en-IN" dirty="0"/>
              <a:t> see the company have clear diversity with 51.8% of women and</a:t>
            </a:r>
          </a:p>
          <a:p>
            <a:r>
              <a:rPr lang="en-IN" dirty="0"/>
              <a:t> 49.2 % of men, which says  that the main equal gender balance and neutrality.</a:t>
            </a:r>
          </a:p>
          <a:p>
            <a:r>
              <a:rPr lang="en-IN" dirty="0"/>
              <a:t>Based on ethnicity the company mostly has Asian employees with 40.4 % and followed by  Caucasian and </a:t>
            </a:r>
          </a:p>
          <a:p>
            <a:r>
              <a:rPr lang="en-IN" dirty="0"/>
              <a:t>Latino employees with 27.1 % and 25.1 % but very less black with 7.4 %. </a:t>
            </a:r>
          </a:p>
          <a:p>
            <a:r>
              <a:rPr lang="en-IN" dirty="0"/>
              <a:t>Furthermore,  within ethnicity there are no great difference between number of male and female employee.</a:t>
            </a:r>
          </a:p>
          <a:p>
            <a:endParaRPr lang="en-IN" dirty="0"/>
          </a:p>
        </p:txBody>
      </p:sp>
    </p:spTree>
    <p:extLst>
      <p:ext uri="{BB962C8B-B14F-4D97-AF65-F5344CB8AC3E}">
        <p14:creationId xmlns:p14="http://schemas.microsoft.com/office/powerpoint/2010/main" val="240483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421-1BE0-5296-6576-F9AF6ACD7D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1892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F825-8B1D-8F43-CB09-D0F5300C40C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9328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DD72-F5EE-C65C-A241-B62E859A55C9}"/>
              </a:ext>
            </a:extLst>
          </p:cNvPr>
          <p:cNvSpPr>
            <a:spLocks noGrp="1"/>
          </p:cNvSpPr>
          <p:nvPr>
            <p:ph type="title"/>
          </p:nvPr>
        </p:nvSpPr>
        <p:spPr/>
        <p:txBody>
          <a:bodyPr/>
          <a:lstStyle/>
          <a:p>
            <a:r>
              <a:rPr lang="en-IN" dirty="0"/>
              <a:t>4.Country with highest employee</a:t>
            </a:r>
          </a:p>
        </p:txBody>
      </p:sp>
      <p:pic>
        <p:nvPicPr>
          <p:cNvPr id="6" name="Picture 5">
            <a:extLst>
              <a:ext uri="{FF2B5EF4-FFF2-40B4-BE49-F238E27FC236}">
                <a16:creationId xmlns:a16="http://schemas.microsoft.com/office/drawing/2014/main" id="{2954270C-A897-7A08-C7E5-403F99B62D04}"/>
              </a:ext>
            </a:extLst>
          </p:cNvPr>
          <p:cNvPicPr>
            <a:picLocks noChangeAspect="1"/>
          </p:cNvPicPr>
          <p:nvPr/>
        </p:nvPicPr>
        <p:blipFill>
          <a:blip r:embed="rId2"/>
          <a:stretch>
            <a:fillRect/>
          </a:stretch>
        </p:blipFill>
        <p:spPr>
          <a:xfrm>
            <a:off x="958180" y="1847820"/>
            <a:ext cx="4290459" cy="3689379"/>
          </a:xfrm>
          <a:prstGeom prst="rect">
            <a:avLst/>
          </a:prstGeom>
        </p:spPr>
      </p:pic>
      <p:sp>
        <p:nvSpPr>
          <p:cNvPr id="7" name="TextBox 6">
            <a:extLst>
              <a:ext uri="{FF2B5EF4-FFF2-40B4-BE49-F238E27FC236}">
                <a16:creationId xmlns:a16="http://schemas.microsoft.com/office/drawing/2014/main" id="{C7A3B558-D374-DEEA-912F-AB7BB930E21A}"/>
              </a:ext>
            </a:extLst>
          </p:cNvPr>
          <p:cNvSpPr txBox="1"/>
          <p:nvPr/>
        </p:nvSpPr>
        <p:spPr>
          <a:xfrm>
            <a:off x="6786879" y="2042159"/>
            <a:ext cx="3474721" cy="3139321"/>
          </a:xfrm>
          <a:prstGeom prst="rect">
            <a:avLst/>
          </a:prstGeom>
          <a:noFill/>
        </p:spPr>
        <p:txBody>
          <a:bodyPr wrap="square" rtlCol="0">
            <a:spAutoFit/>
          </a:bodyPr>
          <a:lstStyle/>
          <a:p>
            <a:r>
              <a:rPr lang="en-IN" dirty="0"/>
              <a:t>The question was to find the country with highest number of employee and to do to a pivot table was created and then using country column in rows and count value we get count of each country and then after sorting in descending order based on count, we found out the country with most employee is the US, with 643 employees. </a:t>
            </a:r>
          </a:p>
        </p:txBody>
      </p:sp>
    </p:spTree>
    <p:extLst>
      <p:ext uri="{BB962C8B-B14F-4D97-AF65-F5344CB8AC3E}">
        <p14:creationId xmlns:p14="http://schemas.microsoft.com/office/powerpoint/2010/main" val="266423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F898-9D76-66F0-D6C5-064B0B2589B0}"/>
              </a:ext>
            </a:extLst>
          </p:cNvPr>
          <p:cNvSpPr>
            <a:spLocks noGrp="1"/>
          </p:cNvSpPr>
          <p:nvPr>
            <p:ph type="title"/>
          </p:nvPr>
        </p:nvSpPr>
        <p:spPr/>
        <p:txBody>
          <a:bodyPr/>
          <a:lstStyle/>
          <a:p>
            <a:r>
              <a:rPr lang="en-IN" dirty="0"/>
              <a:t>5. Common age group</a:t>
            </a:r>
          </a:p>
        </p:txBody>
      </p:sp>
      <p:sp>
        <p:nvSpPr>
          <p:cNvPr id="6" name="TextBox 5">
            <a:extLst>
              <a:ext uri="{FF2B5EF4-FFF2-40B4-BE49-F238E27FC236}">
                <a16:creationId xmlns:a16="http://schemas.microsoft.com/office/drawing/2014/main" id="{BC57C404-D9D3-E57A-F4B8-32EFCA1B6995}"/>
              </a:ext>
            </a:extLst>
          </p:cNvPr>
          <p:cNvSpPr txBox="1"/>
          <p:nvPr/>
        </p:nvSpPr>
        <p:spPr>
          <a:xfrm>
            <a:off x="5901477" y="1498938"/>
            <a:ext cx="6096000" cy="2308324"/>
          </a:xfrm>
          <a:prstGeom prst="rect">
            <a:avLst/>
          </a:prstGeom>
          <a:noFill/>
        </p:spPr>
        <p:txBody>
          <a:bodyPr wrap="square">
            <a:spAutoFit/>
          </a:bodyPr>
          <a:lstStyle/>
          <a:p>
            <a:r>
              <a:rPr lang="en-IN" dirty="0"/>
              <a:t>The question was to find the age group title with occurs most, of employee data  a pivot table was created and then assigning age column in value for rows, grouping with 5 years in a range  and count of it in  value we get count of employee in each age group and then after sorting in descending order based on count we found out the most common age group is 45 to 49 years with 174 employees.</a:t>
            </a:r>
          </a:p>
          <a:p>
            <a:r>
              <a:rPr lang="en-IN" dirty="0"/>
              <a:t>This shows the company has more experienced people.</a:t>
            </a:r>
          </a:p>
        </p:txBody>
      </p:sp>
      <p:pic>
        <p:nvPicPr>
          <p:cNvPr id="8" name="Picture 7">
            <a:extLst>
              <a:ext uri="{FF2B5EF4-FFF2-40B4-BE49-F238E27FC236}">
                <a16:creationId xmlns:a16="http://schemas.microsoft.com/office/drawing/2014/main" id="{AAC3FF2A-DA7E-5F01-6415-8BA5452DDF8A}"/>
              </a:ext>
            </a:extLst>
          </p:cNvPr>
          <p:cNvPicPr>
            <a:picLocks noChangeAspect="1"/>
          </p:cNvPicPr>
          <p:nvPr/>
        </p:nvPicPr>
        <p:blipFill>
          <a:blip r:embed="rId2"/>
          <a:stretch>
            <a:fillRect/>
          </a:stretch>
        </p:blipFill>
        <p:spPr>
          <a:xfrm>
            <a:off x="753267" y="1358899"/>
            <a:ext cx="5148210" cy="4672489"/>
          </a:xfrm>
          <a:prstGeom prst="rect">
            <a:avLst/>
          </a:prstGeom>
        </p:spPr>
      </p:pic>
    </p:spTree>
    <p:extLst>
      <p:ext uri="{BB962C8B-B14F-4D97-AF65-F5344CB8AC3E}">
        <p14:creationId xmlns:p14="http://schemas.microsoft.com/office/powerpoint/2010/main" val="307456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8B1A-C55E-4349-2BAA-62776F378BDC}"/>
              </a:ext>
            </a:extLst>
          </p:cNvPr>
          <p:cNvSpPr>
            <a:spLocks noGrp="1"/>
          </p:cNvSpPr>
          <p:nvPr>
            <p:ph type="title"/>
          </p:nvPr>
        </p:nvSpPr>
        <p:spPr/>
        <p:txBody>
          <a:bodyPr/>
          <a:lstStyle/>
          <a:p>
            <a:r>
              <a:rPr lang="en-IN" dirty="0"/>
              <a:t>6. Average bonus percentage</a:t>
            </a:r>
          </a:p>
        </p:txBody>
      </p:sp>
      <p:sp>
        <p:nvSpPr>
          <p:cNvPr id="8" name="TextBox 7">
            <a:extLst>
              <a:ext uri="{FF2B5EF4-FFF2-40B4-BE49-F238E27FC236}">
                <a16:creationId xmlns:a16="http://schemas.microsoft.com/office/drawing/2014/main" id="{7ED4B8A8-C9AC-1F80-171B-0CA2614AF3AA}"/>
              </a:ext>
            </a:extLst>
          </p:cNvPr>
          <p:cNvSpPr txBox="1"/>
          <p:nvPr/>
        </p:nvSpPr>
        <p:spPr>
          <a:xfrm>
            <a:off x="1435100" y="4487129"/>
            <a:ext cx="9004300" cy="923330"/>
          </a:xfrm>
          <a:prstGeom prst="rect">
            <a:avLst/>
          </a:prstGeom>
          <a:noFill/>
        </p:spPr>
        <p:txBody>
          <a:bodyPr wrap="square">
            <a:spAutoFit/>
          </a:bodyPr>
          <a:lstStyle/>
          <a:p>
            <a:r>
              <a:rPr lang="en-IN" dirty="0"/>
              <a:t>The question was to find Average bonus percentage given to all employee, of employee data  a cell is given with average formula with all the cells in bonus percentage as its </a:t>
            </a:r>
            <a:r>
              <a:rPr lang="en-IN" dirty="0" err="1"/>
              <a:t>arfument</a:t>
            </a:r>
            <a:r>
              <a:rPr lang="en-IN" dirty="0"/>
              <a:t> and we get average of bonus and it is 8.87%</a:t>
            </a:r>
          </a:p>
        </p:txBody>
      </p:sp>
      <p:pic>
        <p:nvPicPr>
          <p:cNvPr id="12" name="Picture 11">
            <a:extLst>
              <a:ext uri="{FF2B5EF4-FFF2-40B4-BE49-F238E27FC236}">
                <a16:creationId xmlns:a16="http://schemas.microsoft.com/office/drawing/2014/main" id="{D475E79E-D3E1-1143-BFBE-E7F07DA734D1}"/>
              </a:ext>
            </a:extLst>
          </p:cNvPr>
          <p:cNvPicPr>
            <a:picLocks noChangeAspect="1"/>
          </p:cNvPicPr>
          <p:nvPr/>
        </p:nvPicPr>
        <p:blipFill>
          <a:blip r:embed="rId2"/>
          <a:stretch>
            <a:fillRect/>
          </a:stretch>
        </p:blipFill>
        <p:spPr>
          <a:xfrm>
            <a:off x="983558" y="1524553"/>
            <a:ext cx="9907383" cy="2581635"/>
          </a:xfrm>
          <a:prstGeom prst="rect">
            <a:avLst/>
          </a:prstGeom>
        </p:spPr>
      </p:pic>
    </p:spTree>
    <p:extLst>
      <p:ext uri="{BB962C8B-B14F-4D97-AF65-F5344CB8AC3E}">
        <p14:creationId xmlns:p14="http://schemas.microsoft.com/office/powerpoint/2010/main" val="172122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2E5A-B7A8-59CF-3260-E7EB629DD8EE}"/>
              </a:ext>
            </a:extLst>
          </p:cNvPr>
          <p:cNvSpPr>
            <a:spLocks noGrp="1"/>
          </p:cNvSpPr>
          <p:nvPr>
            <p:ph type="title"/>
          </p:nvPr>
        </p:nvSpPr>
        <p:spPr/>
        <p:txBody>
          <a:bodyPr/>
          <a:lstStyle/>
          <a:p>
            <a:r>
              <a:rPr lang="en-IN" dirty="0"/>
              <a:t>7. Most frequent job title</a:t>
            </a:r>
          </a:p>
        </p:txBody>
      </p:sp>
      <p:pic>
        <p:nvPicPr>
          <p:cNvPr id="4" name="Picture 3">
            <a:extLst>
              <a:ext uri="{FF2B5EF4-FFF2-40B4-BE49-F238E27FC236}">
                <a16:creationId xmlns:a16="http://schemas.microsoft.com/office/drawing/2014/main" id="{0FA04C16-5D5D-3A57-77C4-B4DF2048E364}"/>
              </a:ext>
            </a:extLst>
          </p:cNvPr>
          <p:cNvPicPr>
            <a:picLocks noChangeAspect="1"/>
          </p:cNvPicPr>
          <p:nvPr/>
        </p:nvPicPr>
        <p:blipFill>
          <a:blip r:embed="rId2"/>
          <a:stretch>
            <a:fillRect/>
          </a:stretch>
        </p:blipFill>
        <p:spPr>
          <a:xfrm>
            <a:off x="1239603" y="1322033"/>
            <a:ext cx="3362794" cy="5077534"/>
          </a:xfrm>
          <a:prstGeom prst="rect">
            <a:avLst/>
          </a:prstGeom>
        </p:spPr>
      </p:pic>
      <p:sp>
        <p:nvSpPr>
          <p:cNvPr id="6" name="TextBox 5">
            <a:extLst>
              <a:ext uri="{FF2B5EF4-FFF2-40B4-BE49-F238E27FC236}">
                <a16:creationId xmlns:a16="http://schemas.microsoft.com/office/drawing/2014/main" id="{B24CCE79-4F75-6EE9-4D40-63CDE77F43A1}"/>
              </a:ext>
            </a:extLst>
          </p:cNvPr>
          <p:cNvSpPr txBox="1"/>
          <p:nvPr/>
        </p:nvSpPr>
        <p:spPr>
          <a:xfrm>
            <a:off x="5585501" y="1690688"/>
            <a:ext cx="6096000" cy="2031325"/>
          </a:xfrm>
          <a:prstGeom prst="rect">
            <a:avLst/>
          </a:prstGeom>
          <a:noFill/>
        </p:spPr>
        <p:txBody>
          <a:bodyPr wrap="square">
            <a:spAutoFit/>
          </a:bodyPr>
          <a:lstStyle/>
          <a:p>
            <a:r>
              <a:rPr lang="en-IN" dirty="0"/>
              <a:t>The question was to find the job title with occurs most frequently, of employee data  a pivot table was created and then assigning job title column in value for rows and count of it in  value we get count of each job and then after sorting in descending order based on count we found out the job title which occurs most frequently and it is  director with 121 occurrences.</a:t>
            </a:r>
          </a:p>
        </p:txBody>
      </p:sp>
    </p:spTree>
    <p:extLst>
      <p:ext uri="{BB962C8B-B14F-4D97-AF65-F5344CB8AC3E}">
        <p14:creationId xmlns:p14="http://schemas.microsoft.com/office/powerpoint/2010/main" val="3019132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403</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Excel Internal assessment 1</vt:lpstr>
      <vt:lpstr>1. Gender and ethnic diversity</vt:lpstr>
      <vt:lpstr>PowerPoint Presentation</vt:lpstr>
      <vt:lpstr>PowerPoint Presentation</vt:lpstr>
      <vt:lpstr>PowerPoint Presentation</vt:lpstr>
      <vt:lpstr>4.Country with highest employee</vt:lpstr>
      <vt:lpstr>5. Common age group</vt:lpstr>
      <vt:lpstr>6. Average bonus percentage</vt:lpstr>
      <vt:lpstr>7. Most frequent job title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Internal assessment 1</dc:title>
  <dc:creator>Pavankumar A</dc:creator>
  <cp:lastModifiedBy>Pavankumar A</cp:lastModifiedBy>
  <cp:revision>1</cp:revision>
  <dcterms:created xsi:type="dcterms:W3CDTF">2024-03-29T05:14:55Z</dcterms:created>
  <dcterms:modified xsi:type="dcterms:W3CDTF">2024-03-29T06:06:14Z</dcterms:modified>
</cp:coreProperties>
</file>