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67" r:id="rId2"/>
  </p:sldMasterIdLst>
  <p:notesMasterIdLst>
    <p:notesMasterId r:id="rId70"/>
  </p:notesMasterIdLst>
  <p:sldIdLst>
    <p:sldId id="256" r:id="rId3"/>
    <p:sldId id="328" r:id="rId4"/>
    <p:sldId id="292" r:id="rId5"/>
    <p:sldId id="329" r:id="rId6"/>
    <p:sldId id="330" r:id="rId7"/>
    <p:sldId id="331" r:id="rId8"/>
    <p:sldId id="336" r:id="rId9"/>
    <p:sldId id="320" r:id="rId10"/>
    <p:sldId id="332" r:id="rId11"/>
    <p:sldId id="308" r:id="rId12"/>
    <p:sldId id="333" r:id="rId13"/>
    <p:sldId id="334" r:id="rId14"/>
    <p:sldId id="335" r:id="rId15"/>
    <p:sldId id="337" r:id="rId16"/>
    <p:sldId id="338" r:id="rId17"/>
    <p:sldId id="307" r:id="rId18"/>
    <p:sldId id="293" r:id="rId19"/>
    <p:sldId id="294" r:id="rId20"/>
    <p:sldId id="309" r:id="rId21"/>
    <p:sldId id="339" r:id="rId22"/>
    <p:sldId id="310" r:id="rId23"/>
    <p:sldId id="340" r:id="rId24"/>
    <p:sldId id="312" r:id="rId25"/>
    <p:sldId id="313" r:id="rId26"/>
    <p:sldId id="311" r:id="rId27"/>
    <p:sldId id="346" r:id="rId28"/>
    <p:sldId id="295" r:id="rId29"/>
    <p:sldId id="341" r:id="rId30"/>
    <p:sldId id="342" r:id="rId31"/>
    <p:sldId id="343" r:id="rId32"/>
    <p:sldId id="299" r:id="rId33"/>
    <p:sldId id="296" r:id="rId34"/>
    <p:sldId id="344" r:id="rId35"/>
    <p:sldId id="319" r:id="rId36"/>
    <p:sldId id="345" r:id="rId37"/>
    <p:sldId id="324" r:id="rId38"/>
    <p:sldId id="354" r:id="rId39"/>
    <p:sldId id="355" r:id="rId40"/>
    <p:sldId id="322" r:id="rId41"/>
    <p:sldId id="306" r:id="rId42"/>
    <p:sldId id="365" r:id="rId43"/>
    <p:sldId id="303" r:id="rId44"/>
    <p:sldId id="297" r:id="rId45"/>
    <p:sldId id="321" r:id="rId46"/>
    <p:sldId id="314" r:id="rId47"/>
    <p:sldId id="323" r:id="rId48"/>
    <p:sldId id="347" r:id="rId49"/>
    <p:sldId id="358" r:id="rId50"/>
    <p:sldId id="348" r:id="rId51"/>
    <p:sldId id="349" r:id="rId52"/>
    <p:sldId id="350" r:id="rId53"/>
    <p:sldId id="351" r:id="rId54"/>
    <p:sldId id="356" r:id="rId55"/>
    <p:sldId id="352" r:id="rId56"/>
    <p:sldId id="353" r:id="rId57"/>
    <p:sldId id="325" r:id="rId58"/>
    <p:sldId id="327" r:id="rId59"/>
    <p:sldId id="357" r:id="rId60"/>
    <p:sldId id="359" r:id="rId61"/>
    <p:sldId id="360" r:id="rId62"/>
    <p:sldId id="361" r:id="rId63"/>
    <p:sldId id="362" r:id="rId64"/>
    <p:sldId id="326" r:id="rId65"/>
    <p:sldId id="300" r:id="rId66"/>
    <p:sldId id="363" r:id="rId67"/>
    <p:sldId id="364" r:id="rId68"/>
    <p:sldId id="318" r:id="rId6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n" initials="C" lastIdx="1" clrIdx="0">
    <p:extLst>
      <p:ext uri="{19B8F6BF-5375-455C-9EA6-DF929625EA0E}">
        <p15:presenceInfo xmlns:p15="http://schemas.microsoft.com/office/powerpoint/2012/main" userId="Chand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2384AF"/>
    <a:srgbClr val="49BCBF"/>
    <a:srgbClr val="A6A6A6"/>
    <a:srgbClr val="FB3919"/>
    <a:srgbClr val="9DB4E7"/>
    <a:srgbClr val="F29B4C"/>
    <a:srgbClr val="0772F3"/>
    <a:srgbClr val="4899FA"/>
    <a:srgbClr val="055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7T11:54:44.42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05-05-2021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"/>
          <p:cNvSpPr/>
          <p:nvPr userDrawn="1"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9" name="Shape 11"/>
          <p:cNvGrpSpPr/>
          <p:nvPr userDrawn="1"/>
        </p:nvGrpSpPr>
        <p:grpSpPr>
          <a:xfrm>
            <a:off x="1" y="-9451"/>
            <a:ext cx="11548531" cy="6867451"/>
            <a:chOff x="0" y="-7088"/>
            <a:chExt cx="8661398" cy="5150588"/>
          </a:xfrm>
          <a:solidFill>
            <a:schemeClr val="bg1">
              <a:lumMod val="95000"/>
            </a:schemeClr>
          </a:solidFill>
        </p:grpSpPr>
        <p:sp>
          <p:nvSpPr>
            <p:cNvPr id="20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sp>
          <p:nvSpPr>
            <p:cNvPr id="21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2" name="Shape 14"/>
          <p:cNvGrpSpPr/>
          <p:nvPr/>
        </p:nvGrpSpPr>
        <p:grpSpPr>
          <a:xfrm rot="10800000" flipH="1">
            <a:off x="3" y="1454351"/>
            <a:ext cx="11796669" cy="3949300"/>
            <a:chOff x="-8178042" y="-4493254"/>
            <a:chExt cx="19483598" cy="6522736"/>
          </a:xfrm>
          <a:solidFill>
            <a:srgbClr val="F29B4C"/>
          </a:solidFill>
        </p:grpSpPr>
        <p:sp>
          <p:nvSpPr>
            <p:cNvPr id="23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5" name="Shape 17"/>
          <p:cNvGrpSpPr/>
          <p:nvPr/>
        </p:nvGrpSpPr>
        <p:grpSpPr>
          <a:xfrm>
            <a:off x="4902983" y="5704465"/>
            <a:ext cx="7307772" cy="577328"/>
            <a:chOff x="5582265" y="4646738"/>
            <a:chExt cx="5480829" cy="432996"/>
          </a:xfrm>
          <a:solidFill>
            <a:srgbClr val="2384AF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6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grpSp>
          <p:nvGrpSpPr>
            <p:cNvPr id="27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8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  <p:sp>
            <p:nvSpPr>
              <p:cNvPr id="29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0" name="Shape 22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2" name="Shape 40"/>
          <p:cNvSpPr txBox="1">
            <a:spLocks noGrp="1"/>
          </p:cNvSpPr>
          <p:nvPr>
            <p:ph type="subTitle" idx="1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60" y="6155455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F29B4C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 userDrawn="1"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 userDrawn="1"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7" name="Shape 39"/>
          <p:cNvSpPr txBox="1">
            <a:spLocks noGrp="1"/>
          </p:cNvSpPr>
          <p:nvPr userDrawn="1"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Shape 40"/>
          <p:cNvSpPr txBox="1">
            <a:spLocks noGrp="1"/>
          </p:cNvSpPr>
          <p:nvPr userDrawn="1">
            <p:ph type="subTitle" idx="1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9" name="Google Shape;163;p10"/>
          <p:cNvSpPr txBox="1">
            <a:spLocks noGrp="1"/>
          </p:cNvSpPr>
          <p:nvPr userDrawn="1"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09" y="5105772"/>
            <a:ext cx="44106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4;p5"/>
          <p:cNvGrpSpPr/>
          <p:nvPr userDrawn="1"/>
        </p:nvGrpSpPr>
        <p:grpSpPr>
          <a:xfrm rot="10800000" flipH="1">
            <a:off x="8" y="-5244"/>
            <a:ext cx="6730415" cy="809783"/>
            <a:chOff x="-2168138" y="330076"/>
            <a:chExt cx="8650663" cy="1211718"/>
          </a:xfrm>
          <a:solidFill>
            <a:schemeClr val="bg1">
              <a:lumMod val="95000"/>
            </a:schemeClr>
          </a:solidFill>
        </p:grpSpPr>
        <p:sp>
          <p:nvSpPr>
            <p:cNvPr id="9" name="Google Shape;65;p5"/>
            <p:cNvSpPr/>
            <p:nvPr userDrawn="1"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Google Shape;66;p5"/>
            <p:cNvSpPr/>
            <p:nvPr userDrawn="1"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67;p5"/>
          <p:cNvGrpSpPr/>
          <p:nvPr userDrawn="1"/>
        </p:nvGrpSpPr>
        <p:grpSpPr>
          <a:xfrm rot="10800000" flipH="1">
            <a:off x="1" y="-5239"/>
            <a:ext cx="7039120" cy="660372"/>
            <a:chOff x="-9092084" y="330075"/>
            <a:chExt cx="15560570" cy="1699501"/>
          </a:xfrm>
          <a:solidFill>
            <a:srgbClr val="2384AF"/>
          </a:solidFill>
        </p:grpSpPr>
        <p:sp>
          <p:nvSpPr>
            <p:cNvPr id="7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1" name="Google Shape;78;p5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</p:spPr>
        <p:txBody>
          <a:bodyPr spcFirstLastPara="1" wrap="square" lIns="10800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75270" y="6224888"/>
            <a:ext cx="2721116" cy="634145"/>
            <a:chOff x="9475270" y="6224888"/>
            <a:chExt cx="2721116" cy="634145"/>
          </a:xfrm>
          <a:solidFill>
            <a:schemeClr val="bg1">
              <a:lumMod val="95000"/>
            </a:schemeClr>
          </a:solidFill>
        </p:grpSpPr>
        <p:sp>
          <p:nvSpPr>
            <p:cNvPr id="13" name="Google Shape;167;p10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4" name="Google Shape;168;p10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266417" y="6456905"/>
            <a:ext cx="2933151" cy="406084"/>
            <a:chOff x="9266417" y="6456905"/>
            <a:chExt cx="2933151" cy="406084"/>
          </a:xfrm>
          <a:solidFill>
            <a:srgbClr val="2384AF"/>
          </a:solidFill>
        </p:grpSpPr>
        <p:sp>
          <p:nvSpPr>
            <p:cNvPr id="15" name="Google Shape;170;p10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6" name="Google Shape;171;p10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4" y="90879"/>
            <a:ext cx="2422016" cy="6099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4" y="103381"/>
            <a:ext cx="2375663" cy="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2384AF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9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40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4722052"/>
            <a:ext cx="256560" cy="25656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 rot="13500000">
            <a:off x="261401" y="4490239"/>
            <a:ext cx="720190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05388" y="4563076"/>
            <a:ext cx="4853864" cy="54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No.01, 3rd cross Basappa Layout, Gavipuram </a:t>
            </a:r>
            <a:r>
              <a:rPr lang="en-US" sz="1467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Extension, </a:t>
            </a:r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Kempegowda Nagar, Bengaluru, Karnataka 560019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8" y="5871318"/>
            <a:ext cx="279908" cy="279908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 rot="13500000">
            <a:off x="253368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69" y="5830869"/>
            <a:ext cx="365618" cy="36080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 rot="13500000">
            <a:off x="3953882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884774" y="2415355"/>
            <a:ext cx="2422457" cy="2027295"/>
            <a:chOff x="3663578" y="1811515"/>
            <a:chExt cx="1816844" cy="1520471"/>
          </a:xfrm>
        </p:grpSpPr>
        <p:sp>
          <p:nvSpPr>
            <p:cNvPr id="21" name="TextBox 20"/>
            <p:cNvSpPr txBox="1"/>
            <p:nvPr/>
          </p:nvSpPr>
          <p:spPr>
            <a:xfrm>
              <a:off x="3663578" y="1811515"/>
              <a:ext cx="1816844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>
                  <a:solidFill>
                    <a:schemeClr val="tx1"/>
                  </a:solidFill>
                  <a:latin typeface="Roboto Condensed" pitchFamily="2" charset="0"/>
                  <a:ea typeface="Roboto Condensed" pitchFamily="2" charset="0"/>
                  <a:cs typeface="Calibri" panose="020F0502020204030204" pitchFamily="34" charset="0"/>
                  <a:sym typeface="Calibri" panose="020F0502020204030204" pitchFamily="34" charset="0"/>
                </a:rPr>
                <a:t>Contact Us</a:t>
              </a: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4097490" y="2382966"/>
              <a:ext cx="949020" cy="949020"/>
              <a:chOff x="4097490" y="2382966"/>
              <a:chExt cx="949020" cy="949020"/>
            </a:xfrm>
          </p:grpSpPr>
          <p:sp>
            <p:nvSpPr>
              <p:cNvPr id="24" name="Teardrop 23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/>
              </a:prstGeom>
              <a:solidFill>
                <a:srgbClr val="2384AF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  <a:latin typeface="Roboto Condensed" pitchFamily="2" charset="0"/>
                  <a:ea typeface="Roboto Condensed" pitchFamily="2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" name="Oval Callout 1"/>
              <p:cNvSpPr/>
              <p:nvPr userDrawn="1"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name="adj1" fmla="val -37264"/>
                  <a:gd name="adj2" fmla="val 55542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1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1C262FE-2B35-40C2-9E59-B7F449550376}"/>
              </a:ext>
            </a:extLst>
          </p:cNvPr>
          <p:cNvSpPr/>
          <p:nvPr userDrawn="1"/>
        </p:nvSpPr>
        <p:spPr>
          <a:xfrm>
            <a:off x="1026920" y="5626455"/>
            <a:ext cx="2710095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u="none" kern="12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sagar.g@testyantra.com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gurupreetham.c@testyantra.com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praveen.d@testyantra.com</a:t>
            </a:r>
            <a:endParaRPr lang="en-US" sz="1467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6475CF-1BB0-4BF3-B63E-3730F03491F8}"/>
              </a:ext>
            </a:extLst>
          </p:cNvPr>
          <p:cNvSpPr/>
          <p:nvPr userDrawn="1"/>
        </p:nvSpPr>
        <p:spPr>
          <a:xfrm>
            <a:off x="4718863" y="5855709"/>
            <a:ext cx="2740572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www.testyantra.com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876" y="5500471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"/>
          <p:cNvSpPr/>
          <p:nvPr userDrawn="1"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Arvo"/>
              <a:sym typeface="Arvo"/>
            </a:endParaRPr>
          </a:p>
        </p:txBody>
      </p:sp>
      <p:grpSp>
        <p:nvGrpSpPr>
          <p:cNvPr id="19" name="Shape 11"/>
          <p:cNvGrpSpPr/>
          <p:nvPr userDrawn="1"/>
        </p:nvGrpSpPr>
        <p:grpSpPr>
          <a:xfrm>
            <a:off x="1" y="-9451"/>
            <a:ext cx="11548531" cy="6867451"/>
            <a:chOff x="0" y="-7088"/>
            <a:chExt cx="8661398" cy="5150588"/>
          </a:xfrm>
          <a:solidFill>
            <a:schemeClr val="bg1">
              <a:lumMod val="95000"/>
            </a:schemeClr>
          </a:solidFill>
        </p:grpSpPr>
        <p:sp>
          <p:nvSpPr>
            <p:cNvPr id="20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21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22" name="Shape 14"/>
          <p:cNvGrpSpPr/>
          <p:nvPr/>
        </p:nvGrpSpPr>
        <p:grpSpPr>
          <a:xfrm rot="10800000" flipH="1">
            <a:off x="3" y="1454351"/>
            <a:ext cx="11796669" cy="3949300"/>
            <a:chOff x="-8178042" y="-4493254"/>
            <a:chExt cx="19483598" cy="6522736"/>
          </a:xfrm>
          <a:solidFill>
            <a:srgbClr val="F29B4C"/>
          </a:solidFill>
        </p:grpSpPr>
        <p:sp>
          <p:nvSpPr>
            <p:cNvPr id="23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24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25" name="Shape 17"/>
          <p:cNvGrpSpPr/>
          <p:nvPr/>
        </p:nvGrpSpPr>
        <p:grpSpPr>
          <a:xfrm>
            <a:off x="4902983" y="5704465"/>
            <a:ext cx="7307772" cy="577328"/>
            <a:chOff x="5582265" y="4646738"/>
            <a:chExt cx="5480829" cy="432996"/>
          </a:xfrm>
          <a:solidFill>
            <a:srgbClr val="2384AF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6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grpSp>
          <p:nvGrpSpPr>
            <p:cNvPr id="27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8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endParaRPr>
              </a:p>
            </p:txBody>
          </p:sp>
          <p:sp>
            <p:nvSpPr>
              <p:cNvPr id="29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endParaRPr>
              </a:p>
            </p:txBody>
          </p:sp>
        </p:grpSp>
      </p:grpSp>
      <p:sp>
        <p:nvSpPr>
          <p:cNvPr id="30" name="Shape 22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2" name="Shape 40"/>
          <p:cNvSpPr txBox="1">
            <a:spLocks noGrp="1"/>
          </p:cNvSpPr>
          <p:nvPr>
            <p:ph type="subTitle" idx="1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60" y="6155455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F29B4C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 userDrawn="1"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</p:grpSp>
      <p:grpSp>
        <p:nvGrpSpPr>
          <p:cNvPr id="14" name="Shape 36"/>
          <p:cNvGrpSpPr/>
          <p:nvPr userDrawn="1"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</p:grpSp>
      <p:sp>
        <p:nvSpPr>
          <p:cNvPr id="17" name="Shape 39"/>
          <p:cNvSpPr txBox="1">
            <a:spLocks noGrp="1"/>
          </p:cNvSpPr>
          <p:nvPr userDrawn="1"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Shape 40"/>
          <p:cNvSpPr txBox="1">
            <a:spLocks noGrp="1"/>
          </p:cNvSpPr>
          <p:nvPr userDrawn="1">
            <p:ph type="subTitle" idx="1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9" name="Google Shape;163;p10"/>
          <p:cNvSpPr txBox="1">
            <a:spLocks noGrp="1"/>
          </p:cNvSpPr>
          <p:nvPr userDrawn="1"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E59A5-F4B4-47F3-8C4B-BD6C0C97D865}" type="slidenum">
              <a:rPr kumimoji="0" lang="en-IN" sz="1867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anose="02000000000000000000" pitchFamily="2" charset="0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8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 panose="02000000000000000000" pitchFamily="2" charset="0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09" y="5105772"/>
            <a:ext cx="44106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3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4;p5"/>
          <p:cNvGrpSpPr/>
          <p:nvPr userDrawn="1"/>
        </p:nvGrpSpPr>
        <p:grpSpPr>
          <a:xfrm rot="10800000" flipH="1">
            <a:off x="8" y="-5244"/>
            <a:ext cx="6730415" cy="809783"/>
            <a:chOff x="-2168138" y="330076"/>
            <a:chExt cx="8650663" cy="1211718"/>
          </a:xfrm>
          <a:solidFill>
            <a:schemeClr val="bg1">
              <a:lumMod val="95000"/>
            </a:schemeClr>
          </a:solidFill>
        </p:grpSpPr>
        <p:sp>
          <p:nvSpPr>
            <p:cNvPr id="9" name="Google Shape;65;p5"/>
            <p:cNvSpPr/>
            <p:nvPr userDrawn="1"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10" name="Google Shape;66;p5"/>
            <p:cNvSpPr/>
            <p:nvPr userDrawn="1"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6" name="Google Shape;67;p5"/>
          <p:cNvGrpSpPr/>
          <p:nvPr userDrawn="1"/>
        </p:nvGrpSpPr>
        <p:grpSpPr>
          <a:xfrm rot="10800000" flipH="1">
            <a:off x="1" y="-5239"/>
            <a:ext cx="7039120" cy="660372"/>
            <a:chOff x="-9092084" y="330075"/>
            <a:chExt cx="15560570" cy="1699501"/>
          </a:xfrm>
          <a:solidFill>
            <a:srgbClr val="2384AF"/>
          </a:solidFill>
        </p:grpSpPr>
        <p:sp>
          <p:nvSpPr>
            <p:cNvPr id="7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8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sp>
        <p:nvSpPr>
          <p:cNvPr id="11" name="Google Shape;78;p5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</p:spPr>
        <p:txBody>
          <a:bodyPr spcFirstLastPara="1" wrap="square" lIns="10800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75270" y="6224888"/>
            <a:ext cx="2721116" cy="634145"/>
            <a:chOff x="9475270" y="6224888"/>
            <a:chExt cx="2721116" cy="634145"/>
          </a:xfrm>
          <a:solidFill>
            <a:schemeClr val="bg1">
              <a:lumMod val="95000"/>
            </a:schemeClr>
          </a:solidFill>
        </p:grpSpPr>
        <p:sp>
          <p:nvSpPr>
            <p:cNvPr id="13" name="Google Shape;167;p10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14" name="Google Shape;168;p10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266417" y="6456905"/>
            <a:ext cx="2933151" cy="406084"/>
            <a:chOff x="9266417" y="6456905"/>
            <a:chExt cx="2933151" cy="406084"/>
          </a:xfrm>
          <a:solidFill>
            <a:srgbClr val="2384AF"/>
          </a:solidFill>
        </p:grpSpPr>
        <p:sp>
          <p:nvSpPr>
            <p:cNvPr id="15" name="Google Shape;170;p10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16" name="Google Shape;171;p10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</p:grpSp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E59A5-F4B4-47F3-8C4B-BD6C0C97D865}" type="slidenum">
              <a:rPr kumimoji="0" lang="en-IN" sz="1867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anose="02000000000000000000" pitchFamily="2" charset="0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8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 panose="02000000000000000000" pitchFamily="2" charset="0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133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4" y="90879"/>
            <a:ext cx="2422016" cy="6099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4" y="103381"/>
            <a:ext cx="2375663" cy="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342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2384AF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</p:grpSp>
      <p:grpSp>
        <p:nvGrpSpPr>
          <p:cNvPr id="14" name="Shape 36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endParaRPr>
            </a:p>
          </p:txBody>
        </p:sp>
      </p:grpSp>
      <p:sp>
        <p:nvSpPr>
          <p:cNvPr id="19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E59A5-F4B4-47F3-8C4B-BD6C0C97D865}" type="slidenum">
              <a:rPr kumimoji="0" lang="en-IN" sz="1867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anose="02000000000000000000" pitchFamily="2" charset="0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8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 panose="02000000000000000000" pitchFamily="2" charset="0"/>
              <a:cs typeface="+mn-c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4722052"/>
            <a:ext cx="256560" cy="25656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 rot="13500000">
            <a:off x="261401" y="4490239"/>
            <a:ext cx="720190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 pitchFamily="2" charset="0"/>
              <a:ea typeface="Roboto Condensed" pitchFamily="2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05388" y="4563076"/>
            <a:ext cx="4853864" cy="54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No.01, 3rd </a:t>
            </a:r>
            <a:r>
              <a:rPr kumimoji="0" lang="en-US" sz="14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Cross </a:t>
            </a:r>
            <a:r>
              <a:rPr kumimoji="0" 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Basappa Layout, Gavipuram </a:t>
            </a:r>
            <a:r>
              <a:rPr kumimoji="0" lang="en-US" sz="14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Extension, </a:t>
            </a:r>
            <a:r>
              <a:rPr kumimoji="0" 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Kempegowda Nagar, Bengaluru, Karnataka 560019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8" y="5871318"/>
            <a:ext cx="279908" cy="279908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 rot="13500000">
            <a:off x="253368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itchFamily="2" charset="0"/>
              <a:ea typeface="Roboto Condensed" pitchFamily="2" charset="0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69" y="5830869"/>
            <a:ext cx="365618" cy="36080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 rot="13500000">
            <a:off x="3953882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itchFamily="2" charset="0"/>
              <a:ea typeface="Roboto Condensed" pitchFamily="2" charset="0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55549" y="2415355"/>
            <a:ext cx="2880918" cy="2027295"/>
            <a:chOff x="3491656" y="1811515"/>
            <a:chExt cx="2160688" cy="1520471"/>
          </a:xfrm>
        </p:grpSpPr>
        <p:sp>
          <p:nvSpPr>
            <p:cNvPr id="21" name="TextBox 20"/>
            <p:cNvSpPr txBox="1"/>
            <p:nvPr/>
          </p:nvSpPr>
          <p:spPr>
            <a:xfrm>
              <a:off x="3491656" y="1811515"/>
              <a:ext cx="2160688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Condensed" pitchFamily="2" charset="0"/>
                  <a:ea typeface="Roboto Condensed" pitchFamily="2" charset="0"/>
                  <a:cs typeface="Calibri" panose="020F0502020204030204" pitchFamily="34" charset="0"/>
                  <a:sym typeface="Calibri" panose="020F0502020204030204" pitchFamily="34" charset="0"/>
                </a:rPr>
                <a:t>Thank You !!!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4097490" y="2382966"/>
              <a:ext cx="949020" cy="949020"/>
              <a:chOff x="4097490" y="2382966"/>
              <a:chExt cx="949020" cy="949020"/>
            </a:xfrm>
          </p:grpSpPr>
          <p:sp>
            <p:nvSpPr>
              <p:cNvPr id="24" name="Teardrop 23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/>
              </a:prstGeom>
              <a:solidFill>
                <a:srgbClr val="2384AF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 pitchFamily="2" charset="0"/>
                  <a:ea typeface="Roboto Condensed" pitchFamily="2" charset="0"/>
                  <a:cs typeface="+mn-cs"/>
                  <a:sym typeface="Calibri" panose="020F0502020204030204" pitchFamily="34" charset="0"/>
                </a:endParaRPr>
              </a:p>
            </p:txBody>
          </p:sp>
          <p:sp>
            <p:nvSpPr>
              <p:cNvPr id="2" name="Oval Callout 1"/>
              <p:cNvSpPr/>
              <p:nvPr userDrawn="1"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name="adj1" fmla="val -37264"/>
                  <a:gd name="adj2" fmla="val 55542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1C262FE-2B35-40C2-9E59-B7F449550376}"/>
              </a:ext>
            </a:extLst>
          </p:cNvPr>
          <p:cNvSpPr/>
          <p:nvPr userDrawn="1"/>
        </p:nvSpPr>
        <p:spPr>
          <a:xfrm>
            <a:off x="1007891" y="5846073"/>
            <a:ext cx="271009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praveen.d@testyantra.com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6475CF-1BB0-4BF3-B63E-3730F03491F8}"/>
              </a:ext>
            </a:extLst>
          </p:cNvPr>
          <p:cNvSpPr/>
          <p:nvPr userDrawn="1"/>
        </p:nvSpPr>
        <p:spPr>
          <a:xfrm>
            <a:off x="4718863" y="5855709"/>
            <a:ext cx="2740572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www.testyantra.com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876" y="5500471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4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5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306057" y="6364761"/>
            <a:ext cx="484324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E59A5-F4B4-47F3-8C4B-BD6C0C97D865}" type="slidenum">
              <a:rPr kumimoji="0" lang="en-IN" sz="1867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itchFamily="2" charset="0"/>
                <a:ea typeface="+mn-ea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8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382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/>
              <a:t/>
            </a:r>
            <a:br>
              <a:rPr lang="en-IN" sz="8000" dirty="0"/>
            </a:br>
            <a:r>
              <a:rPr lang="en-IN" sz="8000" dirty="0" smtClean="0"/>
              <a:t>REACT JS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241511" y="6461580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 smtClean="0"/>
              <a:t>The Virtual DOM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979055"/>
            <a:ext cx="11633200" cy="52460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Bahnschrift" panose="020B0502040204020203" pitchFamily="34" charset="0"/>
              </a:rPr>
              <a:t>React </a:t>
            </a:r>
            <a:r>
              <a:rPr lang="en-US" dirty="0">
                <a:latin typeface="Bahnschrift" panose="020B0502040204020203" pitchFamily="34" charset="0"/>
              </a:rPr>
              <a:t>is a library that is designed to update the browser DOM for </a:t>
            </a:r>
            <a:r>
              <a:rPr lang="en-US" dirty="0" smtClean="0">
                <a:latin typeface="Bahnschrift" panose="020B0502040204020203" pitchFamily="34" charset="0"/>
              </a:rPr>
              <a:t>us.</a:t>
            </a: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With </a:t>
            </a:r>
            <a:r>
              <a:rPr lang="en-US" dirty="0">
                <a:latin typeface="Bahnschrift" panose="020B0502040204020203" pitchFamily="34" charset="0"/>
              </a:rPr>
              <a:t>React, we do not interact with the DOM </a:t>
            </a:r>
            <a:r>
              <a:rPr lang="en-US" dirty="0" smtClean="0">
                <a:latin typeface="Bahnschrift" panose="020B0502040204020203" pitchFamily="34" charset="0"/>
              </a:rPr>
              <a:t>API directly</a:t>
            </a:r>
            <a:r>
              <a:rPr lang="en-US" dirty="0">
                <a:latin typeface="Bahnschrift" panose="020B0502040204020203" pitchFamily="34" charset="0"/>
              </a:rPr>
              <a:t>. Instead, we interact with a </a:t>
            </a:r>
            <a:r>
              <a:rPr lang="en-US" i="1" dirty="0">
                <a:latin typeface="Bahnschrift" panose="020B0502040204020203" pitchFamily="34" charset="0"/>
              </a:rPr>
              <a:t>virtual DOM</a:t>
            </a:r>
            <a:r>
              <a:rPr lang="en-US" dirty="0">
                <a:latin typeface="Bahnschrift" panose="020B0502040204020203" pitchFamily="34" charset="0"/>
              </a:rPr>
              <a:t>, or set of instructions that React </a:t>
            </a:r>
            <a:r>
              <a:rPr lang="en-US" dirty="0" smtClean="0">
                <a:latin typeface="Bahnschrift" panose="020B0502040204020203" pitchFamily="34" charset="0"/>
              </a:rPr>
              <a:t>will use </a:t>
            </a:r>
            <a:r>
              <a:rPr lang="en-US" dirty="0">
                <a:latin typeface="Bahnschrift" panose="020B0502040204020203" pitchFamily="34" charset="0"/>
              </a:rPr>
              <a:t>to construct the UI and interact with the </a:t>
            </a:r>
            <a:r>
              <a:rPr lang="en-US" dirty="0" smtClean="0">
                <a:latin typeface="Bahnschrift" panose="020B0502040204020203" pitchFamily="34" charset="0"/>
              </a:rPr>
              <a:t>browser.</a:t>
            </a:r>
          </a:p>
          <a:p>
            <a:pPr marL="101596" indent="0">
              <a:buNone/>
            </a:pPr>
            <a:endParaRPr lang="en-US" i="1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The virtual DOM is made up of React </a:t>
            </a:r>
            <a:r>
              <a:rPr lang="en-US" dirty="0" smtClean="0">
                <a:latin typeface="Bahnschrift" panose="020B0502040204020203" pitchFamily="34" charset="0"/>
              </a:rPr>
              <a:t>elements.</a:t>
            </a:r>
          </a:p>
          <a:p>
            <a:pPr marL="101596" indent="0">
              <a:buNone/>
            </a:pPr>
            <a:endParaRPr lang="en-US" i="1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We make changes to </a:t>
            </a:r>
            <a:r>
              <a:rPr lang="en-US" dirty="0" smtClean="0">
                <a:latin typeface="Bahnschrift" panose="020B0502040204020203" pitchFamily="34" charset="0"/>
              </a:rPr>
              <a:t>the </a:t>
            </a:r>
            <a:r>
              <a:rPr lang="en-US" dirty="0">
                <a:latin typeface="Bahnschrift" panose="020B0502040204020203" pitchFamily="34" charset="0"/>
              </a:rPr>
              <a:t>V</a:t>
            </a:r>
            <a:r>
              <a:rPr lang="en-US" dirty="0" smtClean="0">
                <a:latin typeface="Bahnschrift" panose="020B0502040204020203" pitchFamily="34" charset="0"/>
              </a:rPr>
              <a:t>irtual DOM (</a:t>
            </a:r>
            <a:r>
              <a:rPr lang="en-US" dirty="0">
                <a:latin typeface="Bahnschrift" panose="020B0502040204020203" pitchFamily="34" charset="0"/>
              </a:rPr>
              <a:t>JavaScript object), and React renders those changes for us using </a:t>
            </a:r>
            <a:r>
              <a:rPr lang="en-US" dirty="0" smtClean="0">
                <a:latin typeface="Bahnschrift" panose="020B0502040204020203" pitchFamily="34" charset="0"/>
              </a:rPr>
              <a:t>the DOM </a:t>
            </a:r>
            <a:r>
              <a:rPr lang="en-US" dirty="0">
                <a:latin typeface="Bahnschrift" panose="020B0502040204020203" pitchFamily="34" charset="0"/>
              </a:rPr>
              <a:t>API as efficiently as possible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endParaRPr lang="en-US" i="1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The browser DOM is made up of </a:t>
            </a:r>
            <a:r>
              <a:rPr lang="en-US" b="1" dirty="0">
                <a:latin typeface="Bahnschrift" panose="020B0502040204020203" pitchFamily="34" charset="0"/>
              </a:rPr>
              <a:t>DOM elements</a:t>
            </a:r>
            <a:r>
              <a:rPr lang="en-US" dirty="0">
                <a:latin typeface="Bahnschrift" panose="020B0502040204020203" pitchFamily="34" charset="0"/>
              </a:rPr>
              <a:t>. Similarly, the Virtual DOM is </a:t>
            </a:r>
            <a:r>
              <a:rPr lang="en-US" dirty="0" smtClean="0">
                <a:latin typeface="Bahnschrift" panose="020B0502040204020203" pitchFamily="34" charset="0"/>
              </a:rPr>
              <a:t>made </a:t>
            </a:r>
            <a:r>
              <a:rPr lang="en-IN" dirty="0" smtClean="0">
                <a:latin typeface="Bahnschrift" panose="020B0502040204020203" pitchFamily="34" charset="0"/>
              </a:rPr>
              <a:t>up </a:t>
            </a:r>
            <a:r>
              <a:rPr lang="en-IN" dirty="0">
                <a:latin typeface="Bahnschrift" panose="020B0502040204020203" pitchFamily="34" charset="0"/>
              </a:rPr>
              <a:t>of </a:t>
            </a:r>
            <a:r>
              <a:rPr lang="en-IN" b="1" dirty="0">
                <a:latin typeface="Bahnschrift" panose="020B0502040204020203" pitchFamily="34" charset="0"/>
              </a:rPr>
              <a:t>React </a:t>
            </a:r>
            <a:r>
              <a:rPr lang="en-IN" b="1" dirty="0" smtClean="0">
                <a:latin typeface="Bahnschrift" panose="020B0502040204020203" pitchFamily="34" charset="0"/>
              </a:rPr>
              <a:t>elements</a:t>
            </a:r>
            <a:r>
              <a:rPr lang="en-IN" dirty="0" smtClean="0">
                <a:latin typeface="Bahnschrift" panose="020B0502040204020203" pitchFamily="34" charset="0"/>
              </a:rPr>
              <a:t>.</a:t>
            </a:r>
            <a:endParaRPr lang="en-IN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750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78726"/>
            <a:ext cx="6730423" cy="492443"/>
          </a:xfrm>
        </p:spPr>
        <p:txBody>
          <a:bodyPr/>
          <a:lstStyle/>
          <a:p>
            <a:r>
              <a:rPr lang="en-US" sz="3200" dirty="0" smtClean="0"/>
              <a:t>Virtual DOM Working continued…</a:t>
            </a:r>
            <a:endParaRPr lang="en-IN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10</a:t>
            </a:fld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428" y="632108"/>
            <a:ext cx="1178706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Virtual DOM works in three simple steps.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Whenever any underlying data changes, the entire UI is re-rendered in Virtual DOM representation.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1025" name="Picture 3" descr="Virtual DOM 1 - What Is ReactJS? - Edure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47" y="1939636"/>
            <a:ext cx="4964913" cy="17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428" y="3544212"/>
            <a:ext cx="1186003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Then the difference between the previous DOM representation and the new one is calculated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1028" name="Picture 2" descr="Virtual DOM 2 - React Interview Questions - Edure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22" y="4574906"/>
            <a:ext cx="4838165" cy="188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152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 Working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58981"/>
            <a:ext cx="11633200" cy="5366135"/>
          </a:xfrm>
        </p:spPr>
        <p:txBody>
          <a:bodyPr/>
          <a:lstStyle/>
          <a:p>
            <a:pPr marL="101596" indent="0">
              <a:buNone/>
            </a:pPr>
            <a:endParaRPr lang="en-IN" sz="2000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3. Once 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the calculations are done, the real DOM will be updated with only the things that have actually 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changed.</a:t>
            </a:r>
          </a:p>
          <a:p>
            <a:pPr marL="101596" indent="0">
              <a:buNone/>
            </a:pPr>
            <a:endParaRPr lang="en-IN" sz="2000" dirty="0">
              <a:latin typeface="Bahnschrift" panose="020B0502040204020203" pitchFamily="34" charset="0"/>
            </a:endParaRPr>
          </a:p>
        </p:txBody>
      </p:sp>
      <p:pic>
        <p:nvPicPr>
          <p:cNvPr id="5" name="Picture 4" descr="Virtual DOM 3 - React Interview Questions - Edurek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91" y="2201911"/>
            <a:ext cx="3913335" cy="245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754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DOM v/s Virtual DOM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dirty="0" smtClean="0"/>
              <a:t>.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24899"/>
              </p:ext>
            </p:extLst>
          </p:nvPr>
        </p:nvGraphicFramePr>
        <p:xfrm>
          <a:off x="896293" y="986828"/>
          <a:ext cx="10185148" cy="5238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3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Bahnschrift" panose="020B0502040204020203" pitchFamily="34" charset="0"/>
                        </a:rPr>
                        <a:t>Real DOM</a:t>
                      </a:r>
                      <a:endParaRPr lang="en-IN" sz="20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Bahnschrift" panose="020B0502040204020203" pitchFamily="34" charset="0"/>
                        </a:rPr>
                        <a:t>Virtual  DOM</a:t>
                      </a:r>
                      <a:endParaRPr lang="en-IN" sz="20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6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1. It updates slow.</a:t>
                      </a:r>
                      <a:endParaRPr lang="en-IN" sz="16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1. It updates faster.</a:t>
                      </a:r>
                      <a:endParaRPr lang="en-IN" sz="16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2. Can directly update HTML.</a:t>
                      </a:r>
                      <a:endParaRPr lang="en-IN" sz="16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2. Can’t directly update HTML.</a:t>
                      </a:r>
                      <a:endParaRPr lang="en-IN" sz="16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3. Creates a new DOM if element updates.</a:t>
                      </a:r>
                      <a:endParaRPr lang="en-IN" sz="16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3. Updates the JSX if element updates.</a:t>
                      </a:r>
                      <a:endParaRPr lang="en-IN" sz="16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4. DOM manipulation is very expensive.</a:t>
                      </a:r>
                      <a:endParaRPr lang="en-IN" sz="16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4. DOM manipulation is very easy.</a:t>
                      </a:r>
                      <a:endParaRPr lang="en-IN" sz="16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96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5. Too much of memory wastage.</a:t>
                      </a:r>
                      <a:endParaRPr lang="en-IN" sz="16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5. No memory wastage.</a:t>
                      </a:r>
                      <a:endParaRPr lang="en-IN" sz="16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2865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2425" y="75253"/>
            <a:ext cx="6889684" cy="492617"/>
          </a:xfrm>
        </p:spPr>
        <p:txBody>
          <a:bodyPr/>
          <a:lstStyle/>
          <a:p>
            <a:r>
              <a:rPr lang="en-US" sz="2500" dirty="0" smtClean="0"/>
              <a:t>Environmental Setup for React Application</a:t>
            </a:r>
            <a:endParaRPr lang="en-IN" sz="2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655" y="711968"/>
            <a:ext cx="11580174" cy="5919741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Install Node JS and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npm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pm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–g create-react-app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reate-react-app &lt; project name &gt;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 &lt; project name &gt;</a:t>
            </a:r>
          </a:p>
          <a:p>
            <a:pPr>
              <a:buFont typeface="+mj-lt"/>
              <a:buAutoNum type="arabicPeriod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pm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start</a:t>
            </a:r>
          </a:p>
          <a:p>
            <a:pPr marL="101596" indent="0">
              <a:buNone/>
            </a:pPr>
            <a:endParaRPr lang="en-US" sz="2400" b="1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400" b="1" dirty="0" smtClean="0">
                <a:latin typeface="Bahnschrift" panose="020B0502040204020203" pitchFamily="34" charset="0"/>
              </a:rPr>
              <a:t>(OR)</a:t>
            </a:r>
          </a:p>
          <a:p>
            <a:pPr marL="101596" indent="0">
              <a:buNone/>
            </a:pPr>
            <a:endParaRPr lang="en-US" sz="2400" b="1" dirty="0" smtClean="0">
              <a:latin typeface="Bahnschrift" panose="020B0502040204020203" pitchFamily="34" charset="0"/>
            </a:endParaRPr>
          </a:p>
          <a:p>
            <a:pPr marL="558796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px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create-react-app my-app</a:t>
            </a:r>
          </a:p>
          <a:p>
            <a:pPr marL="558796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 my-app</a:t>
            </a:r>
          </a:p>
          <a:p>
            <a:pPr marL="558796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npm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start</a:t>
            </a:r>
          </a:p>
          <a:p>
            <a:pPr marL="101596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Official Website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: reactjs.org</a:t>
            </a:r>
          </a:p>
          <a:p>
            <a:pPr marL="101596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Host name &amp; Port No: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localhost: 3000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932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React in HTML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942108"/>
            <a:ext cx="11633200" cy="5763491"/>
          </a:xfrm>
        </p:spPr>
        <p:txBody>
          <a:bodyPr/>
          <a:lstStyle/>
          <a:p>
            <a:pPr marL="558796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Bahnschrift" panose="020B0502040204020203" pitchFamily="34" charset="0"/>
              </a:rPr>
              <a:t>Create a  React container in html page.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&lt;div id=“root“&gt;&lt;/div&gt;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sz="2400" b="1" dirty="0" smtClean="0">
                <a:latin typeface="Bahnschrift" panose="020B0502040204020203" pitchFamily="34" charset="0"/>
              </a:rPr>
              <a:t>2. </a:t>
            </a:r>
            <a:r>
              <a:rPr lang="en-US" sz="2400" dirty="0" smtClean="0">
                <a:latin typeface="Bahnschrift" panose="020B0502040204020203" pitchFamily="34" charset="0"/>
              </a:rPr>
              <a:t>Adding the Scripts for html page.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sz="2400" b="1" dirty="0" smtClean="0">
                <a:latin typeface="Bahnschrift" panose="020B0502040204020203" pitchFamily="34" charset="0"/>
              </a:rPr>
              <a:t>           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&lt;script src = “react@16/development”&gt;&lt;/script&gt;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&lt;script src = “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react-dom@16/development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”&gt;&lt;/script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lnSpc>
                <a:spcPct val="150000"/>
              </a:lnSpc>
              <a:buNone/>
            </a:pPr>
            <a:r>
              <a:rPr lang="en-US" sz="2400" b="1" dirty="0" smtClean="0">
                <a:latin typeface="Bahnschrift" panose="020B0502040204020203" pitchFamily="34" charset="0"/>
              </a:rPr>
              <a:t>3. </a:t>
            </a:r>
            <a:r>
              <a:rPr lang="en-US" sz="2400" dirty="0" smtClean="0">
                <a:latin typeface="Bahnschrift" panose="020B0502040204020203" pitchFamily="34" charset="0"/>
              </a:rPr>
              <a:t>Adding the babel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sz="2400" b="1" dirty="0" smtClean="0">
                <a:latin typeface="Bahnschrift" panose="020B0502040204020203" pitchFamily="34" charset="0"/>
              </a:rPr>
              <a:t>         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&lt;script src = “babel-standalone@6.15.0/babel.min.js”&gt;&lt;/script&gt;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sz="2400" b="1" dirty="0" smtClean="0">
                <a:latin typeface="Bahnschrift" panose="020B0502040204020203" pitchFamily="34" charset="0"/>
              </a:rPr>
              <a:t>4. </a:t>
            </a:r>
            <a:r>
              <a:rPr lang="en-US" sz="2400" dirty="0" smtClean="0">
                <a:latin typeface="Bahnschrift" panose="020B0502040204020203" pitchFamily="34" charset="0"/>
              </a:rPr>
              <a:t>Create a React Element using the JSX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sz="2400" b="1" dirty="0" smtClean="0">
                <a:latin typeface="Bahnschrift" panose="020B0502040204020203" pitchFamily="34" charset="0"/>
              </a:rPr>
              <a:t>             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onst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ele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= &lt;h1&gt; Hello World &lt;/h1&gt;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ReactDOM.render(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ele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, document.getElementById(‘root’));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91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Example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960582"/>
            <a:ext cx="11633200" cy="5500997"/>
          </a:xfrm>
        </p:spPr>
        <p:txBody>
          <a:bodyPr/>
          <a:lstStyle/>
          <a:p>
            <a:pPr lvl="4"/>
            <a:r>
              <a:rPr lang="en-IN" dirty="0">
                <a:latin typeface="Bahnschrift" panose="020B0502040204020203" pitchFamily="34" charset="0"/>
              </a:rPr>
              <a:t>&lt;!DOCTYPE html&gt;</a:t>
            </a:r>
          </a:p>
          <a:p>
            <a:pPr lvl="4" indent="-507974"/>
            <a:r>
              <a:rPr lang="en-IN" b="1" dirty="0" smtClean="0">
                <a:latin typeface="Bahnschrift" panose="020B0502040204020203" pitchFamily="34" charset="0"/>
              </a:rPr>
              <a:t>	&lt;</a:t>
            </a:r>
            <a:r>
              <a:rPr lang="en-IN" b="1" dirty="0">
                <a:latin typeface="Bahnschrift" panose="020B0502040204020203" pitchFamily="34" charset="0"/>
              </a:rPr>
              <a:t>html&gt;</a:t>
            </a:r>
          </a:p>
          <a:p>
            <a:pPr lvl="8" indent="-507974"/>
            <a:r>
              <a:rPr lang="en-IN" b="1" dirty="0" smtClean="0">
                <a:latin typeface="Bahnschrift" panose="020B0502040204020203" pitchFamily="34" charset="0"/>
              </a:rPr>
              <a:t>	       &lt;head</a:t>
            </a:r>
            <a:r>
              <a:rPr lang="en-IN" b="1" dirty="0">
                <a:latin typeface="Bahnschrift" panose="020B0502040204020203" pitchFamily="34" charset="0"/>
              </a:rPr>
              <a:t>&gt;</a:t>
            </a:r>
          </a:p>
          <a:p>
            <a:pPr lvl="8" indent="-507974"/>
            <a:r>
              <a:rPr lang="en-IN" b="1" dirty="0" smtClean="0">
                <a:latin typeface="Bahnschrift" panose="020B0502040204020203" pitchFamily="34" charset="0"/>
              </a:rPr>
              <a:t>		&lt;</a:t>
            </a:r>
            <a:r>
              <a:rPr lang="en-IN" b="1" dirty="0">
                <a:latin typeface="Bahnschrift" panose="020B0502040204020203" pitchFamily="34" charset="0"/>
              </a:rPr>
              <a:t>meta </a:t>
            </a:r>
            <a:r>
              <a:rPr lang="en-IN" dirty="0">
                <a:latin typeface="Bahnschrift" panose="020B0502040204020203" pitchFamily="34" charset="0"/>
              </a:rPr>
              <a:t>charset="utf-8"</a:t>
            </a:r>
            <a:r>
              <a:rPr lang="en-IN" b="1" dirty="0">
                <a:latin typeface="Bahnschrift" panose="020B0502040204020203" pitchFamily="34" charset="0"/>
              </a:rPr>
              <a:t>&gt;</a:t>
            </a:r>
          </a:p>
          <a:p>
            <a:pPr lvl="8" indent="-507974"/>
            <a:r>
              <a:rPr lang="en-IN" b="1" dirty="0" smtClean="0">
                <a:latin typeface="Bahnschrift" panose="020B0502040204020203" pitchFamily="34" charset="0"/>
              </a:rPr>
              <a:t>		&lt;title&gt;</a:t>
            </a:r>
            <a:r>
              <a:rPr lang="en-IN" dirty="0" smtClean="0">
                <a:latin typeface="Bahnschrift" panose="020B0502040204020203" pitchFamily="34" charset="0"/>
              </a:rPr>
              <a:t>Pure </a:t>
            </a:r>
            <a:r>
              <a:rPr lang="en-IN" dirty="0">
                <a:latin typeface="Bahnschrift" panose="020B0502040204020203" pitchFamily="34" charset="0"/>
              </a:rPr>
              <a:t>React </a:t>
            </a:r>
            <a:r>
              <a:rPr lang="en-IN" dirty="0" smtClean="0">
                <a:latin typeface="Bahnschrift" panose="020B0502040204020203" pitchFamily="34" charset="0"/>
              </a:rPr>
              <a:t>Sample</a:t>
            </a:r>
            <a:r>
              <a:rPr lang="en-IN" b="1" dirty="0" smtClean="0">
                <a:latin typeface="Bahnschrift" panose="020B0502040204020203" pitchFamily="34" charset="0"/>
              </a:rPr>
              <a:t>&lt;/</a:t>
            </a:r>
            <a:r>
              <a:rPr lang="en-IN" b="1" dirty="0">
                <a:latin typeface="Bahnschrift" panose="020B0502040204020203" pitchFamily="34" charset="0"/>
              </a:rPr>
              <a:t>title&gt;</a:t>
            </a:r>
          </a:p>
          <a:p>
            <a:pPr lvl="8" indent="-507974"/>
            <a:r>
              <a:rPr lang="en-IN" b="1" dirty="0" smtClean="0">
                <a:latin typeface="Bahnschrift" panose="020B0502040204020203" pitchFamily="34" charset="0"/>
              </a:rPr>
              <a:t>	       &lt;/</a:t>
            </a:r>
            <a:r>
              <a:rPr lang="en-IN" b="1" dirty="0">
                <a:latin typeface="Bahnschrift" panose="020B0502040204020203" pitchFamily="34" charset="0"/>
              </a:rPr>
              <a:t>head&gt;</a:t>
            </a:r>
          </a:p>
          <a:p>
            <a:pPr lvl="8" indent="-507974"/>
            <a:r>
              <a:rPr lang="en-IN" b="1" dirty="0" smtClean="0">
                <a:latin typeface="Bahnschrift" panose="020B0502040204020203" pitchFamily="34" charset="0"/>
              </a:rPr>
              <a:t>	       &lt;</a:t>
            </a:r>
            <a:r>
              <a:rPr lang="en-IN" b="1" dirty="0">
                <a:latin typeface="Bahnschrift" panose="020B0502040204020203" pitchFamily="34" charset="0"/>
              </a:rPr>
              <a:t>body&gt;</a:t>
            </a:r>
          </a:p>
          <a:p>
            <a:pPr lvl="8" indent="-507974"/>
            <a:r>
              <a:rPr lang="en-IN" i="1" dirty="0" smtClean="0">
                <a:latin typeface="Bahnschrift" panose="020B0502040204020203" pitchFamily="34" charset="0"/>
              </a:rPr>
              <a:t>		&lt;!-- </a:t>
            </a:r>
            <a:r>
              <a:rPr lang="en-IN" i="1" dirty="0">
                <a:latin typeface="Bahnschrift" panose="020B0502040204020203" pitchFamily="34" charset="0"/>
              </a:rPr>
              <a:t>Target container --&gt;</a:t>
            </a:r>
          </a:p>
          <a:p>
            <a:pPr lvl="8" indent="-507974"/>
            <a:r>
              <a:rPr lang="en-IN" b="1" dirty="0" smtClean="0">
                <a:latin typeface="Bahnschrift" panose="020B0502040204020203" pitchFamily="34" charset="0"/>
              </a:rPr>
              <a:t>		&lt;</a:t>
            </a:r>
            <a:r>
              <a:rPr lang="en-IN" b="1" dirty="0">
                <a:latin typeface="Bahnschrift" panose="020B0502040204020203" pitchFamily="34" charset="0"/>
              </a:rPr>
              <a:t>div </a:t>
            </a:r>
            <a:r>
              <a:rPr lang="en-IN" dirty="0">
                <a:latin typeface="Bahnschrift" panose="020B0502040204020203" pitchFamily="34" charset="0"/>
              </a:rPr>
              <a:t>class="react-container"</a:t>
            </a:r>
            <a:r>
              <a:rPr lang="en-IN" b="1" dirty="0">
                <a:latin typeface="Bahnschrift" panose="020B0502040204020203" pitchFamily="34" charset="0"/>
              </a:rPr>
              <a:t>&gt;&lt;/div&gt;</a:t>
            </a:r>
          </a:p>
          <a:p>
            <a:pPr lvl="8" indent="-507974"/>
            <a:r>
              <a:rPr lang="en-IN" i="1" dirty="0" smtClean="0">
                <a:latin typeface="Bahnschrift" panose="020B0502040204020203" pitchFamily="34" charset="0"/>
              </a:rPr>
              <a:t>		&lt;!-- React library &amp; ReactDOM--&gt;</a:t>
            </a:r>
          </a:p>
          <a:p>
            <a:pPr marL="101596" lvl="8">
              <a:buClr>
                <a:srgbClr val="19212F"/>
              </a:buClr>
            </a:pPr>
            <a:r>
              <a:rPr lang="en-IN" b="1" dirty="0" smtClean="0">
                <a:latin typeface="Bahnschrift" panose="020B0502040204020203" pitchFamily="34" charset="0"/>
              </a:rPr>
              <a:t>		</a:t>
            </a:r>
            <a:r>
              <a:rPr lang="en-IN" b="1" dirty="0">
                <a:latin typeface="Bahnschrift" panose="020B0502040204020203" pitchFamily="34" charset="0"/>
              </a:rPr>
              <a:t> &lt;script </a:t>
            </a:r>
            <a:r>
              <a:rPr lang="en-IN" dirty="0" smtClean="0">
                <a:latin typeface="Bahnschrift" panose="020B0502040204020203" pitchFamily="34" charset="0"/>
              </a:rPr>
              <a:t>src</a:t>
            </a:r>
            <a:r>
              <a:rPr lang="en-IN" dirty="0">
                <a:latin typeface="Bahnschrift" panose="020B0502040204020203" pitchFamily="34" charset="0"/>
              </a:rPr>
              <a:t>="https://unpkg.com/react@15.4.2/dist/react.js" </a:t>
            </a:r>
            <a:r>
              <a:rPr lang="en-IN" b="1" dirty="0">
                <a:latin typeface="Bahnschrift" panose="020B0502040204020203" pitchFamily="34" charset="0"/>
              </a:rPr>
              <a:t>&gt; </a:t>
            </a:r>
            <a:r>
              <a:rPr lang="en-IN" b="1" dirty="0" smtClean="0">
                <a:latin typeface="Bahnschrift" panose="020B0502040204020203" pitchFamily="34" charset="0"/>
              </a:rPr>
              <a:t>&lt;/</a:t>
            </a:r>
            <a:r>
              <a:rPr lang="en-IN" b="1" dirty="0">
                <a:latin typeface="Bahnschrift" panose="020B0502040204020203" pitchFamily="34" charset="0"/>
              </a:rPr>
              <a:t>script</a:t>
            </a:r>
            <a:r>
              <a:rPr lang="en-IN" b="1" dirty="0" smtClean="0">
                <a:latin typeface="Bahnschrift" panose="020B0502040204020203" pitchFamily="34" charset="0"/>
              </a:rPr>
              <a:t>&gt;</a:t>
            </a:r>
            <a:endParaRPr lang="en-IN" dirty="0">
              <a:latin typeface="Bahnschrift" panose="020B0502040204020203" pitchFamily="34" charset="0"/>
            </a:endParaRPr>
          </a:p>
          <a:p>
            <a:pPr marL="101596" lvl="8">
              <a:buClr>
                <a:srgbClr val="19212F"/>
              </a:buClr>
            </a:pPr>
            <a:r>
              <a:rPr lang="en-IN" dirty="0" smtClean="0">
                <a:latin typeface="Bahnschrift" panose="020B0502040204020203" pitchFamily="34" charset="0"/>
              </a:rPr>
              <a:t>		</a:t>
            </a:r>
            <a:r>
              <a:rPr lang="en-IN" b="1" dirty="0">
                <a:latin typeface="Bahnschrift" panose="020B0502040204020203" pitchFamily="34" charset="0"/>
              </a:rPr>
              <a:t> &lt;script </a:t>
            </a:r>
            <a:r>
              <a:rPr lang="en-IN" dirty="0" smtClean="0">
                <a:latin typeface="Bahnschrift" panose="020B0502040204020203" pitchFamily="34" charset="0"/>
              </a:rPr>
              <a:t>src</a:t>
            </a:r>
            <a:r>
              <a:rPr lang="en-IN" dirty="0">
                <a:latin typeface="Bahnschrift" panose="020B0502040204020203" pitchFamily="34" charset="0"/>
              </a:rPr>
              <a:t>="https://unpkg.com/react-dom@15.4.2/dist/react-dom.js</a:t>
            </a:r>
            <a:r>
              <a:rPr lang="en-IN" dirty="0" smtClean="0">
                <a:latin typeface="Bahnschrift" panose="020B0502040204020203" pitchFamily="34" charset="0"/>
              </a:rPr>
              <a:t>"</a:t>
            </a:r>
            <a:r>
              <a:rPr lang="en-IN" b="1" dirty="0" smtClean="0">
                <a:latin typeface="Bahnschrift" panose="020B0502040204020203" pitchFamily="34" charset="0"/>
              </a:rPr>
              <a:t>&gt; &lt;/</a:t>
            </a:r>
            <a:r>
              <a:rPr lang="en-IN" b="1" dirty="0">
                <a:latin typeface="Bahnschrift" panose="020B0502040204020203" pitchFamily="34" charset="0"/>
              </a:rPr>
              <a:t>script</a:t>
            </a:r>
            <a:r>
              <a:rPr lang="en-IN" b="1" dirty="0" smtClean="0">
                <a:latin typeface="Bahnschrift" panose="020B0502040204020203" pitchFamily="34" charset="0"/>
              </a:rPr>
              <a:t>&gt;</a:t>
            </a:r>
          </a:p>
          <a:p>
            <a:pPr lvl="8" indent="-507974"/>
            <a:r>
              <a:rPr lang="en-IN" b="1" dirty="0" smtClean="0">
                <a:latin typeface="Bahnschrift" panose="020B0502040204020203" pitchFamily="34" charset="0"/>
              </a:rPr>
              <a:t>		&lt;</a:t>
            </a:r>
            <a:r>
              <a:rPr lang="en-IN" b="1" dirty="0">
                <a:latin typeface="Bahnschrift" panose="020B0502040204020203" pitchFamily="34" charset="0"/>
              </a:rPr>
              <a:t>script&gt;</a:t>
            </a:r>
          </a:p>
          <a:p>
            <a:pPr lvl="8" indent="-507974"/>
            <a:r>
              <a:rPr lang="en-US" i="1" dirty="0" smtClean="0">
                <a:latin typeface="Bahnschrift" panose="020B0502040204020203" pitchFamily="34" charset="0"/>
              </a:rPr>
              <a:t>			// </a:t>
            </a:r>
            <a:r>
              <a:rPr lang="en-US" i="1" dirty="0">
                <a:latin typeface="Bahnschrift" panose="020B0502040204020203" pitchFamily="34" charset="0"/>
              </a:rPr>
              <a:t>Pure React and JavaScript </a:t>
            </a:r>
            <a:r>
              <a:rPr lang="en-US" i="1" dirty="0" smtClean="0">
                <a:latin typeface="Bahnschrift" panose="020B0502040204020203" pitchFamily="34" charset="0"/>
              </a:rPr>
              <a:t>code</a:t>
            </a:r>
          </a:p>
          <a:p>
            <a:pPr lvl="8" indent="-507974"/>
            <a:r>
              <a:rPr lang="en-US" dirty="0" smtClean="0">
                <a:latin typeface="Bahnschrift" panose="020B0502040204020203" pitchFamily="34" charset="0"/>
              </a:rPr>
              <a:t>			const item = React.createElement</a:t>
            </a:r>
            <a:r>
              <a:rPr lang="en-US" dirty="0">
                <a:latin typeface="Bahnschrift" panose="020B0502040204020203" pitchFamily="34" charset="0"/>
              </a:rPr>
              <a:t>("h1", </a:t>
            </a:r>
            <a:r>
              <a:rPr lang="en-US" b="1" dirty="0">
                <a:latin typeface="Bahnschrift" panose="020B0502040204020203" pitchFamily="34" charset="0"/>
              </a:rPr>
              <a:t>null</a:t>
            </a:r>
            <a:r>
              <a:rPr lang="en-US" dirty="0">
                <a:latin typeface="Bahnschrift" panose="020B0502040204020203" pitchFamily="34" charset="0"/>
              </a:rPr>
              <a:t>, "Baked </a:t>
            </a:r>
            <a:r>
              <a:rPr lang="en-US" dirty="0" smtClean="0">
                <a:latin typeface="Bahnschrift" panose="020B0502040204020203" pitchFamily="34" charset="0"/>
              </a:rPr>
              <a:t>Salmon")</a:t>
            </a:r>
          </a:p>
          <a:p>
            <a:pPr lvl="8" indent="-507974"/>
            <a:r>
              <a:rPr lang="en-US" i="1" dirty="0">
                <a:latin typeface="Bahnschrift" panose="020B0502040204020203" pitchFamily="34" charset="0"/>
              </a:rPr>
              <a:t>	</a:t>
            </a:r>
            <a:r>
              <a:rPr lang="en-US" i="1" dirty="0" smtClean="0">
                <a:latin typeface="Bahnschrift" panose="020B0502040204020203" pitchFamily="34" charset="0"/>
              </a:rPr>
              <a:t>		</a:t>
            </a:r>
            <a:r>
              <a:rPr lang="en-US" dirty="0" smtClean="0">
                <a:latin typeface="Bahnschrift" panose="020B0502040204020203" pitchFamily="34" charset="0"/>
                <a:ea typeface="Roboto" panose="02000000000000000000" pitchFamily="2" charset="0"/>
                <a:cs typeface="Roboto" panose="02000000000000000000" pitchFamily="2" charset="0"/>
              </a:rPr>
              <a:t>ReactDOM.render( item, document.getElementById(‘react-container’))</a:t>
            </a:r>
            <a:endParaRPr lang="en-US" dirty="0">
              <a:latin typeface="Bahnschrift" panose="020B05020402040202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8" indent="-507974"/>
            <a:r>
              <a:rPr lang="en-IN" b="1" dirty="0" smtClean="0">
                <a:latin typeface="Bahnschrift" panose="020B0502040204020203" pitchFamily="34" charset="0"/>
              </a:rPr>
              <a:t>		&lt;/</a:t>
            </a:r>
            <a:r>
              <a:rPr lang="en-IN" b="1" dirty="0">
                <a:latin typeface="Bahnschrift" panose="020B0502040204020203" pitchFamily="34" charset="0"/>
              </a:rPr>
              <a:t>script&gt;</a:t>
            </a:r>
          </a:p>
          <a:p>
            <a:pPr lvl="8" indent="-507974"/>
            <a:r>
              <a:rPr lang="en-IN" b="1" dirty="0" smtClean="0">
                <a:latin typeface="Bahnschrift" panose="020B0502040204020203" pitchFamily="34" charset="0"/>
              </a:rPr>
              <a:t>	        &lt;/</a:t>
            </a:r>
            <a:r>
              <a:rPr lang="en-IN" b="1" dirty="0">
                <a:latin typeface="Bahnschrift" panose="020B0502040204020203" pitchFamily="34" charset="0"/>
              </a:rPr>
              <a:t>body&gt;</a:t>
            </a:r>
          </a:p>
          <a:p>
            <a:pPr lvl="8" indent="-507974"/>
            <a:r>
              <a:rPr lang="en-IN" b="1" dirty="0" smtClean="0">
                <a:latin typeface="Bahnschrift" panose="020B0502040204020203" pitchFamily="34" charset="0"/>
              </a:rPr>
              <a:t>	</a:t>
            </a:r>
            <a:r>
              <a:rPr lang="en-IN" sz="2130" b="1" dirty="0" smtClean="0">
                <a:latin typeface="Bahnschrift" panose="020B0502040204020203" pitchFamily="34" charset="0"/>
              </a:rPr>
              <a:t>&lt;/</a:t>
            </a:r>
            <a:r>
              <a:rPr lang="en-IN" sz="2130" b="1" dirty="0">
                <a:latin typeface="Bahnschrift" panose="020B0502040204020203" pitchFamily="34" charset="0"/>
              </a:rPr>
              <a:t>html&gt;</a:t>
            </a:r>
            <a:endParaRPr lang="en-IN" sz="213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783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78725"/>
            <a:ext cx="6730423" cy="492443"/>
          </a:xfrm>
        </p:spPr>
        <p:txBody>
          <a:bodyPr/>
          <a:lstStyle/>
          <a:p>
            <a:r>
              <a:rPr lang="en-US" sz="3200" dirty="0" smtClean="0"/>
              <a:t>React Element to DOM Element</a:t>
            </a:r>
            <a:endParaRPr lang="en-IN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98" y="868688"/>
            <a:ext cx="11633200" cy="5420784"/>
          </a:xfrm>
        </p:spPr>
        <p:txBody>
          <a:bodyPr/>
          <a:lstStyle/>
          <a:p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data-reactroot will always appear as an attribute of the root </a:t>
            </a:r>
            <a:r>
              <a:rPr lang="en-US" dirty="0" smtClean="0">
                <a:latin typeface="Bahnschrift" panose="020B0502040204020203" pitchFamily="34" charset="0"/>
              </a:rPr>
              <a:t>element </a:t>
            </a:r>
            <a:r>
              <a:rPr lang="en-IN" dirty="0" smtClean="0">
                <a:latin typeface="Bahnschrift" panose="020B0502040204020203" pitchFamily="34" charset="0"/>
              </a:rPr>
              <a:t>of </a:t>
            </a:r>
            <a:r>
              <a:rPr lang="en-IN" dirty="0">
                <a:latin typeface="Bahnschrift" panose="020B0502040204020203" pitchFamily="34" charset="0"/>
              </a:rPr>
              <a:t>your React component</a:t>
            </a:r>
            <a:r>
              <a:rPr lang="en-IN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r>
              <a:rPr lang="en-IN" dirty="0" smtClean="0">
                <a:latin typeface="Bahnschrift" panose="020B0502040204020203" pitchFamily="34" charset="0"/>
              </a:rPr>
              <a:t>	{</a:t>
            </a:r>
            <a:endParaRPr lang="en-IN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dirty="0" smtClean="0">
                <a:latin typeface="Bahnschrift" panose="020B0502040204020203" pitchFamily="34" charset="0"/>
              </a:rPr>
              <a:t>	$$</a:t>
            </a:r>
            <a:r>
              <a:rPr lang="en-IN" dirty="0">
                <a:latin typeface="Bahnschrift" panose="020B0502040204020203" pitchFamily="34" charset="0"/>
              </a:rPr>
              <a:t>typeof: </a:t>
            </a:r>
            <a:r>
              <a:rPr lang="en-IN" dirty="0" smtClean="0">
                <a:latin typeface="Bahnschrift" panose="020B0502040204020203" pitchFamily="34" charset="0"/>
              </a:rPr>
              <a:t>Symbol( React.element ),</a:t>
            </a:r>
            <a:endParaRPr lang="en-IN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dirty="0" smtClean="0">
                <a:latin typeface="Bahnschrift" panose="020B0502040204020203" pitchFamily="34" charset="0"/>
              </a:rPr>
              <a:t>	"</a:t>
            </a:r>
            <a:r>
              <a:rPr lang="en-IN" dirty="0">
                <a:latin typeface="Bahnschrift" panose="020B0502040204020203" pitchFamily="34" charset="0"/>
              </a:rPr>
              <a:t>type": "h1",</a:t>
            </a:r>
          </a:p>
          <a:p>
            <a:pPr marL="101596" indent="0">
              <a:buNone/>
            </a:pPr>
            <a:r>
              <a:rPr lang="en-IN" dirty="0" smtClean="0">
                <a:latin typeface="Bahnschrift" panose="020B0502040204020203" pitchFamily="34" charset="0"/>
              </a:rPr>
              <a:t>	"</a:t>
            </a:r>
            <a:r>
              <a:rPr lang="en-IN" dirty="0">
                <a:latin typeface="Bahnschrift" panose="020B0502040204020203" pitchFamily="34" charset="0"/>
              </a:rPr>
              <a:t>key": </a:t>
            </a:r>
            <a:r>
              <a:rPr lang="en-IN" b="1" dirty="0">
                <a:latin typeface="Bahnschrift" panose="020B0502040204020203" pitchFamily="34" charset="0"/>
              </a:rPr>
              <a:t>null</a:t>
            </a:r>
            <a:r>
              <a:rPr lang="en-IN" dirty="0">
                <a:latin typeface="Bahnschrift" panose="020B0502040204020203" pitchFamily="34" charset="0"/>
              </a:rPr>
              <a:t>,</a:t>
            </a:r>
          </a:p>
          <a:p>
            <a:pPr marL="101596" indent="0">
              <a:buNone/>
            </a:pPr>
            <a:r>
              <a:rPr lang="en-IN" dirty="0" smtClean="0">
                <a:latin typeface="Bahnschrift" panose="020B0502040204020203" pitchFamily="34" charset="0"/>
              </a:rPr>
              <a:t>	"</a:t>
            </a:r>
            <a:r>
              <a:rPr lang="en-IN" dirty="0">
                <a:latin typeface="Bahnschrift" panose="020B0502040204020203" pitchFamily="34" charset="0"/>
              </a:rPr>
              <a:t>ref": </a:t>
            </a:r>
            <a:r>
              <a:rPr lang="en-IN" b="1" dirty="0">
                <a:latin typeface="Bahnschrift" panose="020B0502040204020203" pitchFamily="34" charset="0"/>
              </a:rPr>
              <a:t>null</a:t>
            </a:r>
            <a:r>
              <a:rPr lang="en-IN" dirty="0">
                <a:latin typeface="Bahnschrift" panose="020B0502040204020203" pitchFamily="34" charset="0"/>
              </a:rPr>
              <a:t>,</a:t>
            </a:r>
          </a:p>
          <a:p>
            <a:pPr marL="101596" indent="0">
              <a:buNone/>
            </a:pPr>
            <a:r>
              <a:rPr lang="en-IN" dirty="0" smtClean="0">
                <a:latin typeface="Bahnschrift" panose="020B0502040204020203" pitchFamily="34" charset="0"/>
              </a:rPr>
              <a:t>	"</a:t>
            </a:r>
            <a:r>
              <a:rPr lang="en-IN" dirty="0">
                <a:latin typeface="Bahnschrift" panose="020B0502040204020203" pitchFamily="34" charset="0"/>
              </a:rPr>
              <a:t>props": {"children": "Baked Salmon"},</a:t>
            </a:r>
          </a:p>
          <a:p>
            <a:pPr marL="101596" indent="0">
              <a:buNone/>
            </a:pPr>
            <a:r>
              <a:rPr lang="en-IN" dirty="0" smtClean="0">
                <a:latin typeface="Bahnschrift" panose="020B0502040204020203" pitchFamily="34" charset="0"/>
              </a:rPr>
              <a:t>	"_</a:t>
            </a:r>
            <a:r>
              <a:rPr lang="en-IN" dirty="0">
                <a:latin typeface="Bahnschrift" panose="020B0502040204020203" pitchFamily="34" charset="0"/>
              </a:rPr>
              <a:t>owner": </a:t>
            </a:r>
            <a:r>
              <a:rPr lang="en-IN" b="1" dirty="0">
                <a:latin typeface="Bahnschrift" panose="020B0502040204020203" pitchFamily="34" charset="0"/>
              </a:rPr>
              <a:t>null</a:t>
            </a:r>
            <a:r>
              <a:rPr lang="en-IN" dirty="0">
                <a:latin typeface="Bahnschrift" panose="020B0502040204020203" pitchFamily="34" charset="0"/>
              </a:rPr>
              <a:t>,</a:t>
            </a:r>
          </a:p>
          <a:p>
            <a:pPr marL="101596" indent="0">
              <a:buNone/>
            </a:pPr>
            <a:r>
              <a:rPr lang="en-IN" dirty="0" smtClean="0">
                <a:latin typeface="Bahnschrift" panose="020B0502040204020203" pitchFamily="34" charset="0"/>
              </a:rPr>
              <a:t>	"_</a:t>
            </a:r>
            <a:r>
              <a:rPr lang="en-IN" dirty="0">
                <a:latin typeface="Bahnschrift" panose="020B0502040204020203" pitchFamily="34" charset="0"/>
              </a:rPr>
              <a:t>store": {}</a:t>
            </a:r>
          </a:p>
          <a:p>
            <a:pPr marL="101596" indent="0">
              <a:buNone/>
            </a:pPr>
            <a:r>
              <a:rPr lang="en-IN" dirty="0" smtClean="0">
                <a:latin typeface="Bahnschrift" panose="020B0502040204020203" pitchFamily="34" charset="0"/>
              </a:rPr>
              <a:t>	}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01" y="868688"/>
            <a:ext cx="9107401" cy="130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794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ReactDOM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86691"/>
            <a:ext cx="11633200" cy="55050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React renders the HTML on the webpage using a function called as </a:t>
            </a:r>
            <a:r>
              <a:rPr lang="en-US" b="1" dirty="0" smtClean="0">
                <a:latin typeface="Bahnschrift" panose="020B0502040204020203" pitchFamily="34" charset="0"/>
              </a:rPr>
              <a:t>ReactDOM.render()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The function takes two arguments HTML Code &amp;  HTML Element</a:t>
            </a:r>
            <a:endParaRPr lang="en-US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ReactDOM renders </a:t>
            </a:r>
            <a:r>
              <a:rPr lang="en-US" dirty="0">
                <a:latin typeface="Bahnschrift" panose="020B0502040204020203" pitchFamily="34" charset="0"/>
              </a:rPr>
              <a:t>React </a:t>
            </a:r>
            <a:r>
              <a:rPr lang="en-US" dirty="0" smtClean="0">
                <a:latin typeface="Bahnschrift" panose="020B0502040204020203" pitchFamily="34" charset="0"/>
              </a:rPr>
              <a:t>elements(using </a:t>
            </a:r>
            <a:r>
              <a:rPr lang="en-US" dirty="0" err="1" smtClean="0">
                <a:latin typeface="Bahnschrift" panose="020B0502040204020203" pitchFamily="34" charset="0"/>
              </a:rPr>
              <a:t>jsx</a:t>
            </a:r>
            <a:r>
              <a:rPr lang="en-US" dirty="0" smtClean="0">
                <a:latin typeface="Bahnschrift" panose="020B0502040204020203" pitchFamily="34" charset="0"/>
              </a:rPr>
              <a:t>) </a:t>
            </a:r>
            <a:r>
              <a:rPr lang="en-US" dirty="0">
                <a:latin typeface="Bahnschrift" panose="020B0502040204020203" pitchFamily="34" charset="0"/>
              </a:rPr>
              <a:t>in </a:t>
            </a:r>
            <a:r>
              <a:rPr lang="en-US" dirty="0" smtClean="0">
                <a:latin typeface="Bahnschrift" panose="020B0502040204020203" pitchFamily="34" charset="0"/>
              </a:rPr>
              <a:t>to the Virtual DOM.</a:t>
            </a:r>
            <a:endParaRPr lang="en-US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ReactDOM </a:t>
            </a:r>
            <a:r>
              <a:rPr lang="en-US" dirty="0">
                <a:latin typeface="Bahnschrift" panose="020B0502040204020203" pitchFamily="34" charset="0"/>
              </a:rPr>
              <a:t>is where we will find the render </a:t>
            </a:r>
            <a:r>
              <a:rPr lang="en-US" dirty="0" smtClean="0">
                <a:latin typeface="Bahnschrift" panose="020B0502040204020203" pitchFamily="34" charset="0"/>
              </a:rPr>
              <a:t>method.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b="1" dirty="0" smtClean="0">
                <a:latin typeface="Bahnschrift" panose="020B0502040204020203" pitchFamily="34" charset="0"/>
              </a:rPr>
              <a:t>          </a:t>
            </a:r>
            <a:r>
              <a:rPr lang="en-US" b="1" dirty="0" err="1" smtClean="0">
                <a:latin typeface="Bahnschrift" panose="020B0502040204020203" pitchFamily="34" charset="0"/>
              </a:rPr>
              <a:t>const</a:t>
            </a:r>
            <a:r>
              <a:rPr lang="en-US" b="1" dirty="0" smtClean="0">
                <a:latin typeface="Bahnschrift" panose="020B0502040204020203" pitchFamily="34" charset="0"/>
              </a:rPr>
              <a:t> dish = React.createElement(‘h1’,{id:’recipe-0’,data-type:’title’},’Baked Salmon’)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Bahnschrift" panose="020B0502040204020203" pitchFamily="34" charset="0"/>
              </a:rPr>
              <a:t>ReactDOM.render </a:t>
            </a:r>
            <a:r>
              <a:rPr lang="en-IN" sz="2000" dirty="0">
                <a:latin typeface="Bahnschrift" panose="020B0502040204020203" pitchFamily="34" charset="0"/>
              </a:rPr>
              <a:t>(dish, document.getElementById('react-container</a:t>
            </a:r>
            <a:r>
              <a:rPr lang="en-IN" sz="2000" dirty="0" smtClean="0">
                <a:latin typeface="Bahnschrift" panose="020B0502040204020203" pitchFamily="34" charset="0"/>
              </a:rPr>
              <a:t>'));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Bahnschrift" panose="020B0502040204020203" pitchFamily="34" charset="0"/>
              </a:rPr>
              <a:t>React added the h1 element to the target: </a:t>
            </a:r>
            <a:r>
              <a:rPr lang="en-US" sz="2000" i="1" dirty="0" smtClean="0">
                <a:latin typeface="Bahnschrift" panose="020B0502040204020203" pitchFamily="34" charset="0"/>
              </a:rPr>
              <a:t>react-container.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000" i="1" dirty="0">
                <a:latin typeface="Bahnschrift" panose="020B0502040204020203" pitchFamily="34" charset="0"/>
              </a:rPr>
              <a:t>	</a:t>
            </a:r>
            <a:endParaRPr lang="en-US" sz="2000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b="1" dirty="0" smtClean="0">
                <a:latin typeface="Bahnschrift" panose="020B0502040204020203" pitchFamily="34" charset="0"/>
              </a:rPr>
              <a:t>	&lt;</a:t>
            </a:r>
            <a:r>
              <a:rPr lang="en-IN" b="1" dirty="0">
                <a:latin typeface="Bahnschrift" panose="020B0502040204020203" pitchFamily="34" charset="0"/>
              </a:rPr>
              <a:t>body</a:t>
            </a:r>
            <a:r>
              <a:rPr lang="en-IN" b="1" dirty="0" smtClean="0">
                <a:latin typeface="Bahnschrift" panose="020B0502040204020203" pitchFamily="34" charset="0"/>
              </a:rPr>
              <a:t>&gt;</a:t>
            </a:r>
          </a:p>
          <a:p>
            <a:pPr marL="101596" indent="0">
              <a:buNone/>
            </a:pPr>
            <a:r>
              <a:rPr lang="en-IN" b="1" dirty="0">
                <a:latin typeface="Bahnschrift" panose="020B0502040204020203" pitchFamily="34" charset="0"/>
              </a:rPr>
              <a:t>	</a:t>
            </a:r>
            <a:r>
              <a:rPr lang="en-IN" b="1" dirty="0" smtClean="0">
                <a:latin typeface="Bahnschrift" panose="020B0502040204020203" pitchFamily="34" charset="0"/>
              </a:rPr>
              <a:t>&lt;</a:t>
            </a:r>
            <a:r>
              <a:rPr lang="en-IN" b="1" dirty="0">
                <a:latin typeface="Bahnschrift" panose="020B0502040204020203" pitchFamily="34" charset="0"/>
              </a:rPr>
              <a:t>div </a:t>
            </a:r>
            <a:r>
              <a:rPr lang="en-IN" dirty="0">
                <a:latin typeface="Bahnschrift" panose="020B0502040204020203" pitchFamily="34" charset="0"/>
              </a:rPr>
              <a:t>id="react-container"</a:t>
            </a:r>
            <a:r>
              <a:rPr lang="en-IN" b="1" dirty="0">
                <a:latin typeface="Bahnschrift" panose="020B0502040204020203" pitchFamily="34" charset="0"/>
              </a:rPr>
              <a:t>&gt;</a:t>
            </a:r>
          </a:p>
          <a:p>
            <a:pPr marL="101596" indent="0">
              <a:buNone/>
            </a:pPr>
            <a:r>
              <a:rPr lang="en-IN" b="1" dirty="0" smtClean="0">
                <a:latin typeface="Bahnschrift" panose="020B0502040204020203" pitchFamily="34" charset="0"/>
              </a:rPr>
              <a:t>	&lt;</a:t>
            </a:r>
            <a:r>
              <a:rPr lang="en-IN" b="1" dirty="0">
                <a:latin typeface="Bahnschrift" panose="020B0502040204020203" pitchFamily="34" charset="0"/>
              </a:rPr>
              <a:t>h1&gt;</a:t>
            </a:r>
            <a:r>
              <a:rPr lang="en-IN" dirty="0">
                <a:latin typeface="Bahnschrift" panose="020B0502040204020203" pitchFamily="34" charset="0"/>
              </a:rPr>
              <a:t>Baked Salmon</a:t>
            </a:r>
            <a:r>
              <a:rPr lang="en-IN" b="1" dirty="0">
                <a:latin typeface="Bahnschrift" panose="020B0502040204020203" pitchFamily="34" charset="0"/>
              </a:rPr>
              <a:t>&lt;/h1&gt;</a:t>
            </a:r>
          </a:p>
          <a:p>
            <a:pPr marL="101596" indent="0">
              <a:buNone/>
            </a:pPr>
            <a:r>
              <a:rPr lang="en-IN" b="1" dirty="0" smtClean="0">
                <a:latin typeface="Bahnschrift" panose="020B0502040204020203" pitchFamily="34" charset="0"/>
              </a:rPr>
              <a:t>	&lt;/</a:t>
            </a:r>
            <a:r>
              <a:rPr lang="en-IN" b="1" dirty="0">
                <a:latin typeface="Bahnschrift" panose="020B0502040204020203" pitchFamily="34" charset="0"/>
              </a:rPr>
              <a:t>div&gt;</a:t>
            </a:r>
          </a:p>
          <a:p>
            <a:pPr marL="101596" indent="0">
              <a:buNone/>
            </a:pPr>
            <a:r>
              <a:rPr lang="en-IN" b="1" dirty="0" smtClean="0">
                <a:latin typeface="Bahnschrift" panose="020B0502040204020203" pitchFamily="34" charset="0"/>
              </a:rPr>
              <a:t>	&lt;/</a:t>
            </a:r>
            <a:r>
              <a:rPr lang="en-IN" b="1" dirty="0">
                <a:latin typeface="Bahnschrift" panose="020B0502040204020203" pitchFamily="34" charset="0"/>
              </a:rPr>
              <a:t>body&gt;</a:t>
            </a:r>
            <a:endParaRPr lang="en-IN" sz="2000" dirty="0">
              <a:latin typeface="Bahnschrift" panose="020B0502040204020203" pitchFamily="34" charset="0"/>
            </a:endParaRPr>
          </a:p>
          <a:p>
            <a:endParaRPr lang="en-IN" sz="2000" dirty="0" smtClean="0">
              <a:latin typeface="Bahnschrift" panose="020B0502040204020203" pitchFamily="34" charset="0"/>
            </a:endParaRPr>
          </a:p>
          <a:p>
            <a:endParaRPr lang="en-IN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434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 smtClean="0"/>
              <a:t>JSX(JavaScript XML)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657248"/>
          </a:xfrm>
        </p:spPr>
        <p:txBody>
          <a:bodyPr/>
          <a:lstStyle/>
          <a:p>
            <a:pPr marL="101596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                     </a:t>
            </a:r>
            <a:r>
              <a:rPr lang="en-US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JavaScript                    HTML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             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             const element = &lt;h1&gt;Hello, world! &lt;/h1&gt;;</a:t>
            </a:r>
          </a:p>
          <a:p>
            <a:pPr marL="101596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Bahnschrift" panose="020B0502040204020203" pitchFamily="34" charset="0"/>
              </a:rPr>
              <a:t>This </a:t>
            </a:r>
            <a:r>
              <a:rPr lang="en-US" sz="2000" dirty="0">
                <a:latin typeface="Bahnschrift" panose="020B0502040204020203" pitchFamily="34" charset="0"/>
              </a:rPr>
              <a:t>tag syntax is neither a string nor HTML</a:t>
            </a:r>
            <a:r>
              <a:rPr lang="en-US" sz="2000" dirty="0" smtClean="0">
                <a:latin typeface="Bahnschrift" panose="020B0502040204020203" pitchFamily="34" charset="0"/>
              </a:rPr>
              <a:t>.</a:t>
            </a:r>
            <a:endParaRPr lang="en-US" sz="20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It is called JSX, and it is a syntax extension to </a:t>
            </a:r>
            <a:r>
              <a:rPr lang="en-US" sz="2000" dirty="0" smtClean="0">
                <a:latin typeface="Bahnschrift" panose="020B0502040204020203" pitchFamily="34" charset="0"/>
              </a:rPr>
              <a:t>JavaScript.</a:t>
            </a:r>
          </a:p>
          <a:p>
            <a:pPr lvl="3"/>
            <a:r>
              <a:rPr lang="en-US" sz="2000" dirty="0" smtClean="0"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name = ‘John’;</a:t>
            </a:r>
          </a:p>
          <a:p>
            <a:pPr lvl="3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const element = &lt;h1&gt;Hello, {name} &lt;/h1&gt;</a:t>
            </a:r>
          </a:p>
          <a:p>
            <a:pPr lvl="3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ReactDOM.render(element, document.getElementById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(‘root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’));</a:t>
            </a:r>
          </a:p>
          <a:p>
            <a:pPr lvl="3"/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Bahnschrift" panose="020B0502040204020203" pitchFamily="34" charset="0"/>
              </a:rPr>
              <a:t>Since JSX is closer to JavaScript than to HTML, React DOM uses camelCase property naming convention instead of HTML attribute names.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Example :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class becomes className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in JSX and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tabindex becomes tabIndex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lvl="1"/>
            <a:r>
              <a:rPr lang="en-US" dirty="0">
                <a:latin typeface="Bahnschrift" panose="020B0502040204020203" pitchFamily="34" charset="0"/>
              </a:rPr>
              <a:t>	</a:t>
            </a:r>
            <a:endParaRPr lang="en-US" dirty="0" smtClean="0">
              <a:latin typeface="Bahnschrift" panose="020B0502040204020203" pitchFamily="34" charset="0"/>
            </a:endParaRPr>
          </a:p>
          <a:p>
            <a:pPr lvl="3"/>
            <a:r>
              <a:rPr lang="en-US" dirty="0">
                <a:latin typeface="Bahnschrift" panose="020B0502040204020203" pitchFamily="34" charset="0"/>
              </a:rPr>
              <a:t>	</a:t>
            </a:r>
          </a:p>
        </p:txBody>
      </p:sp>
      <p:sp>
        <p:nvSpPr>
          <p:cNvPr id="7" name="Down Arrow 6"/>
          <p:cNvSpPr/>
          <p:nvPr/>
        </p:nvSpPr>
        <p:spPr>
          <a:xfrm>
            <a:off x="3546764" y="1348509"/>
            <a:ext cx="277091" cy="498764"/>
          </a:xfrm>
          <a:prstGeom prst="downArrow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938982" y="1348509"/>
            <a:ext cx="249382" cy="498764"/>
          </a:xfrm>
          <a:prstGeom prst="downArrow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0068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Roboto Condensed" panose="02000000000000000000"/>
                <a:cs typeface="Arial" panose="020B0604020202020204" pitchFamily="34" charset="0"/>
              </a:rPr>
              <a:t>Basics Introduction</a:t>
            </a:r>
            <a:endParaRPr lang="en-IN" sz="3600" b="1" dirty="0">
              <a:latin typeface="Roboto Condensed" panose="0200000000000000000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E59A5-F4B4-47F3-8C4B-BD6C0C97D865}" type="slidenum">
              <a:rPr kumimoji="0" lang="en-IN" sz="1867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anose="02000000000000000000" pitchFamily="2" charset="0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8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 panose="02000000000000000000" pitchFamily="2" charset="0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Framework </a:t>
            </a:r>
            <a:r>
              <a:rPr lang="en-US" sz="2400" b="1" dirty="0" smtClean="0">
                <a:latin typeface="Bahnschrift" panose="020B0502040204020203" pitchFamily="34" charset="0"/>
              </a:rPr>
              <a:t>:</a:t>
            </a:r>
            <a:r>
              <a:rPr lang="en-US" sz="2400" dirty="0" smtClean="0">
                <a:latin typeface="Bahnschrift" panose="020B0502040204020203" pitchFamily="34" charset="0"/>
              </a:rPr>
              <a:t> A </a:t>
            </a:r>
            <a:r>
              <a:rPr lang="en-US" sz="2400" dirty="0">
                <a:latin typeface="Bahnschrift" panose="020B0502040204020203" pitchFamily="34" charset="0"/>
              </a:rPr>
              <a:t>framework, or software framework, is a platform for developing software applications. It provides a foundation on which software developers can build programs for a specific platform. </a:t>
            </a:r>
            <a:endParaRPr lang="en-US" sz="2400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Library</a:t>
            </a:r>
            <a:r>
              <a:rPr lang="en-US" sz="2400" b="1" dirty="0" smtClean="0">
                <a:latin typeface="Bahnschrift" panose="020B0502040204020203" pitchFamily="34" charset="0"/>
              </a:rPr>
              <a:t>: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</a:rPr>
              <a:t>A L</a:t>
            </a:r>
            <a:r>
              <a:rPr lang="en-US" sz="2400" dirty="0" smtClean="0">
                <a:latin typeface="Bahnschrift" panose="020B0502040204020203" pitchFamily="34" charset="0"/>
              </a:rPr>
              <a:t>ibrary</a:t>
            </a:r>
            <a:r>
              <a:rPr lang="en-US" sz="2400" dirty="0">
                <a:latin typeface="Bahnschrift" panose="020B0502040204020203" pitchFamily="34" charset="0"/>
              </a:rPr>
              <a:t> refers to a collection of files, programs, routines, scripts, or functions that can be referenced in the programming code</a:t>
            </a:r>
            <a:r>
              <a:rPr lang="en-US" sz="2400" dirty="0" smtClean="0">
                <a:latin typeface="Bahnschrif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Applications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: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Social Media </a:t>
            </a:r>
            <a:r>
              <a:rPr lang="en-US" sz="2400" dirty="0" smtClean="0">
                <a:latin typeface="Bahnschrift" panose="020B0502040204020203" pitchFamily="34" charset="0"/>
              </a:rPr>
              <a:t>: Facebook, Instagram, Twitter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Content Delivery </a:t>
            </a:r>
            <a:r>
              <a:rPr lang="en-US" sz="2400" dirty="0" smtClean="0">
                <a:latin typeface="Bahnschrift" panose="020B0502040204020203" pitchFamily="34" charset="0"/>
              </a:rPr>
              <a:t>: Netflix, Spotify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Developer tools</a:t>
            </a:r>
            <a:r>
              <a:rPr lang="en-US" sz="2400" dirty="0" smtClean="0">
                <a:latin typeface="Bahnschrift" panose="020B0502040204020203" pitchFamily="34" charset="0"/>
              </a:rPr>
              <a:t>: React Native, Next JS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647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Rules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657248"/>
          </a:xfrm>
        </p:spPr>
        <p:txBody>
          <a:bodyPr/>
          <a:lstStyle/>
          <a:p>
            <a:pPr marL="558796" indent="-457200">
              <a:buFont typeface="+mj-lt"/>
              <a:buAutoNum type="arabicPeriod"/>
            </a:pPr>
            <a:r>
              <a:rPr lang="en-US" sz="2200" b="1" dirty="0">
                <a:latin typeface="Bahnschrift" panose="020B0502040204020203" pitchFamily="34" charset="0"/>
              </a:rPr>
              <a:t>Can put any valid JavaScript expression inside curly braces </a:t>
            </a:r>
            <a:r>
              <a:rPr lang="en-US" sz="2200" b="1" dirty="0" smtClean="0">
                <a:latin typeface="Bahnschrift" panose="020B0502040204020203" pitchFamily="34" charset="0"/>
              </a:rPr>
              <a:t>{ } </a:t>
            </a:r>
            <a:r>
              <a:rPr lang="en-US" sz="2200" b="1" dirty="0">
                <a:latin typeface="Bahnschrift" panose="020B0502040204020203" pitchFamily="34" charset="0"/>
              </a:rPr>
              <a:t>in JSX.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latin typeface="Bahnschrift" panose="020B0502040204020203" pitchFamily="34" charset="0"/>
              </a:rPr>
              <a:t>       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For example:-   2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+ 2. &lt;h1&gt;Hello, {2+2} &lt;/h1&gt;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      const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element = &lt;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img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src = {user.imgUrl} 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/&gt;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endParaRPr lang="en-US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2.  </a:t>
            </a:r>
            <a:r>
              <a:rPr lang="en-US" sz="2200" b="1" dirty="0">
                <a:latin typeface="Bahnschrift" panose="020B0502040204020203" pitchFamily="34" charset="0"/>
                <a:ea typeface="Roboto Condensed" pitchFamily="2" charset="0"/>
              </a:rPr>
              <a:t>Inserting</a:t>
            </a:r>
            <a:r>
              <a:rPr lang="en-US" sz="22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a large block in HTML </a:t>
            </a:r>
            <a:r>
              <a:rPr lang="en-US" sz="20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      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For example:-   const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myList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=  ( &lt;ul&gt;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           &lt;li&gt;HTML&lt;/li&gt;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           &lt;li&gt;CSS&lt;/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&lt;/ul&gt;)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558796" indent="-457200">
              <a:buAutoNum type="arabicPeriod" startAt="3"/>
            </a:pPr>
            <a:r>
              <a:rPr lang="en-US" sz="2200" b="1" dirty="0" smtClean="0">
                <a:latin typeface="Bahnschrift" panose="020B0502040204020203" pitchFamily="34" charset="0"/>
              </a:rPr>
              <a:t>Can an One top level Element</a:t>
            </a:r>
            <a:r>
              <a:rPr lang="en-US" sz="2200" dirty="0" smtClean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latin typeface="Bahnschrift" panose="020B0502040204020203" pitchFamily="34" charset="0"/>
              </a:rPr>
              <a:t>  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For example:-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&lt;div&gt;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       &lt;li&gt;HTML&lt;/li&gt;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&lt;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li&gt;CSS&lt;/li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&lt;/div&gt;)</a:t>
            </a:r>
          </a:p>
          <a:p>
            <a:pPr lvl="1"/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4. </a:t>
            </a:r>
            <a:r>
              <a:rPr lang="en-US" sz="22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Elements must be closed</a:t>
            </a:r>
            <a:r>
              <a:rPr lang="en-US" sz="22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endParaRPr lang="en-US" sz="2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000" dirty="0" smtClean="0">
                <a:latin typeface="Bahnschrift" panose="020B0502040204020203" pitchFamily="34" charset="0"/>
              </a:rPr>
              <a:t>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For example:-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 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ele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= &lt; input type=“text” /&gt;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727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4090" y="777435"/>
            <a:ext cx="11633200" cy="5992819"/>
          </a:xfrm>
        </p:spPr>
        <p:txBody>
          <a:bodyPr/>
          <a:lstStyle/>
          <a:p>
            <a:r>
              <a:rPr lang="en-US" sz="2400" dirty="0" smtClean="0">
                <a:latin typeface="Bahnschrift" panose="020B0502040204020203" pitchFamily="34" charset="0"/>
              </a:rPr>
              <a:t> Babel is a </a:t>
            </a:r>
            <a:r>
              <a:rPr lang="en-US" sz="2400" b="1" dirty="0" smtClean="0">
                <a:latin typeface="Bahnschrift" panose="020B0502040204020203" pitchFamily="34" charset="0"/>
              </a:rPr>
              <a:t>JAVASCRIPT COMPILER. </a:t>
            </a:r>
            <a:r>
              <a:rPr lang="en-US" sz="2400" dirty="0" smtClean="0">
                <a:latin typeface="Bahnschrift" panose="020B0502040204020203" pitchFamily="34" charset="0"/>
              </a:rPr>
              <a:t>basically, it’s a tool. which helps to compile the code.</a:t>
            </a:r>
          </a:p>
          <a:p>
            <a:endParaRPr lang="en-US" sz="2400" dirty="0" smtClean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Babel </a:t>
            </a:r>
            <a:r>
              <a:rPr lang="en-US" sz="2400" b="1" dirty="0" smtClean="0">
                <a:latin typeface="Bahnschrift" panose="020B0502040204020203" pitchFamily="34" charset="0"/>
              </a:rPr>
              <a:t>compiles JSX down to React.createElement() calls</a:t>
            </a:r>
            <a:r>
              <a:rPr lang="en-US" sz="2400" dirty="0" smtClean="0">
                <a:latin typeface="Bahnschrift" panose="020B0502040204020203" pitchFamily="34" charset="0"/>
              </a:rPr>
              <a:t>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These two examples are identical : 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 element = (</a:t>
            </a: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&lt;h1 className=“greeting”&gt;</a:t>
            </a: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Hello, world!</a:t>
            </a: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&lt;/h1&gt;</a:t>
            </a: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);</a:t>
            </a:r>
          </a:p>
          <a:p>
            <a:pPr lvl="1"/>
            <a:endParaRPr lang="en-US" sz="2200" dirty="0" smtClean="0">
              <a:latin typeface="Bahnschrift" panose="020B0502040204020203" pitchFamily="34" charset="0"/>
            </a:endParaRPr>
          </a:p>
          <a:p>
            <a:pPr lvl="1"/>
            <a:r>
              <a:rPr lang="en-US" sz="2200" dirty="0" smtClean="0"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element =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React.createElement(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‘h1’,</a:t>
            </a: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{ className : “greeting” },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‘Hello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, world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!’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);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pPr lvl="1"/>
            <a:r>
              <a:rPr lang="en-US" sz="2000" dirty="0" smtClean="0">
                <a:latin typeface="Bahnschrift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28332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Pack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915170"/>
            <a:ext cx="11633200" cy="5420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ahnschrift" panose="020B0502040204020203" pitchFamily="34" charset="0"/>
              </a:rPr>
              <a:t>webpack</a:t>
            </a:r>
            <a:r>
              <a:rPr lang="en-US" sz="2400" dirty="0">
                <a:latin typeface="Bahnschrift" panose="020B0502040204020203" pitchFamily="34" charset="0"/>
              </a:rPr>
              <a:t> is a </a:t>
            </a:r>
            <a:r>
              <a:rPr lang="en-US" sz="2400" i="1" dirty="0">
                <a:latin typeface="Bahnschrift" panose="020B0502040204020203" pitchFamily="34" charset="0"/>
              </a:rPr>
              <a:t>static module bundler</a:t>
            </a:r>
            <a:r>
              <a:rPr lang="en-US" sz="2400" dirty="0">
                <a:latin typeface="Bahnschrift" panose="020B0502040204020203" pitchFamily="34" charset="0"/>
              </a:rPr>
              <a:t> for modern JavaScript </a:t>
            </a:r>
            <a:r>
              <a:rPr lang="en-US" sz="2400" dirty="0" smtClean="0">
                <a:latin typeface="Bahnschrift" panose="020B0502040204020203" pitchFamily="34" charset="0"/>
              </a:rPr>
              <a:t>applications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Bahnschrift" panose="020B0502040204020203" pitchFamily="34" charset="0"/>
              </a:rPr>
              <a:t>webpack does not require a configuration file</a:t>
            </a:r>
            <a:r>
              <a:rPr lang="en-US" sz="2400" dirty="0">
                <a:latin typeface="Bahnschrift" panose="020B0502040204020203" pitchFamily="34" charset="0"/>
              </a:rPr>
              <a:t> to bundle your </a:t>
            </a:r>
            <a:r>
              <a:rPr lang="en-US" sz="2400" dirty="0" smtClean="0">
                <a:latin typeface="Bahnschrift" panose="020B0502040204020203" pitchFamily="34" charset="0"/>
              </a:rPr>
              <a:t>project.</a:t>
            </a:r>
          </a:p>
          <a:p>
            <a:pPr marL="101596" indent="0">
              <a:lnSpc>
                <a:spcPct val="150000"/>
              </a:lnSpc>
              <a:buNone/>
            </a:pPr>
            <a:endParaRPr lang="en-US" sz="2400" dirty="0">
              <a:latin typeface="Bahnschrift" panose="020B0502040204020203" pitchFamily="34" charset="0"/>
            </a:endParaRPr>
          </a:p>
          <a:p>
            <a:pPr marL="101596" indent="0">
              <a:lnSpc>
                <a:spcPct val="150000"/>
              </a:lnSpc>
              <a:buNone/>
            </a:pPr>
            <a:r>
              <a:rPr lang="en-US" sz="2400" dirty="0" smtClean="0">
                <a:latin typeface="Bahnschrift" panose="020B0502040204020203" pitchFamily="34" charset="0"/>
              </a:rPr>
              <a:t>Note: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sz="2400" b="1" dirty="0" smtClean="0">
                <a:latin typeface="Bahnschrift" panose="020B0502040204020203" pitchFamily="34" charset="0"/>
              </a:rPr>
              <a:t>Our React JS Project Installation will add</a:t>
            </a:r>
            <a:r>
              <a:rPr lang="en-US" sz="2400" dirty="0" smtClean="0">
                <a:latin typeface="Bahnschrift" panose="020B0502040204020203" pitchFamily="34" charset="0"/>
              </a:rPr>
              <a:t>:</a:t>
            </a:r>
          </a:p>
          <a:p>
            <a:pPr marL="558796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Third Party Libraries.</a:t>
            </a:r>
          </a:p>
          <a:p>
            <a:pPr marL="558796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Development Server. (i.e. Lightweight) = </a:t>
            </a:r>
            <a:r>
              <a:rPr lang="en-US" sz="2400" b="1" u="sng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webpak</a:t>
            </a: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-dev-server</a:t>
            </a:r>
          </a:p>
          <a:p>
            <a:pPr marL="558796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Webpack (for bundling the Files)</a:t>
            </a:r>
          </a:p>
          <a:p>
            <a:pPr marL="558796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Babel (for Compiler)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43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React.createClass()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882795"/>
          </a:xfrm>
        </p:spPr>
        <p:txBody>
          <a:bodyPr/>
          <a:lstStyle/>
          <a:p>
            <a:pPr lvl="8" indent="-507974"/>
            <a:r>
              <a:rPr lang="en-US" sz="1900" b="1" dirty="0" smtClean="0">
                <a:latin typeface="Bahnschrift" panose="020B0502040204020203" pitchFamily="34" charset="0"/>
              </a:rPr>
              <a:t>DEPRECATED in react16</a:t>
            </a:r>
          </a:p>
          <a:p>
            <a:pPr lvl="8" indent="-507974"/>
            <a:endParaRPr lang="en-IN" sz="1900" b="1" dirty="0" smtClean="0">
              <a:latin typeface="Bahnschrift" panose="020B0502040204020203" pitchFamily="34" charset="0"/>
            </a:endParaRP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const IngredientsList = React.createClass({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render() {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return React.createElement("ul", {"className": "ingredients"},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React.createElement("li", null, "1 lb Salmon"),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React.createElement("li", null, "1 cup Pine Nuts"),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React.createElement("li", null, "2 cups Butter Lettuce"),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React.createElement("li", null, "1 Yellow Squash"),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React.createElement("li", null, "1/2 cup Olive Oil"),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React.createElement("li", null, "3 cloves of Garlic")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);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}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});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const list = React.createElement(IngredientsList, null, null)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console.log(list)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ReactDOM.render(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list,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document.getElementById('react-container')</a:t>
            </a:r>
          </a:p>
          <a:p>
            <a:pPr lvl="8" indent="-507974"/>
            <a:r>
              <a:rPr lang="en-IN" sz="1900" dirty="0" smtClean="0">
                <a:latin typeface="Bahnschrift" panose="020B0502040204020203" pitchFamily="34" charset="0"/>
              </a:rPr>
              <a:t>);</a:t>
            </a:r>
            <a:endParaRPr lang="en-IN" sz="19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22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React.Component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5762" y="874349"/>
            <a:ext cx="11633200" cy="5587231"/>
          </a:xfrm>
        </p:spPr>
        <p:txBody>
          <a:bodyPr/>
          <a:lstStyle/>
          <a:p>
            <a:pPr lvl="4" indent="-507974"/>
            <a:r>
              <a:rPr lang="en-IN" sz="1900" dirty="0">
                <a:latin typeface="Bahnschrift" panose="020B0502040204020203" pitchFamily="34" charset="0"/>
              </a:rPr>
              <a:t>class IngredientsList extends React.Component </a:t>
            </a:r>
            <a:r>
              <a:rPr lang="en-IN" sz="1900" dirty="0" smtClean="0">
                <a:latin typeface="Bahnschrift" panose="020B0502040204020203" pitchFamily="34" charset="0"/>
              </a:rPr>
              <a:t>{</a:t>
            </a:r>
          </a:p>
          <a:p>
            <a:pPr lvl="4" indent="-507974"/>
            <a:endParaRPr lang="en-IN" sz="1900" dirty="0">
              <a:latin typeface="Bahnschrift" panose="020B0502040204020203" pitchFamily="34" charset="0"/>
            </a:endParaRPr>
          </a:p>
          <a:p>
            <a:pPr lvl="4" indent="-507974"/>
            <a:r>
              <a:rPr lang="en-IN" sz="1900" dirty="0" smtClean="0">
                <a:latin typeface="Bahnschrift" panose="020B0502040204020203" pitchFamily="34" charset="0"/>
              </a:rPr>
              <a:t>render</a:t>
            </a:r>
            <a:r>
              <a:rPr lang="en-IN" sz="1900" dirty="0">
                <a:latin typeface="Bahnschrift" panose="020B0502040204020203" pitchFamily="34" charset="0"/>
              </a:rPr>
              <a:t>() {</a:t>
            </a:r>
          </a:p>
          <a:p>
            <a:pPr lvl="4" indent="-507974"/>
            <a:endParaRPr lang="en-IN" sz="1900" dirty="0" smtClean="0">
              <a:latin typeface="Bahnschrift" panose="020B0502040204020203" pitchFamily="34" charset="0"/>
            </a:endParaRPr>
          </a:p>
          <a:p>
            <a:pPr lvl="4" indent="-507974"/>
            <a:r>
              <a:rPr lang="en-IN" sz="1900" dirty="0" smtClean="0">
                <a:latin typeface="Bahnschrift" panose="020B0502040204020203" pitchFamily="34" charset="0"/>
              </a:rPr>
              <a:t>return </a:t>
            </a:r>
            <a:r>
              <a:rPr lang="en-IN" sz="1900" dirty="0">
                <a:latin typeface="Bahnschrift" panose="020B0502040204020203" pitchFamily="34" charset="0"/>
              </a:rPr>
              <a:t>React.createElement("ul", {className: "ingredients</a:t>
            </a:r>
            <a:r>
              <a:rPr lang="en-IN" sz="1900" dirty="0" smtClean="0">
                <a:latin typeface="Bahnschrift" panose="020B0502040204020203" pitchFamily="34" charset="0"/>
              </a:rPr>
              <a:t>"},</a:t>
            </a:r>
          </a:p>
          <a:p>
            <a:pPr marL="101596" indent="0">
              <a:buNone/>
            </a:pPr>
            <a:r>
              <a:rPr lang="en-IN" sz="1900" dirty="0" smtClean="0">
                <a:latin typeface="Bahnschrift" panose="020B0502040204020203" pitchFamily="34" charset="0"/>
              </a:rPr>
              <a:t>	this.props.items.map( function(ingredient</a:t>
            </a:r>
            <a:r>
              <a:rPr lang="en-IN" sz="1900" dirty="0">
                <a:latin typeface="Bahnschrift" panose="020B0502040204020203" pitchFamily="34" charset="0"/>
              </a:rPr>
              <a:t>, i) {</a:t>
            </a:r>
          </a:p>
          <a:p>
            <a:pPr marL="101596" indent="0">
              <a:buNone/>
            </a:pPr>
            <a:r>
              <a:rPr lang="en-IN" sz="1900" dirty="0" smtClean="0">
                <a:latin typeface="Bahnschrift" panose="020B0502040204020203" pitchFamily="34" charset="0"/>
              </a:rPr>
              <a:t>	return </a:t>
            </a:r>
            <a:r>
              <a:rPr lang="en-IN" sz="1900" dirty="0">
                <a:latin typeface="Bahnschrift" panose="020B0502040204020203" pitchFamily="34" charset="0"/>
              </a:rPr>
              <a:t>React.createElement("li", { key: i }, ingredient</a:t>
            </a:r>
            <a:r>
              <a:rPr lang="en-IN" sz="1900" dirty="0" smtClean="0">
                <a:latin typeface="Bahnschrift" panose="020B0502040204020203" pitchFamily="34" charset="0"/>
              </a:rPr>
              <a:t>) </a:t>
            </a:r>
          </a:p>
          <a:p>
            <a:pPr marL="101596" indent="0">
              <a:buNone/>
            </a:pPr>
            <a:r>
              <a:rPr lang="en-IN" sz="1900" dirty="0" smtClean="0">
                <a:latin typeface="Bahnschrift" panose="020B0502040204020203" pitchFamily="34" charset="0"/>
              </a:rPr>
              <a:t>} )</a:t>
            </a:r>
          </a:p>
          <a:p>
            <a:pPr lvl="4" indent="-507974"/>
            <a:r>
              <a:rPr lang="en-IN" sz="1900" dirty="0" smtClean="0">
                <a:latin typeface="Bahnschrift" panose="020B0502040204020203" pitchFamily="34" charset="0"/>
              </a:rPr>
              <a:t>)</a:t>
            </a:r>
          </a:p>
          <a:p>
            <a:pPr lvl="4" indent="-507974"/>
            <a:r>
              <a:rPr lang="en-IN" sz="1900" dirty="0" smtClean="0">
                <a:latin typeface="Bahnschrift" panose="020B0502040204020203" pitchFamily="34" charset="0"/>
              </a:rPr>
              <a:t>}</a:t>
            </a:r>
            <a:endParaRPr lang="en-IN" sz="1900" dirty="0">
              <a:latin typeface="Bahnschrift" panose="020B0502040204020203" pitchFamily="34" charset="0"/>
            </a:endParaRPr>
          </a:p>
          <a:p>
            <a:pPr lvl="4" indent="-507974"/>
            <a:r>
              <a:rPr lang="en-IN" sz="1900" dirty="0">
                <a:latin typeface="Bahnschrift" panose="020B0502040204020203" pitchFamily="34" charset="0"/>
              </a:rPr>
              <a:t>}</a:t>
            </a:r>
          </a:p>
          <a:p>
            <a:pPr lvl="4" indent="-507974"/>
            <a:r>
              <a:rPr lang="en-IN" sz="1900" dirty="0" smtClean="0">
                <a:latin typeface="Bahnschrift" panose="020B0502040204020203" pitchFamily="34" charset="0"/>
              </a:rPr>
              <a:t>const items = [</a:t>
            </a:r>
          </a:p>
          <a:p>
            <a:pPr lvl="4" indent="-507974"/>
            <a:r>
              <a:rPr lang="en-IN" sz="1900" dirty="0" smtClean="0">
                <a:latin typeface="Bahnschrift" panose="020B0502040204020203" pitchFamily="34" charset="0"/>
              </a:rPr>
              <a:t>		"1 lb Cool", "1 cup Pine Nuts", "2 cups Butter Lettuce",</a:t>
            </a:r>
          </a:p>
          <a:p>
            <a:pPr lvl="4" indent="-507974"/>
            <a:r>
              <a:rPr lang="en-IN" sz="1900" dirty="0">
                <a:latin typeface="Bahnschrift" panose="020B0502040204020203" pitchFamily="34" charset="0"/>
              </a:rPr>
              <a:t>	</a:t>
            </a:r>
            <a:r>
              <a:rPr lang="en-IN" sz="1900" dirty="0" smtClean="0">
                <a:latin typeface="Bahnschrift" panose="020B0502040204020203" pitchFamily="34" charset="0"/>
              </a:rPr>
              <a:t>	"1 Yellow Squash", "1/2 cup Olive Oil", "3 cloves of Garlic"</a:t>
            </a:r>
          </a:p>
          <a:p>
            <a:pPr lvl="4" indent="-507974"/>
            <a:r>
              <a:rPr lang="en-IN" sz="1900" dirty="0" smtClean="0">
                <a:latin typeface="Bahnschrift" panose="020B0502040204020203" pitchFamily="34" charset="0"/>
              </a:rPr>
              <a:t>	        ]</a:t>
            </a:r>
          </a:p>
          <a:p>
            <a:pPr lvl="4" indent="-507974"/>
            <a:endParaRPr lang="en-IN" sz="1900" dirty="0" smtClean="0">
              <a:latin typeface="Bahnschrift" panose="020B0502040204020203" pitchFamily="34" charset="0"/>
            </a:endParaRPr>
          </a:p>
          <a:p>
            <a:pPr lvl="4" indent="-507974"/>
            <a:r>
              <a:rPr lang="en-IN" sz="1900" dirty="0" smtClean="0">
                <a:latin typeface="Bahnschrift" panose="020B0502040204020203" pitchFamily="34" charset="0"/>
              </a:rPr>
              <a:t>const </a:t>
            </a:r>
            <a:r>
              <a:rPr lang="en-IN" sz="1900" dirty="0">
                <a:latin typeface="Bahnschrift" panose="020B0502040204020203" pitchFamily="34" charset="0"/>
              </a:rPr>
              <a:t>list = </a:t>
            </a:r>
            <a:r>
              <a:rPr lang="en-IN" sz="1900" dirty="0" smtClean="0">
                <a:latin typeface="Bahnschrift" panose="020B0502040204020203" pitchFamily="34" charset="0"/>
              </a:rPr>
              <a:t>React.createElement(IngredientsList,{items});</a:t>
            </a:r>
            <a:endParaRPr lang="en-IN" sz="1900" dirty="0">
              <a:latin typeface="Bahnschrift" panose="020B0502040204020203" pitchFamily="34" charset="0"/>
            </a:endParaRPr>
          </a:p>
          <a:p>
            <a:pPr lvl="4" indent="-507974"/>
            <a:r>
              <a:rPr lang="en-IN" sz="1900" dirty="0" smtClean="0">
                <a:latin typeface="Bahnschrift" panose="020B0502040204020203" pitchFamily="34" charset="0"/>
              </a:rPr>
              <a:t>ReactDOM.render(list ,document.getElementById</a:t>
            </a:r>
            <a:r>
              <a:rPr lang="en-IN" sz="1900" dirty="0">
                <a:latin typeface="Bahnschrift" panose="020B0502040204020203" pitchFamily="34" charset="0"/>
              </a:rPr>
              <a:t>('react-container'))</a:t>
            </a:r>
          </a:p>
        </p:txBody>
      </p:sp>
      <p:sp>
        <p:nvSpPr>
          <p:cNvPr id="5" name="Rectangle 4"/>
          <p:cNvSpPr/>
          <p:nvPr/>
        </p:nvSpPr>
        <p:spPr>
          <a:xfrm>
            <a:off x="7505534" y="1982914"/>
            <a:ext cx="3735977" cy="1271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React.Component,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30356345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 smtClean="0"/>
              <a:t>Elements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400" dirty="0" smtClean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Elements are the smallest building blocks of React apps.</a:t>
            </a:r>
          </a:p>
          <a:p>
            <a:endParaRPr lang="en-US" sz="2400" dirty="0" smtClean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React elements are plain object, and are cheap to create. </a:t>
            </a:r>
          </a:p>
          <a:p>
            <a:endParaRPr lang="en-US" sz="2400" dirty="0" smtClean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React DOM takes care of updating the DOM to match the React elements.</a:t>
            </a:r>
            <a:endParaRPr lang="en-IN" sz="2400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React Only Updates What’s Necessary.</a:t>
            </a:r>
          </a:p>
          <a:p>
            <a:pPr marL="101596" indent="0">
              <a:buNone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React </a:t>
            </a:r>
            <a:r>
              <a:rPr lang="en-US" sz="2400" dirty="0">
                <a:latin typeface="Bahnschrift" panose="020B0502040204020203" pitchFamily="34" charset="0"/>
              </a:rPr>
              <a:t>DOM compares the element and its children to the previous one, and only applies the DOM updates necessary to bring the DOM to the desired state.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3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2562" y="850514"/>
            <a:ext cx="11633200" cy="5611065"/>
          </a:xfrm>
        </p:spPr>
        <p:txBody>
          <a:bodyPr/>
          <a:lstStyle/>
          <a:p>
            <a:pPr marL="101596" indent="0">
              <a:buNone/>
            </a:pPr>
            <a:r>
              <a:rPr lang="en-US" b="1" dirty="0" smtClean="0">
                <a:latin typeface="Bahnschrift" panose="020B0502040204020203" pitchFamily="34" charset="0"/>
              </a:rPr>
              <a:t>Let see a ex : Facebook </a:t>
            </a:r>
            <a:r>
              <a:rPr lang="en-US" b="1" dirty="0">
                <a:latin typeface="Bahnschrift" panose="020B0502040204020203" pitchFamily="34" charset="0"/>
              </a:rPr>
              <a:t>Components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Search </a:t>
            </a:r>
            <a:r>
              <a:rPr lang="en-US" dirty="0" smtClean="0">
                <a:latin typeface="Bahnschrift" panose="020B0502040204020203" pitchFamily="34" charset="0"/>
              </a:rPr>
              <a:t>Bar, Add </a:t>
            </a:r>
            <a:r>
              <a:rPr lang="en-US" dirty="0">
                <a:latin typeface="Bahnschrift" panose="020B0502040204020203" pitchFamily="34" charset="0"/>
              </a:rPr>
              <a:t>Post </a:t>
            </a:r>
            <a:r>
              <a:rPr lang="en-US" dirty="0" smtClean="0">
                <a:latin typeface="Bahnschrift" panose="020B0502040204020203" pitchFamily="34" charset="0"/>
              </a:rPr>
              <a:t>, Notifications Bar, Feed Updates, Profile Info, Chat </a:t>
            </a:r>
            <a:r>
              <a:rPr lang="en-US" dirty="0">
                <a:latin typeface="Bahnschrift" panose="020B0502040204020203" pitchFamily="34" charset="0"/>
              </a:rPr>
              <a:t>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2" y="1612849"/>
            <a:ext cx="10852726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631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0072" y="820535"/>
            <a:ext cx="11634163" cy="5641045"/>
          </a:xfrm>
        </p:spPr>
        <p:txBody>
          <a:bodyPr/>
          <a:lstStyle/>
          <a:p>
            <a:r>
              <a:rPr lang="en-US" sz="2100" dirty="0" smtClean="0">
                <a:latin typeface="Bahnschrift" panose="020B0502040204020203" pitchFamily="34" charset="0"/>
              </a:rPr>
              <a:t>Components </a:t>
            </a:r>
            <a:r>
              <a:rPr lang="en-US" sz="2100" dirty="0">
                <a:latin typeface="Bahnschrift" panose="020B0502040204020203" pitchFamily="34" charset="0"/>
              </a:rPr>
              <a:t>let you split the UI into independent, reusable pieces, and think about each piece in </a:t>
            </a:r>
            <a:r>
              <a:rPr lang="en-US" sz="2100" dirty="0" smtClean="0">
                <a:latin typeface="Bahnschrift" panose="020B0502040204020203" pitchFamily="34" charset="0"/>
              </a:rPr>
              <a:t>isolation.</a:t>
            </a:r>
          </a:p>
          <a:p>
            <a:endParaRPr lang="en-US" sz="2100" dirty="0">
              <a:latin typeface="Bahnschrift" panose="020B0502040204020203" pitchFamily="34" charset="0"/>
            </a:endParaRPr>
          </a:p>
          <a:p>
            <a:r>
              <a:rPr lang="en-US" sz="2100" dirty="0" smtClean="0">
                <a:latin typeface="Bahnschrift" panose="020B0502040204020203" pitchFamily="34" charset="0"/>
              </a:rPr>
              <a:t>The terms </a:t>
            </a:r>
            <a:r>
              <a:rPr lang="en-US" sz="2100" b="1" dirty="0" smtClean="0">
                <a:latin typeface="Bahnschrift" panose="020B0502040204020203" pitchFamily="34" charset="0"/>
              </a:rPr>
              <a:t>‘component’</a:t>
            </a:r>
            <a:r>
              <a:rPr lang="en-US" sz="2100" dirty="0" smtClean="0">
                <a:latin typeface="Bahnschrift" panose="020B0502040204020203" pitchFamily="34" charset="0"/>
              </a:rPr>
              <a:t>, </a:t>
            </a:r>
            <a:r>
              <a:rPr lang="en-US" sz="2100" b="1" dirty="0" smtClean="0">
                <a:latin typeface="Bahnschrift" panose="020B0502040204020203" pitchFamily="34" charset="0"/>
              </a:rPr>
              <a:t>“React Component” &amp; “component instance” </a:t>
            </a:r>
            <a:r>
              <a:rPr lang="en-US" sz="2100" dirty="0" smtClean="0">
                <a:latin typeface="Bahnschrift" panose="020B0502040204020203" pitchFamily="34" charset="0"/>
              </a:rPr>
              <a:t>all refer same.</a:t>
            </a:r>
          </a:p>
          <a:p>
            <a:endParaRPr lang="en-US" sz="2100" dirty="0" smtClean="0">
              <a:latin typeface="Bahnschrift" panose="020B0502040204020203" pitchFamily="34" charset="0"/>
            </a:endParaRPr>
          </a:p>
          <a:p>
            <a:r>
              <a:rPr lang="en-US" sz="2100" dirty="0">
                <a:latin typeface="Bahnschrift" panose="020B0502040204020203" pitchFamily="34" charset="0"/>
              </a:rPr>
              <a:t>C</a:t>
            </a:r>
            <a:r>
              <a:rPr lang="en-US" sz="2100" dirty="0" smtClean="0">
                <a:latin typeface="Bahnschrift" panose="020B0502040204020203" pitchFamily="34" charset="0"/>
              </a:rPr>
              <a:t>omponents </a:t>
            </a:r>
            <a:r>
              <a:rPr lang="en-US" sz="2100" dirty="0">
                <a:latin typeface="Bahnschrift" panose="020B0502040204020203" pitchFamily="34" charset="0"/>
              </a:rPr>
              <a:t>are like JavaScript functions. They accept arbitrary inputs (called “props”) and return React elements describing what should appear on the screen</a:t>
            </a:r>
            <a:r>
              <a:rPr lang="en-US" sz="2100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endParaRPr lang="en-US" sz="21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Bahnschrift" panose="020B0502040204020203" pitchFamily="34" charset="0"/>
              </a:rPr>
              <a:t>Collection of React Elements to build User Interfaces. It’s a function which returns some UI.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Bahnschrift" panose="020B0502040204020203" pitchFamily="34" charset="0"/>
              </a:rPr>
              <a:t>Components are Independent and Reusable bits of Code</a:t>
            </a:r>
            <a:r>
              <a:rPr lang="en-US" sz="2100" dirty="0" smtClean="0">
                <a:latin typeface="Bahnschrif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latin typeface="Bahnschrift" panose="020B0502040204020203" pitchFamily="34" charset="0"/>
              </a:rPr>
              <a:t>Components enables us to keep the View and Logic Separate.</a:t>
            </a:r>
            <a:endParaRPr lang="en-US" sz="21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100" b="1" dirty="0">
                <a:latin typeface="Bahnschrift" panose="020B0502040204020203" pitchFamily="34" charset="0"/>
              </a:rPr>
              <a:t>Note</a:t>
            </a:r>
            <a:r>
              <a:rPr lang="en-US" sz="2100" dirty="0">
                <a:latin typeface="Bahnschrift" panose="020B0502040204020203" pitchFamily="34" charset="0"/>
              </a:rPr>
              <a:t>: 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Components should be Capitalized always</a:t>
            </a:r>
            <a:r>
              <a:rPr lang="en-US" sz="2100" dirty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endParaRPr lang="en-US" sz="2100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sz="2100" dirty="0" smtClean="0">
              <a:latin typeface="Bahnschrift" panose="020B0502040204020203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1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US" sz="2100" dirty="0" smtClean="0">
              <a:latin typeface="Bahnschrift" panose="020B0502040204020203" pitchFamily="34" charset="0"/>
            </a:endParaRPr>
          </a:p>
          <a:p>
            <a:pPr lvl="1"/>
            <a:endParaRPr lang="en-US" dirty="0" smtClean="0"/>
          </a:p>
          <a:p>
            <a:pPr marL="342900" lvl="1" indent="-342900"/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2657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Components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100" b="1" dirty="0" smtClean="0">
                <a:latin typeface="Bahnschrift" panose="020B0502040204020203" pitchFamily="34" charset="0"/>
              </a:rPr>
              <a:t>Components are of two types:</a:t>
            </a:r>
          </a:p>
          <a:p>
            <a:pPr marL="558796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Function Components / State-less Components</a:t>
            </a:r>
          </a:p>
          <a:p>
            <a:pPr marL="558796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Class Components / State-full Components</a:t>
            </a:r>
          </a:p>
          <a:p>
            <a:pPr marL="101596" indent="0">
              <a:lnSpc>
                <a:spcPct val="150000"/>
              </a:lnSpc>
              <a:buNone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r>
              <a:rPr lang="en-US" sz="2100" dirty="0">
                <a:latin typeface="Bahnschrift" panose="020B0502040204020203" pitchFamily="34" charset="0"/>
              </a:rPr>
              <a:t>The simplest way to define a component is to write a JavaScript function:</a:t>
            </a:r>
          </a:p>
          <a:p>
            <a:pPr lvl="1"/>
            <a:r>
              <a:rPr lang="en-US" sz="2100" dirty="0">
                <a:latin typeface="Bahnschrift" panose="020B0502040204020203" pitchFamily="34" charset="0"/>
              </a:rPr>
              <a:t>	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function Welcome(props){</a:t>
            </a:r>
          </a:p>
          <a:p>
            <a:pPr lvl="1"/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return &lt;h1&gt; Hello, {props.name} &lt;/h1&gt;</a:t>
            </a:r>
          </a:p>
          <a:p>
            <a:pPr lvl="1"/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1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}                                                                          &lt;Welcome name=“</a:t>
            </a:r>
            <a:r>
              <a:rPr lang="en-US" sz="21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Hita</a:t>
            </a:r>
            <a:r>
              <a:rPr lang="en-US" sz="21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”/&gt;</a:t>
            </a:r>
          </a:p>
          <a:p>
            <a:pPr lvl="1"/>
            <a:endParaRPr lang="en-US" sz="21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sz="21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2100" dirty="0">
                <a:latin typeface="Bahnschrift" panose="020B0502040204020203" pitchFamily="34" charset="0"/>
              </a:rPr>
              <a:t>Using class</a:t>
            </a:r>
          </a:p>
          <a:p>
            <a:pPr lvl="1"/>
            <a:r>
              <a:rPr lang="en-US" sz="2100" dirty="0">
                <a:latin typeface="Bahnschrift" panose="020B0502040204020203" pitchFamily="34" charset="0"/>
              </a:rPr>
              <a:t>	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class Welcome extends React. Component{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render(){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return &lt;h1&gt; Hello, {this.props.name} &lt;/h1&gt;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}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}</a:t>
            </a:r>
          </a:p>
          <a:p>
            <a:pPr marL="101596" indent="0">
              <a:lnSpc>
                <a:spcPct val="150000"/>
              </a:lnSpc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306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01809"/>
            <a:ext cx="6730423" cy="446276"/>
          </a:xfrm>
        </p:spPr>
        <p:txBody>
          <a:bodyPr/>
          <a:lstStyle/>
          <a:p>
            <a:r>
              <a:rPr lang="en-US" sz="2900" dirty="0" smtClean="0"/>
              <a:t>State-less &amp; State-full Components</a:t>
            </a:r>
            <a:endParaRPr lang="en-IN" sz="2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28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16" y="1581991"/>
            <a:ext cx="9975275" cy="421464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982" y="858982"/>
            <a:ext cx="11405945" cy="515389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State-less and State-full Components</a:t>
            </a:r>
          </a:p>
          <a:p>
            <a:pPr marL="101596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6607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Introduction to React JS</a:t>
            </a:r>
            <a:endParaRPr lang="en-IN" sz="3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endParaRPr lang="en-US" sz="2600" dirty="0">
              <a:latin typeface="Bahnschrift" panose="020B0502040204020203" pitchFamily="34" charset="0"/>
            </a:endParaRPr>
          </a:p>
          <a:p>
            <a:r>
              <a:rPr lang="en-US" sz="2600" dirty="0" smtClean="0">
                <a:latin typeface="Bahnschrift" panose="020B0502040204020203" pitchFamily="34" charset="0"/>
              </a:rPr>
              <a:t>A JavaScript library for building user </a:t>
            </a:r>
            <a:r>
              <a:rPr lang="en-US" sz="2600" dirty="0" smtClean="0">
                <a:latin typeface="Bahnschrift" panose="020B0502040204020203" pitchFamily="34" charset="0"/>
              </a:rPr>
              <a:t>interfaces for web application.</a:t>
            </a:r>
            <a:endParaRPr lang="en-US" sz="2600" dirty="0" smtClean="0">
              <a:latin typeface="Bahnschrift" panose="020B0502040204020203" pitchFamily="34" charset="0"/>
            </a:endParaRPr>
          </a:p>
          <a:p>
            <a:endParaRPr lang="en-US" sz="2600" dirty="0" smtClean="0">
              <a:latin typeface="Bahnschrift" panose="020B0502040204020203" pitchFamily="34" charset="0"/>
            </a:endParaRPr>
          </a:p>
          <a:p>
            <a:r>
              <a:rPr lang="en-US" sz="2600" dirty="0" smtClean="0">
                <a:latin typeface="Bahnschrift" panose="020B0502040204020203" pitchFamily="34" charset="0"/>
              </a:rPr>
              <a:t>React </a:t>
            </a:r>
            <a:r>
              <a:rPr lang="en-US" sz="2600" dirty="0">
                <a:latin typeface="Bahnschrift" panose="020B0502040204020203" pitchFamily="34" charset="0"/>
              </a:rPr>
              <a:t>came into existence in </a:t>
            </a:r>
            <a:r>
              <a:rPr lang="en-US" sz="2600" dirty="0" smtClean="0">
                <a:latin typeface="Bahnschrift" panose="020B0502040204020203" pitchFamily="34" charset="0"/>
              </a:rPr>
              <a:t>2011 and was only used by facebook later in 2013 facebook made it open source.</a:t>
            </a:r>
          </a:p>
          <a:p>
            <a:endParaRPr lang="en-US" sz="2600" dirty="0" smtClean="0">
              <a:latin typeface="Bahnschrift" panose="020B0502040204020203" pitchFamily="34" charset="0"/>
            </a:endParaRPr>
          </a:p>
          <a:p>
            <a:r>
              <a:rPr lang="en-IN" sz="2600" dirty="0" smtClean="0">
                <a:latin typeface="Bahnschrift" panose="020B0502040204020203" pitchFamily="34" charset="0"/>
              </a:rPr>
              <a:t>Facebook developer </a:t>
            </a:r>
            <a:r>
              <a:rPr lang="en-IN" sz="2600" b="1" dirty="0" smtClean="0">
                <a:latin typeface="Bahnschrift" panose="020B0502040204020203" pitchFamily="34" charset="0"/>
              </a:rPr>
              <a:t>Jordan Walke</a:t>
            </a:r>
            <a:r>
              <a:rPr lang="en-IN" sz="2600" dirty="0" smtClean="0">
                <a:latin typeface="Bahnschrift" panose="020B0502040204020203" pitchFamily="34" charset="0"/>
              </a:rPr>
              <a:t> </a:t>
            </a:r>
            <a:r>
              <a:rPr lang="en-US" sz="2600" dirty="0" smtClean="0">
                <a:latin typeface="Bahnschrift" panose="020B0502040204020203" pitchFamily="34" charset="0"/>
              </a:rPr>
              <a:t>creator of React library.</a:t>
            </a:r>
            <a:endParaRPr lang="en-US" sz="2600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sz="2600" dirty="0">
              <a:latin typeface="Bahnschrift" panose="020B0502040204020203" pitchFamily="34" charset="0"/>
            </a:endParaRPr>
          </a:p>
          <a:p>
            <a:r>
              <a:rPr lang="en-US" sz="2600" dirty="0">
                <a:latin typeface="Bahnschrift" panose="020B0502040204020203" pitchFamily="34" charset="0"/>
              </a:rPr>
              <a:t>React is the library for creating </a:t>
            </a:r>
            <a:r>
              <a:rPr lang="en-US" sz="2600" dirty="0" smtClean="0">
                <a:latin typeface="Bahnschrift" panose="020B0502040204020203" pitchFamily="34" charset="0"/>
              </a:rPr>
              <a:t>views.</a:t>
            </a:r>
          </a:p>
          <a:p>
            <a:endParaRPr lang="en-US" sz="2600" dirty="0">
              <a:latin typeface="Bahnschrift" panose="020B0502040204020203" pitchFamily="34" charset="0"/>
            </a:endParaRPr>
          </a:p>
          <a:p>
            <a:r>
              <a:rPr lang="en-US" sz="2600" dirty="0">
                <a:latin typeface="Bahnschrift" panose="020B0502040204020203" pitchFamily="34" charset="0"/>
              </a:rPr>
              <a:t>ReactDOM is the library </a:t>
            </a:r>
            <a:r>
              <a:rPr lang="en-US" sz="2600" dirty="0" smtClean="0">
                <a:latin typeface="Bahnschrift" panose="020B0502040204020203" pitchFamily="34" charset="0"/>
              </a:rPr>
              <a:t>used to </a:t>
            </a:r>
            <a:r>
              <a:rPr lang="en-US" sz="2600" dirty="0">
                <a:latin typeface="Bahnschrift" panose="020B0502040204020203" pitchFamily="34" charset="0"/>
              </a:rPr>
              <a:t>actually render the </a:t>
            </a:r>
            <a:r>
              <a:rPr lang="en-US" sz="2600" dirty="0" smtClean="0">
                <a:latin typeface="Bahnschrift" panose="020B0502040204020203" pitchFamily="34" charset="0"/>
              </a:rPr>
              <a:t>React Elements in the Virtual DOM using render() method.</a:t>
            </a:r>
          </a:p>
          <a:p>
            <a:pPr marL="101596" indent="0">
              <a:buNone/>
            </a:pPr>
            <a:endParaRPr lang="en-US" sz="2600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143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09503"/>
            <a:ext cx="6730423" cy="564752"/>
          </a:xfrm>
        </p:spPr>
        <p:txBody>
          <a:bodyPr/>
          <a:lstStyle/>
          <a:p>
            <a:r>
              <a:rPr lang="en-US" sz="2800" dirty="0" smtClean="0"/>
              <a:t>State-less and State-full Components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7782" y="849745"/>
            <a:ext cx="11652635" cy="5532582"/>
          </a:xfrm>
        </p:spPr>
        <p:txBody>
          <a:bodyPr/>
          <a:lstStyle/>
          <a:p>
            <a:pPr marL="101596" indent="0">
              <a:buNone/>
            </a:pPr>
            <a:endParaRPr lang="en-US" dirty="0" smtClean="0"/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endParaRPr lang="en-US" dirty="0" smtClean="0"/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endParaRPr lang="en-US" dirty="0" smtClean="0"/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endParaRPr lang="en-US" dirty="0" smtClean="0"/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endParaRPr lang="en-US" dirty="0" smtClean="0"/>
          </a:p>
          <a:p>
            <a:pPr marL="101596" indent="0">
              <a:buNone/>
            </a:pPr>
            <a:endParaRPr lang="en-IN" dirty="0"/>
          </a:p>
        </p:txBody>
      </p:sp>
      <p:sp>
        <p:nvSpPr>
          <p:cNvPr id="5" name="Pentagon 4"/>
          <p:cNvSpPr/>
          <p:nvPr/>
        </p:nvSpPr>
        <p:spPr>
          <a:xfrm>
            <a:off x="1034473" y="1385454"/>
            <a:ext cx="2475345" cy="535709"/>
          </a:xfrm>
          <a:prstGeom prst="homePlate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State-less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4473" y="1972253"/>
            <a:ext cx="8986982" cy="1380548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Calculates the State Internal State of Components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Contains No Knowledge of Past, Current and Possible future of State Changes.</a:t>
            </a:r>
            <a:endParaRPr lang="en-IN" sz="22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034473" y="3962400"/>
            <a:ext cx="2392218" cy="544945"/>
          </a:xfrm>
          <a:prstGeom prst="homePlate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State-full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4473" y="4572000"/>
            <a:ext cx="8986982" cy="1422400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Core which stores information about components state in memory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Contains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Knowledge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of Past, Current and Possible future of State Changes.</a:t>
            </a:r>
            <a:endParaRPr lang="en-IN" sz="22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076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679471" cy="574453"/>
          </a:xfrm>
        </p:spPr>
        <p:txBody>
          <a:bodyPr/>
          <a:lstStyle/>
          <a:p>
            <a:r>
              <a:rPr lang="en-US" dirty="0" smtClean="0"/>
              <a:t>Stateful v/s Stateless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4090" y="862809"/>
            <a:ext cx="11633200" cy="578119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14"/>
          <a:stretch/>
        </p:blipFill>
        <p:spPr>
          <a:xfrm>
            <a:off x="222635" y="941680"/>
            <a:ext cx="7096125" cy="2651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4"/>
          <a:stretch/>
        </p:blipFill>
        <p:spPr>
          <a:xfrm>
            <a:off x="3624779" y="3672467"/>
            <a:ext cx="8020050" cy="28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493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a Component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808904"/>
          </a:xfrm>
        </p:spPr>
        <p:txBody>
          <a:bodyPr/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onst element = &lt;Welcome name=“John” /&gt;</a:t>
            </a:r>
          </a:p>
          <a:p>
            <a:pPr lvl="1"/>
            <a:r>
              <a:rPr lang="en-US" sz="1400" dirty="0">
                <a:latin typeface="Bahnschrift" panose="020B0502040204020203" pitchFamily="34" charset="0"/>
              </a:rPr>
              <a:t>	</a:t>
            </a:r>
            <a:endParaRPr lang="en-US" sz="1400" dirty="0" smtClean="0">
              <a:latin typeface="Bahnschrift" panose="020B0502040204020203" pitchFamily="34" charset="0"/>
            </a:endParaRPr>
          </a:p>
          <a:p>
            <a:pPr lvl="1"/>
            <a:r>
              <a:rPr lang="en-US" sz="2000" dirty="0" smtClean="0">
                <a:latin typeface="Bahnschrift" panose="020B0502040204020203" pitchFamily="34" charset="0"/>
              </a:rPr>
              <a:t>When </a:t>
            </a:r>
            <a:r>
              <a:rPr lang="en-US" sz="2000" dirty="0">
                <a:latin typeface="Bahnschrift" panose="020B0502040204020203" pitchFamily="34" charset="0"/>
              </a:rPr>
              <a:t>React sees an element representing a user-defined component, it passes JSX </a:t>
            </a:r>
            <a:r>
              <a:rPr lang="en-US" sz="2000" dirty="0" smtClean="0">
                <a:latin typeface="Bahnschrift" panose="020B0502040204020203" pitchFamily="34" charset="0"/>
              </a:rPr>
              <a:t> attributes </a:t>
            </a:r>
            <a:r>
              <a:rPr lang="en-US" sz="2000" dirty="0">
                <a:latin typeface="Bahnschrift" panose="020B0502040204020203" pitchFamily="34" charset="0"/>
              </a:rPr>
              <a:t>to </a:t>
            </a:r>
            <a:r>
              <a:rPr lang="en-US" sz="2000" dirty="0" smtClean="0">
                <a:latin typeface="Bahnschrift" panose="020B0502040204020203" pitchFamily="34" charset="0"/>
              </a:rPr>
              <a:t>this </a:t>
            </a:r>
            <a:r>
              <a:rPr lang="en-US" sz="2000" dirty="0">
                <a:latin typeface="Bahnschrift" panose="020B0502040204020203" pitchFamily="34" charset="0"/>
              </a:rPr>
              <a:t>component as a single object</a:t>
            </a:r>
            <a:r>
              <a:rPr lang="en-US" sz="2000" dirty="0" smtClean="0">
                <a:latin typeface="Bahnschrift" panose="020B0502040204020203" pitchFamily="34" charset="0"/>
              </a:rPr>
              <a:t>. We call this </a:t>
            </a:r>
            <a:r>
              <a:rPr lang="en-US" sz="2000" dirty="0">
                <a:latin typeface="Bahnschrift" panose="020B0502040204020203" pitchFamily="34" charset="0"/>
              </a:rPr>
              <a:t>object </a:t>
            </a:r>
            <a:r>
              <a:rPr lang="en-US" sz="3200" b="1" dirty="0">
                <a:latin typeface="Bahnschrift" panose="020B0502040204020203" pitchFamily="34" charset="0"/>
              </a:rPr>
              <a:t>“props</a:t>
            </a:r>
            <a:r>
              <a:rPr lang="en-US" sz="3200" b="1" dirty="0" smtClean="0">
                <a:latin typeface="Bahnschrift" panose="020B0502040204020203" pitchFamily="34" charset="0"/>
              </a:rPr>
              <a:t>”</a:t>
            </a:r>
            <a:r>
              <a:rPr lang="en-US" sz="2000" dirty="0" smtClean="0">
                <a:latin typeface="Bahnschrift" panose="020B0502040204020203" pitchFamily="34" charset="0"/>
              </a:rPr>
              <a:t>.</a:t>
            </a: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pPr lvl="1"/>
            <a:r>
              <a:rPr lang="en-US" sz="2000" dirty="0" smtClean="0"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ReactDOM.render(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	element,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	document.getElementById(‘root’)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)</a:t>
            </a:r>
          </a:p>
          <a:p>
            <a:pPr lvl="1"/>
            <a:endParaRPr lang="en-US" sz="2000" dirty="0" smtClean="0">
              <a:latin typeface="Bahnschrift" panose="020B0502040204020203" pitchFamily="34" charset="0"/>
            </a:endParaRPr>
          </a:p>
          <a:p>
            <a:pPr lvl="1"/>
            <a:r>
              <a:rPr lang="en-US" sz="2000" dirty="0" smtClean="0">
                <a:latin typeface="Bahnschrift" panose="020B0502040204020203" pitchFamily="34" charset="0"/>
              </a:rPr>
              <a:t> 1. </a:t>
            </a:r>
            <a:r>
              <a:rPr lang="en-IN" sz="2000" dirty="0">
                <a:latin typeface="Bahnschrift" panose="020B0502040204020203" pitchFamily="34" charset="0"/>
              </a:rPr>
              <a:t>We </a:t>
            </a:r>
            <a:r>
              <a:rPr lang="en-IN" sz="2000" dirty="0" smtClean="0">
                <a:latin typeface="Bahnschrift" panose="020B0502040204020203" pitchFamily="34" charset="0"/>
              </a:rPr>
              <a:t>call ReactDOM.render() with the &lt;Welcome name=“John” /&gt; element.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latin typeface="Bahnschrift" panose="020B0502040204020203" pitchFamily="34" charset="0"/>
              </a:rPr>
              <a:t>2. React calls the Welcome component with { name : ‘John’ } as the props.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latin typeface="Bahnschrift" panose="020B0502040204020203" pitchFamily="34" charset="0"/>
              </a:rPr>
              <a:t>3. Our Welcome component return a &lt;h1&gt; Hello, John&lt;/h1&gt; element as the result.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latin typeface="Bahnschrift" panose="020B0502040204020203" pitchFamily="34" charset="0"/>
              </a:rPr>
              <a:t>4. React DOM efficiently </a:t>
            </a:r>
            <a:r>
              <a:rPr lang="en-US" sz="2000" dirty="0">
                <a:latin typeface="Bahnschrift" panose="020B0502040204020203" pitchFamily="34" charset="0"/>
              </a:rPr>
              <a:t>updates the DOM to match &lt;h1&gt; Hello, John&lt;/h1&gt; 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lvl="1"/>
            <a:endParaRPr lang="en-US" sz="2000" dirty="0" smtClean="0">
              <a:latin typeface="Bahnschrift" panose="020B0502040204020203" pitchFamily="34" charset="0"/>
            </a:endParaRPr>
          </a:p>
          <a:p>
            <a:pPr lvl="1"/>
            <a:r>
              <a:rPr lang="en-US" sz="2000" b="1" dirty="0" smtClean="0">
                <a:latin typeface="Bahnschrift" panose="020B0502040204020203" pitchFamily="34" charset="0"/>
              </a:rPr>
              <a:t>Note : React </a:t>
            </a:r>
            <a:r>
              <a:rPr lang="en-US" sz="2000" b="1" dirty="0">
                <a:latin typeface="Bahnschrift" panose="020B0502040204020203" pitchFamily="34" charset="0"/>
              </a:rPr>
              <a:t>treats components starting with lowercase letters as DOM </a:t>
            </a:r>
            <a:r>
              <a:rPr lang="en-US" sz="2000" b="1" dirty="0" smtClean="0">
                <a:latin typeface="Bahnschrift" panose="020B0502040204020203" pitchFamily="34" charset="0"/>
              </a:rPr>
              <a:t>tags. </a:t>
            </a:r>
          </a:p>
          <a:p>
            <a:pPr lvl="1"/>
            <a:r>
              <a:rPr lang="en-US" sz="2000" b="1" dirty="0" smtClean="0">
                <a:latin typeface="Bahnschrift" panose="020B0502040204020203" pitchFamily="34" charset="0"/>
              </a:rPr>
              <a:t>For example, &lt;div /&gt; represents an HTML div tag, but &lt;Welcome /&gt; represents a component </a:t>
            </a:r>
          </a:p>
          <a:p>
            <a:pPr lvl="1"/>
            <a:r>
              <a:rPr lang="en-US" sz="2000" b="1" dirty="0" smtClean="0">
                <a:latin typeface="Bahnschrift" panose="020B0502040204020203" pitchFamily="34" charset="0"/>
              </a:rPr>
              <a:t>and requires Welcome to be in scope.</a:t>
            </a:r>
          </a:p>
        </p:txBody>
      </p:sp>
    </p:spTree>
    <p:extLst>
      <p:ext uri="{BB962C8B-B14F-4D97-AF65-F5344CB8AC3E}">
        <p14:creationId xmlns:p14="http://schemas.microsoft.com/office/powerpoint/2010/main" val="20147686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68218"/>
            <a:ext cx="11633200" cy="55933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50" dirty="0" smtClean="0">
                <a:latin typeface="Bahnschrift" panose="020B0502040204020203" pitchFamily="34" charset="0"/>
              </a:rPr>
              <a:t>Props are the arguments passed into React Component.</a:t>
            </a:r>
          </a:p>
          <a:p>
            <a:pPr>
              <a:lnSpc>
                <a:spcPct val="150000"/>
              </a:lnSpc>
            </a:pPr>
            <a:r>
              <a:rPr lang="en-US" sz="2250" dirty="0" smtClean="0">
                <a:latin typeface="Bahnschrift" panose="020B0502040204020203" pitchFamily="34" charset="0"/>
              </a:rPr>
              <a:t>They are the object in React that contains properties about the components.</a:t>
            </a:r>
          </a:p>
          <a:p>
            <a:pPr>
              <a:lnSpc>
                <a:spcPct val="150000"/>
              </a:lnSpc>
            </a:pPr>
            <a:r>
              <a:rPr lang="en-US" sz="2250" dirty="0" smtClean="0">
                <a:latin typeface="Bahnschrift" panose="020B0502040204020203" pitchFamily="34" charset="0"/>
              </a:rPr>
              <a:t>Props are passed to components via HTML Attributes.</a:t>
            </a:r>
          </a:p>
          <a:p>
            <a:pPr>
              <a:lnSpc>
                <a:spcPct val="150000"/>
              </a:lnSpc>
            </a:pPr>
            <a:r>
              <a:rPr lang="en-US" sz="22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React Props: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sz="2250" dirty="0">
                <a:latin typeface="Bahnschrift" panose="020B0502040204020203" pitchFamily="34" charset="0"/>
              </a:rPr>
              <a:t> </a:t>
            </a:r>
            <a:r>
              <a:rPr lang="en-US" sz="2250" dirty="0" smtClean="0">
                <a:latin typeface="Bahnschrift" panose="020B0502040204020203" pitchFamily="34" charset="0"/>
              </a:rPr>
              <a:t>                                 Function Arguments in JS  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sz="2250" dirty="0">
                <a:latin typeface="Bahnschrift" panose="020B0502040204020203" pitchFamily="34" charset="0"/>
              </a:rPr>
              <a:t> </a:t>
            </a:r>
            <a:r>
              <a:rPr lang="en-US" sz="2250" dirty="0" smtClean="0">
                <a:latin typeface="Bahnschrift" panose="020B0502040204020203" pitchFamily="34" charset="0"/>
              </a:rPr>
              <a:t>                                 Attributes in HTML</a:t>
            </a:r>
          </a:p>
          <a:p>
            <a:pPr>
              <a:lnSpc>
                <a:spcPct val="150000"/>
              </a:lnSpc>
            </a:pPr>
            <a:r>
              <a:rPr lang="en-US" sz="22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Props Usage's:</a:t>
            </a:r>
          </a:p>
          <a:p>
            <a:pPr>
              <a:buFont typeface="+mj-lt"/>
              <a:buAutoNum type="arabicPeriod"/>
            </a:pPr>
            <a:r>
              <a:rPr lang="en-US" sz="2250" dirty="0" smtClean="0">
                <a:latin typeface="Bahnschrift" panose="020B0502040204020203" pitchFamily="34" charset="0"/>
              </a:rPr>
              <a:t>To send the props inside a component.</a:t>
            </a:r>
          </a:p>
          <a:p>
            <a:pPr>
              <a:buFont typeface="+mj-lt"/>
              <a:buAutoNum type="arabicPeriod"/>
            </a:pPr>
            <a:r>
              <a:rPr lang="en-US" sz="2250" dirty="0" smtClean="0">
                <a:latin typeface="Bahnschrift" panose="020B0502040204020203" pitchFamily="34" charset="0"/>
              </a:rPr>
              <a:t>Props can pass data from one component to another component.</a:t>
            </a:r>
          </a:p>
          <a:p>
            <a:pPr>
              <a:buFont typeface="+mj-lt"/>
              <a:buAutoNum type="arabicPeriod"/>
            </a:pPr>
            <a:r>
              <a:rPr lang="en-US" sz="2250" dirty="0" smtClean="0">
                <a:latin typeface="Bahnschrift" panose="020B0502040204020203" pitchFamily="34" charset="0"/>
              </a:rPr>
              <a:t>Props through variable name</a:t>
            </a:r>
          </a:p>
          <a:p>
            <a:pPr>
              <a:buFont typeface="+mj-lt"/>
              <a:buAutoNum type="arabicPeriod"/>
            </a:pPr>
            <a:r>
              <a:rPr lang="en-US" sz="2250" dirty="0" smtClean="0">
                <a:latin typeface="Bahnschrift" panose="020B0502040204020203" pitchFamily="34" charset="0"/>
              </a:rPr>
              <a:t>Props as an object</a:t>
            </a:r>
          </a:p>
          <a:p>
            <a:pPr>
              <a:buFont typeface="+mj-lt"/>
              <a:buAutoNum type="arabicPeriod"/>
            </a:pPr>
            <a:r>
              <a:rPr lang="en-US" sz="2250" dirty="0" smtClean="0">
                <a:latin typeface="Bahnschrift" panose="020B0502040204020203" pitchFamily="34" charset="0"/>
              </a:rPr>
              <a:t>Props inside Constructor</a:t>
            </a:r>
          </a:p>
          <a:p>
            <a:pPr marL="101596" indent="0">
              <a:lnSpc>
                <a:spcPct val="150000"/>
              </a:lnSpc>
              <a:buNone/>
            </a:pPr>
            <a:endParaRPr lang="en-US" sz="2250" dirty="0" smtClean="0">
              <a:latin typeface="Bahnschrift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607127" y="3165029"/>
            <a:ext cx="1126836" cy="221673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1607127" y="3664898"/>
            <a:ext cx="1126836" cy="203200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110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1799" y="832041"/>
            <a:ext cx="11633200" cy="5735013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100" dirty="0">
                <a:latin typeface="Bahnschrift" panose="020B0502040204020203" pitchFamily="34" charset="0"/>
              </a:rPr>
              <a:t>A component needs state when some data associated with it changes over time</a:t>
            </a:r>
            <a:r>
              <a:rPr lang="en-US" sz="2100" dirty="0" smtClean="0">
                <a:latin typeface="Bahnschrift" panose="020B0502040204020203" pitchFamily="34" charset="0"/>
              </a:rPr>
              <a:t>.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Bahnschrift" panose="020B0502040204020203" pitchFamily="34" charset="0"/>
              </a:rPr>
              <a:t>React Components are built using the state objects.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In State Object:</a:t>
            </a:r>
          </a:p>
          <a:p>
            <a:pPr lvl="1"/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smtClean="0">
                <a:latin typeface="Bahnschrift" panose="020B0502040204020203" pitchFamily="34" charset="0"/>
              </a:rPr>
              <a:t>    		</a:t>
            </a:r>
            <a:r>
              <a:rPr lang="en-US" sz="2100" i="1" dirty="0" smtClean="0">
                <a:latin typeface="Bahnschrift" panose="020B0502040204020203" pitchFamily="34" charset="0"/>
              </a:rPr>
              <a:t>we can store the property values that belongs to component.</a:t>
            </a:r>
          </a:p>
          <a:p>
            <a:pPr lvl="1"/>
            <a:r>
              <a:rPr lang="en-US" sz="2100" i="1" dirty="0">
                <a:latin typeface="Bahnschrift" panose="020B0502040204020203" pitchFamily="34" charset="0"/>
              </a:rPr>
              <a:t> </a:t>
            </a:r>
            <a:r>
              <a:rPr lang="en-US" sz="2100" i="1" dirty="0" smtClean="0">
                <a:latin typeface="Bahnschrift" panose="020B0502040204020203" pitchFamily="34" charset="0"/>
              </a:rPr>
              <a:t>    		when state object changes the component re-renders.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100" dirty="0" smtClean="0">
              <a:latin typeface="Bahnschrift" panose="020B0502040204020203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Bahnschrift" panose="020B0502040204020203" pitchFamily="34" charset="0"/>
              </a:rPr>
              <a:t>The </a:t>
            </a:r>
            <a:r>
              <a:rPr lang="en-US" sz="2100" dirty="0">
                <a:latin typeface="Bahnschrift" panose="020B0502040204020203" pitchFamily="34" charset="0"/>
              </a:rPr>
              <a:t>most important difference between state and props is that props are passed from a parent </a:t>
            </a:r>
            <a:r>
              <a:rPr lang="en-US" sz="2100" dirty="0" smtClean="0">
                <a:latin typeface="Bahnschrift" panose="020B0502040204020203" pitchFamily="34" charset="0"/>
              </a:rPr>
              <a:t>component, but </a:t>
            </a:r>
            <a:r>
              <a:rPr lang="en-US" sz="2100" dirty="0">
                <a:latin typeface="Bahnschrift" panose="020B0502040204020203" pitchFamily="34" charset="0"/>
              </a:rPr>
              <a:t>state is managed by the component itself.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100" dirty="0" smtClean="0">
              <a:latin typeface="Bahnschrift" panose="020B0502040204020203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1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 </a:t>
            </a:r>
            <a:r>
              <a:rPr lang="en-US" sz="21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component cannot change its props, but it can change its state</a:t>
            </a:r>
            <a:r>
              <a:rPr lang="en-US" sz="21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1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lvl="1"/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Creating the State Object : 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100" dirty="0">
              <a:latin typeface="Bahnschrift" panose="020B0502040204020203" pitchFamily="34" charset="0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State object is initialized in constructor</a:t>
            </a:r>
            <a:r>
              <a:rPr lang="en-US" sz="2100" dirty="0" smtClean="0">
                <a:latin typeface="Bahnschrift" panose="020B0502040204020203" pitchFamily="34" charset="0"/>
              </a:rPr>
              <a:t>: </a:t>
            </a:r>
          </a:p>
          <a:p>
            <a:pPr lvl="1"/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smtClean="0">
                <a:latin typeface="Bahnschrift" panose="020B0502040204020203" pitchFamily="34" charset="0"/>
              </a:rPr>
              <a:t>      Using  </a:t>
            </a:r>
            <a:r>
              <a:rPr lang="en-US" sz="2400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this.state</a:t>
            </a:r>
            <a:r>
              <a:rPr lang="en-US" sz="2100" dirty="0" smtClean="0">
                <a:latin typeface="Bahnschrift" panose="020B0502040204020203" pitchFamily="34" charset="0"/>
              </a:rPr>
              <a:t> directly only in constructor() to modify the state of component.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100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854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sz="3200" dirty="0" smtClean="0"/>
              <a:t>continued…</a:t>
            </a:r>
            <a:endParaRPr lang="en-IN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1035" y="841278"/>
            <a:ext cx="11633200" cy="5762722"/>
          </a:xfrm>
        </p:spPr>
        <p:txBody>
          <a:bodyPr/>
          <a:lstStyle/>
          <a:p>
            <a:pPr lvl="1"/>
            <a:r>
              <a:rPr lang="en-US" sz="1950" dirty="0" smtClean="0">
                <a:latin typeface="Bahnschrift" panose="020B0502040204020203" pitchFamily="34" charset="0"/>
              </a:rPr>
              <a:t> </a:t>
            </a:r>
            <a:r>
              <a:rPr lang="en-US" sz="1950" b="1" dirty="0" smtClean="0">
                <a:latin typeface="Bahnschrift" panose="020B0502040204020203" pitchFamily="34" charset="0"/>
              </a:rPr>
              <a:t>Note: </a:t>
            </a:r>
          </a:p>
          <a:p>
            <a:pPr lvl="1"/>
            <a:r>
              <a:rPr lang="en-US" sz="1950" dirty="0">
                <a:latin typeface="Bahnschrift" panose="020B0502040204020203" pitchFamily="34" charset="0"/>
              </a:rPr>
              <a:t> </a:t>
            </a:r>
            <a:r>
              <a:rPr lang="en-US" sz="1950" dirty="0" smtClean="0">
                <a:latin typeface="Bahnschrift" panose="020B0502040204020203" pitchFamily="34" charset="0"/>
              </a:rPr>
              <a:t> Use </a:t>
            </a:r>
            <a:r>
              <a:rPr lang="en-US" sz="1950" dirty="0">
                <a:latin typeface="Bahnschrift" panose="020B0502040204020203" pitchFamily="34" charset="0"/>
              </a:rPr>
              <a:t>this.setState({ }) in all other functions or lifecycle methods because if we use </a:t>
            </a:r>
            <a:endParaRPr lang="en-US" sz="1950" dirty="0" smtClean="0">
              <a:latin typeface="Bahnschrift" panose="020B0502040204020203" pitchFamily="34" charset="0"/>
            </a:endParaRPr>
          </a:p>
          <a:p>
            <a:pPr lvl="1"/>
            <a:r>
              <a:rPr lang="en-US" sz="1950" dirty="0">
                <a:latin typeface="Bahnschrift" panose="020B0502040204020203" pitchFamily="34" charset="0"/>
              </a:rPr>
              <a:t> </a:t>
            </a:r>
            <a:r>
              <a:rPr lang="en-US" sz="1950" dirty="0" smtClean="0">
                <a:latin typeface="Bahnschrift" panose="020B0502040204020203" pitchFamily="34" charset="0"/>
              </a:rPr>
              <a:t>  this.state </a:t>
            </a:r>
            <a:r>
              <a:rPr lang="en-US" sz="1950" dirty="0">
                <a:latin typeface="Bahnschrift" panose="020B0502040204020203" pitchFamily="34" charset="0"/>
              </a:rPr>
              <a:t>= ‘</a:t>
            </a:r>
            <a:r>
              <a:rPr lang="en-US" sz="1950" dirty="0" smtClean="0">
                <a:latin typeface="Bahnschrift" panose="020B0502040204020203" pitchFamily="34" charset="0"/>
              </a:rPr>
              <a:t>something’ the </a:t>
            </a:r>
            <a:r>
              <a:rPr lang="en-US" sz="1950" dirty="0">
                <a:latin typeface="Bahnschrift" panose="020B0502040204020203" pitchFamily="34" charset="0"/>
              </a:rPr>
              <a:t>lifecycle methods will not be invoked. So never ever use this.state inside </a:t>
            </a:r>
            <a:r>
              <a:rPr lang="en-US" sz="1950" dirty="0" smtClean="0">
                <a:latin typeface="Bahnschrift" panose="020B0502040204020203" pitchFamily="34" charset="0"/>
              </a:rPr>
              <a:t>   other </a:t>
            </a:r>
            <a:r>
              <a:rPr lang="en-US" sz="1950" dirty="0">
                <a:latin typeface="Bahnschrift" panose="020B0502040204020203" pitchFamily="34" charset="0"/>
              </a:rPr>
              <a:t>functions </a:t>
            </a:r>
            <a:r>
              <a:rPr lang="en-US" sz="1950" dirty="0" smtClean="0">
                <a:latin typeface="Bahnschrift" panose="020B0502040204020203" pitchFamily="34" charset="0"/>
              </a:rPr>
              <a:t>except constructor</a:t>
            </a:r>
            <a:r>
              <a:rPr lang="en-US" sz="1950" dirty="0">
                <a:latin typeface="Bahnschrift" panose="020B0502040204020203" pitchFamily="34" charset="0"/>
              </a:rPr>
              <a:t>().</a:t>
            </a:r>
          </a:p>
          <a:p>
            <a:pPr lvl="6"/>
            <a:endParaRPr lang="en-US" sz="1950" dirty="0">
              <a:latin typeface="Bahnschrift" panose="020B0502040204020203" pitchFamily="34" charset="0"/>
            </a:endParaRPr>
          </a:p>
          <a:p>
            <a:pPr marL="457200" lvl="6" indent="-457200">
              <a:buAutoNum type="arabicPeriod" startAt="2"/>
            </a:pPr>
            <a:r>
              <a:rPr lang="en-US" sz="1950" dirty="0" smtClean="0">
                <a:latin typeface="Bahnschrift" panose="020B0502040204020203" pitchFamily="34" charset="0"/>
              </a:rPr>
              <a:t>State object can contain many properties.</a:t>
            </a:r>
          </a:p>
          <a:p>
            <a:pPr lvl="6"/>
            <a:r>
              <a:rPr lang="en-US" sz="1950" dirty="0">
                <a:latin typeface="Bahnschrift" panose="020B0502040204020203" pitchFamily="34" charset="0"/>
              </a:rPr>
              <a:t> </a:t>
            </a:r>
            <a:r>
              <a:rPr lang="en-US" sz="1950" dirty="0" smtClean="0">
                <a:latin typeface="Bahnschrift" panose="020B0502040204020203" pitchFamily="34" charset="0"/>
              </a:rPr>
              <a:t>       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ex:  this.state = {</a:t>
            </a:r>
          </a:p>
          <a:p>
            <a:pPr lvl="6"/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                   color: “Blue”, brand: “Audi”  }</a:t>
            </a:r>
          </a:p>
          <a:p>
            <a:pPr lvl="6"/>
            <a:endParaRPr lang="en-US" sz="1950" dirty="0">
              <a:latin typeface="Bahnschrift" panose="020B0502040204020203" pitchFamily="34" charset="0"/>
            </a:endParaRPr>
          </a:p>
          <a:p>
            <a:pPr marL="457200" lvl="6" indent="-457200">
              <a:buAutoNum type="arabicPeriod" startAt="3"/>
            </a:pPr>
            <a:r>
              <a:rPr lang="en-US" sz="1950" dirty="0" smtClean="0">
                <a:latin typeface="Bahnschrift" panose="020B0502040204020203" pitchFamily="34" charset="0"/>
              </a:rPr>
              <a:t>Using of the state object :</a:t>
            </a:r>
          </a:p>
          <a:p>
            <a:pPr lvl="6"/>
            <a:r>
              <a:rPr lang="en-US" sz="1950" dirty="0">
                <a:latin typeface="Bahnschrift" panose="020B0502040204020203" pitchFamily="34" charset="0"/>
              </a:rPr>
              <a:t> </a:t>
            </a:r>
            <a:r>
              <a:rPr lang="en-US" sz="1950" dirty="0" smtClean="0">
                <a:latin typeface="Bahnschrift" panose="020B0502040204020203" pitchFamily="34" charset="0"/>
              </a:rPr>
              <a:t>                                                 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this.state.propertyName  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</a:t>
            </a:r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{ this.state.color }</a:t>
            </a:r>
          </a:p>
          <a:p>
            <a:pPr lvl="6"/>
            <a:endParaRPr lang="en-US" sz="1950" dirty="0" smtClean="0">
              <a:latin typeface="Bahnschrift" panose="020B0502040204020203" pitchFamily="34" charset="0"/>
            </a:endParaRPr>
          </a:p>
          <a:p>
            <a:pPr marL="457200" lvl="6" indent="-457200">
              <a:buAutoNum type="arabicPeriod" startAt="4"/>
            </a:pPr>
            <a:r>
              <a:rPr lang="en-US" sz="1950" dirty="0" smtClean="0">
                <a:latin typeface="Bahnschrift" panose="020B0502040204020203" pitchFamily="34" charset="0"/>
              </a:rPr>
              <a:t>Changing the state Object:</a:t>
            </a:r>
          </a:p>
          <a:p>
            <a:pPr lvl="6"/>
            <a:r>
              <a:rPr lang="en-US" sz="1950" dirty="0">
                <a:latin typeface="Bahnschrift" panose="020B0502040204020203" pitchFamily="34" charset="0"/>
              </a:rPr>
              <a:t> </a:t>
            </a:r>
            <a:r>
              <a:rPr lang="en-US" sz="1950" dirty="0" smtClean="0">
                <a:latin typeface="Bahnschrift" panose="020B0502040204020203" pitchFamily="34" charset="0"/>
              </a:rPr>
              <a:t>                                                 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this.setState()</a:t>
            </a:r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method        </a:t>
            </a:r>
            <a:endParaRPr lang="en-US" sz="195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6"/>
            <a:endParaRPr lang="en-US" sz="1950" dirty="0" smtClean="0">
              <a:latin typeface="Bahnschrift" panose="020B0502040204020203" pitchFamily="34" charset="0"/>
            </a:endParaRPr>
          </a:p>
          <a:p>
            <a:pPr lvl="6"/>
            <a:r>
              <a:rPr lang="en-US" sz="1950" dirty="0" smtClean="0">
                <a:latin typeface="Bahnschrift" panose="020B0502040204020203" pitchFamily="34" charset="0"/>
              </a:rPr>
              <a:t>5.  Make </a:t>
            </a:r>
            <a:r>
              <a:rPr lang="en-US" sz="1950" dirty="0">
                <a:latin typeface="Bahnschrift" panose="020B0502040204020203" pitchFamily="34" charset="0"/>
              </a:rPr>
              <a:t>API calls in componentDidMount() lifecycle method.</a:t>
            </a:r>
          </a:p>
          <a:p>
            <a:pPr marL="342900" lvl="6" indent="-342900">
              <a:buFont typeface="Wingdings" panose="05000000000000000000" pitchFamily="2" charset="2"/>
              <a:buChar char="§"/>
            </a:pPr>
            <a:endParaRPr lang="en-US" sz="1950" dirty="0">
              <a:latin typeface="Bahnschrift" panose="020B0502040204020203" pitchFamily="34" charset="0"/>
            </a:endParaRPr>
          </a:p>
          <a:p>
            <a:pPr lvl="6"/>
            <a:r>
              <a:rPr lang="en-US" sz="1950" dirty="0" smtClean="0">
                <a:latin typeface="Bahnschrift" panose="020B0502040204020203" pitchFamily="34" charset="0"/>
              </a:rPr>
              <a:t>6.   Clean </a:t>
            </a:r>
            <a:r>
              <a:rPr lang="en-US" sz="1950" dirty="0">
                <a:latin typeface="Bahnschrift" panose="020B0502040204020203" pitchFamily="34" charset="0"/>
              </a:rPr>
              <a:t>up process in componentWillUnmount() lifecycle method.</a:t>
            </a:r>
          </a:p>
          <a:p>
            <a:pPr lvl="6"/>
            <a:r>
              <a:rPr lang="en-US" sz="1950" dirty="0">
                <a:latin typeface="Bahnschrift" panose="020B0502040204020203" pitchFamily="34" charset="0"/>
              </a:rPr>
              <a:t> </a:t>
            </a:r>
            <a:endParaRPr lang="en-IN" sz="195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337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v/s State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6" y="945031"/>
            <a:ext cx="11633200" cy="5420784"/>
          </a:xfrm>
        </p:spPr>
        <p:txBody>
          <a:bodyPr/>
          <a:lstStyle/>
          <a:p>
            <a:pPr marL="101596" indent="0">
              <a:buNone/>
            </a:pP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19" y="1200727"/>
            <a:ext cx="9968972" cy="50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383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validation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1799" y="841277"/>
            <a:ext cx="11936348" cy="5827378"/>
          </a:xfrm>
        </p:spPr>
        <p:txBody>
          <a:bodyPr/>
          <a:lstStyle/>
          <a:p>
            <a:r>
              <a:rPr lang="en-US" sz="2000" dirty="0" smtClean="0">
                <a:latin typeface="Bahnschrift" panose="020B0502040204020203" pitchFamily="34" charset="0"/>
              </a:rPr>
              <a:t>Props </a:t>
            </a:r>
            <a:r>
              <a:rPr lang="en-US" sz="2000" dirty="0">
                <a:latin typeface="Bahnschrift" panose="020B0502040204020203" pitchFamily="34" charset="0"/>
              </a:rPr>
              <a:t>validation is a tool that will help the developers to avoid future bugs and problems</a:t>
            </a:r>
            <a:r>
              <a:rPr lang="en-US" sz="2000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React components used special property </a:t>
            </a:r>
            <a:r>
              <a:rPr lang="en-US" sz="2000" b="1" dirty="0">
                <a:latin typeface="Bahnschrift" panose="020B0502040204020203" pitchFamily="34" charset="0"/>
              </a:rPr>
              <a:t>PropTypes</a:t>
            </a:r>
            <a:r>
              <a:rPr lang="en-US" sz="2000" dirty="0">
                <a:latin typeface="Bahnschrift" panose="020B0502040204020203" pitchFamily="34" charset="0"/>
              </a:rPr>
              <a:t> that help you to catch bugs by validating data types of values passed through </a:t>
            </a:r>
            <a:r>
              <a:rPr lang="en-US" sz="2000" dirty="0" smtClean="0">
                <a:latin typeface="Bahnschrift" panose="020B0502040204020203" pitchFamily="34" charset="0"/>
              </a:rPr>
              <a:t>props.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Validating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Props: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000" b="1" dirty="0" smtClean="0">
                <a:latin typeface="Bahnschrift" panose="020B0502040204020203" pitchFamily="34" charset="0"/>
              </a:rPr>
              <a:t>		App.propTypes</a:t>
            </a:r>
            <a:r>
              <a:rPr lang="en-US" sz="2000" dirty="0">
                <a:latin typeface="Bahnschrift" panose="020B0502040204020203" pitchFamily="34" charset="0"/>
              </a:rPr>
              <a:t> is used for props validation in react </a:t>
            </a:r>
            <a:r>
              <a:rPr lang="en-US" sz="2000" dirty="0" smtClean="0">
                <a:latin typeface="Bahnschrift" panose="020B0502040204020203" pitchFamily="34" charset="0"/>
              </a:rPr>
              <a:t>component</a:t>
            </a:r>
          </a:p>
          <a:p>
            <a:pPr marL="101596" indent="0">
              <a:buNone/>
            </a:pPr>
            <a:r>
              <a:rPr lang="en-US" sz="1600" b="1" dirty="0" smtClean="0">
                <a:latin typeface="Bahnschrift" panose="020B0502040204020203" pitchFamily="34" charset="0"/>
              </a:rPr>
              <a:t>Syntax:</a:t>
            </a:r>
            <a:r>
              <a:rPr lang="en-US" sz="2000" dirty="0" smtClean="0">
                <a:latin typeface="Bahnschrift" panose="020B0502040204020203" pitchFamily="34" charset="0"/>
              </a:rPr>
              <a:t> 	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class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App extends React.Component {  </a:t>
            </a:r>
            <a:endParaRPr lang="en-IN" sz="2000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render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() {}  </a:t>
            </a:r>
          </a:p>
          <a:p>
            <a:pPr marL="101596" indent="0">
              <a:buNone/>
            </a:pP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}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</a:t>
            </a:r>
          </a:p>
          <a:p>
            <a:pPr marL="101596" indent="0">
              <a:buNone/>
            </a:pP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Component.propTypes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= { /*Definition */}; </a:t>
            </a:r>
            <a:endParaRPr lang="en-IN" sz="2000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000" dirty="0" smtClean="0">
                <a:latin typeface="Bahnschrift" panose="020B0502040204020203" pitchFamily="34" charset="0"/>
              </a:rPr>
              <a:t>Ex: </a:t>
            </a:r>
            <a:endParaRPr lang="en-IN" sz="2000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IN" sz="2000" dirty="0">
              <a:latin typeface="Bahnschrift" panose="020B050204020402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98855"/>
              </p:ext>
            </p:extLst>
          </p:nvPr>
        </p:nvGraphicFramePr>
        <p:xfrm>
          <a:off x="1008864" y="3749937"/>
          <a:ext cx="9446699" cy="2662575"/>
        </p:xfrm>
        <a:graphic>
          <a:graphicData uri="http://schemas.openxmlformats.org/drawingml/2006/table">
            <a:tbl>
              <a:tblPr/>
              <a:tblGrid>
                <a:gridCol w="2755457">
                  <a:extLst>
                    <a:ext uri="{9D8B030D-6E8A-4147-A177-3AD203B41FA5}">
                      <a16:colId xmlns:a16="http://schemas.microsoft.com/office/drawing/2014/main" val="2722894993"/>
                    </a:ext>
                  </a:extLst>
                </a:gridCol>
                <a:gridCol w="3542343">
                  <a:extLst>
                    <a:ext uri="{9D8B030D-6E8A-4147-A177-3AD203B41FA5}">
                      <a16:colId xmlns:a16="http://schemas.microsoft.com/office/drawing/2014/main" val="2777812521"/>
                    </a:ext>
                  </a:extLst>
                </a:gridCol>
                <a:gridCol w="3148899">
                  <a:extLst>
                    <a:ext uri="{9D8B030D-6E8A-4147-A177-3AD203B41FA5}">
                      <a16:colId xmlns:a16="http://schemas.microsoft.com/office/drawing/2014/main" val="368572613"/>
                    </a:ext>
                  </a:extLst>
                </a:gridCol>
              </a:tblGrid>
              <a:tr h="26671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SN</a:t>
                      </a:r>
                    </a:p>
                  </a:txBody>
                  <a:tcPr marL="46546" marR="46546" marT="46546" marB="46546">
                    <a:lnL w="6350" cap="flat" cmpd="sng" algn="ctr">
                      <a:solidFill>
                        <a:srgbClr val="50C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C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C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PropsType</a:t>
                      </a:r>
                    </a:p>
                  </a:txBody>
                  <a:tcPr marL="46546" marR="46546" marT="46546" marB="46546">
                    <a:lnL w="6350" cap="flat" cmpd="sng" algn="ctr">
                      <a:solidFill>
                        <a:srgbClr val="50C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C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C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 marL="46546" marR="46546" marT="46546" marB="46546">
                    <a:lnL w="6350" cap="flat" cmpd="sng" algn="ctr">
                      <a:solidFill>
                        <a:srgbClr val="50C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C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C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489206"/>
                  </a:ext>
                </a:extLst>
              </a:tr>
              <a:tr h="336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PropTypes.any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The props can be of any data type.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484538"/>
                  </a:ext>
                </a:extLst>
              </a:tr>
              <a:tr h="336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PropTypes.array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The props should be an array.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133"/>
                  </a:ext>
                </a:extLst>
              </a:tr>
              <a:tr h="336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3.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PropTypes.bool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The props should be 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boolean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544021"/>
                  </a:ext>
                </a:extLst>
              </a:tr>
              <a:tr h="336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4.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PropTypes.func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The props should be a function.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936"/>
                  </a:ext>
                </a:extLst>
              </a:tr>
              <a:tr h="336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PropTypes.number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The props should be a number.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20139"/>
                  </a:ext>
                </a:extLst>
              </a:tr>
              <a:tr h="336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6.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PropTypes.object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The props should be an object.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21686"/>
                  </a:ext>
                </a:extLst>
              </a:tr>
              <a:tr h="336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7.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PropTypes.string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The props should be a string.</a:t>
                      </a:r>
                    </a:p>
                  </a:txBody>
                  <a:tcPr marL="31031" marR="31031" marT="31031" marB="3103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2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607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Validation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981" y="869801"/>
            <a:ext cx="11633200" cy="5799667"/>
          </a:xfrm>
        </p:spPr>
        <p:txBody>
          <a:bodyPr/>
          <a:lstStyle/>
          <a:p>
            <a:pPr marL="101596" indent="0">
              <a:buNone/>
            </a:pPr>
            <a:r>
              <a:rPr lang="en-US" b="1" u="sng" dirty="0" smtClean="0">
                <a:latin typeface="Bahnschrift" panose="020B0502040204020203" pitchFamily="34" charset="0"/>
              </a:rPr>
              <a:t>Ex-1</a:t>
            </a:r>
            <a:r>
              <a:rPr lang="en-US" dirty="0" smtClean="0">
                <a:latin typeface="Bahnschrift" panose="020B0502040204020203" pitchFamily="34" charset="0"/>
              </a:rPr>
              <a:t>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import PropTypes from 'prop-types';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class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Greeting extends React.Component {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render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() {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return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&lt;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h1&gt;Hello, {this.props.name}&lt;/h1&gt;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);  }}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Greeting.propTypes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=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{ 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PropTypes.string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};               &lt;Greeting name=“  ” /&gt;</a:t>
            </a:r>
          </a:p>
          <a:p>
            <a:pPr marL="101596" indent="0">
              <a:buNone/>
            </a:pPr>
            <a:endParaRPr lang="en-US" sz="2000" b="1" u="sng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000" b="1" u="sng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Ex-2: With single Child</a:t>
            </a:r>
          </a:p>
          <a:p>
            <a:pPr marL="101596" indent="0">
              <a:buNone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endParaRPr lang="en-IN" sz="1800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children = this.props.children;</a:t>
            </a:r>
          </a:p>
          <a:p>
            <a:pPr marL="101596" indent="0">
              <a:buNone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return (</a:t>
            </a:r>
          </a:p>
          <a:p>
            <a:pPr marL="101596" indent="0">
              <a:buNone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div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   {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children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} &lt;/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div&gt;</a:t>
            </a:r>
          </a:p>
          <a:p>
            <a:pPr marL="101596" indent="0">
              <a:buNone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); } }</a:t>
            </a:r>
          </a:p>
          <a:p>
            <a:pPr marL="101596" indent="0">
              <a:buNone/>
            </a:pP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MyComponent.propTypes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=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{  children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: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PropTypes.element.isRequired };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sz="2000" b="1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Note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Can have Default Props:</a:t>
            </a:r>
          </a:p>
          <a:p>
            <a:pPr marL="101596" indent="0"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           Greeting.defaultProps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= { name: 'Stranger' };</a:t>
            </a:r>
          </a:p>
        </p:txBody>
      </p:sp>
    </p:spTree>
    <p:extLst>
      <p:ext uri="{BB962C8B-B14F-4D97-AF65-F5344CB8AC3E}">
        <p14:creationId xmlns:p14="http://schemas.microsoft.com/office/powerpoint/2010/main" val="42543318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78726"/>
            <a:ext cx="6730423" cy="492443"/>
          </a:xfrm>
        </p:spPr>
        <p:txBody>
          <a:bodyPr/>
          <a:lstStyle/>
          <a:p>
            <a:r>
              <a:rPr lang="en-US" sz="3200" dirty="0" smtClean="0"/>
              <a:t>Function to Class Components</a:t>
            </a:r>
            <a:endParaRPr lang="en-IN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326" y="822804"/>
            <a:ext cx="11633200" cy="5836613"/>
          </a:xfrm>
        </p:spPr>
        <p:txBody>
          <a:bodyPr/>
          <a:lstStyle/>
          <a:p>
            <a:pPr lvl="1"/>
            <a:r>
              <a:rPr lang="en-IN" sz="1950" dirty="0">
                <a:latin typeface="Bahnschrift" panose="020B0502040204020203" pitchFamily="34" charset="0"/>
              </a:rPr>
              <a:t>	</a:t>
            </a:r>
            <a:r>
              <a:rPr lang="en-IN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function </a:t>
            </a:r>
            <a:r>
              <a:rPr lang="en-IN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Clock(props</a:t>
            </a:r>
            <a:r>
              <a:rPr lang="en-IN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){</a:t>
            </a:r>
          </a:p>
          <a:p>
            <a:pPr lvl="4"/>
            <a:r>
              <a:rPr lang="en-IN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IN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return </a:t>
            </a:r>
            <a:r>
              <a:rPr lang="en-IN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</a:t>
            </a:r>
          </a:p>
          <a:p>
            <a:pPr lvl="4"/>
            <a:r>
              <a:rPr lang="en-IN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&lt;</a:t>
            </a:r>
            <a:r>
              <a:rPr lang="en-IN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div</a:t>
            </a:r>
            <a:r>
              <a:rPr lang="en-IN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&gt;&lt;</a:t>
            </a:r>
            <a:r>
              <a:rPr lang="en-IN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h1&gt;{props.date.toLocaleTimeString()}&lt;/h1</a:t>
            </a:r>
            <a:r>
              <a:rPr lang="en-IN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&gt;&lt;/</a:t>
            </a:r>
            <a:r>
              <a:rPr lang="en-IN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div&gt;</a:t>
            </a:r>
          </a:p>
          <a:p>
            <a:pPr lvl="3"/>
            <a:r>
              <a:rPr lang="en-IN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)}</a:t>
            </a:r>
            <a:endParaRPr lang="en-US" sz="1950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sz="1950" dirty="0">
              <a:latin typeface="Bahnschrift" panose="020B0502040204020203" pitchFamily="34" charset="0"/>
            </a:endParaRPr>
          </a:p>
          <a:p>
            <a:pPr lvl="1"/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Convert </a:t>
            </a: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 function component </a:t>
            </a: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to class in five steps</a:t>
            </a:r>
            <a:r>
              <a:rPr lang="en-US" sz="1950" dirty="0" smtClean="0">
                <a:latin typeface="Bahnschrift" panose="020B0502040204020203" pitchFamily="34" charset="0"/>
              </a:rPr>
              <a:t>.</a:t>
            </a:r>
          </a:p>
          <a:p>
            <a:pPr lvl="1"/>
            <a:endParaRPr lang="en-US" sz="1950" dirty="0" smtClean="0">
              <a:latin typeface="Bahnschrift" panose="020B0502040204020203" pitchFamily="34" charset="0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IN" sz="1950" dirty="0">
                <a:latin typeface="Bahnschrift" panose="020B0502040204020203" pitchFamily="34" charset="0"/>
              </a:rPr>
              <a:t>Create </a:t>
            </a:r>
            <a:r>
              <a:rPr lang="en-IN" sz="1950" dirty="0" smtClean="0">
                <a:latin typeface="Bahnschrift" panose="020B0502040204020203" pitchFamily="34" charset="0"/>
              </a:rPr>
              <a:t>an ES6 class, </a:t>
            </a:r>
            <a:r>
              <a:rPr lang="en-US" sz="1950" dirty="0">
                <a:latin typeface="Bahnschrift" panose="020B0502040204020203" pitchFamily="34" charset="0"/>
              </a:rPr>
              <a:t>with the same name, that </a:t>
            </a:r>
            <a:r>
              <a:rPr lang="en-US" sz="1950" dirty="0" smtClean="0">
                <a:latin typeface="Bahnschrift" panose="020B0502040204020203" pitchFamily="34" charset="0"/>
              </a:rPr>
              <a:t>extends </a:t>
            </a:r>
            <a:r>
              <a:rPr lang="en-US" sz="1950" b="1" dirty="0" smtClean="0">
                <a:latin typeface="Bahnschrift" panose="020B0502040204020203" pitchFamily="34" charset="0"/>
              </a:rPr>
              <a:t>React.Component</a:t>
            </a:r>
            <a:r>
              <a:rPr lang="en-US" sz="1950" dirty="0" smtClean="0">
                <a:latin typeface="Bahnschrift" panose="020B0502040204020203" pitchFamily="34" charset="0"/>
              </a:rPr>
              <a:t>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950" dirty="0">
                <a:latin typeface="Bahnschrift" panose="020B0502040204020203" pitchFamily="34" charset="0"/>
              </a:rPr>
              <a:t>Add a single empty method to it called </a:t>
            </a:r>
            <a:r>
              <a:rPr lang="en-US" sz="1950" b="1" dirty="0" smtClean="0">
                <a:latin typeface="Bahnschrift" panose="020B0502040204020203" pitchFamily="34" charset="0"/>
              </a:rPr>
              <a:t>render()</a:t>
            </a:r>
            <a:r>
              <a:rPr lang="en-US" sz="1950" dirty="0" smtClean="0">
                <a:latin typeface="Bahnschrift" panose="020B0502040204020203" pitchFamily="34" charset="0"/>
              </a:rPr>
              <a:t>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950" dirty="0">
                <a:latin typeface="Bahnschrift" panose="020B0502040204020203" pitchFamily="34" charset="0"/>
              </a:rPr>
              <a:t>Move the body of the function into </a:t>
            </a:r>
            <a:r>
              <a:rPr lang="en-US" sz="1950" dirty="0" smtClean="0">
                <a:latin typeface="Bahnschrift" panose="020B0502040204020203" pitchFamily="34" charset="0"/>
              </a:rPr>
              <a:t>the render() method.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IN" sz="1950" dirty="0" smtClean="0">
                <a:latin typeface="Bahnschrift" panose="020B0502040204020203" pitchFamily="34" charset="0"/>
              </a:rPr>
              <a:t>Replace props with </a:t>
            </a:r>
            <a:r>
              <a:rPr lang="en-IN" sz="1950" b="1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this.props</a:t>
            </a:r>
            <a:r>
              <a:rPr lang="en-IN" sz="1950" dirty="0" smtClean="0">
                <a:latin typeface="Bahnschrift" panose="020B0502040204020203" pitchFamily="34" charset="0"/>
              </a:rPr>
              <a:t> in the render() body.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950" dirty="0">
                <a:latin typeface="Bahnschrift" panose="020B0502040204020203" pitchFamily="34" charset="0"/>
              </a:rPr>
              <a:t>Delete the remaining empty function declaration</a:t>
            </a:r>
            <a:r>
              <a:rPr lang="en-US" sz="1950" dirty="0" smtClean="0">
                <a:latin typeface="Bahnschrift" panose="020B0502040204020203" pitchFamily="34" charset="0"/>
              </a:rPr>
              <a:t>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1950" dirty="0" smtClean="0">
              <a:latin typeface="Bahnschrift" panose="020B0502040204020203" pitchFamily="34" charset="0"/>
            </a:endParaRPr>
          </a:p>
          <a:p>
            <a:pPr lvl="1"/>
            <a:r>
              <a:rPr lang="en-IN" sz="1950" dirty="0" smtClean="0">
                <a:latin typeface="Bahnschrift" panose="020B0502040204020203" pitchFamily="34" charset="0"/>
              </a:rPr>
              <a:t>	</a:t>
            </a:r>
            <a:r>
              <a:rPr lang="en-IN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class Clock extends React.Component {</a:t>
            </a:r>
            <a:endParaRPr lang="en-US" sz="1950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render(){</a:t>
            </a:r>
          </a:p>
          <a:p>
            <a:pPr lvl="4"/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</a:t>
            </a:r>
            <a:r>
              <a:rPr lang="en-IN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return (</a:t>
            </a:r>
          </a:p>
          <a:p>
            <a:pPr lvl="4"/>
            <a:r>
              <a:rPr lang="en-IN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&lt;div&gt;&lt;h1</a:t>
            </a:r>
            <a:r>
              <a:rPr lang="en-IN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&gt;{this.props.date.toLocaleTimeString</a:t>
            </a:r>
            <a:r>
              <a:rPr lang="en-IN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()}&lt;/h1&gt;&lt;/div&gt;</a:t>
            </a:r>
          </a:p>
          <a:p>
            <a:pPr lvl="3"/>
            <a:r>
              <a:rPr lang="en-IN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</a:t>
            </a:r>
            <a:r>
              <a:rPr lang="en-IN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}</a:t>
            </a:r>
            <a:endParaRPr lang="en-IN" sz="195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4"/>
            <a:r>
              <a:rPr lang="en-IN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</a:t>
            </a:r>
            <a:r>
              <a:rPr lang="en-IN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}</a:t>
            </a:r>
            <a:endParaRPr lang="en-US" sz="195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342900" lvl="4" indent="-342900">
              <a:buFont typeface="Wingdings" panose="05000000000000000000" pitchFamily="2" charset="2"/>
              <a:buChar char="§"/>
            </a:pPr>
            <a:endParaRPr lang="en-IN" sz="195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6127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78725"/>
            <a:ext cx="6730423" cy="492443"/>
          </a:xfrm>
        </p:spPr>
        <p:txBody>
          <a:bodyPr/>
          <a:lstStyle/>
          <a:p>
            <a:r>
              <a:rPr lang="en-US" sz="3200" dirty="0" smtClean="0"/>
              <a:t>What is React ? </a:t>
            </a:r>
            <a:endParaRPr lang="en-IN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2562" y="887460"/>
            <a:ext cx="11633200" cy="5420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Bahnschrift" panose="020B0502040204020203" pitchFamily="34" charset="0"/>
              </a:rPr>
              <a:t>React </a:t>
            </a:r>
            <a:r>
              <a:rPr lang="en-IN" sz="2400" dirty="0">
                <a:latin typeface="Bahnschrift" panose="020B0502040204020203" pitchFamily="34" charset="0"/>
              </a:rPr>
              <a:t>is a </a:t>
            </a:r>
            <a:r>
              <a:rPr lang="en-IN" sz="2400" b="1" dirty="0">
                <a:latin typeface="Bahnschrift" panose="020B0502040204020203" pitchFamily="34" charset="0"/>
              </a:rPr>
              <a:t>front-end JavaScript library </a:t>
            </a:r>
            <a:r>
              <a:rPr lang="en-IN" sz="2400" dirty="0">
                <a:latin typeface="Bahnschrift" panose="020B0502040204020203" pitchFamily="34" charset="0"/>
              </a:rPr>
              <a:t>developed by Facebook in 2011</a:t>
            </a:r>
            <a:r>
              <a:rPr lang="en-IN" sz="2400" dirty="0" smtClean="0">
                <a:latin typeface="Bahnschrif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ahnschrift" panose="020B0502040204020203" pitchFamily="34" charset="0"/>
              </a:rPr>
              <a:t>In Facebook, it was used for </a:t>
            </a:r>
            <a:r>
              <a:rPr lang="en-US" sz="2400" b="1" dirty="0" smtClean="0">
                <a:latin typeface="Bahnschrift" panose="020B0502040204020203" pitchFamily="34" charset="0"/>
              </a:rPr>
              <a:t>News Feed  Feature</a:t>
            </a:r>
            <a:r>
              <a:rPr lang="en-US" sz="2400" dirty="0" smtClean="0">
                <a:latin typeface="Bahnschrift" panose="020B0502040204020203" pitchFamily="34" charset="0"/>
              </a:rPr>
              <a:t>.</a:t>
            </a:r>
            <a:endParaRPr lang="en-IN" sz="2400" dirty="0">
              <a:latin typeface="Bahnschrift" panose="020B050204020402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It follows the </a:t>
            </a:r>
            <a:r>
              <a:rPr lang="en-IN" sz="2400" b="1" dirty="0">
                <a:latin typeface="Bahnschrift" panose="020B0502040204020203" pitchFamily="34" charset="0"/>
              </a:rPr>
              <a:t>component based approach </a:t>
            </a:r>
            <a:r>
              <a:rPr lang="en-IN" sz="2400" dirty="0">
                <a:latin typeface="Bahnschrift" panose="020B0502040204020203" pitchFamily="34" charset="0"/>
              </a:rPr>
              <a:t>which helps in building reusable UI components.</a:t>
            </a:r>
          </a:p>
          <a:p>
            <a:pPr lvl="0"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It is used for developing complex and interactive web and mobile UI</a:t>
            </a:r>
            <a:r>
              <a:rPr lang="en-IN" sz="2400" dirty="0" smtClean="0">
                <a:latin typeface="Bahnschrift" panose="020B0502040204020203" pitchFamily="34" charset="0"/>
              </a:rPr>
              <a:t>.</a:t>
            </a:r>
            <a:endParaRPr lang="en-IN" sz="2400" dirty="0">
              <a:latin typeface="Bahnschrift" panose="020B050204020402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Even though it was open-sourced only in 2015, it has one of the largest communities supporting it</a:t>
            </a:r>
            <a:r>
              <a:rPr lang="en-IN" sz="2400" dirty="0" smtClean="0">
                <a:latin typeface="Bahnschrift" panose="020B0502040204020203" pitchFamily="34" charset="0"/>
              </a:rPr>
              <a:t>.</a:t>
            </a:r>
          </a:p>
          <a:p>
            <a:pPr marL="101596" lvl="0" indent="0">
              <a:lnSpc>
                <a:spcPct val="150000"/>
              </a:lnSpc>
              <a:buNone/>
            </a:pPr>
            <a:endParaRPr lang="en-IN" sz="2400" dirty="0" smtClean="0">
              <a:latin typeface="Bahnschrift" panose="020B050204020402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2400" b="1" u="sng" dirty="0" smtClean="0">
                <a:latin typeface="Bahnschrift" panose="020B0502040204020203" pitchFamily="34" charset="0"/>
              </a:rPr>
              <a:t>Current Version of React JS  V17.0.2</a:t>
            </a:r>
            <a:endParaRPr lang="en-IN" sz="2400" b="1" u="sng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114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272" y="859750"/>
            <a:ext cx="11633200" cy="5882795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React router is a routing library built on top of the react which is used to create the routing in react apps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  <a:endParaRPr lang="en-IN" dirty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Install react-router-</a:t>
            </a:r>
            <a:r>
              <a:rPr lang="en-US" dirty="0" err="1" smtClean="0">
                <a:latin typeface="Bahnschrift" panose="020B0502040204020203" pitchFamily="34" charset="0"/>
              </a:rPr>
              <a:t>dom</a:t>
            </a:r>
            <a:r>
              <a:rPr lang="en-US" dirty="0" smtClean="0">
                <a:latin typeface="Bahnschrift" panose="020B0502040204020203" pitchFamily="34" charset="0"/>
              </a:rPr>
              <a:t>:</a:t>
            </a:r>
          </a:p>
          <a:p>
            <a:pPr marL="101596" indent="0">
              <a:buNone/>
            </a:pPr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                    </a:t>
            </a:r>
            <a:r>
              <a:rPr lang="en-IN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npm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install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react-router-</a:t>
            </a:r>
            <a:r>
              <a:rPr lang="en-IN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dom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--save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b="1" u="sng" dirty="0" smtClean="0">
                <a:latin typeface="Bahnschrift" panose="020B0502040204020203" pitchFamily="34" charset="0"/>
              </a:rPr>
              <a:t>Router Components:</a:t>
            </a:r>
          </a:p>
          <a:p>
            <a:pPr marL="558796" indent="-457200">
              <a:buAutoNum type="arabicPeriod"/>
            </a:pPr>
            <a:r>
              <a:rPr lang="en-US" b="1" dirty="0" smtClean="0">
                <a:latin typeface="Bahnschrift" panose="020B0502040204020203" pitchFamily="34" charset="0"/>
              </a:rPr>
              <a:t>BrowserRouter</a:t>
            </a:r>
            <a:r>
              <a:rPr lang="en-US" dirty="0" smtClean="0">
                <a:latin typeface="Bahnschrift" panose="020B0502040204020203" pitchFamily="34" charset="0"/>
              </a:rPr>
              <a:t>: It helps to </a:t>
            </a:r>
            <a:r>
              <a:rPr lang="en-US" b="1" dirty="0" smtClean="0">
                <a:latin typeface="Bahnschrift" panose="020B0502040204020203" pitchFamily="34" charset="0"/>
              </a:rPr>
              <a:t>keep UI in sync with URL</a:t>
            </a:r>
            <a:r>
              <a:rPr lang="en-US" dirty="0" smtClean="0">
                <a:latin typeface="Bahnschrift" panose="020B0502040204020203" pitchFamily="34" charset="0"/>
              </a:rPr>
              <a:t>. &amp; It’s a </a:t>
            </a:r>
            <a:r>
              <a:rPr lang="en-US" b="1" dirty="0" smtClean="0">
                <a:latin typeface="Bahnschrift" panose="020B0502040204020203" pitchFamily="34" charset="0"/>
              </a:rPr>
              <a:t>Parent Component</a:t>
            </a:r>
            <a:r>
              <a:rPr lang="en-US" dirty="0" smtClean="0">
                <a:latin typeface="Bahnschrift" panose="020B0502040204020203" pitchFamily="34" charset="0"/>
              </a:rPr>
              <a:t>, which stores all other components.</a:t>
            </a:r>
          </a:p>
          <a:p>
            <a:pPr marL="558796" indent="-457200">
              <a:buAutoNum type="arabicPeriod"/>
            </a:pPr>
            <a:endParaRPr lang="en-US" b="1" dirty="0">
              <a:latin typeface="Bahnschrift" panose="020B0502040204020203" pitchFamily="34" charset="0"/>
            </a:endParaRPr>
          </a:p>
          <a:p>
            <a:pPr marL="558796" indent="-457200">
              <a:buAutoNum type="arabicPeriod"/>
            </a:pPr>
            <a:r>
              <a:rPr lang="en-US" b="1" dirty="0" smtClean="0">
                <a:latin typeface="Bahnschrift" panose="020B0502040204020203" pitchFamily="34" charset="0"/>
              </a:rPr>
              <a:t>Route: </a:t>
            </a:r>
            <a:r>
              <a:rPr lang="en-US" dirty="0" smtClean="0">
                <a:latin typeface="Bahnschrift" panose="020B0502040204020203" pitchFamily="34" charset="0"/>
              </a:rPr>
              <a:t>Its Conditionally shown component, It renders the UI only if the path matches the current URL.</a:t>
            </a:r>
          </a:p>
          <a:p>
            <a:pPr marL="558796" indent="-457200">
              <a:buAutoNum type="arabicPeriod"/>
            </a:pPr>
            <a:endParaRPr lang="en-US" b="1" dirty="0">
              <a:latin typeface="Bahnschrift" panose="020B0502040204020203" pitchFamily="34" charset="0"/>
            </a:endParaRPr>
          </a:p>
          <a:p>
            <a:pPr marL="558796" indent="-457200">
              <a:buAutoNum type="arabicPeriod"/>
            </a:pPr>
            <a:r>
              <a:rPr lang="en-US" b="1" dirty="0" smtClean="0">
                <a:latin typeface="Bahnschrift" panose="020B0502040204020203" pitchFamily="34" charset="0"/>
              </a:rPr>
              <a:t>Link: </a:t>
            </a:r>
            <a:r>
              <a:rPr lang="en-US" dirty="0" smtClean="0">
                <a:latin typeface="Bahnschrift" panose="020B0502040204020203" pitchFamily="34" charset="0"/>
              </a:rPr>
              <a:t>It helps to create the links to different routes &amp; implements the navigation around Application. (Works like &lt;a&gt; tag)</a:t>
            </a:r>
          </a:p>
          <a:p>
            <a:pPr marL="558796" indent="-457200">
              <a:buAutoNum type="arabicPeriod"/>
            </a:pPr>
            <a:endParaRPr lang="en-US" b="1" dirty="0">
              <a:latin typeface="Bahnschrift" panose="020B0502040204020203" pitchFamily="34" charset="0"/>
            </a:endParaRPr>
          </a:p>
          <a:p>
            <a:pPr marL="558796" indent="-457200">
              <a:buAutoNum type="arabicPeriod"/>
            </a:pPr>
            <a:r>
              <a:rPr lang="en-US" b="1" dirty="0" smtClean="0">
                <a:latin typeface="Bahnschrift" panose="020B0502040204020203" pitchFamily="34" charset="0"/>
              </a:rPr>
              <a:t>Switch:</a:t>
            </a:r>
            <a:r>
              <a:rPr lang="en-US" dirty="0" smtClean="0">
                <a:latin typeface="Bahnschrift" panose="020B0502040204020203" pitchFamily="34" charset="0"/>
              </a:rPr>
              <a:t> It helps to render only  the first route that matches the location. Basically to render a single components .</a:t>
            </a:r>
            <a:endParaRPr lang="en-US" b="1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676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Router </a:t>
            </a:r>
            <a:r>
              <a:rPr lang="en-US" sz="3200" dirty="0" smtClean="0"/>
              <a:t>continued…</a:t>
            </a:r>
            <a:endParaRPr lang="en-IN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84395"/>
          </a:xfrm>
        </p:spPr>
        <p:txBody>
          <a:bodyPr/>
          <a:lstStyle/>
          <a:p>
            <a:pPr marL="101596" indent="0">
              <a:buNone/>
            </a:pPr>
            <a:r>
              <a:rPr lang="en-US" b="1" u="sng" dirty="0" smtClean="0">
                <a:latin typeface="Bahnschrift" panose="020B0502040204020203" pitchFamily="34" charset="0"/>
              </a:rPr>
              <a:t>Note:</a:t>
            </a:r>
          </a:p>
          <a:p>
            <a:pPr marL="558796" indent="-457200">
              <a:buAutoNum type="arabicPeriod"/>
            </a:pPr>
            <a:r>
              <a:rPr lang="en-US" b="1" dirty="0" smtClean="0">
                <a:latin typeface="Bahnschrift" panose="020B0502040204020203" pitchFamily="34" charset="0"/>
              </a:rPr>
              <a:t>Exact</a:t>
            </a:r>
            <a:r>
              <a:rPr lang="en-US" dirty="0" smtClean="0">
                <a:latin typeface="Bahnschrift" panose="020B0502040204020203" pitchFamily="34" charset="0"/>
              </a:rPr>
              <a:t> : It is used to match the exact value with URL.</a:t>
            </a:r>
          </a:p>
          <a:p>
            <a:pPr marL="558796" indent="-457200">
              <a:buAutoNum type="arabicPeriod"/>
            </a:pPr>
            <a:endParaRPr lang="en-US" b="1" dirty="0">
              <a:latin typeface="Bahnschrift" panose="020B0502040204020203" pitchFamily="34" charset="0"/>
            </a:endParaRPr>
          </a:p>
          <a:p>
            <a:pPr marL="558796" indent="-457200">
              <a:buAutoNum type="arabicPeriod"/>
            </a:pPr>
            <a:r>
              <a:rPr lang="en-US" b="1" dirty="0" smtClean="0">
                <a:latin typeface="Bahnschrift" panose="020B0502040204020203" pitchFamily="34" charset="0"/>
              </a:rPr>
              <a:t>Path</a:t>
            </a:r>
            <a:r>
              <a:rPr lang="en-US" dirty="0" smtClean="0">
                <a:latin typeface="Bahnschrift" panose="020B0502040204020203" pitchFamily="34" charset="0"/>
              </a:rPr>
              <a:t>: path specifies a path name we assign to our component.</a:t>
            </a:r>
          </a:p>
          <a:p>
            <a:pPr marL="558796" indent="-457200">
              <a:buAutoNum type="arabicPeriod"/>
            </a:pPr>
            <a:endParaRPr lang="en-US" b="1" dirty="0">
              <a:latin typeface="Bahnschrift" panose="020B0502040204020203" pitchFamily="34" charset="0"/>
            </a:endParaRPr>
          </a:p>
          <a:p>
            <a:pPr marL="558796" indent="-457200">
              <a:buAutoNum type="arabicPeriod"/>
            </a:pPr>
            <a:r>
              <a:rPr lang="en-US" b="1" dirty="0" smtClean="0">
                <a:latin typeface="Bahnschrift" panose="020B0502040204020203" pitchFamily="34" charset="0"/>
              </a:rPr>
              <a:t>Component</a:t>
            </a:r>
            <a:r>
              <a:rPr lang="en-US" dirty="0" smtClean="0">
                <a:latin typeface="Bahnschrift" panose="020B0502040204020203" pitchFamily="34" charset="0"/>
              </a:rPr>
              <a:t>: It refers to the component which will render a matching path.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u="sng" dirty="0" smtClean="0">
                <a:latin typeface="Bahnschrift" panose="020B0502040204020203" pitchFamily="34" charset="0"/>
              </a:rPr>
              <a:t>Example:</a:t>
            </a:r>
            <a:endParaRPr lang="en-US" b="1" u="sng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import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{ Route, Link, BrowserRouter as Router, Switch } from 'react-router-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dom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‘;</a:t>
            </a:r>
          </a:p>
          <a:p>
            <a:pPr marL="101596" indent="0">
              <a:buNone/>
            </a:pPr>
            <a:r>
              <a:rPr lang="en-IN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routing = (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&lt;Router&gt;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&lt;div&gt;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&lt;Route exact path="/" component={App} /&gt;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&lt;Route path="/users" component={Users} /&gt;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&lt;Route path="/contact" component={Contact} /&gt;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&lt;/div&gt;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&lt;/Router&gt;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</a:t>
            </a:r>
          </a:p>
          <a:p>
            <a:pPr marL="1015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8817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Link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0272" y="850513"/>
            <a:ext cx="11633200" cy="5892031"/>
          </a:xfrm>
        </p:spPr>
        <p:txBody>
          <a:bodyPr/>
          <a:lstStyle/>
          <a:p>
            <a:pPr marL="101596" indent="0">
              <a:buNone/>
            </a:pPr>
            <a:r>
              <a:rPr lang="en-US" b="1" u="sng" dirty="0" smtClean="0">
                <a:latin typeface="Bahnschrift" panose="020B0502040204020203" pitchFamily="34" charset="0"/>
              </a:rPr>
              <a:t>Example:</a:t>
            </a:r>
            <a:endParaRPr lang="en-IN" b="1" u="sng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routing = (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&lt;Router&gt;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&lt;div&gt;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&lt;ul&gt;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&lt;li&gt;&lt;Link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to="/"&gt;Home&lt;/Link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&gt;&lt;/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li&gt;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&lt;li&gt;&lt;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Link to="/users"&gt;Users&lt;/Link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&gt;&lt;/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li&gt;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li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&gt;&lt;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Link to="/contact"&gt;Contact&lt;/Link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&gt;&lt;/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li&gt;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&lt;/ul&gt;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Route exact path="/" component={App} /&gt;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Route path="/users" component={Users} /&gt;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Route path="/contact" component={Contact} /&gt;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&lt;/div&gt;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&lt;/Router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</a:t>
            </a:r>
          </a:p>
          <a:p>
            <a:pPr marL="101596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)</a:t>
            </a:r>
          </a:p>
          <a:p>
            <a:pPr marL="101596" indent="0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ReactDOM.render(routing, document.getElementById('root'))</a:t>
            </a:r>
          </a:p>
        </p:txBody>
      </p:sp>
    </p:spTree>
    <p:extLst>
      <p:ext uri="{BB962C8B-B14F-4D97-AF65-F5344CB8AC3E}">
        <p14:creationId xmlns:p14="http://schemas.microsoft.com/office/powerpoint/2010/main" val="2977136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327" y="895926"/>
            <a:ext cx="11633200" cy="5773541"/>
          </a:xfrm>
        </p:spPr>
        <p:txBody>
          <a:bodyPr/>
          <a:lstStyle/>
          <a:p>
            <a:r>
              <a:rPr lang="en-US" sz="1950" dirty="0">
                <a:latin typeface="Bahnschrift" panose="020B0502040204020203" pitchFamily="34" charset="0"/>
              </a:rPr>
              <a:t>React events are named using camelCase, rather than lowercase</a:t>
            </a:r>
            <a:r>
              <a:rPr lang="en-US" sz="1950" dirty="0" smtClean="0">
                <a:latin typeface="Bahnschrift" panose="020B0502040204020203" pitchFamily="34" charset="0"/>
              </a:rPr>
              <a:t>.</a:t>
            </a:r>
            <a:endParaRPr lang="en-US" sz="1950" dirty="0">
              <a:latin typeface="Bahnschrift" panose="020B0502040204020203" pitchFamily="34" charset="0"/>
            </a:endParaRPr>
          </a:p>
          <a:p>
            <a:r>
              <a:rPr lang="en-US" sz="1950" dirty="0">
                <a:latin typeface="Bahnschrift" panose="020B0502040204020203" pitchFamily="34" charset="0"/>
              </a:rPr>
              <a:t>With JSX you pass a function as the event handler, rather than a string</a:t>
            </a:r>
            <a:r>
              <a:rPr lang="en-US" sz="1950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IN" sz="1950" dirty="0">
                <a:latin typeface="Bahnschrift" panose="020B0502040204020203" pitchFamily="34" charset="0"/>
              </a:rPr>
              <a:t>For example, the </a:t>
            </a:r>
            <a:r>
              <a:rPr lang="en-IN" sz="1950" dirty="0" smtClean="0">
                <a:latin typeface="Bahnschrift" panose="020B0502040204020203" pitchFamily="34" charset="0"/>
              </a:rPr>
              <a:t>HTML :</a:t>
            </a:r>
          </a:p>
          <a:p>
            <a:pPr lvl="1"/>
            <a:r>
              <a:rPr lang="en-US" sz="1950" dirty="0">
                <a:latin typeface="Bahnschrift" panose="020B0502040204020203" pitchFamily="34" charset="0"/>
              </a:rPr>
              <a:t>	</a:t>
            </a:r>
            <a:r>
              <a:rPr lang="en-US" sz="1950" dirty="0" smtClean="0">
                <a:latin typeface="Bahnschrift" panose="020B0502040204020203" pitchFamily="34" charset="0"/>
              </a:rPr>
              <a:t>                    </a:t>
            </a:r>
            <a:r>
              <a:rPr lang="en-US" sz="1950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&lt;button onclick = “ activateUser() ”&gt;  Activate Users &lt;/button&gt;</a:t>
            </a:r>
          </a:p>
          <a:p>
            <a:pPr lvl="1"/>
            <a:endParaRPr lang="en-US" sz="1950" b="1" dirty="0" smtClean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1950" b="1" dirty="0">
                <a:latin typeface="Bahnschrift" panose="020B0502040204020203" pitchFamily="34" charset="0"/>
              </a:rPr>
              <a:t> </a:t>
            </a:r>
            <a:r>
              <a:rPr lang="en-US" sz="1950" b="1" dirty="0" smtClean="0">
                <a:latin typeface="Bahnschrift" panose="020B0502040204020203" pitchFamily="34" charset="0"/>
              </a:rPr>
              <a:t>        In React with Stateless Component:</a:t>
            </a:r>
          </a:p>
          <a:p>
            <a:pPr lvl="1"/>
            <a:r>
              <a:rPr lang="en-US" sz="1950" b="1" dirty="0">
                <a:latin typeface="Bahnschrift" panose="020B0502040204020203" pitchFamily="34" charset="0"/>
              </a:rPr>
              <a:t>	 </a:t>
            </a:r>
            <a:r>
              <a:rPr lang="en-US" sz="1950" b="1" dirty="0" smtClean="0">
                <a:latin typeface="Bahnschrift" panose="020B0502040204020203" pitchFamily="34" charset="0"/>
              </a:rPr>
              <a:t>                   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</a:t>
            </a:r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button 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onClick = { activateUser() } &gt;  </a:t>
            </a:r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Activate Users &lt;/button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</a:t>
            </a:r>
          </a:p>
          <a:p>
            <a:pPr lvl="1"/>
            <a:endParaRPr lang="en-US" sz="195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lvl="1"/>
            <a:r>
              <a:rPr lang="en-US" sz="1950" b="1" dirty="0">
                <a:latin typeface="Bahnschrift" panose="020B0502040204020203" pitchFamily="34" charset="0"/>
              </a:rPr>
              <a:t> </a:t>
            </a:r>
            <a:r>
              <a:rPr lang="en-US" sz="1950" b="1" dirty="0" smtClean="0">
                <a:latin typeface="Bahnschrift" panose="020B0502040204020203" pitchFamily="34" charset="0"/>
              </a:rPr>
              <a:t>        In React with Statefull Component:</a:t>
            </a:r>
          </a:p>
          <a:p>
            <a:pPr lvl="2"/>
            <a:r>
              <a:rPr lang="en-US" sz="1950" b="1" dirty="0"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constructor(props){</a:t>
            </a:r>
          </a:p>
          <a:p>
            <a:pPr lvl="2"/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super(props);</a:t>
            </a:r>
          </a:p>
          <a:p>
            <a:pPr lvl="2"/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50" b="1" u="sng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// This binding is necessary to make ‘this’ work in callback</a:t>
            </a:r>
          </a:p>
          <a:p>
            <a:pPr lvl="2"/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this.handleClick = this.handleClick.bind(this);</a:t>
            </a:r>
          </a:p>
          <a:p>
            <a:pPr lvl="2"/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}</a:t>
            </a:r>
            <a:endParaRPr lang="en-US" sz="195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2"/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&lt;button onClick = { 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this.handleClick </a:t>
            </a:r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} &gt;  Activate Users &lt;/button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&gt;</a:t>
            </a:r>
          </a:p>
          <a:p>
            <a:pPr lvl="2"/>
            <a:endParaRPr lang="en-US" sz="195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1950" dirty="0" smtClean="0">
                <a:latin typeface="Bahnschrift" panose="020B0502040204020203" pitchFamily="34" charset="0"/>
              </a:rPr>
              <a:t>Passing Arguments to Event Handlers.</a:t>
            </a:r>
          </a:p>
          <a:p>
            <a:pPr lvl="5"/>
            <a:r>
              <a:rPr lang="en-US" sz="1950" dirty="0" smtClean="0">
                <a:latin typeface="Bahnschrift" panose="020B0502040204020203" pitchFamily="34" charset="0"/>
              </a:rPr>
              <a:t>	</a:t>
            </a:r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&lt;button onClick = { 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this.deleteRow.bind(this, id, name) </a:t>
            </a:r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} &gt;  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Delete Row </a:t>
            </a:r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&lt;/button&gt;</a:t>
            </a:r>
            <a:endParaRPr lang="en-US" sz="1950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sz="195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864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40509"/>
            <a:ext cx="11633200" cy="5837382"/>
          </a:xfrm>
        </p:spPr>
        <p:txBody>
          <a:bodyPr/>
          <a:lstStyle/>
          <a:p>
            <a:pPr marL="101596" indent="0" fontAlgn="base">
              <a:buNone/>
            </a:pPr>
            <a:r>
              <a:rPr lang="en-US" sz="2000" b="1" u="sng" dirty="0" smtClean="0">
                <a:latin typeface="Bahnschrift" panose="020B0502040204020203" pitchFamily="34" charset="0"/>
              </a:rPr>
              <a:t>The React component goes through the following phases:</a:t>
            </a:r>
            <a:endParaRPr lang="en-US" sz="1950" dirty="0" smtClean="0">
              <a:latin typeface="Bahnschrift" panose="020B0502040204020203" pitchFamily="34" charset="0"/>
            </a:endParaRPr>
          </a:p>
          <a:p>
            <a:pPr fontAlgn="base"/>
            <a:r>
              <a:rPr lang="en-US" sz="1950" b="1" dirty="0" smtClean="0">
                <a:latin typeface="Bahnschrift" panose="020B0502040204020203" pitchFamily="34" charset="0"/>
              </a:rPr>
              <a:t>Mounting Phase</a:t>
            </a:r>
          </a:p>
          <a:p>
            <a:pPr lvl="1" fontAlgn="base"/>
            <a:r>
              <a:rPr lang="en-US" sz="1950" b="1" dirty="0"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constructor(props)</a:t>
            </a:r>
          </a:p>
          <a:p>
            <a:pPr lvl="1" fontAlgn="base"/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static </a:t>
            </a:r>
            <a:r>
              <a:rPr lang="en-US" sz="195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getDerivedStateFromProps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(props, state)</a:t>
            </a:r>
          </a:p>
          <a:p>
            <a:pPr lvl="1" fontAlgn="base"/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render()</a:t>
            </a:r>
          </a:p>
          <a:p>
            <a:pPr lvl="1" fontAlgn="base"/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componentDidMount ()</a:t>
            </a:r>
          </a:p>
          <a:p>
            <a:pPr fontAlgn="base"/>
            <a:endParaRPr lang="en-US" sz="1950" b="1" dirty="0">
              <a:latin typeface="Bahnschrift" panose="020B0502040204020203" pitchFamily="34" charset="0"/>
            </a:endParaRPr>
          </a:p>
          <a:p>
            <a:pPr fontAlgn="base"/>
            <a:r>
              <a:rPr lang="en-US" sz="1950" b="1" dirty="0" smtClean="0">
                <a:latin typeface="Bahnschrift" panose="020B0502040204020203" pitchFamily="34" charset="0"/>
              </a:rPr>
              <a:t>Update Phase</a:t>
            </a:r>
          </a:p>
          <a:p>
            <a:pPr lvl="1" fontAlgn="base"/>
            <a:r>
              <a:rPr lang="en-US" sz="1950" b="1" dirty="0" smtClean="0"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static getDerivedStateFromProps( props, state)</a:t>
            </a:r>
          </a:p>
          <a:p>
            <a:pPr lvl="1" fontAlgn="base"/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shouldComponentUpdate (), </a:t>
            </a:r>
          </a:p>
          <a:p>
            <a:pPr lvl="1" fontAlgn="base"/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render()</a:t>
            </a:r>
          </a:p>
          <a:p>
            <a:pPr lvl="1" fontAlgn="base"/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getSnapShotBeforeUpdate ( prevProps, prevState), </a:t>
            </a:r>
          </a:p>
          <a:p>
            <a:pPr lvl="1" fontAlgn="base"/>
            <a:r>
              <a:rPr lang="en-US" sz="195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componentDidUpdate( prevProps, prevState, snapshot)</a:t>
            </a:r>
          </a:p>
          <a:p>
            <a:pPr lvl="1" fontAlgn="base"/>
            <a:endParaRPr lang="en-US" sz="1950" b="1" dirty="0" smtClean="0">
              <a:latin typeface="Bahnschrift" panose="020B0502040204020203" pitchFamily="34" charset="0"/>
            </a:endParaRPr>
          </a:p>
          <a:p>
            <a:pPr fontAlgn="base"/>
            <a:r>
              <a:rPr lang="en-US" sz="1950" b="1" dirty="0" smtClean="0">
                <a:latin typeface="Bahnschrift" panose="020B0502040204020203" pitchFamily="34" charset="0"/>
              </a:rPr>
              <a:t>Unmounting Phase</a:t>
            </a:r>
          </a:p>
          <a:p>
            <a:pPr lvl="1" fontAlgn="base"/>
            <a:r>
              <a:rPr lang="en-US" sz="1950" b="1" dirty="0">
                <a:latin typeface="Bahnschrift" panose="020B0502040204020203" pitchFamily="34" charset="0"/>
              </a:rPr>
              <a:t>	</a:t>
            </a:r>
            <a:r>
              <a:rPr lang="en-US" sz="195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componentWillUnmount()</a:t>
            </a:r>
            <a:r>
              <a:rPr lang="en-US" sz="1950" dirty="0" smtClean="0">
                <a:latin typeface="Bahnschrift" panose="020B0502040204020203" pitchFamily="34" charset="0"/>
              </a:rPr>
              <a:t>	</a:t>
            </a:r>
          </a:p>
          <a:p>
            <a:pPr marL="101596" indent="0" fontAlgn="base">
              <a:buNone/>
            </a:pPr>
            <a:endParaRPr lang="en-US" sz="1950" b="1" dirty="0">
              <a:latin typeface="Bahnschrift" panose="020B0502040204020203" pitchFamily="34" charset="0"/>
            </a:endParaRPr>
          </a:p>
          <a:p>
            <a:pPr marL="101596" indent="0" fontAlgn="base">
              <a:buNone/>
            </a:pPr>
            <a:r>
              <a:rPr lang="en-IN" sz="1950" b="1" dirty="0" smtClean="0">
                <a:latin typeface="Bahnschrift" panose="020B0502040204020203" pitchFamily="34" charset="0"/>
              </a:rPr>
              <a:t>Note :</a:t>
            </a:r>
          </a:p>
          <a:p>
            <a:pPr lvl="1" fontAlgn="base"/>
            <a:r>
              <a:rPr lang="en-IN" sz="1950" dirty="0">
                <a:latin typeface="Bahnschrift" panose="020B0502040204020203" pitchFamily="34" charset="0"/>
              </a:rPr>
              <a:t>	</a:t>
            </a:r>
            <a:r>
              <a:rPr lang="en-IN" sz="1950" dirty="0" smtClean="0">
                <a:latin typeface="Bahnschrift" panose="020B0502040204020203" pitchFamily="34" charset="0"/>
              </a:rPr>
              <a:t> this.forceUpdate() to force a re-render </a:t>
            </a:r>
            <a:endParaRPr lang="en-US" sz="195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34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Hooks(Old)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Deprecated = componentWillMount, componentWillReceiveProps, componentWillUpdate.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5" t="40"/>
          <a:stretch/>
        </p:blipFill>
        <p:spPr>
          <a:xfrm>
            <a:off x="1857617" y="1576251"/>
            <a:ext cx="8252400" cy="46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824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React16 Lifecycle </a:t>
            </a:r>
            <a:r>
              <a:rPr lang="en-US" dirty="0"/>
              <a:t>Hooks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799667"/>
          </a:xfrm>
        </p:spPr>
        <p:txBody>
          <a:bodyPr/>
          <a:lstStyle/>
          <a:p>
            <a:pPr marL="101596" indent="0">
              <a:buNone/>
            </a:pP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8" y="897228"/>
            <a:ext cx="10058400" cy="55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987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Rendering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46</a:t>
            </a:fld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21036" y="905164"/>
            <a:ext cx="11633200" cy="5708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Conditional rendering in React works the same way conditions work in JavaScript. 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Use </a:t>
            </a:r>
            <a:r>
              <a:rPr lang="en-US" dirty="0">
                <a:latin typeface="Bahnschrift" panose="020B0502040204020203" pitchFamily="34" charset="0"/>
              </a:rPr>
              <a:t>JavaScript operators like if or the conditional operator </a:t>
            </a:r>
            <a:r>
              <a:rPr lang="en-US" dirty="0" smtClean="0">
                <a:latin typeface="Bahnschrift" panose="020B0502040204020203" pitchFamily="34" charset="0"/>
              </a:rPr>
              <a:t>to </a:t>
            </a:r>
            <a:r>
              <a:rPr lang="en-US" dirty="0">
                <a:latin typeface="Bahnschrift" panose="020B0502040204020203" pitchFamily="34" charset="0"/>
              </a:rPr>
              <a:t>create elements representing the current </a:t>
            </a:r>
            <a:r>
              <a:rPr lang="en-US" dirty="0" smtClean="0">
                <a:latin typeface="Bahnschrift" panose="020B0502040204020203" pitchFamily="34" charset="0"/>
              </a:rPr>
              <a:t>state.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T</a:t>
            </a:r>
            <a:r>
              <a:rPr lang="en-US" dirty="0" smtClean="0">
                <a:latin typeface="Bahnschrift" panose="020B0502040204020203" pitchFamily="34" charset="0"/>
              </a:rPr>
              <a:t>o </a:t>
            </a:r>
            <a:r>
              <a:rPr lang="en-US" dirty="0">
                <a:latin typeface="Bahnschrift" panose="020B0502040204020203" pitchFamily="34" charset="0"/>
              </a:rPr>
              <a:t>render something based on some condition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C</a:t>
            </a:r>
            <a:r>
              <a:rPr lang="en-US" dirty="0" smtClean="0">
                <a:latin typeface="Bahnschrift" panose="020B0502040204020203" pitchFamily="34" charset="0"/>
              </a:rPr>
              <a:t>reate </a:t>
            </a:r>
            <a:r>
              <a:rPr lang="en-US" dirty="0">
                <a:latin typeface="Bahnschrift" panose="020B0502040204020203" pitchFamily="34" charset="0"/>
              </a:rPr>
              <a:t>multiple components and render them based on some conditions. This is also a kind of encapsulation supported by React.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Ex: 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dirty="0" smtClean="0">
                <a:latin typeface="Bahnschrift" panose="020B0502040204020203" pitchFamily="34" charset="0"/>
              </a:rPr>
              <a:t>                 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if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(props.season === 'summer') {</a:t>
            </a:r>
          </a:p>
          <a:p>
            <a:pPr marL="101596" indent="0">
              <a:buNone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 return &lt;Lake name="jenny Lake" /&gt;</a:t>
            </a:r>
          </a:p>
          <a:p>
            <a:pPr marL="101596" indent="0">
              <a:buNone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 }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else {</a:t>
            </a:r>
          </a:p>
          <a:p>
            <a:pPr marL="101596" indent="0">
              <a:buNone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 return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&lt;Skiresort name =" JMR !!" /&gt;</a:t>
            </a:r>
          </a:p>
          <a:p>
            <a:pPr marL="101596" indent="0">
              <a:buNone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}</a:t>
            </a:r>
          </a:p>
          <a:p>
            <a:pPr marL="101596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7520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Fragments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326" y="868988"/>
            <a:ext cx="11633200" cy="5592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React introduced </a:t>
            </a:r>
            <a:r>
              <a:rPr lang="en-US" b="1" dirty="0">
                <a:latin typeface="Bahnschrift" panose="020B0502040204020203" pitchFamily="34" charset="0"/>
              </a:rPr>
              <a:t>Fragments</a:t>
            </a:r>
            <a:r>
              <a:rPr lang="en-US" dirty="0">
                <a:latin typeface="Bahnschrift" panose="020B0502040204020203" pitchFamily="34" charset="0"/>
              </a:rPr>
              <a:t> from the </a:t>
            </a:r>
            <a:r>
              <a:rPr lang="en-US" b="1" dirty="0">
                <a:latin typeface="Bahnschrift" panose="020B0502040204020203" pitchFamily="34" charset="0"/>
              </a:rPr>
              <a:t>16.2</a:t>
            </a:r>
            <a:r>
              <a:rPr lang="en-US" dirty="0">
                <a:latin typeface="Bahnschrift" panose="020B0502040204020203" pitchFamily="34" charset="0"/>
              </a:rPr>
              <a:t> and above version. 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Fragments </a:t>
            </a:r>
            <a:r>
              <a:rPr lang="en-US" dirty="0">
                <a:latin typeface="Bahnschrift" panose="020B0502040204020203" pitchFamily="34" charset="0"/>
              </a:rPr>
              <a:t>allow you to group a list of children without adding extra nodes to the DOM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  <a:endParaRPr lang="en-IN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It helps in dealing with the issue of json components</a:t>
            </a:r>
            <a:endParaRPr lang="en-US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dirty="0" smtClean="0">
                <a:latin typeface="Bahnschrift" panose="020B0502040204020203" pitchFamily="34" charset="0"/>
              </a:rPr>
              <a:t>Syntax:</a:t>
            </a:r>
            <a:r>
              <a:rPr lang="en-US" dirty="0" smtClean="0">
                <a:latin typeface="Bahnschrift" panose="020B0502040204020203" pitchFamily="34" charset="0"/>
              </a:rPr>
              <a:t>  	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&lt;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React.Fragment&gt; 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or             	&lt;&gt;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     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		&lt;Lake /&gt;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  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				&lt;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Lake /&gt;</a:t>
            </a:r>
          </a:p>
          <a:p>
            <a:pPr marL="101596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   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		&lt;Resort /&gt;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  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			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&lt;Resort /&gt;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                              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		&lt;/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React.Fragment&gt; 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                    &lt;/&gt;</a:t>
            </a:r>
          </a:p>
          <a:p>
            <a:pPr marL="101596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u="sng" dirty="0" smtClean="0">
                <a:latin typeface="Bahnschrift" panose="020B0502040204020203" pitchFamily="34" charset="0"/>
              </a:rPr>
              <a:t>Use of Fragments: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It makes the execution of code faster as compared to the div tag.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It takes less memory.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Note:</a:t>
            </a:r>
            <a:r>
              <a:rPr lang="en-US" dirty="0">
                <a:latin typeface="Bahnschrift" panose="020B0502040204020203" pitchFamily="34" charset="0"/>
              </a:rPr>
              <a:t> Key is the only attributes that can be passed with the Fragments.</a:t>
            </a:r>
          </a:p>
          <a:p>
            <a:pPr marL="101596" indent="0">
              <a:buNone/>
            </a:pP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18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Lists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1799" y="859751"/>
            <a:ext cx="11633200" cy="5420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Lists are very useful when it comes to developing UI of any website. 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Lists </a:t>
            </a:r>
            <a:r>
              <a:rPr lang="en-US" dirty="0">
                <a:latin typeface="Bahnschrift" panose="020B0502040204020203" pitchFamily="34" charset="0"/>
              </a:rPr>
              <a:t>are mainly used for displaying menus in a website, for example, the navbar menu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  <a:endParaRPr lang="en-IN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dirty="0" smtClean="0">
                <a:latin typeface="Bahnschrift" panose="020B0502040204020203" pitchFamily="34" charset="0"/>
              </a:rPr>
              <a:t>Ex</a:t>
            </a:r>
            <a:r>
              <a:rPr lang="en-US" dirty="0">
                <a:latin typeface="Bahnschrift" panose="020B0502040204020203" pitchFamily="34" charset="0"/>
              </a:rPr>
              <a:t>:  </a:t>
            </a:r>
            <a:r>
              <a:rPr lang="en-US" dirty="0" smtClean="0">
                <a:latin typeface="Bahnschrift" panose="020B0502040204020203" pitchFamily="34" charset="0"/>
              </a:rPr>
              <a:t>    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numbers = [1,2,3,4,5]; </a:t>
            </a:r>
          </a:p>
          <a:p>
            <a:pPr marL="101596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const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updatedNums =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numbers.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ap((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number)=&gt;{ </a:t>
            </a:r>
          </a:p>
          <a:p>
            <a:pPr marL="101596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return &lt;li&gt;{number}&lt;/li&gt;; </a:t>
            </a:r>
          </a:p>
          <a:p>
            <a:pPr marL="101596" indent="0"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}); 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</a:t>
            </a:r>
            <a:endParaRPr lang="en-US" sz="1800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ReactDOM.render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ul&gt;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{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updatedNums}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&lt;/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ul&gt;, 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document.getElementById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('root')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); </a:t>
            </a:r>
          </a:p>
          <a:p>
            <a:pPr marL="101596" indent="0">
              <a:buNone/>
            </a:pPr>
            <a:endParaRPr lang="en-US" sz="18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But,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If 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items are fetched from database and then displayed as lists in the browser. So from the component’s point of view we can say that we will pass a </a:t>
            </a:r>
            <a:r>
              <a:rPr lang="en-US" sz="1800" b="1" dirty="0">
                <a:solidFill>
                  <a:schemeClr val="tx1"/>
                </a:solidFill>
                <a:latin typeface="Bahnschrift" panose="020B0502040204020203" pitchFamily="34" charset="0"/>
              </a:rPr>
              <a:t>list to a component using props and then use this component to render the list to the DOM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. We can update the above code in which we have directly rendered the list to now a component </a:t>
            </a:r>
            <a:r>
              <a:rPr lang="en-US" sz="1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which 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will accept an array as props and returns an unordered list.</a:t>
            </a:r>
          </a:p>
          <a:p>
            <a:pPr marL="101596" indent="0">
              <a:buNone/>
            </a:pPr>
            <a:endParaRPr lang="en-IN" sz="1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983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0833" y="101703"/>
            <a:ext cx="7038106" cy="461665"/>
          </a:xfrm>
        </p:spPr>
        <p:txBody>
          <a:bodyPr/>
          <a:lstStyle/>
          <a:p>
            <a:r>
              <a:rPr lang="en-US" sz="3000" dirty="0" smtClean="0"/>
              <a:t>Features of React &amp; Why it is Used </a:t>
            </a:r>
            <a:endParaRPr lang="en-IN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12801"/>
            <a:ext cx="11633200" cy="5763490"/>
          </a:xfrm>
        </p:spPr>
        <p:txBody>
          <a:bodyPr/>
          <a:lstStyle/>
          <a:p>
            <a:pPr marL="101596" indent="0">
              <a:lnSpc>
                <a:spcPct val="150000"/>
              </a:lnSpc>
              <a:buNone/>
            </a:pPr>
            <a:r>
              <a:rPr lang="en-IN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</a:t>
            </a:r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eatures </a:t>
            </a:r>
            <a:r>
              <a:rPr lang="en-IN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of </a:t>
            </a:r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React :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sz="2100" dirty="0">
                <a:latin typeface="Bahnschrift" panose="020B0502040204020203" pitchFamily="34" charset="0"/>
              </a:rPr>
              <a:t>It uses the </a:t>
            </a:r>
            <a:r>
              <a:rPr lang="en-IN" sz="2100" b="1" dirty="0">
                <a:latin typeface="Bahnschrift" panose="020B0502040204020203" pitchFamily="34" charset="0"/>
              </a:rPr>
              <a:t>virtual DOM</a:t>
            </a:r>
            <a:r>
              <a:rPr lang="en-IN" sz="2100" dirty="0">
                <a:latin typeface="Bahnschrift" panose="020B0502040204020203" pitchFamily="34" charset="0"/>
              </a:rPr>
              <a:t> instead of the real DOM.</a:t>
            </a:r>
          </a:p>
          <a:p>
            <a:pPr lvl="0">
              <a:lnSpc>
                <a:spcPct val="150000"/>
              </a:lnSpc>
            </a:pPr>
            <a:r>
              <a:rPr lang="en-IN" sz="2100" dirty="0">
                <a:latin typeface="Bahnschrift" panose="020B0502040204020203" pitchFamily="34" charset="0"/>
              </a:rPr>
              <a:t>It uses </a:t>
            </a:r>
            <a:r>
              <a:rPr lang="en-IN" sz="2100" b="1" dirty="0">
                <a:latin typeface="Bahnschrift" panose="020B0502040204020203" pitchFamily="34" charset="0"/>
              </a:rPr>
              <a:t>server-side rendering</a:t>
            </a:r>
            <a:r>
              <a:rPr lang="en-IN" sz="2100" dirty="0">
                <a:latin typeface="Bahnschrift" panose="020B0502040204020203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IN" sz="2100" dirty="0">
                <a:latin typeface="Bahnschrift" panose="020B0502040204020203" pitchFamily="34" charset="0"/>
              </a:rPr>
              <a:t>It follows </a:t>
            </a:r>
            <a:r>
              <a:rPr lang="en-IN" sz="2100" b="1" dirty="0" err="1">
                <a:latin typeface="Bahnschrift" panose="020B0502040204020203" pitchFamily="34" charset="0"/>
              </a:rPr>
              <a:t>uni</a:t>
            </a:r>
            <a:r>
              <a:rPr lang="en-IN" sz="2100" b="1" dirty="0">
                <a:latin typeface="Bahnschrift" panose="020B0502040204020203" pitchFamily="34" charset="0"/>
              </a:rPr>
              <a:t>-directional data flow</a:t>
            </a:r>
            <a:r>
              <a:rPr lang="en-IN" sz="2100" dirty="0">
                <a:latin typeface="Bahnschrift" panose="020B0502040204020203" pitchFamily="34" charset="0"/>
              </a:rPr>
              <a:t> or data binding</a:t>
            </a:r>
            <a:r>
              <a:rPr lang="en-IN" sz="2100" dirty="0" smtClean="0">
                <a:latin typeface="Bahnschrift" panose="020B0502040204020203" pitchFamily="34" charset="0"/>
              </a:rPr>
              <a:t>.</a:t>
            </a:r>
            <a:endParaRPr lang="en-IN" sz="2100" dirty="0">
              <a:latin typeface="Bahnschrift" panose="020B0502040204020203" pitchFamily="34" charset="0"/>
            </a:endParaRPr>
          </a:p>
          <a:p>
            <a:pPr marL="101596" lvl="0" indent="0">
              <a:lnSpc>
                <a:spcPct val="150000"/>
              </a:lnSpc>
              <a:buNone/>
            </a:pPr>
            <a:endParaRPr lang="en-US" sz="2100" b="1" dirty="0" smtClean="0">
              <a:latin typeface="Bahnschrift" panose="020B0502040204020203" pitchFamily="34" charset="0"/>
            </a:endParaRPr>
          </a:p>
          <a:p>
            <a:pPr marL="101596" lvl="0" indent="0">
              <a:lnSpc>
                <a:spcPct val="150000"/>
              </a:lnSpc>
              <a:buNone/>
            </a:pPr>
            <a:r>
              <a:rPr 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Why React  is  Used ?</a:t>
            </a:r>
          </a:p>
          <a:p>
            <a:pPr lvl="0">
              <a:lnSpc>
                <a:spcPct val="150000"/>
              </a:lnSpc>
            </a:pPr>
            <a:r>
              <a:rPr lang="en-IN" sz="2100" dirty="0">
                <a:latin typeface="Bahnschrift" panose="020B0502040204020203" pitchFamily="34" charset="0"/>
              </a:rPr>
              <a:t>Easy to learn nature</a:t>
            </a:r>
          </a:p>
          <a:p>
            <a:pPr lvl="0">
              <a:lnSpc>
                <a:spcPct val="150000"/>
              </a:lnSpc>
            </a:pPr>
            <a:r>
              <a:rPr lang="en-US" sz="2100" dirty="0" smtClean="0">
                <a:latin typeface="Bahnschrift" panose="020B0502040204020203" pitchFamily="34" charset="0"/>
              </a:rPr>
              <a:t>Reusable Components</a:t>
            </a:r>
            <a:endParaRPr lang="en-IN" sz="2100" dirty="0">
              <a:latin typeface="Bahnschrift" panose="020B050204020402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2100" dirty="0" smtClean="0">
                <a:latin typeface="Bahnschrift" panose="020B0502040204020203" pitchFamily="34" charset="0"/>
              </a:rPr>
              <a:t>Can be used for Mobile Apps</a:t>
            </a:r>
            <a:endParaRPr lang="en-IN" sz="2100" dirty="0">
              <a:latin typeface="Bahnschrift" panose="020B050204020402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sz="2100" dirty="0">
                <a:latin typeface="Bahnschrift" panose="020B0502040204020203" pitchFamily="34" charset="0"/>
              </a:rPr>
              <a:t>Increase </a:t>
            </a:r>
            <a:r>
              <a:rPr lang="en-IN" sz="2100" dirty="0" smtClean="0">
                <a:latin typeface="Bahnschrift" panose="020B0502040204020203" pitchFamily="34" charset="0"/>
              </a:rPr>
              <a:t>performance</a:t>
            </a:r>
          </a:p>
          <a:p>
            <a:pPr lvl="0">
              <a:lnSpc>
                <a:spcPct val="150000"/>
              </a:lnSpc>
            </a:pPr>
            <a:r>
              <a:rPr lang="en-US" sz="2100" dirty="0" smtClean="0">
                <a:latin typeface="Bahnschrift" panose="020B0502040204020203" pitchFamily="34" charset="0"/>
              </a:rPr>
              <a:t>Unidirectional Data flow</a:t>
            </a:r>
          </a:p>
          <a:p>
            <a:pPr lvl="0">
              <a:lnSpc>
                <a:spcPct val="150000"/>
              </a:lnSpc>
            </a:pPr>
            <a:r>
              <a:rPr lang="en-US" sz="2100" dirty="0" smtClean="0">
                <a:latin typeface="Bahnschrift" panose="020B0502040204020203" pitchFamily="34" charset="0"/>
              </a:rPr>
              <a:t>Dedicated tools for easy debugging</a:t>
            </a:r>
            <a:endParaRPr lang="en-IN" sz="2100" dirty="0">
              <a:latin typeface="Bahnschrift" panose="020B0502040204020203" pitchFamily="34" charset="0"/>
            </a:endParaRPr>
          </a:p>
          <a:p>
            <a:pPr marL="101596" lvl="0" indent="0">
              <a:lnSpc>
                <a:spcPct val="150000"/>
              </a:lnSpc>
              <a:buNone/>
            </a:pPr>
            <a:endParaRPr lang="en-IN" sz="21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269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Lists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164" y="887461"/>
            <a:ext cx="11633200" cy="5864322"/>
          </a:xfrm>
        </p:spPr>
        <p:txBody>
          <a:bodyPr/>
          <a:lstStyle/>
          <a:p>
            <a:pPr marL="101596" indent="0">
              <a:buNone/>
            </a:pPr>
            <a:r>
              <a:rPr lang="en-IN" sz="1750" dirty="0">
                <a:latin typeface="Bahnschrift" panose="020B0502040204020203" pitchFamily="34" charset="0"/>
              </a:rPr>
              <a:t>// Component that will return </a:t>
            </a:r>
            <a:r>
              <a:rPr lang="en-IN" sz="1750" dirty="0" smtClean="0">
                <a:latin typeface="Bahnschrift" panose="020B0502040204020203" pitchFamily="34" charset="0"/>
              </a:rPr>
              <a:t>unordered list</a:t>
            </a:r>
            <a:endParaRPr lang="en-IN" sz="1750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function </a:t>
            </a: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Navmenu(props) </a:t>
            </a:r>
            <a:r>
              <a:rPr lang="en-IN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{ </a:t>
            </a:r>
            <a:endParaRPr lang="en-IN" sz="175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</a:t>
            </a:r>
            <a:r>
              <a:rPr lang="en-IN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</a:t>
            </a: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const list = props.menuitems; </a:t>
            </a:r>
          </a:p>
          <a:p>
            <a:pPr marL="101596" indent="0">
              <a:buNone/>
            </a:pP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</a:t>
            </a:r>
            <a:r>
              <a:rPr lang="en-IN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const </a:t>
            </a: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updatedList = list.map((listItems)=&gt;{ </a:t>
            </a:r>
          </a:p>
          <a:p>
            <a:pPr marL="101596" indent="0">
              <a:buNone/>
            </a:pP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return &lt;li&gt;{listItems}&lt;/li&gt;; </a:t>
            </a:r>
          </a:p>
          <a:p>
            <a:pPr marL="101596" indent="0">
              <a:buNone/>
            </a:pP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</a:t>
            </a:r>
            <a:r>
              <a:rPr lang="en-IN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}); </a:t>
            </a:r>
            <a:endParaRPr lang="en-IN" sz="175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</a:t>
            </a:r>
            <a:r>
              <a:rPr lang="en-IN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return</a:t>
            </a: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 </a:t>
            </a:r>
          </a:p>
          <a:p>
            <a:pPr marL="101596" indent="0">
              <a:buNone/>
            </a:pP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</a:t>
            </a:r>
            <a:r>
              <a:rPr lang="en-IN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&lt;</a:t>
            </a: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ul&gt;{updatedList}&lt;/ul&gt; </a:t>
            </a:r>
          </a:p>
          <a:p>
            <a:pPr marL="101596" indent="0">
              <a:buNone/>
            </a:pP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</a:t>
            </a:r>
            <a:r>
              <a:rPr lang="en-IN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); } </a:t>
            </a:r>
            <a:endParaRPr lang="en-IN" sz="175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</a:t>
            </a:r>
          </a:p>
          <a:p>
            <a:pPr marL="101596" indent="0">
              <a:buNone/>
            </a:pPr>
            <a:r>
              <a:rPr lang="en-IN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const </a:t>
            </a: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menuItems = [1,2,3,4,5]; </a:t>
            </a:r>
          </a:p>
          <a:p>
            <a:pPr marL="101596" indent="0">
              <a:buNone/>
            </a:pP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</a:t>
            </a:r>
            <a:r>
              <a:rPr lang="en-IN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ReactDOM.render</a:t>
            </a: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 </a:t>
            </a:r>
            <a:r>
              <a:rPr lang="en-IN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&lt;</a:t>
            </a: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Navmenu menuitems = {menuItems} /&gt;,  </a:t>
            </a:r>
            <a:r>
              <a:rPr lang="en-IN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N" sz="175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document.getElementById('root') </a:t>
            </a:r>
            <a:r>
              <a:rPr lang="en-IN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); </a:t>
            </a:r>
            <a:endParaRPr lang="en-IN" sz="175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sz="175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175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Note: </a:t>
            </a:r>
            <a:r>
              <a:rPr lang="en-US" sz="175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We get an Warning……?</a:t>
            </a:r>
          </a:p>
          <a:p>
            <a:pPr marL="101596" indent="0">
              <a:buNone/>
            </a:pPr>
            <a:r>
              <a:rPr lang="en-US" sz="17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175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</a:t>
            </a:r>
            <a:r>
              <a:rPr lang="en-US" sz="1750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Warning</a:t>
            </a:r>
            <a:r>
              <a:rPr lang="en-US" sz="1750" b="1" dirty="0">
                <a:solidFill>
                  <a:srgbClr val="C00000"/>
                </a:solidFill>
                <a:latin typeface="Bahnschrift" panose="020B0502040204020203" pitchFamily="34" charset="0"/>
              </a:rPr>
              <a:t>: Each child in an array or </a:t>
            </a:r>
            <a:r>
              <a:rPr lang="en-US" sz="1750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iterator should </a:t>
            </a:r>
            <a:r>
              <a:rPr lang="en-US" sz="1750" b="1" dirty="0">
                <a:solidFill>
                  <a:srgbClr val="C00000"/>
                </a:solidFill>
                <a:latin typeface="Bahnschrift" panose="020B0502040204020203" pitchFamily="34" charset="0"/>
              </a:rPr>
              <a:t>have a unique "key" prop, </a:t>
            </a:r>
            <a:r>
              <a:rPr lang="en-US" sz="1750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It says that each </a:t>
            </a:r>
            <a:r>
              <a:rPr lang="en-US" sz="1750" b="1" dirty="0">
                <a:solidFill>
                  <a:srgbClr val="C00000"/>
                </a:solidFill>
                <a:latin typeface="Bahnschrift" panose="020B0502040204020203" pitchFamily="34" charset="0"/>
              </a:rPr>
              <a:t>of the list items in our unordered list should have an unique key.</a:t>
            </a:r>
            <a:endParaRPr lang="en-IN" sz="1750" b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24"/>
          <a:stretch/>
        </p:blipFill>
        <p:spPr>
          <a:xfrm>
            <a:off x="1071418" y="5350208"/>
            <a:ext cx="7970982" cy="11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28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Keys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1799" y="896696"/>
            <a:ext cx="11633200" cy="56518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A </a:t>
            </a:r>
            <a:r>
              <a:rPr lang="en-US" dirty="0">
                <a:latin typeface="Bahnschrift" panose="020B0502040204020203" pitchFamily="34" charset="0"/>
              </a:rPr>
              <a:t>“key” is a special string attribute you need to include when creating lists of elements in React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Keys are used in React to identify which items in the list are </a:t>
            </a:r>
            <a:r>
              <a:rPr lang="en-US" b="1" dirty="0">
                <a:solidFill>
                  <a:srgbClr val="C00000"/>
                </a:solidFill>
                <a:latin typeface="Bahnschrift" panose="020B0502040204020203" pitchFamily="34" charset="0"/>
              </a:rPr>
              <a:t>changed, updated or </a:t>
            </a:r>
            <a:r>
              <a:rPr lang="en-US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deleted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Keys </a:t>
            </a:r>
            <a:r>
              <a:rPr lang="en-US" dirty="0">
                <a:latin typeface="Bahnschrift" panose="020B0502040204020203" pitchFamily="34" charset="0"/>
              </a:rPr>
              <a:t>are used to give an </a:t>
            </a:r>
            <a:r>
              <a:rPr lang="en-US" dirty="0" smtClean="0">
                <a:latin typeface="Bahnschrift" panose="020B0502040204020203" pitchFamily="34" charset="0"/>
              </a:rPr>
              <a:t>identity </a:t>
            </a:r>
            <a:r>
              <a:rPr lang="en-US" dirty="0">
                <a:latin typeface="Bahnschrift" panose="020B0502040204020203" pitchFamily="34" charset="0"/>
              </a:rPr>
              <a:t>to the elements in the lists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It is recommended to use a string as a key that uniquely identifies the items in the list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Key is  an Identifier for dynamically created Element.</a:t>
            </a:r>
            <a:endParaRPr lang="en-US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dirty="0">
                <a:solidFill>
                  <a:srgbClr val="C00000"/>
                </a:solidFill>
                <a:latin typeface="Bahnschrift" panose="020B0502040204020203" pitchFamily="34" charset="0"/>
              </a:rPr>
              <a:t>Note</a:t>
            </a:r>
            <a:r>
              <a:rPr lang="en-US" dirty="0">
                <a:latin typeface="Bahnschrift" panose="020B0502040204020203" pitchFamily="34" charset="0"/>
              </a:rPr>
              <a:t>: 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Keys </a:t>
            </a:r>
            <a:r>
              <a:rPr lang="en-US" dirty="0">
                <a:latin typeface="Bahnschrift" panose="020B0502040204020203" pitchFamily="34" charset="0"/>
              </a:rPr>
              <a:t>are not same as props, only the method of assigning “key” to a component is same as that of props. 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Keys </a:t>
            </a:r>
            <a:r>
              <a:rPr lang="en-US" dirty="0">
                <a:latin typeface="Bahnschrift" panose="020B0502040204020203" pitchFamily="34" charset="0"/>
              </a:rPr>
              <a:t>are internal to React and can not be accessed from inside of the component like props. 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Therefore</a:t>
            </a:r>
            <a:r>
              <a:rPr lang="en-US" dirty="0">
                <a:latin typeface="Bahnschrift" panose="020B0502040204020203" pitchFamily="34" charset="0"/>
              </a:rPr>
              <a:t>, we can use the same value we have assigned to the Key for any other prop we are passing to the Component.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452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Keys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>
          <a:xfrm>
            <a:off x="11241511" y="6470816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51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326" y="896697"/>
            <a:ext cx="11633200" cy="5420784"/>
          </a:xfrm>
        </p:spPr>
        <p:txBody>
          <a:bodyPr/>
          <a:lstStyle/>
          <a:p>
            <a:pPr marL="101596" indent="0">
              <a:buNone/>
            </a:pPr>
            <a:r>
              <a:rPr lang="en-US" b="1" dirty="0" smtClean="0">
                <a:latin typeface="Bahnschrift" panose="020B0502040204020203" pitchFamily="34" charset="0"/>
              </a:rPr>
              <a:t>Ex: Adding keys for list of numbers:</a:t>
            </a:r>
          </a:p>
          <a:p>
            <a:pPr marL="101596" indent="0">
              <a:buNone/>
            </a:pPr>
            <a:endParaRPr lang="en-US" b="1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1.First create the list of values.  </a:t>
            </a:r>
          </a:p>
          <a:p>
            <a:pPr marL="101596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                                 const list = [1, 2, 3, 4, 5];</a:t>
            </a:r>
          </a:p>
          <a:p>
            <a:pPr marL="101596" indent="0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2. No id, so use toString() and map it.</a:t>
            </a:r>
            <a:endParaRPr lang="en-IN" b="1" dirty="0" smtClean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dirty="0" smtClean="0">
                <a:latin typeface="Bahnschrift" panose="020B0502040204020203" pitchFamily="34" charset="0"/>
              </a:rPr>
              <a:t>                                   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function App({items}) {</a:t>
            </a:r>
          </a:p>
          <a:p>
            <a:pPr marL="101596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                           return(</a:t>
            </a:r>
          </a:p>
          <a:p>
            <a:pPr marL="101596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                           &lt;ul&gt; { items.map(item =&gt; (</a:t>
            </a:r>
          </a:p>
          <a:p>
            <a:pPr marL="101596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                           &lt;li </a:t>
            </a:r>
            <a:r>
              <a:rPr lang="en-US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key = { items.toString()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&gt; {items} &lt;/li&gt;</a:t>
            </a:r>
          </a:p>
          <a:p>
            <a:pPr marL="101596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                            ))}</a:t>
            </a:r>
          </a:p>
          <a:p>
            <a:pPr marL="101596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                            &lt;/ul&gt;</a:t>
            </a:r>
          </a:p>
          <a:p>
            <a:pPr marL="101596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                             );}</a:t>
            </a:r>
          </a:p>
          <a:p>
            <a:pPr marL="101596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While Rendering,</a:t>
            </a:r>
          </a:p>
          <a:p>
            <a:pPr marL="101596" indent="0">
              <a:buNone/>
            </a:pPr>
            <a:r>
              <a:rPr lang="en-US" dirty="0" smtClean="0">
                <a:latin typeface="Bahnschrift" panose="020B0502040204020203" pitchFamily="34" charset="0"/>
              </a:rPr>
              <a:t>                        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&lt;App items = {list} /&gt;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Arc 4"/>
          <p:cNvSpPr/>
          <p:nvPr/>
        </p:nvSpPr>
        <p:spPr>
          <a:xfrm>
            <a:off x="6410036" y="1283855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8202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 API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326" y="896696"/>
            <a:ext cx="11633200" cy="55648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React JS </a:t>
            </a:r>
            <a:r>
              <a:rPr lang="en-US" dirty="0">
                <a:latin typeface="Bahnschrift" panose="020B0502040204020203" pitchFamily="34" charset="0"/>
              </a:rPr>
              <a:t>component is a top-level API. It makes </a:t>
            </a:r>
            <a:r>
              <a:rPr lang="en-US" b="1" dirty="0">
                <a:latin typeface="Bahnschrift" panose="020B0502040204020203" pitchFamily="34" charset="0"/>
              </a:rPr>
              <a:t>the code completely individual </a:t>
            </a:r>
            <a:r>
              <a:rPr lang="en-US" dirty="0">
                <a:latin typeface="Bahnschrift" panose="020B0502040204020203" pitchFamily="34" charset="0"/>
              </a:rPr>
              <a:t>and </a:t>
            </a:r>
            <a:r>
              <a:rPr lang="en-US" b="1" dirty="0">
                <a:latin typeface="Bahnschrift" panose="020B0502040204020203" pitchFamily="34" charset="0"/>
              </a:rPr>
              <a:t>reusable </a:t>
            </a:r>
            <a:r>
              <a:rPr lang="en-US" dirty="0">
                <a:latin typeface="Bahnschrift" panose="020B0502040204020203" pitchFamily="34" charset="0"/>
              </a:rPr>
              <a:t>in the application. 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It </a:t>
            </a:r>
            <a:r>
              <a:rPr lang="en-US" dirty="0">
                <a:latin typeface="Bahnschrift" panose="020B0502040204020203" pitchFamily="34" charset="0"/>
              </a:rPr>
              <a:t>includes various methods </a:t>
            </a:r>
            <a:r>
              <a:rPr lang="en-US" dirty="0" smtClean="0">
                <a:latin typeface="Bahnschrift" panose="020B0502040204020203" pitchFamily="34" charset="0"/>
              </a:rPr>
              <a:t>for: Creating elements, Transforming elements, Fragments.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I</a:t>
            </a:r>
            <a:r>
              <a:rPr lang="en-US" dirty="0" smtClean="0">
                <a:latin typeface="Bahnschrift" panose="020B0502040204020203" pitchFamily="34" charset="0"/>
              </a:rPr>
              <a:t>mportant </a:t>
            </a:r>
            <a:r>
              <a:rPr lang="en-US" dirty="0">
                <a:latin typeface="Bahnschrift" panose="020B0502040204020203" pitchFamily="34" charset="0"/>
              </a:rPr>
              <a:t>methods available in the React component API.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" panose="020B0502040204020203" pitchFamily="34" charset="0"/>
              </a:rPr>
              <a:t>setState()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" panose="020B0502040204020203" pitchFamily="34" charset="0"/>
              </a:rPr>
              <a:t>forceUpdate</a:t>
            </a:r>
            <a:r>
              <a:rPr lang="en-US" b="1" dirty="0" smtClean="0">
                <a:latin typeface="Bahnschrift" panose="020B0502040204020203" pitchFamily="34" charset="0"/>
              </a:rPr>
              <a:t>()</a:t>
            </a:r>
          </a:p>
          <a:p>
            <a:pPr marL="101596" indent="0">
              <a:buNone/>
            </a:pPr>
            <a:endParaRPr lang="en-US" b="1" dirty="0">
              <a:latin typeface="Bahnschrift" panose="020B0502040204020203" pitchFamily="34" charset="0"/>
            </a:endParaRPr>
          </a:p>
          <a:p>
            <a:r>
              <a:rPr lang="en-US" b="1" dirty="0">
                <a:latin typeface="Bahnschrift" panose="020B0502040204020203" pitchFamily="34" charset="0"/>
              </a:rPr>
              <a:t>setState</a:t>
            </a:r>
            <a:r>
              <a:rPr lang="en-US" b="1" dirty="0" smtClean="0">
                <a:latin typeface="Bahnschrift" panose="020B0502040204020203" pitchFamily="34" charset="0"/>
              </a:rPr>
              <a:t>() :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This </a:t>
            </a:r>
            <a:r>
              <a:rPr lang="en-US" dirty="0">
                <a:latin typeface="Bahnschrift" panose="020B0502040204020203" pitchFamily="34" charset="0"/>
              </a:rPr>
              <a:t>method is used to update the state of the </a:t>
            </a:r>
            <a:r>
              <a:rPr lang="en-US" dirty="0" smtClean="0">
                <a:latin typeface="Bahnschrift" panose="020B0502040204020203" pitchFamily="34" charset="0"/>
              </a:rPr>
              <a:t>component.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pPr lvl="1"/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Syntax: 	    </a:t>
            </a:r>
            <a:r>
              <a:rPr lang="en-IN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this.stateState(object </a:t>
            </a:r>
            <a:r>
              <a:rPr lang="en-IN" b="1" dirty="0" err="1" smtClean="0">
                <a:solidFill>
                  <a:srgbClr val="C00000"/>
                </a:solidFill>
                <a:latin typeface="Bahnschrift" panose="020B0502040204020203" pitchFamily="34" charset="0"/>
              </a:rPr>
              <a:t>newState</a:t>
            </a:r>
            <a:r>
              <a:rPr lang="en-IN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[, function callback]); 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 </a:t>
            </a:r>
          </a:p>
          <a:p>
            <a:r>
              <a:rPr lang="en-US" b="1" dirty="0">
                <a:latin typeface="Bahnschrift" panose="020B0502040204020203" pitchFamily="34" charset="0"/>
              </a:rPr>
              <a:t>forceUpdate</a:t>
            </a:r>
            <a:r>
              <a:rPr lang="en-US" b="1" dirty="0" smtClean="0">
                <a:latin typeface="Bahnschrift" panose="020B0502040204020203" pitchFamily="34" charset="0"/>
              </a:rPr>
              <a:t>() : </a:t>
            </a:r>
            <a:r>
              <a:rPr lang="en-US" dirty="0" smtClean="0">
                <a:latin typeface="Bahnschrift" panose="020B0502040204020203" pitchFamily="34" charset="0"/>
              </a:rPr>
              <a:t>This </a:t>
            </a:r>
            <a:r>
              <a:rPr lang="en-US" dirty="0">
                <a:latin typeface="Bahnschrift" panose="020B0502040204020203" pitchFamily="34" charset="0"/>
              </a:rPr>
              <a:t>method allows us to update the component </a:t>
            </a:r>
            <a:r>
              <a:rPr lang="en-US" dirty="0" smtClean="0">
                <a:latin typeface="Bahnschrift" panose="020B0502040204020203" pitchFamily="34" charset="0"/>
              </a:rPr>
              <a:t>manually.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pPr lvl="1"/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	Syntax:	     </a:t>
            </a:r>
            <a:r>
              <a:rPr lang="en-IN" b="1" dirty="0">
                <a:solidFill>
                  <a:srgbClr val="C00000"/>
                </a:solidFill>
                <a:latin typeface="Bahnschrift" panose="020B0502040204020203" pitchFamily="34" charset="0"/>
              </a:rPr>
              <a:t>Component.forceUpdate(</a:t>
            </a:r>
            <a:r>
              <a:rPr lang="en-IN" b="1" dirty="0" err="1">
                <a:solidFill>
                  <a:srgbClr val="C00000"/>
                </a:solidFill>
                <a:latin typeface="Bahnschrift" panose="020B0502040204020203" pitchFamily="34" charset="0"/>
              </a:rPr>
              <a:t>callback</a:t>
            </a:r>
            <a:r>
              <a:rPr lang="en-IN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);</a:t>
            </a:r>
            <a:endParaRPr lang="en-US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IN" b="1" dirty="0" smtClean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lvl="1"/>
            <a:endParaRPr lang="en-US" dirty="0">
              <a:latin typeface="Bahnschrift" panose="020B0502040204020203" pitchFamily="34" charset="0"/>
            </a:endParaRPr>
          </a:p>
          <a:p>
            <a:endParaRPr lang="en-US" b="1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787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Forms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2562" y="942877"/>
            <a:ext cx="11633200" cy="5698067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React uses forms to allow users to interact with webpage.</a:t>
            </a:r>
          </a:p>
          <a:p>
            <a:pPr marL="558796" indent="-457200">
              <a:buFont typeface="+mj-lt"/>
              <a:buAutoNum type="arabicPeriod"/>
            </a:pPr>
            <a:r>
              <a:rPr lang="en-US" b="1" dirty="0" smtClean="0">
                <a:latin typeface="Bahnschrift" panose="020B0502040204020203" pitchFamily="34" charset="0"/>
              </a:rPr>
              <a:t>Adding Forms to React.</a:t>
            </a:r>
          </a:p>
          <a:p>
            <a:pPr marL="101596" indent="0">
              <a:buNone/>
            </a:pPr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	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&lt;form&gt;</a:t>
            </a:r>
          </a:p>
          <a:p>
            <a:pPr marL="101596" indent="0">
              <a:buNone/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&lt;h1&gt;My Form &lt;/h1&gt;</a:t>
            </a:r>
          </a:p>
          <a:p>
            <a:pPr marL="101596" indent="0">
              <a:buNone/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&lt;input  type=“text” /&gt;</a:t>
            </a:r>
          </a:p>
          <a:p>
            <a:pPr marL="101596" indent="0">
              <a:buNone/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&lt;/form&gt;</a:t>
            </a:r>
          </a:p>
          <a:p>
            <a:pPr marL="558796" indent="-457200">
              <a:buAutoNum type="arabicPeriod" startAt="2"/>
            </a:pPr>
            <a:r>
              <a:rPr lang="en-US" b="1" dirty="0" smtClean="0">
                <a:latin typeface="Bahnschrift" panose="020B0502040204020203" pitchFamily="34" charset="0"/>
              </a:rPr>
              <a:t>Handling Forms with React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It mainly depends how we handle the data when it changes or gets submitted.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dirty="0" smtClean="0">
                <a:latin typeface="Bahnschrift" panose="020B0502040204020203" pitchFamily="34" charset="0"/>
              </a:rPr>
              <a:t>In HTML,</a:t>
            </a:r>
          </a:p>
          <a:p>
            <a:pPr marL="101596" indent="0">
              <a:buNone/>
            </a:pPr>
            <a:r>
              <a:rPr lang="en-US" dirty="0">
                <a:latin typeface="Bahnschrift" panose="020B0502040204020203" pitchFamily="34" charset="0"/>
              </a:rPr>
              <a:t>	 </a:t>
            </a:r>
            <a:r>
              <a:rPr lang="en-US" dirty="0" smtClean="0">
                <a:latin typeface="Bahnschrift" panose="020B0502040204020203" pitchFamily="34" charset="0"/>
              </a:rPr>
              <a:t>   </a:t>
            </a:r>
            <a:r>
              <a:rPr lang="en-US" b="1" dirty="0" smtClean="0">
                <a:latin typeface="Bahnschrift" panose="020B0502040204020203" pitchFamily="34" charset="0"/>
              </a:rPr>
              <a:t>form data </a:t>
            </a:r>
            <a:r>
              <a:rPr lang="en-US" b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 DOM</a:t>
            </a:r>
          </a:p>
          <a:p>
            <a:pPr marL="101596" indent="0">
              <a:buNone/>
            </a:pPr>
            <a:r>
              <a:rPr lang="en-US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In React, </a:t>
            </a:r>
          </a:p>
          <a:p>
            <a:pPr marL="101596" indent="0">
              <a:buNone/>
            </a:pPr>
            <a:r>
              <a:rPr lang="en-US" dirty="0">
                <a:latin typeface="Bahnschrift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    </a:t>
            </a:r>
            <a:r>
              <a:rPr lang="en-US" b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form data  Components </a:t>
            </a:r>
            <a:endParaRPr lang="en-US" b="1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dirty="0" smtClean="0">
                <a:latin typeface="Bahnschrift" panose="020B0502040204020203" pitchFamily="34" charset="0"/>
              </a:rPr>
              <a:t>(When is handled by components all the data is stored in the form of </a:t>
            </a:r>
            <a:r>
              <a:rPr lang="en-US" b="1" dirty="0" smtClean="0">
                <a:latin typeface="Bahnschrift" panose="020B0502040204020203" pitchFamily="34" charset="0"/>
              </a:rPr>
              <a:t>state</a:t>
            </a:r>
            <a:r>
              <a:rPr lang="en-US" dirty="0" smtClean="0">
                <a:latin typeface="Bahnschrift" panose="020B0502040204020203" pitchFamily="34" charset="0"/>
              </a:rPr>
              <a:t>)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The control change is handled by </a:t>
            </a:r>
            <a:r>
              <a:rPr lang="en-US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onChange</a:t>
            </a:r>
            <a:r>
              <a:rPr lang="en-US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 attribute</a:t>
            </a:r>
          </a:p>
          <a:p>
            <a:r>
              <a:rPr lang="en-US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The access to the field is given using the </a:t>
            </a:r>
            <a:r>
              <a:rPr lang="en-US" b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event.target.value.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528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Forms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2563" y="905164"/>
            <a:ext cx="11633200" cy="5652654"/>
          </a:xfrm>
        </p:spPr>
        <p:txBody>
          <a:bodyPr/>
          <a:lstStyle/>
          <a:p>
            <a:pPr marL="101596" indent="0"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Ex: 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this.state = {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     username: ‘ ’  }; 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     }</a:t>
            </a:r>
          </a:p>
          <a:p>
            <a:pPr marL="101596" indent="0"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formChangeHandler = (event) =&gt; {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this.setState({ username: event.target.value }); </a:t>
            </a:r>
          </a:p>
          <a:p>
            <a:pPr marL="101596" indent="0"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}</a:t>
            </a:r>
            <a:endParaRPr lang="en-IN" sz="2000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render(){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return( 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&lt;form&gt;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	     	&lt;h1&gt; Hi {this.state.username}&lt;/h1&gt;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&lt;input onChange={this.formCangeHandler} type=“text” /&gt;</a:t>
            </a:r>
          </a:p>
          <a:p>
            <a:pPr marL="101596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&lt;/form&gt; );</a:t>
            </a:r>
          </a:p>
          <a:p>
            <a:pPr marL="101596" indent="0">
              <a:buNone/>
            </a:pPr>
            <a:endParaRPr lang="en-US" sz="2000" b="1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IN" sz="2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7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Hooks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65724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Hooks are functions that let you “hook into” React state and lifecycle features from function components. Hooks don’t work inside classes  — they let you use React without classes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Bahnschrift" panose="020B0502040204020203" pitchFamily="34" charset="0"/>
              </a:rPr>
              <a:t>useState( initialState )  </a:t>
            </a:r>
            <a:r>
              <a:rPr lang="en-IN" dirty="0" smtClean="0">
                <a:latin typeface="Bahnschrift" panose="020B0502040204020203" pitchFamily="34" charset="0"/>
              </a:rPr>
              <a:t>- useState </a:t>
            </a:r>
            <a:r>
              <a:rPr lang="en-US" dirty="0">
                <a:latin typeface="Bahnschrift" panose="020B0502040204020203" pitchFamily="34" charset="0"/>
              </a:rPr>
              <a:t>returns a </a:t>
            </a:r>
            <a:r>
              <a:rPr lang="en-US" dirty="0" smtClean="0">
                <a:latin typeface="Bahnschrift" panose="020B0502040204020203" pitchFamily="34" charset="0"/>
              </a:rPr>
              <a:t>pair : </a:t>
            </a:r>
            <a:r>
              <a:rPr lang="en-US" dirty="0">
                <a:latin typeface="Bahnschrift" panose="020B0502040204020203" pitchFamily="34" charset="0"/>
              </a:rPr>
              <a:t>the </a:t>
            </a:r>
            <a:r>
              <a:rPr lang="en-US" i="1" dirty="0">
                <a:latin typeface="Bahnschrift" panose="020B0502040204020203" pitchFamily="34" charset="0"/>
              </a:rPr>
              <a:t>current</a:t>
            </a:r>
            <a:r>
              <a:rPr lang="en-US" dirty="0">
                <a:latin typeface="Bahnschrift" panose="020B0502040204020203" pitchFamily="34" charset="0"/>
              </a:rPr>
              <a:t> state value and a function that lets you update it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dirty="0" smtClean="0">
                <a:latin typeface="Bahnschrift" panose="020B0502040204020203" pitchFamily="34" charset="0"/>
              </a:rPr>
              <a:t>	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sz="2200" dirty="0" smtClean="0">
                <a:latin typeface="Bahnschrift" panose="020B0502040204020203" pitchFamily="34" charset="0"/>
              </a:rPr>
              <a:t>Ex1 -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 [ count, setCount ] = useState( 0 )</a:t>
            </a: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0		- 	initial state </a:t>
            </a: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count 		- 	variable to get the value of the current state.</a:t>
            </a: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setCount 	- 	function to update the state </a:t>
            </a:r>
          </a:p>
          <a:p>
            <a:pPr lvl="1"/>
            <a:r>
              <a:rPr lang="en-US" sz="2200" dirty="0">
                <a:latin typeface="Bahnschrift" panose="020B0502040204020203" pitchFamily="34" charset="0"/>
              </a:rPr>
              <a:t>	</a:t>
            </a:r>
            <a:endParaRPr lang="en-US" sz="2200" dirty="0" smtClean="0">
              <a:latin typeface="Bahnschrift" panose="020B0502040204020203" pitchFamily="34" charset="0"/>
            </a:endParaRPr>
          </a:p>
          <a:p>
            <a:pPr lvl="1"/>
            <a:r>
              <a:rPr lang="en-US" sz="2200" dirty="0">
                <a:latin typeface="Bahnschrift" panose="020B0502040204020203" pitchFamily="34" charset="0"/>
              </a:rPr>
              <a:t>	</a:t>
            </a:r>
            <a:r>
              <a:rPr lang="en-US" sz="2200" dirty="0" smtClean="0">
                <a:latin typeface="Bahnschrift" panose="020B0502040204020203" pitchFamily="34" charset="0"/>
              </a:rPr>
              <a:t>Ex2 </a:t>
            </a:r>
            <a:r>
              <a:rPr lang="en-US" sz="2200" dirty="0">
                <a:latin typeface="Bahnschrift" panose="020B0502040204020203" pitchFamily="34" charset="0"/>
              </a:rPr>
              <a:t>-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 [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todos, setTodos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] = useState(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[ { text : ‘Send an email’ } ]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</a:t>
            </a: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[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{ text : ‘Send an email’ } ] 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-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initial state </a:t>
            </a: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todos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- 	variable to get the value of the current state.</a:t>
            </a: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setTodos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-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function to update the state </a:t>
            </a:r>
          </a:p>
          <a:p>
            <a:pPr lvl="1"/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65556"/>
            <a:ext cx="352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464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Hooks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Bahnschrift" panose="020B0502040204020203" pitchFamily="34" charset="0"/>
              </a:rPr>
              <a:t>useEffect( )  </a:t>
            </a:r>
            <a:r>
              <a:rPr lang="en-IN" dirty="0" smtClean="0">
                <a:latin typeface="Bahnschrift" panose="020B0502040204020203" pitchFamily="34" charset="0"/>
              </a:rPr>
              <a:t>- useEffect </a:t>
            </a:r>
            <a:r>
              <a:rPr lang="en-US" dirty="0">
                <a:latin typeface="Bahnschrift" panose="020B0502040204020203" pitchFamily="34" charset="0"/>
              </a:rPr>
              <a:t>adds the ability to perform side effects from a </a:t>
            </a:r>
            <a:r>
              <a:rPr lang="en-US" dirty="0" smtClean="0">
                <a:latin typeface="Bahnschrift" panose="020B0502040204020203" pitchFamily="34" charset="0"/>
              </a:rPr>
              <a:t>function </a:t>
            </a:r>
            <a:r>
              <a:rPr lang="en-IN" dirty="0" smtClean="0">
                <a:latin typeface="Bahnschrift" panose="020B0502040204020203" pitchFamily="34" charset="0"/>
              </a:rPr>
              <a:t>component. </a:t>
            </a:r>
            <a:r>
              <a:rPr lang="en-US" dirty="0" smtClean="0">
                <a:latin typeface="Bahnschrift" panose="020B0502040204020203" pitchFamily="34" charset="0"/>
              </a:rPr>
              <a:t>It </a:t>
            </a:r>
            <a:r>
              <a:rPr lang="en-US" dirty="0">
                <a:latin typeface="Bahnschrift" panose="020B0502040204020203" pitchFamily="34" charset="0"/>
              </a:rPr>
              <a:t>serves the same purpose as </a:t>
            </a:r>
            <a:r>
              <a:rPr lang="en-IN" dirty="0" smtClean="0">
                <a:latin typeface="Bahnschrift" panose="020B0502040204020203" pitchFamily="34" charset="0"/>
              </a:rPr>
              <a:t>componentDidMount, componentDidUpdate and componentWillUnmount </a:t>
            </a:r>
            <a:r>
              <a:rPr lang="en-US" dirty="0">
                <a:latin typeface="Bahnschrift" panose="020B0502040204020203" pitchFamily="34" charset="0"/>
              </a:rPr>
              <a:t>in React classes, but unified into a single API.</a:t>
            </a:r>
            <a:endParaRPr lang="en-US" dirty="0" smtClean="0">
              <a:latin typeface="Bahnschrift" panose="020B0502040204020203" pitchFamily="34" charset="0"/>
            </a:endParaRPr>
          </a:p>
          <a:p>
            <a:pPr lvl="1"/>
            <a:r>
              <a:rPr lang="en-US" dirty="0" smtClean="0">
                <a:latin typeface="Bahnschrift" panose="020B0502040204020203" pitchFamily="34" charset="0"/>
              </a:rPr>
              <a:t>	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Ex1 -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	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 [ count, setCount ] = useState( 0 )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 //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Similar to componentDidMount and componentDidUpdate: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useEffect(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() =&gt; {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// Update the document title using the browser API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document.title =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`You clicked ${count} times`</a:t>
            </a:r>
          </a:p>
          <a:p>
            <a:pPr lvl="1"/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})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dirty="0" smtClean="0">
              <a:latin typeface="Bahnschrift" panose="020B0502040204020203" pitchFamily="34" charset="0"/>
            </a:endParaRPr>
          </a:p>
          <a:p>
            <a:pPr lvl="1"/>
            <a:r>
              <a:rPr lang="en-US" dirty="0">
                <a:latin typeface="Bahnschrift" panose="020B0502040204020203" pitchFamily="34" charset="0"/>
              </a:rPr>
              <a:t>	 Hooks are JavaScript functions, but they impose two additional </a:t>
            </a:r>
            <a:r>
              <a:rPr lang="en-US" dirty="0" smtClean="0">
                <a:latin typeface="Bahnschrift" panose="020B0502040204020203" pitchFamily="34" charset="0"/>
              </a:rPr>
              <a:t>rules:</a:t>
            </a:r>
          </a:p>
          <a:p>
            <a:pPr lvl="4"/>
            <a:r>
              <a:rPr lang="en-US" dirty="0">
                <a:latin typeface="Bahnschrift" panose="020B0502040204020203" pitchFamily="34" charset="0"/>
              </a:rPr>
              <a:t>	 </a:t>
            </a:r>
            <a:r>
              <a:rPr lang="en-US" dirty="0" smtClean="0">
                <a:latin typeface="Bahnschrift" panose="020B0502040204020203" pitchFamily="34" charset="0"/>
              </a:rPr>
              <a:t>1. Only </a:t>
            </a:r>
            <a:r>
              <a:rPr lang="en-US" dirty="0">
                <a:latin typeface="Bahnschrift" panose="020B0502040204020203" pitchFamily="34" charset="0"/>
              </a:rPr>
              <a:t>call Hooks </a:t>
            </a:r>
            <a:r>
              <a:rPr lang="en-US" b="1" dirty="0">
                <a:latin typeface="Bahnschrift" panose="020B0502040204020203" pitchFamily="34" charset="0"/>
              </a:rPr>
              <a:t>at the top level</a:t>
            </a:r>
            <a:r>
              <a:rPr lang="en-US" dirty="0">
                <a:latin typeface="Bahnschrift" panose="020B0502040204020203" pitchFamily="34" charset="0"/>
              </a:rPr>
              <a:t>. Don’t call Hooks inside loops, conditions, or nested </a:t>
            </a:r>
            <a:r>
              <a:rPr lang="en-US" dirty="0" smtClean="0">
                <a:latin typeface="Bahnschrift" panose="020B0502040204020203" pitchFamily="34" charset="0"/>
              </a:rPr>
              <a:t>functions.</a:t>
            </a:r>
          </a:p>
          <a:p>
            <a:pPr lvl="4"/>
            <a:r>
              <a:rPr lang="en-US" dirty="0">
                <a:latin typeface="Bahnschrift" panose="020B0502040204020203" pitchFamily="34" charset="0"/>
              </a:rPr>
              <a:t>	 </a:t>
            </a:r>
            <a:r>
              <a:rPr lang="en-US" dirty="0" smtClean="0">
                <a:latin typeface="Bahnschrift" panose="020B0502040204020203" pitchFamily="34" charset="0"/>
              </a:rPr>
              <a:t>2. Only </a:t>
            </a:r>
            <a:r>
              <a:rPr lang="en-US" dirty="0">
                <a:latin typeface="Bahnschrift" panose="020B0502040204020203" pitchFamily="34" charset="0"/>
              </a:rPr>
              <a:t>call Hooks </a:t>
            </a:r>
            <a:r>
              <a:rPr lang="en-US" b="1" dirty="0">
                <a:latin typeface="Bahnschrift" panose="020B0502040204020203" pitchFamily="34" charset="0"/>
              </a:rPr>
              <a:t>from React function components</a:t>
            </a:r>
            <a:r>
              <a:rPr lang="en-US" dirty="0">
                <a:latin typeface="Bahnschrift" panose="020B0502040204020203" pitchFamily="34" charset="0"/>
              </a:rPr>
              <a:t>. Don’t call Hooks from regular JavaScript 	</a:t>
            </a:r>
            <a:r>
              <a:rPr lang="en-US" dirty="0" smtClean="0">
                <a:latin typeface="Bahnschrift" panose="020B0502040204020203" pitchFamily="34" charset="0"/>
              </a:rPr>
              <a:t>      functions</a:t>
            </a:r>
            <a:r>
              <a:rPr lang="en-US" dirty="0">
                <a:latin typeface="Bahnschrift" panose="020B0502040204020203" pitchFamily="34" charset="0"/>
              </a:rPr>
              <a:t>. </a:t>
            </a:r>
            <a:r>
              <a:rPr lang="en-US" dirty="0" smtClean="0">
                <a:latin typeface="Bahnschrift" panose="020B0502040204020203" pitchFamily="34" charset="0"/>
              </a:rPr>
              <a:t>	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65556"/>
            <a:ext cx="352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149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Components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327" y="868988"/>
            <a:ext cx="11633200" cy="5836612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 controlled component is bound to a value, and its changes will be handled in code by using </a:t>
            </a:r>
            <a:r>
              <a:rPr lang="en-US" b="1" dirty="0">
                <a:latin typeface="Bahnschrift" panose="020B0502040204020203" pitchFamily="34" charset="0"/>
              </a:rPr>
              <a:t>event-based callbacks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US" dirty="0">
                <a:latin typeface="Bahnschrift" panose="020B0502040204020203" pitchFamily="34" charset="0"/>
              </a:rPr>
              <a:t>Controlled components have functions that govern the data passing into them on every </a:t>
            </a:r>
            <a:r>
              <a:rPr lang="en-US" b="1" dirty="0">
                <a:latin typeface="Bahnschrift" panose="020B0502040204020203" pitchFamily="34" charset="0"/>
              </a:rPr>
              <a:t>onChange</a:t>
            </a:r>
            <a:r>
              <a:rPr lang="en-US" dirty="0">
                <a:latin typeface="Bahnschrift" panose="020B0502040204020203" pitchFamily="34" charset="0"/>
              </a:rPr>
              <a:t> event occurs. This data is then saved to state and updated with setState() method.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It </a:t>
            </a:r>
            <a:r>
              <a:rPr lang="en-US" dirty="0">
                <a:latin typeface="Bahnschrift" panose="020B0502040204020203" pitchFamily="34" charset="0"/>
              </a:rPr>
              <a:t>makes component have better control over the form elements and data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endParaRPr lang="en-IN" dirty="0">
              <a:latin typeface="Bahnschrift" panose="020B050204020402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2593"/>
              </p:ext>
            </p:extLst>
          </p:nvPr>
        </p:nvGraphicFramePr>
        <p:xfrm>
          <a:off x="853017" y="3076124"/>
          <a:ext cx="9866724" cy="3385456"/>
        </p:xfrm>
        <a:graphic>
          <a:graphicData uri="http://schemas.openxmlformats.org/drawingml/2006/table">
            <a:tbl>
              <a:tblPr/>
              <a:tblGrid>
                <a:gridCol w="4277867">
                  <a:extLst>
                    <a:ext uri="{9D8B030D-6E8A-4147-A177-3AD203B41FA5}">
                      <a16:colId xmlns:a16="http://schemas.microsoft.com/office/drawing/2014/main" val="2302969731"/>
                    </a:ext>
                  </a:extLst>
                </a:gridCol>
                <a:gridCol w="5588857">
                  <a:extLst>
                    <a:ext uri="{9D8B030D-6E8A-4147-A177-3AD203B41FA5}">
                      <a16:colId xmlns:a16="http://schemas.microsoft.com/office/drawing/2014/main" val="4076963606"/>
                    </a:ext>
                  </a:extLst>
                </a:gridCol>
              </a:tblGrid>
              <a:tr h="2984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Controlled</a:t>
                      </a:r>
                      <a:endParaRPr lang="en-IN" sz="1800" b="1" i="0" u="none" strike="noStrike" cap="non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913" marR="47913" marT="47913" marB="47913">
                    <a:lnL w="6350" cap="flat" cmpd="sng" algn="ctr">
                      <a:solidFill>
                        <a:srgbClr val="B01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Uncontrolled</a:t>
                      </a:r>
                    </a:p>
                  </a:txBody>
                  <a:tcPr marL="47913" marR="47913" marT="47913" marB="47913">
                    <a:lnL w="6350" cap="flat" cmpd="sng" algn="ctr">
                      <a:solidFill>
                        <a:srgbClr val="B01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1705"/>
                  </a:ext>
                </a:extLst>
              </a:tr>
              <a:tr h="568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does not maintain its internal state.</a:t>
                      </a:r>
                    </a:p>
                  </a:txBody>
                  <a:tcPr marL="31942" marR="31942" marT="31942" marB="3194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maintains its internal states.</a:t>
                      </a:r>
                    </a:p>
                  </a:txBody>
                  <a:tcPr marL="31942" marR="31942" marT="31942" marB="3194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2597"/>
                  </a:ext>
                </a:extLst>
              </a:tr>
              <a:tr h="568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Here, data is controlled by the parent component.</a:t>
                      </a:r>
                    </a:p>
                  </a:txBody>
                  <a:tcPr marL="31942" marR="31942" marT="31942" marB="3194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Here, data is controlled by the DOM itself.</a:t>
                      </a:r>
                    </a:p>
                  </a:txBody>
                  <a:tcPr marL="31942" marR="31942" marT="31942" marB="3194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114146"/>
                  </a:ext>
                </a:extLst>
              </a:tr>
              <a:tr h="568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accepts its current value as a prop.</a:t>
                      </a:r>
                    </a:p>
                  </a:txBody>
                  <a:tcPr marL="31942" marR="31942" marT="31942" marB="3194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uses a ref for their current values.</a:t>
                      </a:r>
                    </a:p>
                  </a:txBody>
                  <a:tcPr marL="31942" marR="31942" marT="31942" marB="3194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74155"/>
                  </a:ext>
                </a:extLst>
              </a:tr>
              <a:tr h="56810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allows validation control.</a:t>
                      </a:r>
                    </a:p>
                  </a:txBody>
                  <a:tcPr marL="31942" marR="31942" marT="31942" marB="3194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does not allow validation control.</a:t>
                      </a:r>
                    </a:p>
                  </a:txBody>
                  <a:tcPr marL="31942" marR="31942" marT="31942" marB="3194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212111"/>
                  </a:ext>
                </a:extLst>
              </a:tr>
              <a:tr h="698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has better control over the form elements and data.</a:t>
                      </a:r>
                    </a:p>
                  </a:txBody>
                  <a:tcPr marL="31942" marR="31942" marT="31942" marB="3194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has limited control over the form elements and data.</a:t>
                      </a:r>
                    </a:p>
                  </a:txBody>
                  <a:tcPr marL="31942" marR="31942" marT="31942" marB="3194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5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64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Refs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325" y="878223"/>
            <a:ext cx="11954822" cy="579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Refs is the shorthand used for </a:t>
            </a:r>
            <a:r>
              <a:rPr lang="en-US" b="1" dirty="0">
                <a:latin typeface="Bahnschrift" panose="020B0502040204020203" pitchFamily="34" charset="0"/>
              </a:rPr>
              <a:t>references</a:t>
            </a:r>
            <a:r>
              <a:rPr lang="en-US" dirty="0">
                <a:latin typeface="Bahnschrift" panose="020B0502040204020203" pitchFamily="34" charset="0"/>
              </a:rPr>
              <a:t> in </a:t>
            </a:r>
            <a:r>
              <a:rPr lang="en-US" dirty="0" smtClean="0">
                <a:latin typeface="Bahnschrift" panose="020B0502040204020203" pitchFamily="34" charset="0"/>
              </a:rPr>
              <a:t>React. (Similar to keys).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Its an </a:t>
            </a:r>
            <a:r>
              <a:rPr lang="en-US" dirty="0">
                <a:latin typeface="Bahnschrift" panose="020B0502040204020203" pitchFamily="34" charset="0"/>
              </a:rPr>
              <a:t>attribute which makes it possible to store a reference to particular DOM nodes or React </a:t>
            </a:r>
            <a:r>
              <a:rPr lang="en-US" dirty="0" smtClean="0">
                <a:latin typeface="Bahnschrift" panose="020B0502040204020203" pitchFamily="34" charset="0"/>
              </a:rPr>
              <a:t>elements.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It provides a way to access React DOM nodes or React elements and how to interact with it.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It </a:t>
            </a:r>
            <a:r>
              <a:rPr lang="en-US" dirty="0">
                <a:latin typeface="Bahnschrift" panose="020B0502040204020203" pitchFamily="34" charset="0"/>
              </a:rPr>
              <a:t>is used when we want to change the value of a child component, without making the use of props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r>
              <a:rPr lang="en-IN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When to Use </a:t>
            </a:r>
            <a:r>
              <a:rPr lang="en-I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Refs :</a:t>
            </a:r>
          </a:p>
          <a:p>
            <a:pPr lvl="0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Managing focus, text selection, or media playback.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0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Triggering imperative animations.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0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Integrating with third-party DOM libraries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pPr lvl="0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Also used in callbacks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dirty="0" smtClean="0"/>
          </a:p>
          <a:p>
            <a:pPr marL="101596" indent="0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The </a:t>
            </a:r>
            <a:r>
              <a:rPr lang="en-US" dirty="0"/>
              <a:t>ref attribute cannot be used on </a:t>
            </a:r>
            <a:r>
              <a:rPr lang="en-US" b="1" dirty="0"/>
              <a:t>function components</a:t>
            </a:r>
            <a:r>
              <a:rPr lang="en-US" dirty="0"/>
              <a:t> because they don't have instances</a:t>
            </a:r>
            <a:r>
              <a:rPr lang="en-US" dirty="0" smtClean="0"/>
              <a:t>.</a:t>
            </a:r>
            <a:endParaRPr lang="en-US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333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78725"/>
            <a:ext cx="6730423" cy="492443"/>
          </a:xfrm>
        </p:spPr>
        <p:txBody>
          <a:bodyPr/>
          <a:lstStyle/>
          <a:p>
            <a:r>
              <a:rPr lang="en-US" sz="3200" dirty="0" smtClean="0"/>
              <a:t>Advantages &amp; Limitations</a:t>
            </a:r>
            <a:endParaRPr lang="en-IN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587414"/>
          </a:xfrm>
        </p:spPr>
        <p:txBody>
          <a:bodyPr/>
          <a:lstStyle/>
          <a:p>
            <a:pPr marL="101596" lvl="0" indent="0">
              <a:lnSpc>
                <a:spcPct val="150000"/>
              </a:lnSpc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Advantages: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It increases the application’s performance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It can be conveniently used on the client as well as server side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Because of JSX, code’s readability increases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React is easy to integrate with other frameworks like Meteor, Angular, </a:t>
            </a:r>
            <a:r>
              <a:rPr lang="en-IN" dirty="0" err="1">
                <a:latin typeface="Bahnschrift" panose="020B0502040204020203" pitchFamily="34" charset="0"/>
              </a:rPr>
              <a:t>etc</a:t>
            </a:r>
            <a:endParaRPr lang="en-IN" dirty="0">
              <a:latin typeface="Bahnschrift" panose="020B050204020402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Using React, writing UI test cases become extremely easy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Limitations :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React is just a library, not a full-blown framework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Its library is very large and takes time to understand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It can be little difficult for the novice programmers to understand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Coding gets complex as it uses inline templating and JSX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6106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Refs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4089" y="850514"/>
            <a:ext cx="11633200" cy="5910503"/>
          </a:xfrm>
        </p:spPr>
        <p:txBody>
          <a:bodyPr/>
          <a:lstStyle/>
          <a:p>
            <a:pPr marL="101596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Refs can be created by using </a:t>
            </a:r>
            <a:r>
              <a:rPr lang="en-US" sz="2000" b="1" dirty="0">
                <a:latin typeface="Bahnschrift" panose="020B0502040204020203" pitchFamily="34" charset="0"/>
              </a:rPr>
              <a:t>React.createRef()</a:t>
            </a:r>
            <a:r>
              <a:rPr lang="en-US" sz="2000" dirty="0">
                <a:latin typeface="Bahnschrift" panose="020B0502040204020203" pitchFamily="34" charset="0"/>
              </a:rPr>
              <a:t>. It can be assigned to React elements via the </a:t>
            </a:r>
            <a:r>
              <a:rPr lang="en-US" sz="2000" b="1" dirty="0">
                <a:latin typeface="Bahnschrift" panose="020B0502040204020203" pitchFamily="34" charset="0"/>
              </a:rPr>
              <a:t>ref</a:t>
            </a:r>
            <a:r>
              <a:rPr lang="en-US" sz="2000" dirty="0">
                <a:latin typeface="Bahnschrift" panose="020B0502040204020203" pitchFamily="34" charset="0"/>
              </a:rPr>
              <a:t> attribute</a:t>
            </a:r>
            <a:r>
              <a:rPr lang="en-US" sz="2000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r>
              <a:rPr lang="en-US" sz="2000" b="1" dirty="0" smtClean="0">
                <a:latin typeface="Bahnschrift" panose="020B0502040204020203" pitchFamily="34" charset="0"/>
              </a:rPr>
              <a:t>Ex: 	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class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</a:t>
            </a:r>
            <a:r>
              <a:rPr lang="en-IN" sz="17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MyRef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extends </a:t>
            </a:r>
            <a:r>
              <a:rPr lang="en-IN" sz="17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React.Component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{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constructor(props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 {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super(props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);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IN" sz="17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this.callRef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= </a:t>
            </a:r>
            <a:r>
              <a:rPr lang="en-IN" sz="17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React.createRef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();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IN" sz="17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this.addingRefInput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= </a:t>
            </a:r>
            <a:r>
              <a:rPr lang="en-IN" sz="17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this.addingRefInput.bind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(this);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}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addingRefInput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() {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 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this.callRef.current.focus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();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}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render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() {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return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(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  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div&gt; 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input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type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="text"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ref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={</a:t>
            </a:r>
            <a:r>
              <a:rPr lang="en-IN" sz="17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this.callRef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}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/&gt;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    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input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type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="button"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value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="Add text input"  </a:t>
            </a:r>
            <a:r>
              <a:rPr lang="en-IN" sz="1700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onClick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={</a:t>
            </a:r>
            <a:r>
              <a:rPr lang="en-IN" sz="17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this.addingRefInput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}   /&gt;  </a:t>
            </a:r>
          </a:p>
          <a:p>
            <a:pPr marL="101596" indent="0">
              <a:buNone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    </a:t>
            </a:r>
            <a:r>
              <a:rPr lang="en-IN" sz="1700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&lt;/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div&gt;  </a:t>
            </a:r>
          </a:p>
          <a:p>
            <a:pPr marL="101596" indent="0">
              <a:buNone/>
            </a:pPr>
            <a:endParaRPr lang="en-IN" sz="2000" b="1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IN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406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Refs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864322"/>
          </a:xfrm>
        </p:spPr>
        <p:txBody>
          <a:bodyPr/>
          <a:lstStyle/>
          <a:p>
            <a:pPr marL="101596" indent="0">
              <a:buNone/>
            </a:pPr>
            <a:r>
              <a:rPr lang="en-US" b="1" u="sng" dirty="0" smtClean="0">
                <a:latin typeface="Bahnschrift" panose="020B0502040204020203" pitchFamily="34" charset="0"/>
              </a:rPr>
              <a:t>Callback Ref: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It gives </a:t>
            </a:r>
            <a:r>
              <a:rPr lang="en-US" dirty="0">
                <a:latin typeface="Bahnschrift" panose="020B0502040204020203" pitchFamily="34" charset="0"/>
              </a:rPr>
              <a:t>more control when the refs are </a:t>
            </a:r>
            <a:r>
              <a:rPr lang="en-US" b="1" dirty="0">
                <a:latin typeface="Bahnschrift" panose="020B0502040204020203" pitchFamily="34" charset="0"/>
              </a:rPr>
              <a:t>set</a:t>
            </a:r>
            <a:r>
              <a:rPr lang="en-US" dirty="0">
                <a:latin typeface="Bahnschrift" panose="020B0502040204020203" pitchFamily="34" charset="0"/>
              </a:rPr>
              <a:t> and </a:t>
            </a:r>
            <a:r>
              <a:rPr lang="en-US" b="1" dirty="0">
                <a:latin typeface="Bahnschrift" panose="020B0502040204020203" pitchFamily="34" charset="0"/>
              </a:rPr>
              <a:t>unset</a:t>
            </a:r>
            <a:r>
              <a:rPr lang="en-US" dirty="0">
                <a:latin typeface="Bahnschrift" panose="020B0502040204020203" pitchFamily="34" charset="0"/>
              </a:rPr>
              <a:t>.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React </a:t>
            </a:r>
            <a:r>
              <a:rPr lang="en-US" dirty="0">
                <a:latin typeface="Bahnschrift" panose="020B0502040204020203" pitchFamily="34" charset="0"/>
              </a:rPr>
              <a:t>allows a way to create refs by passing a callback function to the ref attribute of a component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r>
              <a:rPr lang="en-US" dirty="0" smtClean="0">
                <a:latin typeface="Bahnschrift" panose="020B0502040204020203" pitchFamily="34" charset="0"/>
              </a:rPr>
              <a:t>Syntax: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&lt;input type="text" ref={element =&gt; 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this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.callRefInput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= element} /&gt;</a:t>
            </a:r>
            <a:r>
              <a:rPr lang="en-US" dirty="0">
                <a:latin typeface="Bahnschrift" panose="020B0502040204020203" pitchFamily="34" charset="0"/>
              </a:rPr>
              <a:t>  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u="sng" dirty="0" smtClean="0">
                <a:latin typeface="Bahnschrift" panose="020B0502040204020203" pitchFamily="34" charset="0"/>
              </a:rPr>
              <a:t>Forward Ref:</a:t>
            </a:r>
          </a:p>
          <a:p>
            <a:r>
              <a:rPr lang="en-US" dirty="0">
                <a:latin typeface="Bahnschrift" panose="020B0502040204020203" pitchFamily="34" charset="0"/>
              </a:rPr>
              <a:t>Ref forwarding is a technique that is used for passing a </a:t>
            </a:r>
            <a:r>
              <a:rPr lang="en-US" b="1" dirty="0">
                <a:latin typeface="Bahnschrift" panose="020B0502040204020203" pitchFamily="34" charset="0"/>
              </a:rPr>
              <a:t>ref</a:t>
            </a:r>
            <a:r>
              <a:rPr lang="en-US" dirty="0">
                <a:latin typeface="Bahnschrift" panose="020B0502040204020203" pitchFamily="34" charset="0"/>
              </a:rPr>
              <a:t> through a component to one of its child components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It </a:t>
            </a:r>
            <a:r>
              <a:rPr lang="en-US" dirty="0">
                <a:latin typeface="Bahnschrift" panose="020B0502040204020203" pitchFamily="34" charset="0"/>
              </a:rPr>
              <a:t>can be performed by making use of the </a:t>
            </a:r>
            <a:r>
              <a:rPr lang="en-US" b="1" dirty="0" err="1">
                <a:latin typeface="Bahnschrift" panose="020B0502040204020203" pitchFamily="34" charset="0"/>
              </a:rPr>
              <a:t>React.forwardRef</a:t>
            </a:r>
            <a:r>
              <a:rPr lang="en-US" b="1" dirty="0">
                <a:latin typeface="Bahnschrift" panose="020B0502040204020203" pitchFamily="34" charset="0"/>
              </a:rPr>
              <a:t>()</a:t>
            </a:r>
            <a:r>
              <a:rPr lang="en-US" dirty="0">
                <a:latin typeface="Bahnschrift" panose="020B0502040204020203" pitchFamily="34" charset="0"/>
              </a:rPr>
              <a:t> method.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This </a:t>
            </a:r>
            <a:r>
              <a:rPr lang="en-US" dirty="0">
                <a:latin typeface="Bahnschrift" panose="020B0502040204020203" pitchFamily="34" charset="0"/>
              </a:rPr>
              <a:t>technique is particularly useful with </a:t>
            </a:r>
            <a:r>
              <a:rPr lang="en-US" b="1" dirty="0">
                <a:latin typeface="Bahnschrift" panose="020B0502040204020203" pitchFamily="34" charset="0"/>
              </a:rPr>
              <a:t>higher-order components</a:t>
            </a:r>
            <a:r>
              <a:rPr lang="en-US" dirty="0">
                <a:latin typeface="Bahnschrift" panose="020B0502040204020203" pitchFamily="34" charset="0"/>
              </a:rPr>
              <a:t> and specially used in reusable component libraries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  <a:endParaRPr lang="en-IN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b="1" dirty="0" smtClean="0">
                <a:latin typeface="Bahnschrift" panose="020B0502040204020203" pitchFamily="34" charset="0"/>
              </a:rPr>
              <a:t>Note: </a:t>
            </a:r>
          </a:p>
          <a:p>
            <a:pPr marL="101596" indent="0">
              <a:buNone/>
            </a:pPr>
            <a:r>
              <a:rPr lang="en-IN" b="1" dirty="0" smtClean="0">
                <a:latin typeface="Bahnschrift" panose="020B0502040204020203" pitchFamily="34" charset="0"/>
              </a:rPr>
              <a:t>       React with useRef() : react hook ref</a:t>
            </a:r>
            <a:endParaRPr lang="en-IN" b="1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596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71032"/>
            <a:ext cx="6730423" cy="507831"/>
          </a:xfrm>
        </p:spPr>
        <p:txBody>
          <a:bodyPr/>
          <a:lstStyle/>
          <a:p>
            <a:r>
              <a:rPr lang="en-US" sz="3300" dirty="0" smtClean="0"/>
              <a:t>Higher Order Components(HOC)</a:t>
            </a:r>
            <a:endParaRPr lang="en-IN" sz="3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1034" y="905932"/>
            <a:ext cx="11858529" cy="579966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HOC is an advanced technique for reusing component </a:t>
            </a:r>
            <a:r>
              <a:rPr lang="en-US" dirty="0" smtClean="0">
                <a:latin typeface="Bahnschrift" panose="020B0502040204020203" pitchFamily="34" charset="0"/>
              </a:rPr>
              <a:t>logic.</a:t>
            </a:r>
          </a:p>
          <a:p>
            <a:r>
              <a:rPr lang="en-US" b="1" dirty="0" smtClean="0">
                <a:latin typeface="Bahnschrift" panose="020B0502040204020203" pitchFamily="34" charset="0"/>
              </a:rPr>
              <a:t>HOC</a:t>
            </a:r>
            <a:r>
              <a:rPr lang="en-US" dirty="0">
                <a:latin typeface="Bahnschrift" panose="020B0502040204020203" pitchFamily="34" charset="0"/>
              </a:rPr>
              <a:t> are common in </a:t>
            </a:r>
            <a:r>
              <a:rPr lang="en-US" b="1" dirty="0">
                <a:latin typeface="Bahnschrift" panose="020B0502040204020203" pitchFamily="34" charset="0"/>
              </a:rPr>
              <a:t>third-party</a:t>
            </a:r>
            <a:r>
              <a:rPr lang="en-US" dirty="0">
                <a:latin typeface="Bahnschrift" panose="020B0502040204020203" pitchFamily="34" charset="0"/>
              </a:rPr>
              <a:t> </a:t>
            </a:r>
            <a:r>
              <a:rPr lang="en-US" dirty="0" smtClean="0">
                <a:latin typeface="Bahnschrift" panose="020B0502040204020203" pitchFamily="34" charset="0"/>
              </a:rPr>
              <a:t>libraries.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It is a function that takes a component and returns a new component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US" dirty="0">
                <a:latin typeface="Bahnschrift" panose="020B0502040204020203" pitchFamily="34" charset="0"/>
              </a:rPr>
              <a:t>A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</a:rPr>
              <a:t>component transforms props into UI, a higher-order component transforms </a:t>
            </a:r>
            <a:r>
              <a:rPr lang="en-US" dirty="0" smtClean="0">
                <a:latin typeface="Bahnschrift" panose="020B0502040204020203" pitchFamily="34" charset="0"/>
              </a:rPr>
              <a:t>a component </a:t>
            </a:r>
            <a:r>
              <a:rPr lang="en-US" dirty="0">
                <a:latin typeface="Bahnschrift" panose="020B0502040204020203" pitchFamily="34" charset="0"/>
              </a:rPr>
              <a:t>into another component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 higher order component function accepts another function as an argument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r>
              <a:rPr lang="en-US" dirty="0" smtClean="0">
                <a:latin typeface="Bahnschrift" panose="020B0502040204020203" pitchFamily="34" charset="0"/>
              </a:rPr>
              <a:t>Ex: map function.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dirty="0" smtClean="0">
                <a:latin typeface="Bahnschrift" panose="020B0502040204020203" pitchFamily="34" charset="0"/>
              </a:rPr>
              <a:t>Syntax: 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const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 NewComponent = 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higherOrderComponent(</a:t>
            </a:r>
            <a:r>
              <a:rPr lang="en-IN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WrappedComponent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);</a:t>
            </a:r>
            <a:r>
              <a:rPr lang="en-IN" dirty="0">
                <a:latin typeface="Bahnschrift" panose="020B0502040204020203" pitchFamily="34" charset="0"/>
              </a:rPr>
              <a:t> </a:t>
            </a:r>
            <a:endParaRPr lang="en-IN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dirty="0" smtClean="0">
                <a:latin typeface="Bahnschrift" panose="020B0502040204020203" pitchFamily="34" charset="0"/>
              </a:rPr>
              <a:t>Note:</a:t>
            </a:r>
            <a:endParaRPr lang="en-US" b="1" dirty="0">
              <a:latin typeface="Bahnschrift" panose="020B0502040204020203" pitchFamily="34" charset="0"/>
            </a:endParaRPr>
          </a:p>
          <a:p>
            <a:r>
              <a:rPr lang="en-US" b="1" dirty="0">
                <a:latin typeface="Bahnschrift" panose="020B0502040204020203" pitchFamily="34" charset="0"/>
              </a:rPr>
              <a:t>Do not use HOCs inside the render method </a:t>
            </a:r>
            <a:r>
              <a:rPr lang="en-US" dirty="0">
                <a:latin typeface="Bahnschrift" panose="020B0502040204020203" pitchFamily="34" charset="0"/>
              </a:rPr>
              <a:t>of a component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>
                <a:latin typeface="Bahnschrift" panose="020B0502040204020203" pitchFamily="34" charset="0"/>
              </a:rPr>
              <a:t>HOCs does not work for refs as 'Refs'</a:t>
            </a:r>
            <a:r>
              <a:rPr lang="en-US" dirty="0">
                <a:latin typeface="Bahnschrift" panose="020B0502040204020203" pitchFamily="34" charset="0"/>
              </a:rPr>
              <a:t> does not pass through as a parameter or argument.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The primary use of </a:t>
            </a:r>
            <a:r>
              <a:rPr lang="en-US" b="1" dirty="0">
                <a:latin typeface="Bahnschrift" panose="020B0502040204020203" pitchFamily="34" charset="0"/>
              </a:rPr>
              <a:t>Higher-Order Component</a:t>
            </a:r>
            <a:r>
              <a:rPr lang="en-US" dirty="0">
                <a:latin typeface="Bahnschrift" panose="020B0502040204020203" pitchFamily="34" charset="0"/>
              </a:rPr>
              <a:t> is to enhance the reusability of particular components in multiple modules or components. 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196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Context API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Context provides a way to pass data through the component tree without having to pass props down manually </a:t>
            </a:r>
            <a:r>
              <a:rPr lang="en-US" dirty="0" smtClean="0">
                <a:latin typeface="Bahnschrift" panose="020B0502040204020203" pitchFamily="34" charset="0"/>
              </a:rPr>
              <a:t>at </a:t>
            </a:r>
            <a:r>
              <a:rPr lang="en-US" dirty="0">
                <a:latin typeface="Bahnschrift" panose="020B0502040204020203" pitchFamily="34" charset="0"/>
              </a:rPr>
              <a:t>every level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pPr marL="95247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Bahnschrift" panose="020B0502040204020203" pitchFamily="34" charset="0"/>
              </a:rPr>
              <a:t>React.createContext</a:t>
            </a:r>
          </a:p>
          <a:p>
            <a:pPr lvl="5"/>
            <a:r>
              <a:rPr lang="en-US" dirty="0" smtClean="0">
                <a:latin typeface="Bahnschrift" panose="020B0502040204020203" pitchFamily="34" charset="0"/>
              </a:rPr>
              <a:t>	</a:t>
            </a:r>
            <a:r>
              <a:rPr lang="en-US" dirty="0">
                <a:latin typeface="Bahnschrift" panose="020B0502040204020203" pitchFamily="34" charset="0"/>
              </a:rPr>
              <a:t> const MyContext = React.createContext( defaultValue </a:t>
            </a:r>
            <a:r>
              <a:rPr lang="en-US" dirty="0" smtClean="0">
                <a:latin typeface="Bahnschrift" panose="020B0502040204020203" pitchFamily="34" charset="0"/>
              </a:rPr>
              <a:t>)</a:t>
            </a:r>
          </a:p>
          <a:p>
            <a:pPr lvl="5"/>
            <a:endParaRPr lang="en-US" dirty="0" smtClean="0">
              <a:latin typeface="Bahnschrift" panose="020B0502040204020203" pitchFamily="34" charset="0"/>
            </a:endParaRPr>
          </a:p>
          <a:p>
            <a:pPr marL="95247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Bahnschrift" panose="020B0502040204020203" pitchFamily="34" charset="0"/>
              </a:rPr>
              <a:t>Context.Provider</a:t>
            </a:r>
          </a:p>
          <a:p>
            <a:pPr indent="0">
              <a:buNone/>
            </a:pPr>
            <a:r>
              <a:rPr lang="en-US" dirty="0" smtClean="0">
                <a:latin typeface="Bahnschrift" panose="020B0502040204020203" pitchFamily="34" charset="0"/>
              </a:rPr>
              <a:t>	&lt;MyContext.Provider value = { some value }&gt;</a:t>
            </a:r>
          </a:p>
          <a:p>
            <a:pPr marL="952470" indent="-342900">
              <a:buFont typeface="Wingdings" panose="05000000000000000000" pitchFamily="2" charset="2"/>
              <a:buChar char="v"/>
            </a:pPr>
            <a:endParaRPr lang="en-US" dirty="0">
              <a:latin typeface="Bahnschrift" panose="020B0502040204020203" pitchFamily="34" charset="0"/>
            </a:endParaRPr>
          </a:p>
          <a:p>
            <a:pPr marL="95247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Bahnschrift" panose="020B0502040204020203" pitchFamily="34" charset="0"/>
              </a:rPr>
              <a:t>Context.Consumer</a:t>
            </a:r>
          </a:p>
          <a:p>
            <a:pPr indent="0">
              <a:buNone/>
            </a:pPr>
            <a:r>
              <a:rPr lang="en-US" dirty="0" smtClean="0">
                <a:latin typeface="Bahnschrift" panose="020B0502040204020203" pitchFamily="34" charset="0"/>
              </a:rPr>
              <a:t>	 &lt;MyContext.Consumer&gt;</a:t>
            </a:r>
          </a:p>
          <a:p>
            <a:pPr indent="0">
              <a:buNone/>
            </a:pPr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	{ value =&gt; /* render something based on the context value */ }</a:t>
            </a:r>
          </a:p>
          <a:p>
            <a:pPr indent="0">
              <a:buNone/>
            </a:pPr>
            <a:r>
              <a:rPr lang="en-US" dirty="0">
                <a:latin typeface="Bahnschrift" panose="020B0502040204020203" pitchFamily="34" charset="0"/>
              </a:rPr>
              <a:t>	 </a:t>
            </a:r>
            <a:r>
              <a:rPr lang="en-US" dirty="0" smtClean="0">
                <a:latin typeface="Bahnschrift" panose="020B0502040204020203" pitchFamily="34" charset="0"/>
              </a:rPr>
              <a:t>&lt;/MyContext.Consumer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  <a:endParaRPr lang="en-US" dirty="0" smtClean="0">
              <a:latin typeface="Bahnschrift" panose="020B0502040204020203" pitchFamily="34" charset="0"/>
            </a:endParaRPr>
          </a:p>
          <a:p>
            <a:pPr marL="952470" indent="-342900">
              <a:buFont typeface="Wingdings" panose="05000000000000000000" pitchFamily="2" charset="2"/>
              <a:buChar char="v"/>
            </a:pPr>
            <a:endParaRPr lang="en-US" dirty="0" smtClean="0">
              <a:latin typeface="Bahnschrift" panose="020B0502040204020203" pitchFamily="34" charset="0"/>
            </a:endParaRPr>
          </a:p>
          <a:p>
            <a:pPr lvl="2"/>
            <a:endParaRPr lang="en-US" dirty="0" smtClean="0">
              <a:latin typeface="Bahnschrift" panose="020B0502040204020203" pitchFamily="34" charset="0"/>
            </a:endParaRPr>
          </a:p>
          <a:p>
            <a:pPr marL="952470" indent="-342900">
              <a:buFont typeface="Wingdings" panose="05000000000000000000" pitchFamily="2" charset="2"/>
              <a:buChar char="v"/>
            </a:pPr>
            <a:endParaRPr lang="en-US" dirty="0">
              <a:latin typeface="Bahnschrift" panose="020B0502040204020203" pitchFamily="34" charset="0"/>
            </a:endParaRPr>
          </a:p>
          <a:p>
            <a:pPr marL="952470" indent="-342900">
              <a:buFont typeface="Wingdings" panose="05000000000000000000" pitchFamily="2" charset="2"/>
              <a:buChar char="v"/>
            </a:pPr>
            <a:endParaRPr lang="en-US" dirty="0" smtClean="0">
              <a:latin typeface="Bahnschrift" panose="020B0502040204020203" pitchFamily="34" charset="0"/>
            </a:endParaRPr>
          </a:p>
          <a:p>
            <a:pPr lvl="1"/>
            <a:r>
              <a:rPr lang="en-US" dirty="0">
                <a:latin typeface="Bahnschrift" panose="020B0502040204020203" pitchFamily="34" charset="0"/>
              </a:rPr>
              <a:t>	</a:t>
            </a:r>
            <a:endParaRPr lang="en-US" dirty="0" smtClean="0">
              <a:latin typeface="Bahnschrift" panose="020B0502040204020203" pitchFamily="34" charset="0"/>
            </a:endParaRPr>
          </a:p>
          <a:p>
            <a:pPr lvl="1"/>
            <a:endParaRPr lang="en-US" dirty="0" smtClean="0">
              <a:latin typeface="Bahnschrift" panose="020B0502040204020203" pitchFamily="34" charset="0"/>
            </a:endParaRPr>
          </a:p>
          <a:p>
            <a:pPr lvl="1"/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104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Bahnschrift" panose="020B0502040204020203" pitchFamily="34" charset="0"/>
              </a:rPr>
              <a:t>The </a:t>
            </a:r>
            <a:r>
              <a:rPr lang="en-IN" dirty="0" smtClean="0">
                <a:latin typeface="Bahnschrift" panose="020B0502040204020203" pitchFamily="34" charset="0"/>
              </a:rPr>
              <a:t>Axios is a </a:t>
            </a:r>
            <a:r>
              <a:rPr lang="en-US" dirty="0" smtClean="0">
                <a:latin typeface="Bahnschrift" panose="020B0502040204020203" pitchFamily="34" charset="0"/>
              </a:rPr>
              <a:t>Promise </a:t>
            </a:r>
            <a:r>
              <a:rPr lang="en-US" dirty="0">
                <a:latin typeface="Bahnschrift" panose="020B0502040204020203" pitchFamily="34" charset="0"/>
              </a:rPr>
              <a:t>based HTTP client for the browser and </a:t>
            </a:r>
            <a:r>
              <a:rPr lang="en-US" dirty="0" smtClean="0">
                <a:latin typeface="Bahnschrift" panose="020B0502040204020203" pitchFamily="34" charset="0"/>
              </a:rPr>
              <a:t>node.js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dirty="0" smtClean="0">
              <a:latin typeface="Bahnschrift" panose="020B0502040204020203" pitchFamily="34" charset="0"/>
            </a:endParaRPr>
          </a:p>
          <a:p>
            <a:pPr lvl="1"/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smtClean="0">
                <a:latin typeface="Bahnschrift" panose="020B0502040204020203" pitchFamily="34" charset="0"/>
              </a:rPr>
              <a:t>    The </a:t>
            </a:r>
            <a:r>
              <a:rPr lang="en-US" b="1" dirty="0">
                <a:latin typeface="Bahnschrift" panose="020B0502040204020203" pitchFamily="34" charset="0"/>
              </a:rPr>
              <a:t>AXIOS HTTP Client Request Parameters</a:t>
            </a:r>
          </a:p>
          <a:p>
            <a:pPr lvl="6"/>
            <a:r>
              <a:rPr lang="en-US" sz="2000" dirty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latin typeface="Bahnschrift" panose="020B0502040204020203" pitchFamily="34" charset="0"/>
              </a:rPr>
              <a:t>baseUrl : </a:t>
            </a:r>
            <a:r>
              <a:rPr lang="en-US" dirty="0">
                <a:latin typeface="Bahnschrift" panose="020B0502040204020203" pitchFamily="34" charset="0"/>
              </a:rPr>
              <a:t>This is a base URL, it’ll be pre-pended to any relative URL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lvl="6"/>
            <a:r>
              <a:rPr lang="en-US" sz="2000" dirty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latin typeface="Bahnschrift" panose="020B0502040204020203" pitchFamily="34" charset="0"/>
              </a:rPr>
              <a:t>headers : </a:t>
            </a:r>
            <a:r>
              <a:rPr lang="en-US" dirty="0">
                <a:latin typeface="Bahnschrift" panose="020B0502040204020203" pitchFamily="34" charset="0"/>
              </a:rPr>
              <a:t>This is an object of key/value pairs to be sent as headers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lvl="6"/>
            <a:r>
              <a:rPr lang="en-US" sz="2000" dirty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latin typeface="Bahnschrift" panose="020B0502040204020203" pitchFamily="34" charset="0"/>
              </a:rPr>
              <a:t>params : </a:t>
            </a:r>
            <a:r>
              <a:rPr lang="en-US" dirty="0">
                <a:latin typeface="Bahnschrift" panose="020B0502040204020203" pitchFamily="34" charset="0"/>
              </a:rPr>
              <a:t>This contains an object of key/value pairs that will be serialized and </a:t>
            </a:r>
            <a:r>
              <a:rPr lang="en-US" dirty="0" smtClean="0">
                <a:latin typeface="Bahnschrift" panose="020B0502040204020203" pitchFamily="34" charset="0"/>
              </a:rPr>
              <a:t>appended</a:t>
            </a:r>
          </a:p>
          <a:p>
            <a:pPr lvl="6"/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	   </a:t>
            </a:r>
            <a:r>
              <a:rPr lang="en-US" dirty="0">
                <a:latin typeface="Bahnschrift" panose="020B0502040204020203" pitchFamily="34" charset="0"/>
              </a:rPr>
              <a:t>to the URL as a query string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lvl="6"/>
            <a:r>
              <a:rPr lang="en-US" sz="2000" dirty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latin typeface="Bahnschrift" panose="020B0502040204020203" pitchFamily="34" charset="0"/>
              </a:rPr>
              <a:t>responseType : </a:t>
            </a:r>
            <a:r>
              <a:rPr lang="en-US" dirty="0">
                <a:latin typeface="Bahnschrift" panose="020B0502040204020203" pitchFamily="34" charset="0"/>
              </a:rPr>
              <a:t>Defined response type in a format other than JSON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lvl="6"/>
            <a:r>
              <a:rPr lang="en-US" sz="2000" dirty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latin typeface="Bahnschrift" panose="020B0502040204020203" pitchFamily="34" charset="0"/>
              </a:rPr>
              <a:t>auth : </a:t>
            </a:r>
            <a:r>
              <a:rPr lang="en-US" dirty="0">
                <a:latin typeface="Bahnschrift" panose="020B0502040204020203" pitchFamily="34" charset="0"/>
              </a:rPr>
              <a:t>This is the HTTP Basic auth string which will send with each http request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lvl="6"/>
            <a:r>
              <a:rPr lang="en-IN" dirty="0" smtClean="0">
                <a:latin typeface="Bahnschrift" panose="020B0502040204020203" pitchFamily="34" charset="0"/>
              </a:rPr>
              <a:t>	method</a:t>
            </a:r>
            <a:r>
              <a:rPr lang="en-IN" b="1" dirty="0">
                <a:latin typeface="Bahnschrift" panose="020B0502040204020203" pitchFamily="34" charset="0"/>
              </a:rPr>
              <a:t> </a:t>
            </a:r>
            <a:r>
              <a:rPr lang="en-IN" dirty="0" smtClean="0">
                <a:latin typeface="Bahnschrift" panose="020B0502040204020203" pitchFamily="34" charset="0"/>
              </a:rPr>
              <a:t>:</a:t>
            </a:r>
            <a:r>
              <a:rPr lang="en-IN" b="1" dirty="0" smtClean="0">
                <a:latin typeface="Bahnschrift" panose="020B0502040204020203" pitchFamily="34" charset="0"/>
              </a:rPr>
              <a:t> </a:t>
            </a:r>
            <a:r>
              <a:rPr lang="en-IN" dirty="0">
                <a:latin typeface="Bahnschrift" panose="020B0502040204020203" pitchFamily="34" charset="0"/>
              </a:rPr>
              <a:t> </a:t>
            </a:r>
            <a:r>
              <a:rPr lang="en-IN" dirty="0" smtClean="0">
                <a:latin typeface="Bahnschrift" panose="020B0502040204020203" pitchFamily="34" charset="0"/>
              </a:rPr>
              <a:t>HTTP methods.</a:t>
            </a:r>
            <a:endParaRPr lang="en-US" dirty="0" smtClean="0">
              <a:latin typeface="Bahnschrift" panose="020B0502040204020203" pitchFamily="34" charset="0"/>
            </a:endParaRPr>
          </a:p>
          <a:p>
            <a:pPr lvl="6"/>
            <a:endParaRPr lang="en-US" b="1" dirty="0" smtClean="0">
              <a:latin typeface="Bahnschrift" panose="020B0502040204020203" pitchFamily="34" charset="0"/>
            </a:endParaRPr>
          </a:p>
          <a:p>
            <a:pPr lvl="6"/>
            <a:r>
              <a:rPr lang="en-US" b="1" dirty="0" smtClean="0">
                <a:latin typeface="Bahnschrift" panose="020B0502040204020203" pitchFamily="34" charset="0"/>
              </a:rPr>
              <a:t>    The </a:t>
            </a:r>
            <a:r>
              <a:rPr lang="en-US" b="1" dirty="0">
                <a:latin typeface="Bahnschrift" panose="020B0502040204020203" pitchFamily="34" charset="0"/>
              </a:rPr>
              <a:t>Response Object of </a:t>
            </a:r>
            <a:r>
              <a:rPr lang="en-US" b="1" dirty="0" smtClean="0">
                <a:latin typeface="Bahnschrift" panose="020B0502040204020203" pitchFamily="34" charset="0"/>
              </a:rPr>
              <a:t>Axios</a:t>
            </a:r>
          </a:p>
          <a:p>
            <a:pPr lvl="6"/>
            <a:r>
              <a:rPr lang="en-US" b="1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data : </a:t>
            </a:r>
            <a:r>
              <a:rPr lang="en-US" dirty="0">
                <a:latin typeface="Bahnschrift" panose="020B0502040204020203" pitchFamily="34" charset="0"/>
              </a:rPr>
              <a:t>The payload returned from the server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lvl="6"/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status : </a:t>
            </a:r>
            <a:r>
              <a:rPr lang="en-US" dirty="0">
                <a:latin typeface="Bahnschrift" panose="020B0502040204020203" pitchFamily="34" charset="0"/>
              </a:rPr>
              <a:t>The HTTP code returned from the server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lvl="6"/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statusText : </a:t>
            </a:r>
            <a:r>
              <a:rPr lang="en-US" dirty="0">
                <a:latin typeface="Bahnschrift" panose="020B0502040204020203" pitchFamily="34" charset="0"/>
              </a:rPr>
              <a:t>The HTTP status message returned by the server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lvl="6"/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headers : </a:t>
            </a:r>
            <a:r>
              <a:rPr lang="en-US" dirty="0">
                <a:latin typeface="Bahnschrift" panose="020B0502040204020203" pitchFamily="34" charset="0"/>
              </a:rPr>
              <a:t>All the headers sent back by the server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lvl="6"/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config : </a:t>
            </a:r>
            <a:r>
              <a:rPr lang="en-IN" dirty="0">
                <a:latin typeface="Bahnschrift" panose="020B0502040204020203" pitchFamily="34" charset="0"/>
              </a:rPr>
              <a:t> The original request configuration</a:t>
            </a:r>
            <a:r>
              <a:rPr lang="en-IN" dirty="0" smtClean="0">
                <a:latin typeface="Bahnschrift" panose="020B0502040204020203" pitchFamily="34" charset="0"/>
              </a:rPr>
              <a:t>.</a:t>
            </a:r>
          </a:p>
          <a:p>
            <a:pPr lvl="6"/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request : </a:t>
            </a:r>
            <a:r>
              <a:rPr lang="en-IN" dirty="0">
                <a:latin typeface="Bahnschrift" panose="020B0502040204020203" pitchFamily="34" charset="0"/>
              </a:rPr>
              <a:t>The actual XMLHttpRequest object.</a:t>
            </a:r>
            <a:endParaRPr lang="en-US" dirty="0">
              <a:latin typeface="Bahnschrift" panose="020B0502040204020203" pitchFamily="34" charset="0"/>
            </a:endParaRPr>
          </a:p>
          <a:p>
            <a:pPr lvl="6"/>
            <a:endParaRPr lang="en-IN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000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Boundary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9508" y="878223"/>
            <a:ext cx="11633200" cy="5688831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The error boundary mechanism helps to show meaningful error message to user on </a:t>
            </a:r>
            <a:r>
              <a:rPr lang="en-US" b="1" dirty="0">
                <a:latin typeface="Bahnschrift" panose="020B0502040204020203" pitchFamily="34" charset="0"/>
              </a:rPr>
              <a:t>production</a:t>
            </a:r>
            <a:r>
              <a:rPr lang="en-US" dirty="0">
                <a:latin typeface="Bahnschrift" panose="020B0502040204020203" pitchFamily="34" charset="0"/>
              </a:rPr>
              <a:t> instead of showing any programming language error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Error boundaries are React components which catch JavaScript errors anywhere in our app, log those errors, and display a fallback UI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It </a:t>
            </a:r>
            <a:r>
              <a:rPr lang="en-US" dirty="0">
                <a:latin typeface="Bahnschrift" panose="020B0502040204020203" pitchFamily="34" charset="0"/>
              </a:rPr>
              <a:t>does not break the whole app component tree and only renders the fallback UI whenever an error occurred in a component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</a:rPr>
              <a:t>Error boundaries catch errors during rendering in component lifecycle methods, and constructors of </a:t>
            </a:r>
            <a:r>
              <a:rPr lang="en-US" b="1" dirty="0">
                <a:latin typeface="Bahnschrift" panose="020B0502040204020203" pitchFamily="34" charset="0"/>
              </a:rPr>
              <a:t>the whole </a:t>
            </a:r>
            <a:r>
              <a:rPr lang="en-US" b="1" dirty="0" smtClean="0">
                <a:latin typeface="Bahnschrift" panose="020B0502040204020203" pitchFamily="34" charset="0"/>
              </a:rPr>
              <a:t>tree</a:t>
            </a:r>
            <a:r>
              <a:rPr lang="en-US" b="1" dirty="0">
                <a:latin typeface="Bahnschrift" panose="020B0502040204020203" pitchFamily="34" charset="0"/>
              </a:rPr>
              <a:t> complex application which have multiple components, we can declare multiple error boundaries </a:t>
            </a:r>
            <a:endParaRPr lang="en-US" b="1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dirty="0" smtClean="0">
                <a:latin typeface="Bahnschrift" panose="020B0502040204020203" pitchFamily="34" charset="0"/>
              </a:rPr>
              <a:t>Syntax:	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&lt;ErrorBoundary&gt;</a:t>
            </a:r>
          </a:p>
          <a:p>
            <a:pPr marL="101596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&lt;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Home/&gt;</a:t>
            </a:r>
          </a:p>
          <a:p>
            <a:pPr marL="101596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&lt;/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ErrorBoundary&gt;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33620"/>
      </p:ext>
    </p:extLst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Error </a:t>
            </a:r>
            <a:r>
              <a:rPr lang="en-US" sz="3600" dirty="0" smtClean="0"/>
              <a:t>Boundary </a:t>
            </a:r>
            <a:r>
              <a:rPr lang="en-US" sz="3200" dirty="0" smtClean="0"/>
              <a:t>continued…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327" y="850514"/>
            <a:ext cx="11954820" cy="5928977"/>
          </a:xfrm>
        </p:spPr>
        <p:txBody>
          <a:bodyPr/>
          <a:lstStyle/>
          <a:p>
            <a:pPr marL="101596" indent="0">
              <a:buNone/>
            </a:pPr>
            <a:r>
              <a:rPr lang="en-IN" b="1" dirty="0" smtClean="0">
                <a:latin typeface="Bahnschrift" panose="020B0502040204020203" pitchFamily="34" charset="0"/>
              </a:rPr>
              <a:t>There are 2 methods in Error Boundary:</a:t>
            </a:r>
            <a:endParaRPr lang="en-IN" b="1" dirty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IN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IN" dirty="0" smtClean="0">
                <a:latin typeface="Bahnschrift" panose="020B0502040204020203" pitchFamily="34" charset="0"/>
              </a:rPr>
              <a:t>1.static </a:t>
            </a:r>
            <a:r>
              <a:rPr lang="en-IN" dirty="0" err="1" smtClean="0">
                <a:latin typeface="Bahnschrift" panose="020B0502040204020203" pitchFamily="34" charset="0"/>
              </a:rPr>
              <a:t>getDerivedStateFromError</a:t>
            </a:r>
            <a:r>
              <a:rPr lang="en-IN" dirty="0" smtClean="0">
                <a:latin typeface="Bahnschrift" panose="020B0502040204020203" pitchFamily="34" charset="0"/>
              </a:rPr>
              <a:t>(error){ } : It </a:t>
            </a:r>
            <a:r>
              <a:rPr lang="en-IN" dirty="0">
                <a:latin typeface="Bahnschrift" panose="020B0502040204020203" pitchFamily="34" charset="0"/>
              </a:rPr>
              <a:t>takes error </a:t>
            </a:r>
            <a:r>
              <a:rPr lang="en-IN" dirty="0" smtClean="0">
                <a:latin typeface="Bahnschrift" panose="020B0502040204020203" pitchFamily="34" charset="0"/>
              </a:rPr>
              <a:t>message  </a:t>
            </a:r>
            <a:r>
              <a:rPr lang="en-IN" dirty="0">
                <a:latin typeface="Bahnschrift" panose="020B0502040204020203" pitchFamily="34" charset="0"/>
              </a:rPr>
              <a:t>as an </a:t>
            </a:r>
            <a:r>
              <a:rPr lang="en-IN" dirty="0" smtClean="0">
                <a:latin typeface="Bahnschrift" panose="020B0502040204020203" pitchFamily="34" charset="0"/>
              </a:rPr>
              <a:t>input &amp; return New State</a:t>
            </a:r>
            <a:r>
              <a:rPr lang="en-IN" dirty="0">
                <a:latin typeface="Bahnschrift" panose="020B0502040204020203" pitchFamily="34" charset="0"/>
              </a:rPr>
              <a:t>	</a:t>
            </a:r>
          </a:p>
          <a:p>
            <a:pPr marL="101596" indent="0">
              <a:buNone/>
            </a:pPr>
            <a:r>
              <a:rPr lang="en-IN" dirty="0">
                <a:latin typeface="Bahnschrift" panose="020B0502040204020203" pitchFamily="34" charset="0"/>
              </a:rPr>
              <a:t> </a:t>
            </a:r>
            <a:r>
              <a:rPr lang="en-IN" sz="1800" b="1" dirty="0" smtClean="0">
                <a:latin typeface="Bahnschrift" panose="020B0502040204020203" pitchFamily="34" charset="0"/>
              </a:rPr>
              <a:t>Syntax</a:t>
            </a:r>
            <a:r>
              <a:rPr lang="en-IN" b="1" dirty="0" smtClean="0">
                <a:latin typeface="Bahnschrift" panose="020B0502040204020203" pitchFamily="34" charset="0"/>
              </a:rPr>
              <a:t>:</a:t>
            </a:r>
            <a:r>
              <a:rPr lang="en-IN" dirty="0" smtClean="0">
                <a:latin typeface="Bahnschrift" panose="020B0502040204020203" pitchFamily="34" charset="0"/>
              </a:rPr>
              <a:t>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static </a:t>
            </a:r>
            <a:r>
              <a:rPr lang="en-IN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getDerivedStateFromError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(error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 {</a:t>
            </a:r>
          </a:p>
          <a:p>
            <a:pPr marL="101596" indent="0">
              <a:buNone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return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  hasError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: true</a:t>
            </a:r>
          </a:p>
          <a:p>
            <a:pPr marL="101596" indent="0">
              <a:buNone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 //Logic ) }</a:t>
            </a:r>
          </a:p>
          <a:p>
            <a:pPr marL="101596" indent="0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2. </a:t>
            </a:r>
            <a:r>
              <a:rPr lang="en-U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componentDidCatch (error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, errorInfo){ }</a:t>
            </a:r>
          </a:p>
          <a:p>
            <a:pPr marL="101596" indent="0">
              <a:buNone/>
            </a:pP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Syntax:</a:t>
            </a:r>
            <a:r>
              <a:rPr lang="en-U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componentDidCatch (error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, errorInfo) {</a:t>
            </a:r>
          </a:p>
          <a:p>
            <a:pPr marL="101596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console.log 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error);</a:t>
            </a:r>
          </a:p>
          <a:p>
            <a:pPr marL="101596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			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console.log 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errorInfo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);  }</a:t>
            </a:r>
          </a:p>
          <a:p>
            <a:pPr marL="101596" indent="0">
              <a:buNone/>
            </a:pPr>
            <a:endParaRPr lang="en-US" b="1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Note:</a:t>
            </a:r>
            <a:r>
              <a:rPr lang="en-U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Whenever there is  an error in JS/React  object, it creates a Object 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of </a:t>
            </a:r>
            <a:r>
              <a:rPr lang="en-U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Error.</a:t>
            </a:r>
          </a:p>
          <a:p>
            <a:pPr marL="101596" indent="0">
              <a:buNone/>
            </a:pPr>
            <a:r>
              <a:rPr lang="en-U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              	</a:t>
            </a:r>
            <a:r>
              <a:rPr lang="en-US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throw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new Error("error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");</a:t>
            </a:r>
            <a:endParaRPr lang="en-US" b="1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b="1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* It is for the Customized Error.</a:t>
            </a:r>
            <a:endParaRPr lang="en-IN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75227"/>
      </p:ext>
    </p:extLst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E59A5-F4B4-47F3-8C4B-BD6C0C97D865}" type="slidenum">
              <a:rPr kumimoji="0" lang="en-IN" sz="1867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 panose="02000000000000000000" pitchFamily="2" charset="0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IN" sz="18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14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 smtClean="0"/>
              <a:t>Concepts to be known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932873"/>
            <a:ext cx="11633200" cy="55287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ES 6 Syntax : 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Class based and Functional components, Arrow functions, Promises, Template Literals, Destructuring, Async / Await, Imports and Exports, Spread Operators, Methods like: Map, Reduce, Filter.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Node JS and </a:t>
            </a:r>
            <a:r>
              <a:rPr lang="en-US" dirty="0" err="1" smtClean="0">
                <a:latin typeface="Bahnschrift" panose="020B0502040204020203" pitchFamily="34" charset="0"/>
              </a:rPr>
              <a:t>npm</a:t>
            </a:r>
            <a:endParaRPr lang="en-US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Online Editor</a:t>
            </a:r>
            <a:r>
              <a:rPr lang="en-US" b="1" dirty="0" smtClean="0">
                <a:latin typeface="Bahnschrift" panose="020B0502040204020203" pitchFamily="34" charset="0"/>
              </a:rPr>
              <a:t>: </a:t>
            </a:r>
            <a:r>
              <a:rPr lang="en-US" dirty="0" smtClean="0">
                <a:latin typeface="Bahnschrift" panose="020B0502040204020203" pitchFamily="34" charset="0"/>
              </a:rPr>
              <a:t>Code Sand box, Code pen etc..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React Developer Tools </a:t>
            </a:r>
            <a:r>
              <a:rPr lang="en-US" b="1" dirty="0" smtClean="0">
                <a:latin typeface="Bahnschrift" panose="020B0502040204020203" pitchFamily="34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React 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Developer Tools is a Chrome DevTools extension for the open-source React JavaScript library. It allows you to inspect the React component hierarchies in the Chrome Developer Tools.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It can be added for Google, Firefox etc..</a:t>
            </a:r>
            <a:endParaRPr lang="en-IN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855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 smtClean="0"/>
              <a:t>SPA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1006763"/>
            <a:ext cx="11633200" cy="5218353"/>
          </a:xfrm>
        </p:spPr>
        <p:txBody>
          <a:bodyPr/>
          <a:lstStyle/>
          <a:p>
            <a:pPr marL="101596" indent="0">
              <a:buNone/>
            </a:pPr>
            <a:endParaRPr lang="en-US" sz="2800" dirty="0" smtClean="0">
              <a:latin typeface="Bahnschrift" panose="020B0502040204020203" pitchFamily="34" charset="0"/>
            </a:endParaRP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SPA(Single Page Applications) </a:t>
            </a:r>
            <a:r>
              <a:rPr lang="en-US" sz="2800" dirty="0" smtClean="0">
                <a:latin typeface="Bahnschrift" panose="020B0502040204020203" pitchFamily="34" charset="0"/>
              </a:rPr>
              <a:t>: -</a:t>
            </a:r>
          </a:p>
          <a:p>
            <a:pPr marL="101596" indent="0">
              <a:buNone/>
            </a:pPr>
            <a:endParaRPr lang="en-US" sz="2800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800" dirty="0" smtClean="0">
                <a:latin typeface="Bahnschrift" panose="020B0502040204020203" pitchFamily="34" charset="0"/>
              </a:rPr>
              <a:t>	</a:t>
            </a:r>
            <a:r>
              <a:rPr lang="en-US" sz="2400" dirty="0" smtClean="0">
                <a:latin typeface="Bahnschrift" panose="020B0502040204020203" pitchFamily="34" charset="0"/>
              </a:rPr>
              <a:t>In </a:t>
            </a:r>
            <a:r>
              <a:rPr lang="en-US" sz="2400" dirty="0">
                <a:latin typeface="Bahnschrift" panose="020B0502040204020203" pitchFamily="34" charset="0"/>
              </a:rPr>
              <a:t>an SPA, the browser initially loads one HTML document. As </a:t>
            </a:r>
            <a:r>
              <a:rPr lang="en-US" sz="2400" dirty="0" smtClean="0">
                <a:latin typeface="Bahnschrift" panose="020B0502040204020203" pitchFamily="34" charset="0"/>
              </a:rPr>
              <a:t>users 	navigate through </a:t>
            </a:r>
            <a:r>
              <a:rPr lang="en-US" sz="2400" dirty="0">
                <a:latin typeface="Bahnschrift" panose="020B0502040204020203" pitchFamily="34" charset="0"/>
              </a:rPr>
              <a:t>the site, they actually stay on the same page. JavaScript </a:t>
            </a:r>
            <a:r>
              <a:rPr lang="en-US" sz="2400" dirty="0" smtClean="0">
                <a:latin typeface="Bahnschrift" panose="020B0502040204020203" pitchFamily="34" charset="0"/>
              </a:rPr>
              <a:t>	destroys and </a:t>
            </a:r>
            <a:r>
              <a:rPr lang="en-US" sz="2400" dirty="0">
                <a:latin typeface="Bahnschrift" panose="020B0502040204020203" pitchFamily="34" charset="0"/>
              </a:rPr>
              <a:t>creates a new user interface as the user interacts with the </a:t>
            </a:r>
            <a:r>
              <a:rPr lang="en-US" sz="2400" dirty="0" smtClean="0">
                <a:latin typeface="Bahnschrift" panose="020B0502040204020203" pitchFamily="34" charset="0"/>
              </a:rPr>
              <a:t>	application.</a:t>
            </a:r>
          </a:p>
          <a:p>
            <a:pPr marL="101596" indent="0">
              <a:buNone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The </a:t>
            </a:r>
            <a:r>
              <a:rPr lang="en-US" sz="2400" dirty="0">
                <a:latin typeface="Bahnschrift" panose="020B0502040204020203" pitchFamily="34" charset="0"/>
              </a:rPr>
              <a:t>DOM API is a collection of objects that JavaScript can use to interact with </a:t>
            </a:r>
            <a:r>
              <a:rPr lang="en-US" sz="2400" dirty="0" smtClean="0">
                <a:latin typeface="Bahnschrift" panose="020B0502040204020203" pitchFamily="34" charset="0"/>
              </a:rPr>
              <a:t>the browser </a:t>
            </a:r>
            <a:r>
              <a:rPr lang="en-US" sz="2400" dirty="0">
                <a:latin typeface="Bahnschrift" panose="020B0502040204020203" pitchFamily="34" charset="0"/>
              </a:rPr>
              <a:t>to modify the </a:t>
            </a:r>
            <a:r>
              <a:rPr lang="en-US" sz="2400" dirty="0" smtClean="0">
                <a:latin typeface="Bahnschrift" panose="020B0502040204020203" pitchFamily="34" charset="0"/>
              </a:rPr>
              <a:t>Real DOM</a:t>
            </a:r>
            <a:r>
              <a:rPr lang="en-US" sz="2400" dirty="0" smtClean="0">
                <a:latin typeface="Bahnschrift" panose="020B0502040204020203" pitchFamily="34" charset="0"/>
              </a:rPr>
              <a:t>.</a:t>
            </a: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Managing </a:t>
            </a:r>
            <a:r>
              <a:rPr lang="en-US" sz="2400" dirty="0">
                <a:latin typeface="Bahnschrift" panose="020B0502040204020203" pitchFamily="34" charset="0"/>
              </a:rPr>
              <a:t>DOM changes with JavaScript efficiently can become very </a:t>
            </a:r>
            <a:r>
              <a:rPr lang="en-US" sz="2400" dirty="0" smtClean="0">
                <a:latin typeface="Bahnschrift" panose="020B0502040204020203" pitchFamily="34" charset="0"/>
              </a:rPr>
              <a:t>complicated </a:t>
            </a:r>
            <a:r>
              <a:rPr lang="en-IN" sz="2400" dirty="0" smtClean="0">
                <a:latin typeface="Bahnschrift" panose="020B0502040204020203" pitchFamily="34" charset="0"/>
              </a:rPr>
              <a:t>and </a:t>
            </a:r>
            <a:r>
              <a:rPr lang="en-IN" sz="2400" dirty="0">
                <a:latin typeface="Bahnschrift" panose="020B0502040204020203" pitchFamily="34" charset="0"/>
              </a:rPr>
              <a:t>time-consuming</a:t>
            </a:r>
            <a:r>
              <a:rPr lang="en-IN" sz="2400" dirty="0" smtClean="0">
                <a:latin typeface="Bahnschrift" panose="020B0502040204020203" pitchFamily="34" charset="0"/>
              </a:rPr>
              <a:t>. </a:t>
            </a:r>
            <a:r>
              <a:rPr lang="en-IN" dirty="0">
                <a:latin typeface="Bahnschrift" panose="020B0502040204020203" pitchFamily="34" charset="0"/>
              </a:rPr>
              <a:t>The solution is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React</a:t>
            </a:r>
            <a:r>
              <a:rPr lang="en-IN" dirty="0">
                <a:latin typeface="Bahnschrift" panose="020B0502040204020203" pitchFamily="34" charset="0"/>
              </a:rPr>
              <a:t>.</a:t>
            </a:r>
            <a:endParaRPr lang="en-US" sz="2400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400" dirty="0" smtClean="0">
                <a:latin typeface="Bahnschrift" panose="020B0502040204020203" pitchFamily="34" charset="0"/>
              </a:rPr>
              <a:t>	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51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sz="3600" dirty="0" smtClean="0"/>
              <a:t>How does React Work ?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49745"/>
            <a:ext cx="11633200" cy="537537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250" dirty="0" smtClean="0">
                <a:latin typeface="Bahnschrift" panose="020B0502040204020203" pitchFamily="34" charset="0"/>
              </a:rPr>
              <a:t>React creates a Virtual DOM in memory.</a:t>
            </a:r>
            <a:endParaRPr lang="en-IN" sz="2250" dirty="0">
              <a:latin typeface="Bahnschrift" panose="020B050204020402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sz="2250" dirty="0" smtClean="0">
                <a:latin typeface="Bahnschrift" panose="020B0502040204020203" pitchFamily="34" charset="0"/>
              </a:rPr>
              <a:t>Next step, Instead of Changing the Browser’s DOM directly, React Creates a Virtual DOM in memory.</a:t>
            </a:r>
            <a:r>
              <a:rPr lang="en-IN" sz="2250" dirty="0">
                <a:latin typeface="Bahnschrift" panose="020B0502040204020203" pitchFamily="34" charset="0"/>
              </a:rPr>
              <a:t> </a:t>
            </a:r>
            <a:endParaRPr lang="en-IN" sz="2250" dirty="0" smtClean="0">
              <a:latin typeface="Bahnschrift" panose="020B050204020402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2250" dirty="0" smtClean="0">
                <a:latin typeface="Bahnschrift" panose="020B0502040204020203" pitchFamily="34" charset="0"/>
              </a:rPr>
              <a:t>All necessary changes are done in the Virtual DOM, Before making the changes in Browser DOM(Real DOM).</a:t>
            </a:r>
            <a:endParaRPr lang="en-IN" sz="2250" dirty="0">
              <a:latin typeface="Bahnschrift" panose="020B050204020402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sz="2250" dirty="0">
                <a:latin typeface="Bahnschrift" panose="020B0502040204020203" pitchFamily="34" charset="0"/>
              </a:rPr>
              <a:t>Finally, </a:t>
            </a:r>
            <a:r>
              <a:rPr lang="en-IN" sz="2250" dirty="0" smtClean="0">
                <a:latin typeface="Bahnschrift" panose="020B0502040204020203" pitchFamily="34" charset="0"/>
              </a:rPr>
              <a:t>React only changes, what needs to be changed.</a:t>
            </a:r>
            <a:endParaRPr lang="en-IN" sz="2250" dirty="0">
              <a:latin typeface="Bahnschrift" panose="020B0502040204020203" pitchFamily="34" charset="0"/>
            </a:endParaRPr>
          </a:p>
          <a:p>
            <a:pPr marL="101596" lvl="0" indent="0">
              <a:lnSpc>
                <a:spcPct val="150000"/>
              </a:lnSpc>
              <a:buNone/>
            </a:pPr>
            <a:endParaRPr lang="en-US" sz="2250" b="1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01596" indent="0">
              <a:buNone/>
            </a:pPr>
            <a:r>
              <a:rPr lang="en-US" sz="225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So what is this Virtual DOM and Real DOM……?</a:t>
            </a:r>
          </a:p>
        </p:txBody>
      </p:sp>
    </p:spTree>
    <p:extLst>
      <p:ext uri="{BB962C8B-B14F-4D97-AF65-F5344CB8AC3E}">
        <p14:creationId xmlns:p14="http://schemas.microsoft.com/office/powerpoint/2010/main" val="41652091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1_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TYSS_2019</Template>
  <TotalTime>28741</TotalTime>
  <Words>3066</Words>
  <Application>Microsoft Office PowerPoint</Application>
  <PresentationFormat>Widescreen</PresentationFormat>
  <Paragraphs>944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Arvo</vt:lpstr>
      <vt:lpstr>Bahnschrift</vt:lpstr>
      <vt:lpstr>Calibri</vt:lpstr>
      <vt:lpstr>Roboto</vt:lpstr>
      <vt:lpstr>Roboto Condensed</vt:lpstr>
      <vt:lpstr>source-code-pro</vt:lpstr>
      <vt:lpstr>Times New Roman</vt:lpstr>
      <vt:lpstr>Wingdings</vt:lpstr>
      <vt:lpstr>TYSS_2019</vt:lpstr>
      <vt:lpstr>1_TYSS_2019</vt:lpstr>
      <vt:lpstr> REACT JS</vt:lpstr>
      <vt:lpstr>Basics Introduction</vt:lpstr>
      <vt:lpstr>Introduction to React JS</vt:lpstr>
      <vt:lpstr>What is React ? </vt:lpstr>
      <vt:lpstr>Features of React &amp; Why it is Used </vt:lpstr>
      <vt:lpstr>Advantages &amp; Limitations</vt:lpstr>
      <vt:lpstr>Concepts to be known</vt:lpstr>
      <vt:lpstr>SPA</vt:lpstr>
      <vt:lpstr>How does React Work ?</vt:lpstr>
      <vt:lpstr>The Virtual DOM</vt:lpstr>
      <vt:lpstr>Virtual DOM Working continued…</vt:lpstr>
      <vt:lpstr>Virtual DOM Working</vt:lpstr>
      <vt:lpstr>Real DOM v/s Virtual DOM</vt:lpstr>
      <vt:lpstr>Environmental Setup for React Application</vt:lpstr>
      <vt:lpstr>Adding React in HTML</vt:lpstr>
      <vt:lpstr>React Example</vt:lpstr>
      <vt:lpstr>React Element to DOM Element</vt:lpstr>
      <vt:lpstr>ReactDOM</vt:lpstr>
      <vt:lpstr>JSX(JavaScript XML)</vt:lpstr>
      <vt:lpstr>JSX Rules</vt:lpstr>
      <vt:lpstr>Babel </vt:lpstr>
      <vt:lpstr>Web Pack</vt:lpstr>
      <vt:lpstr>React.createClass() </vt:lpstr>
      <vt:lpstr>React.Component</vt:lpstr>
      <vt:lpstr>Elements</vt:lpstr>
      <vt:lpstr>React Components </vt:lpstr>
      <vt:lpstr>Components</vt:lpstr>
      <vt:lpstr>Types of Components</vt:lpstr>
      <vt:lpstr>State-less &amp; State-full Components</vt:lpstr>
      <vt:lpstr>State-less and State-full Components</vt:lpstr>
      <vt:lpstr>Stateful v/s Stateless</vt:lpstr>
      <vt:lpstr>Rendering a Component</vt:lpstr>
      <vt:lpstr>Props</vt:lpstr>
      <vt:lpstr>State</vt:lpstr>
      <vt:lpstr>State continued…</vt:lpstr>
      <vt:lpstr>Props v/s State</vt:lpstr>
      <vt:lpstr>Props validation</vt:lpstr>
      <vt:lpstr>Props Validation</vt:lpstr>
      <vt:lpstr>Function to Class Components</vt:lpstr>
      <vt:lpstr>React Router</vt:lpstr>
      <vt:lpstr>React Router continued…</vt:lpstr>
      <vt:lpstr>Router Link</vt:lpstr>
      <vt:lpstr>Events</vt:lpstr>
      <vt:lpstr>Lifecycle Hooks</vt:lpstr>
      <vt:lpstr>Lifecycle Hooks(Old)</vt:lpstr>
      <vt:lpstr>React16 Lifecycle Hooks</vt:lpstr>
      <vt:lpstr>Conditional Rendering</vt:lpstr>
      <vt:lpstr>React Fragments</vt:lpstr>
      <vt:lpstr>React Lists </vt:lpstr>
      <vt:lpstr>React Lists</vt:lpstr>
      <vt:lpstr>React Keys</vt:lpstr>
      <vt:lpstr>React Keys</vt:lpstr>
      <vt:lpstr>React Component API</vt:lpstr>
      <vt:lpstr>React Forms</vt:lpstr>
      <vt:lpstr>React Forms</vt:lpstr>
      <vt:lpstr>React Hooks</vt:lpstr>
      <vt:lpstr>React Hooks</vt:lpstr>
      <vt:lpstr>Controlled Components</vt:lpstr>
      <vt:lpstr>React Refs</vt:lpstr>
      <vt:lpstr>React Refs</vt:lpstr>
      <vt:lpstr>React Refs</vt:lpstr>
      <vt:lpstr>Higher Order Components(HOC)</vt:lpstr>
      <vt:lpstr>React Context API</vt:lpstr>
      <vt:lpstr>Axios</vt:lpstr>
      <vt:lpstr>Error Boundary</vt:lpstr>
      <vt:lpstr>Error Boundary continued…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Priyanka</cp:lastModifiedBy>
  <cp:revision>1449</cp:revision>
  <cp:lastPrinted>2019-04-15T13:18:47Z</cp:lastPrinted>
  <dcterms:created xsi:type="dcterms:W3CDTF">2019-02-12T10:18:40Z</dcterms:created>
  <dcterms:modified xsi:type="dcterms:W3CDTF">2021-05-05T14:40:25Z</dcterms:modified>
</cp:coreProperties>
</file>