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AF"/>
    <a:srgbClr val="49BCBF"/>
    <a:srgbClr val="A6A6A6"/>
    <a:srgbClr val="FB3919"/>
    <a:srgbClr val="9DB4E7"/>
    <a:srgbClr val="F29B4C"/>
    <a:srgbClr val="0772F3"/>
    <a:srgbClr val="4899FA"/>
    <a:srgbClr val="0554B3"/>
    <a:srgbClr val="EEE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>
        <p:scale>
          <a:sx n="73" d="100"/>
          <a:sy n="73" d="100"/>
        </p:scale>
        <p:origin x="6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3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5147-3725-42F7-A685-75BC380556E7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62E6-2E64-4FEC-9A00-F12C7EF39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0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55" y="6143267"/>
            <a:ext cx="3950315" cy="6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9" y="5300599"/>
            <a:ext cx="4663278" cy="8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23" y="271959"/>
            <a:ext cx="2738835" cy="25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74" y="174473"/>
            <a:ext cx="2572877" cy="4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Cross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Basappa Layout, Gavipuram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55549" y="2415355"/>
            <a:ext cx="2880918" cy="2027295"/>
            <a:chOff x="3491656" y="1811515"/>
            <a:chExt cx="2160688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491656" y="1811515"/>
              <a:ext cx="2160688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 smtClean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Thank</a:t>
              </a:r>
              <a:r>
                <a:rPr lang="en-GB" sz="4000" b="1" baseline="0" dirty="0" smtClean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 You !!!</a:t>
              </a:r>
              <a:endParaRPr lang="en-GB" sz="4000" b="1" dirty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  <a:latin typeface="Roboto Condensed" pitchFamily="2" charset="0"/>
                  <a:ea typeface="Roboto Condensed" pitchFamily="2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1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262FE-2B35-40C2-9E59-B7F449550376}"/>
              </a:ext>
            </a:extLst>
          </p:cNvPr>
          <p:cNvSpPr/>
          <p:nvPr userDrawn="1"/>
        </p:nvSpPr>
        <p:spPr>
          <a:xfrm>
            <a:off x="1007891" y="5846073"/>
            <a:ext cx="271009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u="none" kern="12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9" y="5353449"/>
            <a:ext cx="4663278" cy="8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06057" y="6364761"/>
            <a:ext cx="484324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/>
            </a:r>
            <a:br>
              <a:rPr lang="en-IN" sz="8000" dirty="0"/>
            </a:br>
            <a:r>
              <a:rPr lang="en-IN" sz="8000" dirty="0"/>
              <a:t>ES6 </a:t>
            </a:r>
            <a:r>
              <a:rPr lang="en-US" sz="8000" dirty="0"/>
              <a:t>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De-structuring.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1026402"/>
            <a:ext cx="11633200" cy="5831598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The </a:t>
            </a:r>
            <a:r>
              <a:rPr lang="en-US" sz="2200" dirty="0" smtClean="0">
                <a:latin typeface="+mn-lt"/>
              </a:rPr>
              <a:t>Array de-structuring </a:t>
            </a:r>
            <a:r>
              <a:rPr lang="en-US" sz="2200" dirty="0">
                <a:latin typeface="+mn-lt"/>
              </a:rPr>
              <a:t>is a useful JavaScript feature to extract </a:t>
            </a:r>
            <a:r>
              <a:rPr lang="en-US" sz="2200" dirty="0" smtClean="0">
                <a:latin typeface="+mn-lt"/>
              </a:rPr>
              <a:t>array elements </a:t>
            </a:r>
            <a:r>
              <a:rPr lang="en-US" sz="2200" dirty="0">
                <a:latin typeface="+mn-lt"/>
              </a:rPr>
              <a:t>from </a:t>
            </a:r>
            <a:r>
              <a:rPr lang="en-US" sz="2200" dirty="0" smtClean="0">
                <a:latin typeface="+mn-lt"/>
              </a:rPr>
              <a:t>Array </a:t>
            </a:r>
            <a:r>
              <a:rPr lang="en-US" sz="2200" dirty="0">
                <a:latin typeface="+mn-lt"/>
              </a:rPr>
              <a:t>and bind them to variables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r>
              <a:rPr lang="en-US" sz="2200" dirty="0">
                <a:latin typeface="+mn-lt"/>
              </a:rPr>
              <a:t>Syntax 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      </a:t>
            </a:r>
            <a:r>
              <a:rPr lang="fr-FR" sz="2200" dirty="0" smtClean="0">
                <a:latin typeface="+mn-lt"/>
              </a:rPr>
              <a:t>var [ identifier1 ,identifier2</a:t>
            </a:r>
            <a:r>
              <a:rPr lang="fr-FR" sz="2200" dirty="0">
                <a:latin typeface="+mn-lt"/>
              </a:rPr>
              <a:t>, ..., </a:t>
            </a:r>
            <a:r>
              <a:rPr lang="fr-FR" sz="2200" dirty="0" smtClean="0">
                <a:latin typeface="+mn-lt"/>
              </a:rPr>
              <a:t>identifier} = </a:t>
            </a:r>
            <a:r>
              <a:rPr lang="fr-FR" sz="2200" dirty="0" err="1" smtClean="0">
                <a:latin typeface="+mn-lt"/>
              </a:rPr>
              <a:t>Array</a:t>
            </a:r>
            <a:r>
              <a:rPr lang="fr-FR" sz="2200" dirty="0" smtClean="0">
                <a:latin typeface="+mn-lt"/>
              </a:rPr>
              <a:t>/ [element1 , element2 …];</a:t>
            </a:r>
            <a:endParaRPr lang="fr-FR" sz="2200" dirty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 </a:t>
            </a:r>
            <a:r>
              <a:rPr lang="fr-FR" sz="2200" dirty="0" err="1">
                <a:latin typeface="+mn-lt"/>
              </a:rPr>
              <a:t>Example</a:t>
            </a:r>
            <a:r>
              <a:rPr lang="fr-FR" sz="2200" dirty="0">
                <a:latin typeface="+mn-lt"/>
              </a:rPr>
              <a:t> :</a:t>
            </a: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smtClean="0">
                <a:latin typeface="+mn-lt"/>
              </a:rPr>
              <a:t>var </a:t>
            </a:r>
            <a:r>
              <a:rPr lang="fr-FR" sz="2200" dirty="0" err="1" smtClean="0">
                <a:latin typeface="+mn-lt"/>
              </a:rPr>
              <a:t>array</a:t>
            </a:r>
            <a:r>
              <a:rPr lang="fr-FR" sz="2200" dirty="0" smtClean="0">
                <a:latin typeface="+mn-lt"/>
              </a:rPr>
              <a:t> = [‘HTML’ , ‘CSS’,’JS’ ]</a:t>
            </a:r>
          </a:p>
          <a:p>
            <a:pPr lvl="1"/>
            <a:endParaRPr lang="fr-FR" sz="2200" dirty="0">
              <a:latin typeface="+mn-lt"/>
            </a:endParaRPr>
          </a:p>
          <a:p>
            <a:pPr lvl="1"/>
            <a:r>
              <a:rPr lang="fr-FR" sz="2200" dirty="0" smtClean="0">
                <a:latin typeface="+mn-lt"/>
              </a:rPr>
              <a:t>	</a:t>
            </a:r>
            <a:r>
              <a:rPr lang="fr-FR" sz="2200" dirty="0" err="1" smtClean="0">
                <a:latin typeface="+mn-lt"/>
              </a:rPr>
              <a:t>const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>
                <a:latin typeface="+mn-lt"/>
              </a:rPr>
              <a:t>{ </a:t>
            </a:r>
            <a:r>
              <a:rPr lang="fr-FR" sz="2200" dirty="0" smtClean="0">
                <a:latin typeface="+mn-lt"/>
              </a:rPr>
              <a:t>first, second , </a:t>
            </a:r>
            <a:r>
              <a:rPr lang="fr-FR" sz="2200" dirty="0" err="1" smtClean="0">
                <a:latin typeface="+mn-lt"/>
              </a:rPr>
              <a:t>third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>
                <a:latin typeface="+mn-lt"/>
              </a:rPr>
              <a:t>} </a:t>
            </a:r>
            <a:r>
              <a:rPr lang="fr-FR" sz="2200" dirty="0" smtClean="0">
                <a:latin typeface="+mn-lt"/>
              </a:rPr>
              <a:t>= </a:t>
            </a:r>
            <a:r>
              <a:rPr lang="fr-FR" sz="2200" dirty="0" err="1" smtClean="0">
                <a:latin typeface="+mn-lt"/>
              </a:rPr>
              <a:t>array</a:t>
            </a:r>
            <a:r>
              <a:rPr lang="fr-FR" sz="2200" dirty="0" smtClean="0">
                <a:latin typeface="+mn-lt"/>
              </a:rPr>
              <a:t>;</a:t>
            </a:r>
            <a:endParaRPr lang="fr-FR" sz="2200" dirty="0">
              <a:latin typeface="+mn-lt"/>
            </a:endParaRPr>
          </a:p>
          <a:p>
            <a:pPr lvl="1"/>
            <a:endParaRPr lang="fr-FR" sz="2200" dirty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            </a:t>
            </a:r>
            <a:r>
              <a:rPr lang="fr-FR" sz="2200" dirty="0" smtClean="0">
                <a:latin typeface="+mn-lt"/>
              </a:rPr>
              <a:t>first    </a:t>
            </a:r>
            <a:r>
              <a:rPr lang="fr-FR" sz="2200" dirty="0">
                <a:latin typeface="+mn-lt"/>
              </a:rPr>
              <a:t>// =&gt; </a:t>
            </a:r>
            <a:r>
              <a:rPr lang="fr-FR" sz="2200" dirty="0" smtClean="0">
                <a:latin typeface="+mn-lt"/>
              </a:rPr>
              <a:t>‘HTML’, </a:t>
            </a:r>
            <a:endParaRPr lang="fr-FR" sz="2200" dirty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	 </a:t>
            </a:r>
            <a:r>
              <a:rPr lang="fr-FR" sz="2200" dirty="0" err="1" smtClean="0">
                <a:latin typeface="+mn-lt"/>
              </a:rPr>
              <a:t>third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>
                <a:latin typeface="+mn-lt"/>
              </a:rPr>
              <a:t>// =&gt; </a:t>
            </a:r>
            <a:r>
              <a:rPr lang="fr-FR" sz="2200" dirty="0" smtClean="0">
                <a:latin typeface="+mn-lt"/>
              </a:rPr>
              <a:t>‘ JS'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34727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49815"/>
            <a:ext cx="12024783" cy="6053667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Promises are used to handle asynchronous operations in JavaScript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Syntax 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var</a:t>
            </a:r>
            <a:r>
              <a:rPr lang="en-US" sz="2200" dirty="0" smtClean="0">
                <a:latin typeface="+mn-lt"/>
              </a:rPr>
              <a:t> Promise = new Promise(function (resolve, reject){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//do something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         }</a:t>
            </a:r>
          </a:p>
          <a:p>
            <a:pPr lvl="1"/>
            <a:endParaRPr lang="en-US" sz="2200" dirty="0" smtClean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Promise.then</a:t>
            </a:r>
            <a:r>
              <a:rPr lang="en-US" sz="2200" dirty="0" smtClean="0">
                <a:latin typeface="+mn-lt"/>
              </a:rPr>
              <a:t>( function( result) {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// handle success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}).catch(function(</a:t>
            </a:r>
            <a:r>
              <a:rPr lang="en-US" sz="2200" dirty="0">
                <a:latin typeface="+mn-lt"/>
              </a:rPr>
              <a:t>error</a:t>
            </a:r>
            <a:r>
              <a:rPr lang="en-US" sz="2200" dirty="0" smtClean="0">
                <a:latin typeface="+mn-lt"/>
              </a:rPr>
              <a:t>) </a:t>
            </a:r>
            <a:r>
              <a:rPr lang="en-US" sz="2200" dirty="0">
                <a:latin typeface="+mn-lt"/>
              </a:rPr>
              <a:t>{</a:t>
            </a:r>
          </a:p>
          <a:p>
            <a:pPr lvl="1"/>
            <a:r>
              <a:rPr lang="en-US" sz="2200" dirty="0">
                <a:latin typeface="+mn-lt"/>
              </a:rPr>
              <a:t>			// handle </a:t>
            </a:r>
            <a:r>
              <a:rPr lang="en-US" sz="2200" dirty="0" smtClean="0">
                <a:latin typeface="+mn-lt"/>
              </a:rPr>
              <a:t>error</a:t>
            </a:r>
            <a:endParaRPr lang="en-US" sz="2200" dirty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		</a:t>
            </a:r>
            <a:r>
              <a:rPr lang="en-US" sz="2200" dirty="0" smtClean="0">
                <a:latin typeface="+mn-lt"/>
              </a:rPr>
              <a:t>}).</a:t>
            </a:r>
          </a:p>
          <a:p>
            <a:pPr lvl="1"/>
            <a:endParaRPr lang="en-US" sz="2200" dirty="0" smtClean="0">
              <a:latin typeface="+mn-lt"/>
            </a:endParaRPr>
          </a:p>
          <a:p>
            <a:pPr fontAlgn="base"/>
            <a:r>
              <a:rPr lang="en-US" sz="2200" dirty="0">
                <a:latin typeface="+mn-lt"/>
              </a:rPr>
              <a:t>There are 3 states of the Promise object: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Pending</a:t>
            </a:r>
            <a:r>
              <a:rPr lang="en-US" sz="2200" dirty="0">
                <a:latin typeface="+mn-lt"/>
              </a:rPr>
              <a:t>: Initial State, before the Promise succeeds or fails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Resolved</a:t>
            </a:r>
            <a:r>
              <a:rPr lang="en-US" sz="2200" dirty="0">
                <a:latin typeface="+mn-lt"/>
              </a:rPr>
              <a:t>: Completed Promise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Rejected</a:t>
            </a:r>
            <a:r>
              <a:rPr lang="en-US" sz="2200" dirty="0">
                <a:latin typeface="+mn-lt"/>
              </a:rPr>
              <a:t>: Failed Promise</a:t>
            </a:r>
          </a:p>
          <a:p>
            <a:pPr lvl="1"/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70310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55669"/>
            <a:ext cx="9265066" cy="338554"/>
          </a:xfrm>
        </p:spPr>
        <p:txBody>
          <a:bodyPr/>
          <a:lstStyle/>
          <a:p>
            <a:r>
              <a:rPr lang="en-US" sz="2200" dirty="0" smtClean="0"/>
              <a:t>Promises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>
          <a:xfrm>
            <a:off x="11241510" y="6461580"/>
            <a:ext cx="1110410" cy="415777"/>
          </a:xfrm>
        </p:spPr>
        <p:txBody>
          <a:bodyPr/>
          <a:lstStyle/>
          <a:p>
            <a:fld id="{A5FE59A5-F4B4-47F3-8C4B-BD6C0C97D865}" type="slidenum">
              <a:rPr lang="en-IN" sz="2200" smtClean="0"/>
              <a:pPr/>
              <a:t>11</a:t>
            </a:fld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692331"/>
            <a:ext cx="11887200" cy="57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81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766284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Promises chaining can be used when we have a sequence of asynchronous tasks to be done one after another. Promises are chained when a promise depends on the result of another promise. </a:t>
            </a: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function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add_positivenos_async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(n1, n2) {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let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p = new Promise(function (resolve, reject) {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if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(n1 &gt;= 0 &amp;&amp; n2 &gt;= 0) {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 resolve(n1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+ n2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else {</a:t>
            </a:r>
          </a:p>
          <a:p>
            <a:pPr marL="101596" indent="0"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reject('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NOT_Postive_Number_Passed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');</a:t>
            </a: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})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return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p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}</a:t>
            </a:r>
          </a:p>
          <a:p>
            <a:pPr marL="101596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27618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</a:p>
          <a:p>
            <a:pPr marL="101596" indent="0">
              <a:buNone/>
            </a:pPr>
            <a:r>
              <a:rPr lang="en-US" altLang="en-US" sz="25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add_positivenos_async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(10,20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.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then(function(result){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console.log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("first 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result“ ,result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return </a:t>
            </a:r>
            <a:r>
              <a:rPr lang="en-US" altLang="en-US" sz="25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add_positivenos_async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(result ,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}).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then(function(result){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console.log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("second 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result“ ,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return </a:t>
            </a:r>
            <a:r>
              <a:rPr lang="en-US" altLang="en-US" sz="25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add_positivenos_async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(result ,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}).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then(function(result){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console.log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("third 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result“ ,</a:t>
            </a: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result) </a:t>
            </a:r>
            <a:endParaRPr lang="en-US" altLang="en-US" sz="25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1596" indent="0">
              <a:buNone/>
            </a:pPr>
            <a:r>
              <a:rPr lang="en-US" altLang="en-US" sz="25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})</a:t>
            </a:r>
            <a:r>
              <a:rPr lang="en-US" altLang="en-US" sz="25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500" dirty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  <a:latin typeface="+mn-lt"/>
              </a:rPr>
              <a:t>Output :</a:t>
            </a:r>
          </a:p>
          <a:p>
            <a:pPr marL="101596" lv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first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 30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							second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 60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							third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result 120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101596" indent="0">
              <a:buNone/>
            </a:pPr>
            <a:endParaRPr lang="en-US" altLang="en-US" sz="2500" dirty="0" smtClean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endParaRPr lang="en-US" altLang="en-US" sz="25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5207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Race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0279" y="1040796"/>
            <a:ext cx="11633200" cy="5420784"/>
          </a:xfrm>
        </p:spPr>
        <p:txBody>
          <a:bodyPr/>
          <a:lstStyle/>
          <a:p>
            <a:pPr marL="285750" indent="-285750">
              <a:buClrTx/>
            </a:pP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The </a:t>
            </a:r>
            <a:r>
              <a:rPr lang="en-US" altLang="en-US" sz="2200" b="1" dirty="0" err="1">
                <a:solidFill>
                  <a:srgbClr val="333333"/>
                </a:solidFill>
                <a:latin typeface="+mn-lt"/>
              </a:rPr>
              <a:t>Promise.race</a:t>
            </a:r>
            <a:r>
              <a:rPr lang="en-US" altLang="en-US" sz="2200" b="1" dirty="0">
                <a:solidFill>
                  <a:srgbClr val="333333"/>
                </a:solidFill>
                <a:latin typeface="+mn-lt"/>
              </a:rPr>
              <a:t>()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method returns a promise that fulfills or rejects as soon as one of the promises in an 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iterable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 fulfills or rejects, with the value or reason from that promise.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Tx/>
            </a:pP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promise1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= new Promise((resolve, reject) =&gt; { 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				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setTimeout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(resolve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, 500, 'one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');</a:t>
            </a:r>
          </a:p>
          <a:p>
            <a:pPr lvl="1" indent="-60957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});</a:t>
            </a:r>
          </a:p>
          <a:p>
            <a:pPr marL="285750" indent="-285750"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Tx/>
            </a:pP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const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promise2 = new Promise((resolve, reject) =&gt; { 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				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setTimeout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(resolve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, 100, 'two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');</a:t>
            </a:r>
          </a:p>
          <a:p>
            <a:pPr lvl="1" indent="-60957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});</a:t>
            </a:r>
          </a:p>
          <a:p>
            <a:pPr marL="285750" indent="-285750"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Tx/>
            </a:pP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Promise.race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([promise1, promise2]).then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  (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value) =&gt; { 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					console.log(value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);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lvl="1" indent="-60957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// Both resolve, but promise2 is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faster</a:t>
            </a:r>
          </a:p>
          <a:p>
            <a:pPr lvl="1" indent="-60957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});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2899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Async</a:t>
            </a:r>
            <a:r>
              <a:rPr lang="en-US" b="1" dirty="0"/>
              <a:t>/await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699830"/>
            <a:ext cx="11633200" cy="5420784"/>
          </a:xfrm>
        </p:spPr>
        <p:txBody>
          <a:bodyPr/>
          <a:lstStyle/>
          <a:p>
            <a:pPr lvl="0"/>
            <a:endParaRPr lang="en-US" altLang="en-US" sz="2200" dirty="0" smtClean="0">
              <a:solidFill>
                <a:srgbClr val="333333"/>
              </a:solidFill>
              <a:latin typeface="+mn-lt"/>
            </a:endParaRPr>
          </a:p>
          <a:p>
            <a:pPr lvl="0"/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So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, 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async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 ensures that the function returns a promise, and wraps non-promises in it. </a:t>
            </a:r>
            <a:endParaRPr lang="en-US" altLang="en-US" sz="2200" dirty="0" smtClean="0">
              <a:solidFill>
                <a:srgbClr val="333333"/>
              </a:solidFill>
              <a:latin typeface="+mn-lt"/>
            </a:endParaRPr>
          </a:p>
          <a:p>
            <a:pPr marL="101596" lvl="0" indent="0">
              <a:buNone/>
            </a:pPr>
            <a:endParaRPr lang="en-US" altLang="en-US" sz="2200" dirty="0" smtClean="0">
              <a:solidFill>
                <a:srgbClr val="333333"/>
              </a:solidFill>
              <a:latin typeface="+mn-lt"/>
            </a:endParaRPr>
          </a:p>
          <a:p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There’s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another keyword, await, that works only inside 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async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 functions, and it’s pretty cool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.</a:t>
            </a:r>
          </a:p>
          <a:p>
            <a:endParaRPr lang="en-US" altLang="en-US" sz="2200" b="1" dirty="0">
              <a:solidFill>
                <a:srgbClr val="333333"/>
              </a:solidFill>
              <a:latin typeface="+mn-lt"/>
            </a:endParaRPr>
          </a:p>
          <a:p>
            <a:r>
              <a:rPr lang="en-US" altLang="en-US" sz="2400" b="1" dirty="0" smtClean="0">
                <a:solidFill>
                  <a:schemeClr val="tx1"/>
                </a:solidFill>
                <a:latin typeface="+mn-lt"/>
              </a:rPr>
              <a:t>Await</a:t>
            </a:r>
            <a:r>
              <a:rPr lang="en-US" alt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+mn-lt"/>
              </a:rPr>
              <a:t>	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syntax: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works only inside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</a:rPr>
              <a:t>async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functions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let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value = </a:t>
            </a: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await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promise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The keyword await makes JavaScript wait until that promise settles and returns its result.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0"/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lvl="0"/>
            <a:r>
              <a:rPr lang="en-US" sz="2200" dirty="0" smtClean="0">
                <a:latin typeface="+mn-lt"/>
              </a:rPr>
              <a:t>Note :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Can’t use await in regular functions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If we try to use await in non-</a:t>
            </a:r>
            <a:r>
              <a:rPr lang="en-US" altLang="en-US" sz="2200" dirty="0" err="1">
                <a:solidFill>
                  <a:srgbClr val="333333"/>
                </a:solidFill>
                <a:latin typeface="+mn-lt"/>
              </a:rPr>
              <a:t>async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 function, there would be a syntax error: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0"/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83184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Async</a:t>
            </a:r>
            <a:r>
              <a:rPr lang="en-US" b="1" dirty="0"/>
              <a:t>/await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49164"/>
          </a:xfrm>
        </p:spPr>
        <p:txBody>
          <a:bodyPr/>
          <a:lstStyle/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async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function f() </a:t>
            </a:r>
            <a:r>
              <a:rPr lang="en-US" sz="2200" dirty="0" smtClean="0">
                <a:latin typeface="+mn-lt"/>
              </a:rPr>
              <a:t>{ 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 let </a:t>
            </a:r>
            <a:r>
              <a:rPr lang="en-US" sz="2200" dirty="0">
                <a:latin typeface="+mn-lt"/>
              </a:rPr>
              <a:t>promise = new Promise((resolve, reject) =&gt; </a:t>
            </a:r>
            <a:r>
              <a:rPr lang="en-US" sz="2200" dirty="0" smtClean="0">
                <a:latin typeface="+mn-lt"/>
              </a:rPr>
              <a:t>{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 </a:t>
            </a:r>
            <a:r>
              <a:rPr lang="en-US" sz="2200" dirty="0" err="1">
                <a:latin typeface="+mn-lt"/>
              </a:rPr>
              <a:t>setTimeout</a:t>
            </a:r>
            <a:r>
              <a:rPr lang="en-US" sz="2200" dirty="0">
                <a:latin typeface="+mn-lt"/>
              </a:rPr>
              <a:t>(() =&gt; resolve("done!"), 1000)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}); 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let </a:t>
            </a:r>
            <a:r>
              <a:rPr lang="en-US" sz="2200" dirty="0">
                <a:latin typeface="+mn-lt"/>
              </a:rPr>
              <a:t>result = await promise; // wait until the promise resolves (*) </a:t>
            </a:r>
            <a:r>
              <a:rPr lang="en-US" sz="2200" dirty="0" smtClean="0">
                <a:latin typeface="+mn-lt"/>
              </a:rPr>
              <a:t>			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alert(result</a:t>
            </a:r>
            <a:r>
              <a:rPr lang="en-US" sz="2200" dirty="0">
                <a:latin typeface="+mn-lt"/>
              </a:rPr>
              <a:t>); // "done!"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}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  </a:t>
            </a:r>
            <a:r>
              <a:rPr lang="en-US" sz="2200" dirty="0">
                <a:latin typeface="+mn-lt"/>
              </a:rPr>
              <a:t>f</a:t>
            </a:r>
            <a:r>
              <a:rPr lang="en-US" sz="2200" dirty="0" smtClean="0">
                <a:latin typeface="+mn-lt"/>
              </a:rPr>
              <a:t>();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lvl="0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The function execution “pauses” at the line (*) and resumes when the promise settles, with result becoming its result. So the code above shows “done!” in one second. 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20477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latin typeface="+mn-lt"/>
              </a:rPr>
              <a:t>A </a:t>
            </a:r>
            <a:r>
              <a:rPr lang="en-US" altLang="en-US" sz="2200" dirty="0">
                <a:latin typeface="+mn-lt"/>
              </a:rPr>
              <a:t>class is a type of function, but instead of using the keyword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function</a:t>
            </a:r>
            <a:r>
              <a:rPr lang="en-US" altLang="en-US" sz="2200" dirty="0">
                <a:latin typeface="+mn-lt"/>
              </a:rPr>
              <a:t> to initiate it, we use the keyword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class</a:t>
            </a:r>
            <a:r>
              <a:rPr lang="en-US" altLang="en-US" sz="2200" dirty="0">
                <a:latin typeface="+mn-lt"/>
              </a:rPr>
              <a:t>, and the properties are assigned inside a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constructor()</a:t>
            </a:r>
            <a:r>
              <a:rPr lang="en-US" altLang="en-US" sz="2200" dirty="0">
                <a:latin typeface="+mn-lt"/>
              </a:rPr>
              <a:t> method.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Class Definition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latin typeface="+mn-lt"/>
              </a:rPr>
              <a:t>Use </a:t>
            </a:r>
            <a:r>
              <a:rPr lang="en-US" altLang="en-US" sz="2200" dirty="0">
                <a:latin typeface="+mn-lt"/>
              </a:rPr>
              <a:t>the keyword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class</a:t>
            </a:r>
            <a:r>
              <a:rPr lang="en-US" altLang="en-US" sz="2200" dirty="0">
                <a:latin typeface="+mn-lt"/>
              </a:rPr>
              <a:t> to create a class, and always </a:t>
            </a:r>
            <a:r>
              <a:rPr lang="en-US" altLang="en-US" sz="2200" dirty="0" smtClean="0">
                <a:latin typeface="+mn-lt"/>
              </a:rPr>
              <a:t>add the</a:t>
            </a:r>
            <a:r>
              <a:rPr lang="en-US" altLang="en-US" sz="2200" dirty="0">
                <a:latin typeface="+mn-lt"/>
              </a:rPr>
              <a:t>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constructor()</a:t>
            </a:r>
            <a:r>
              <a:rPr lang="en-US" altLang="en-US" sz="2200" dirty="0">
                <a:latin typeface="+mn-lt"/>
              </a:rPr>
              <a:t> method</a:t>
            </a:r>
            <a:r>
              <a:rPr lang="en-US" altLang="en-US" sz="2200" dirty="0" smtClean="0">
                <a:latin typeface="+mn-lt"/>
              </a:rPr>
              <a:t>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+mn-lt"/>
              </a:rPr>
              <a:t>The constructor method is called each time the class object is initialized</a:t>
            </a:r>
            <a:r>
              <a:rPr lang="en-US" altLang="en-US" sz="2200" dirty="0" smtClean="0">
                <a:latin typeface="+mn-lt"/>
              </a:rPr>
              <a:t>.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Syntax :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   </a:t>
            </a:r>
            <a:r>
              <a:rPr lang="en-US" altLang="en-US" sz="2200" dirty="0" smtClean="0">
                <a:solidFill>
                  <a:srgbClr val="C00000"/>
                </a:solidFill>
                <a:latin typeface="+mn-lt"/>
              </a:rPr>
              <a:t>class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err="1" smtClean="0">
                <a:solidFill>
                  <a:schemeClr val="tx1"/>
                </a:solidFill>
                <a:latin typeface="+mn-lt"/>
              </a:rPr>
              <a:t>class_name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pPr lvl="1" indent="-60957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</a:t>
            </a:r>
            <a:r>
              <a:rPr lang="en-US" altLang="en-US" sz="2200" dirty="0" smtClean="0">
                <a:solidFill>
                  <a:srgbClr val="C00000"/>
                </a:solidFill>
                <a:latin typeface="+mn-lt"/>
              </a:rPr>
              <a:t>constructor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(){</a:t>
            </a:r>
          </a:p>
          <a:p>
            <a:pPr lvl="1" indent="-60957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//properties declaration and </a:t>
            </a:r>
            <a:r>
              <a:rPr lang="en-US" altLang="en-US" sz="2200" dirty="0" smtClean="0">
                <a:latin typeface="+mn-lt"/>
              </a:rPr>
              <a:t>initialization</a:t>
            </a:r>
          </a:p>
          <a:p>
            <a:pPr lvl="1" indent="-60957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} //end of constructor</a:t>
            </a:r>
          </a:p>
          <a:p>
            <a:pPr lvl="1" indent="-60957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    } //end of class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0154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29" y="755864"/>
            <a:ext cx="11633200" cy="6576181"/>
          </a:xfrm>
        </p:spPr>
        <p:txBody>
          <a:bodyPr/>
          <a:lstStyle/>
          <a:p>
            <a:r>
              <a:rPr lang="en-US" sz="2200" b="1" dirty="0" smtClean="0">
                <a:latin typeface="+mn-lt"/>
              </a:rPr>
              <a:t>Methods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The constructor method is special, it is where you initialize properties, it is called automatically when a class is initiated, and it has to have the exact name "constructor", in fact, if you do not have a constructor method, JavaScript will add an invisible and empty constructor method.</a:t>
            </a:r>
          </a:p>
          <a:p>
            <a:pPr lvl="1"/>
            <a:endParaRPr lang="en-US" sz="2200" dirty="0" smtClean="0">
              <a:latin typeface="+mn-lt"/>
            </a:endParaRPr>
          </a:p>
          <a:p>
            <a:r>
              <a:rPr lang="en-US" sz="2200" dirty="0">
                <a:latin typeface="+mn-lt"/>
              </a:rPr>
              <a:t>Example </a:t>
            </a:r>
          </a:p>
          <a:p>
            <a:pPr lvl="1"/>
            <a:r>
              <a:rPr lang="en-US" sz="2200" dirty="0">
                <a:latin typeface="+mn-lt"/>
              </a:rPr>
              <a:t>		class Car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			       constructor(brand)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			      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 = brand;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			      </a:t>
            </a:r>
            <a:r>
              <a:rPr lang="en-US" sz="2200" dirty="0" smtClean="0">
                <a:latin typeface="+mn-lt"/>
              </a:rPr>
              <a:t>}</a:t>
            </a:r>
          </a:p>
          <a:p>
            <a:pPr lvl="1"/>
            <a:r>
              <a:rPr lang="en-US" sz="2200" dirty="0" smtClean="0">
                <a:latin typeface="+mn-lt"/>
              </a:rPr>
              <a:t>                                                 present</a:t>
            </a:r>
            <a:r>
              <a:rPr lang="en-US" sz="2200" dirty="0">
                <a:latin typeface="+mn-lt"/>
              </a:rPr>
              <a:t>()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		</a:t>
            </a:r>
            <a:r>
              <a:rPr lang="en-US" sz="2200" dirty="0">
                <a:latin typeface="+mn-lt"/>
              </a:rPr>
              <a:t>  return "I have a " +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     </a:t>
            </a:r>
            <a:r>
              <a:rPr lang="en-US" sz="2200" dirty="0">
                <a:latin typeface="+mn-lt"/>
              </a:rPr>
              <a:t> }</a:t>
            </a:r>
          </a:p>
          <a:p>
            <a:pPr lvl="1"/>
            <a:r>
              <a:rPr lang="en-US" sz="2200" dirty="0">
                <a:latin typeface="+mn-lt"/>
              </a:rPr>
              <a:t>			   </a:t>
            </a:r>
            <a:r>
              <a:rPr lang="en-US" sz="2200" dirty="0" smtClean="0">
                <a:latin typeface="+mn-lt"/>
              </a:rPr>
              <a:t>}</a:t>
            </a:r>
            <a:endParaRPr lang="en-US" sz="2200" dirty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	</a:t>
            </a:r>
            <a:r>
              <a:rPr lang="en-US" sz="2200" dirty="0" err="1">
                <a:latin typeface="+mn-lt"/>
              </a:rPr>
              <a:t>var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mycar</a:t>
            </a:r>
            <a:r>
              <a:rPr lang="en-US" sz="2200" dirty="0">
                <a:latin typeface="+mn-lt"/>
              </a:rPr>
              <a:t> = new Car("Ford");   //Object </a:t>
            </a:r>
            <a:r>
              <a:rPr lang="en-US" sz="2200" dirty="0" smtClean="0">
                <a:latin typeface="+mn-lt"/>
              </a:rPr>
              <a:t>Creation</a:t>
            </a:r>
            <a:endParaRPr lang="en-US" sz="2200" dirty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	console.log(</a:t>
            </a:r>
            <a:r>
              <a:rPr lang="en-US" sz="2200" dirty="0" err="1">
                <a:latin typeface="+mn-lt"/>
              </a:rPr>
              <a:t>mycar.carname</a:t>
            </a:r>
            <a:r>
              <a:rPr lang="en-US" sz="2200" dirty="0" smtClean="0">
                <a:latin typeface="+mn-lt"/>
              </a:rPr>
              <a:t>);   </a:t>
            </a:r>
            <a:r>
              <a:rPr lang="en-US" sz="2200" dirty="0">
                <a:latin typeface="+mn-lt"/>
              </a:rPr>
              <a:t>// accessing the data member </a:t>
            </a:r>
            <a:endParaRPr lang="en-US" sz="2200" dirty="0" smtClean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console.log(</a:t>
            </a:r>
            <a:r>
              <a:rPr lang="en-US" sz="2200" dirty="0" err="1" smtClean="0">
                <a:latin typeface="+mn-lt"/>
              </a:rPr>
              <a:t>mycar.present</a:t>
            </a:r>
            <a:r>
              <a:rPr lang="en-US" sz="2200" dirty="0" smtClean="0">
                <a:latin typeface="+mn-lt"/>
              </a:rPr>
              <a:t>());  //accessing the method</a:t>
            </a:r>
            <a:endParaRPr lang="en-US" sz="2200" dirty="0">
              <a:latin typeface="+mn-lt"/>
            </a:endParaRPr>
          </a:p>
          <a:p>
            <a:pPr lvl="1"/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8824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keywords.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752082"/>
            <a:ext cx="11633200" cy="5420784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Before ES6 , JavaScript had only two types of scope: 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Global Scope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 and 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Function Scope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01596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 </a:t>
            </a:r>
          </a:p>
          <a:p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ES2015 introduced two important new JavaScript keywords: 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</a:rPr>
              <a:t>let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 and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</a:rPr>
              <a:t> const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.These two keywords provide 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</a:rPr>
              <a:t>Block Scope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 variables (and constants) in JavaScript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101596" indent="0"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Let Keyword</a:t>
            </a:r>
          </a:p>
          <a:p>
            <a:pPr marL="101596" indent="0"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The let statement declares a block-scoped local variable, optionally initializing it to a value.</a:t>
            </a:r>
          </a:p>
          <a:p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Syntax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:  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           	</a:t>
            </a:r>
          </a:p>
          <a:p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var1,var2,…,varN – The names of the variable or variables to declare. Each must be a legal JavaScript identifier.</a:t>
            </a:r>
          </a:p>
          <a:p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value1,value2,..valueN : Optional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663" y="4127862"/>
            <a:ext cx="9721366" cy="574767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var1 [=value1] [,var2  [=value2] ]  [, …, varN  [= valueN];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99404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7217" y="804333"/>
            <a:ext cx="1163319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 smtClean="0">
                <a:solidFill>
                  <a:srgbClr val="000000"/>
                </a:solidFill>
                <a:cs typeface="Segoe UI" panose="020B0502040204020203" pitchFamily="34" charset="0"/>
              </a:rPr>
              <a:t>What is this?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3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 smtClean="0">
                <a:solidFill>
                  <a:srgbClr val="000000"/>
                </a:solidFill>
              </a:rPr>
              <a:t>The </a:t>
            </a:r>
            <a:r>
              <a:rPr lang="en-US" altLang="en-US" sz="2300" dirty="0">
                <a:solidFill>
                  <a:srgbClr val="000000"/>
                </a:solidFill>
              </a:rPr>
              <a:t>JavaScript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keyword refers to the object it belongs to.</a:t>
            </a:r>
            <a:endParaRPr lang="en-US" altLang="en-US" sz="23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 smtClean="0">
                <a:solidFill>
                  <a:srgbClr val="000000"/>
                </a:solidFill>
              </a:rPr>
              <a:t>	It </a:t>
            </a:r>
            <a:r>
              <a:rPr lang="en-US" altLang="en-US" sz="2300" dirty="0">
                <a:solidFill>
                  <a:srgbClr val="000000"/>
                </a:solidFill>
              </a:rPr>
              <a:t>has different values depending on where it is used: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300" dirty="0" smtClean="0">
              <a:solidFill>
                <a:srgbClr val="000000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dirty="0" smtClean="0">
                <a:solidFill>
                  <a:srgbClr val="000000"/>
                </a:solidFill>
              </a:rPr>
              <a:t>In </a:t>
            </a:r>
            <a:r>
              <a:rPr lang="en-US" altLang="en-US" sz="2300" dirty="0">
                <a:solidFill>
                  <a:srgbClr val="000000"/>
                </a:solidFill>
              </a:rPr>
              <a:t>a method,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refers to the owner </a:t>
            </a:r>
            <a:r>
              <a:rPr lang="en-US" altLang="en-US" sz="2300" dirty="0" smtClean="0">
                <a:solidFill>
                  <a:srgbClr val="000000"/>
                </a:solidFill>
              </a:rPr>
              <a:t>object.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dirty="0">
                <a:solidFill>
                  <a:srgbClr val="000000"/>
                </a:solidFill>
              </a:rPr>
              <a:t>Alone,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refers to the global object.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dirty="0" smtClean="0">
                <a:solidFill>
                  <a:srgbClr val="000000"/>
                </a:solidFill>
              </a:rPr>
              <a:t>In </a:t>
            </a:r>
            <a:r>
              <a:rPr lang="en-US" altLang="en-US" sz="2300" dirty="0">
                <a:solidFill>
                  <a:srgbClr val="000000"/>
                </a:solidFill>
              </a:rPr>
              <a:t>a function,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refers to the global object.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dirty="0" smtClean="0">
                <a:solidFill>
                  <a:srgbClr val="000000"/>
                </a:solidFill>
              </a:rPr>
              <a:t>In </a:t>
            </a:r>
            <a:r>
              <a:rPr lang="en-US" altLang="en-US" sz="2300" dirty="0">
                <a:solidFill>
                  <a:srgbClr val="000000"/>
                </a:solidFill>
              </a:rPr>
              <a:t>an event, </a:t>
            </a:r>
            <a:r>
              <a:rPr lang="en-US" altLang="en-US" sz="2300" dirty="0">
                <a:solidFill>
                  <a:srgbClr val="DC143C"/>
                </a:solidFill>
              </a:rPr>
              <a:t>this</a:t>
            </a:r>
            <a:r>
              <a:rPr lang="en-US" altLang="en-US" sz="2300" dirty="0">
                <a:solidFill>
                  <a:srgbClr val="000000"/>
                </a:solidFill>
              </a:rPr>
              <a:t> refers to the element that received the event</a:t>
            </a:r>
            <a:r>
              <a:rPr lang="en-US" altLang="en-US" sz="2300" dirty="0" smtClean="0">
                <a:solidFill>
                  <a:srgbClr val="000000"/>
                </a:solidFill>
              </a:rPr>
              <a:t>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3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028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712892"/>
            <a:ext cx="11633200" cy="6053667"/>
          </a:xfrm>
        </p:spPr>
        <p:txBody>
          <a:bodyPr/>
          <a:lstStyle/>
          <a:p>
            <a:r>
              <a:rPr lang="en-US" sz="2200" b="1" dirty="0">
                <a:latin typeface="+mn-lt"/>
              </a:rPr>
              <a:t>Static </a:t>
            </a:r>
            <a:r>
              <a:rPr lang="en-US" sz="2200" b="1" dirty="0" smtClean="0">
                <a:latin typeface="+mn-lt"/>
              </a:rPr>
              <a:t>Methods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Static </a:t>
            </a:r>
            <a:r>
              <a:rPr lang="en-US" sz="2200" dirty="0">
                <a:latin typeface="+mn-lt"/>
              </a:rPr>
              <a:t>methods are defined on the class itself, and not on the prototype.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That </a:t>
            </a:r>
            <a:r>
              <a:rPr lang="en-US" sz="2200" dirty="0">
                <a:latin typeface="+mn-lt"/>
              </a:rPr>
              <a:t>means you cannot call a static method on the object </a:t>
            </a:r>
            <a:r>
              <a:rPr lang="en-US" sz="2200" dirty="0" smtClean="0">
                <a:latin typeface="+mn-lt"/>
              </a:rPr>
              <a:t>,but </a:t>
            </a:r>
            <a:r>
              <a:rPr lang="en-US" sz="2200" dirty="0">
                <a:latin typeface="+mn-lt"/>
              </a:rPr>
              <a:t>on </a:t>
            </a:r>
            <a:r>
              <a:rPr lang="en-US" sz="2200" dirty="0" smtClean="0">
                <a:latin typeface="+mn-lt"/>
              </a:rPr>
              <a:t>	the       	</a:t>
            </a:r>
            <a:r>
              <a:rPr lang="en-US" sz="2200" dirty="0" err="1" smtClean="0">
                <a:latin typeface="+mn-lt"/>
              </a:rPr>
              <a:t>classname</a:t>
            </a:r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	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class</a:t>
            </a:r>
            <a:r>
              <a:rPr lang="en-US" sz="2200" dirty="0">
                <a:latin typeface="+mn-lt"/>
              </a:rPr>
              <a:t> Car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 </a:t>
            </a:r>
            <a:r>
              <a:rPr lang="en-US" sz="2200" dirty="0">
                <a:latin typeface="+mn-lt"/>
              </a:rPr>
              <a:t>constructor(brand)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 = brand;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}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static</a:t>
            </a:r>
            <a:r>
              <a:rPr lang="en-US" sz="2200" dirty="0">
                <a:latin typeface="+mn-lt"/>
              </a:rPr>
              <a:t> hello()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return "Hello!!";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</a:t>
            </a:r>
            <a:r>
              <a:rPr lang="en-US" sz="2200" dirty="0">
                <a:latin typeface="+mn-lt"/>
              </a:rPr>
              <a:t> }</a:t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}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mycar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= new Car("Ford");</a:t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//</a:t>
            </a:r>
            <a:r>
              <a:rPr lang="en-US" sz="2200" dirty="0">
                <a:latin typeface="+mn-lt"/>
              </a:rPr>
              <a:t>Call 'hello()' on the class Car:</a:t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document.getElementById</a:t>
            </a:r>
            <a:r>
              <a:rPr lang="en-US" sz="2200" dirty="0">
                <a:latin typeface="+mn-lt"/>
              </a:rPr>
              <a:t>("demo").</a:t>
            </a:r>
            <a:r>
              <a:rPr lang="en-US" sz="2200" dirty="0" err="1">
                <a:latin typeface="+mn-lt"/>
              </a:rPr>
              <a:t>innerHTML</a:t>
            </a:r>
            <a:r>
              <a:rPr lang="en-US" sz="2200" dirty="0">
                <a:latin typeface="+mn-lt"/>
              </a:rPr>
              <a:t> = </a:t>
            </a:r>
            <a:r>
              <a:rPr lang="en-US" sz="2200" dirty="0" err="1">
                <a:latin typeface="+mn-lt"/>
              </a:rPr>
              <a:t>Car.hello</a:t>
            </a:r>
            <a:r>
              <a:rPr lang="en-US" sz="2200" dirty="0">
                <a:latin typeface="+mn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094753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Class -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+mn-lt"/>
              </a:rPr>
              <a:t>To create a class inheritance, use the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extends</a:t>
            </a:r>
            <a:r>
              <a:rPr lang="en-US" altLang="en-US" sz="2200" dirty="0">
                <a:latin typeface="+mn-lt"/>
              </a:rPr>
              <a:t> keyword.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+mn-lt"/>
              </a:rPr>
              <a:t>A class created with a class inheritance inherits all the methods from another </a:t>
            </a:r>
            <a:r>
              <a:rPr lang="en-US" altLang="en-US" sz="2200" dirty="0" smtClean="0">
                <a:latin typeface="+mn-lt"/>
              </a:rPr>
              <a:t>class.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 smtClean="0">
                <a:latin typeface="+mn-lt"/>
              </a:rPr>
              <a:t>	class</a:t>
            </a:r>
            <a:r>
              <a:rPr lang="en-US" sz="2200" dirty="0">
                <a:latin typeface="+mn-lt"/>
              </a:rPr>
              <a:t> Model extends Car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	 constructor(brand</a:t>
            </a:r>
            <a:r>
              <a:rPr lang="en-US" sz="2200" dirty="0">
                <a:latin typeface="+mn-lt"/>
              </a:rPr>
              <a:t>, mod)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super(brand);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err="1">
                <a:latin typeface="+mn-lt"/>
              </a:rPr>
              <a:t>this.model</a:t>
            </a:r>
            <a:r>
              <a:rPr lang="en-US" sz="2200" dirty="0">
                <a:latin typeface="+mn-lt"/>
              </a:rPr>
              <a:t> = mod;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}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 </a:t>
            </a:r>
            <a:r>
              <a:rPr lang="en-US" sz="2200" dirty="0" smtClean="0">
                <a:latin typeface="+mn-lt"/>
              </a:rPr>
              <a:t>			show</a:t>
            </a:r>
            <a:r>
              <a:rPr lang="en-US" sz="2200" dirty="0">
                <a:latin typeface="+mn-lt"/>
              </a:rPr>
              <a:t>()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return </a:t>
            </a:r>
            <a:r>
              <a:rPr lang="en-US" sz="2200" dirty="0" err="1">
                <a:latin typeface="+mn-lt"/>
              </a:rPr>
              <a:t>this.present</a:t>
            </a:r>
            <a:r>
              <a:rPr lang="en-US" sz="2200" dirty="0">
                <a:latin typeface="+mn-lt"/>
              </a:rPr>
              <a:t>() + ', it is a ' + </a:t>
            </a:r>
            <a:r>
              <a:rPr lang="en-US" sz="2200" dirty="0" err="1">
                <a:latin typeface="+mn-lt"/>
              </a:rPr>
              <a:t>this.model</a:t>
            </a:r>
            <a:r>
              <a:rPr lang="en-US" sz="2200" dirty="0">
                <a:latin typeface="+mn-lt"/>
              </a:rPr>
              <a:t>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	}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}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mycar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= new Model("Ford", "Mustang</a:t>
            </a:r>
            <a:r>
              <a:rPr lang="en-US" sz="2200" dirty="0" smtClean="0">
                <a:latin typeface="+mn-lt"/>
              </a:rPr>
              <a:t>");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document.getElementById</a:t>
            </a:r>
            <a:r>
              <a:rPr lang="en-US" sz="2200" dirty="0">
                <a:latin typeface="+mn-lt"/>
              </a:rPr>
              <a:t>("demo").</a:t>
            </a:r>
            <a:r>
              <a:rPr lang="en-US" sz="2200" dirty="0" err="1">
                <a:latin typeface="+mn-lt"/>
              </a:rPr>
              <a:t>innerHTML</a:t>
            </a:r>
            <a:r>
              <a:rPr lang="en-US" sz="2200" dirty="0">
                <a:latin typeface="+mn-lt"/>
              </a:rPr>
              <a:t> = </a:t>
            </a:r>
            <a:r>
              <a:rPr lang="en-US" sz="2200" dirty="0" err="1">
                <a:latin typeface="+mn-lt"/>
              </a:rPr>
              <a:t>mycar.show</a:t>
            </a:r>
            <a:r>
              <a:rPr lang="en-US" sz="2200" dirty="0">
                <a:latin typeface="+mn-lt"/>
              </a:rPr>
              <a:t>();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0820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+mn-lt"/>
              </a:rPr>
              <a:t>The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super()</a:t>
            </a:r>
            <a:r>
              <a:rPr lang="en-US" altLang="en-US" sz="2200" dirty="0">
                <a:latin typeface="+mn-lt"/>
              </a:rPr>
              <a:t> method refers to the parent class</a:t>
            </a:r>
            <a:r>
              <a:rPr lang="en-US" altLang="en-US" sz="2200" dirty="0" smtClean="0">
                <a:latin typeface="+mn-lt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+mn-lt"/>
              </a:rPr>
              <a:t>By calling the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super()</a:t>
            </a:r>
            <a:r>
              <a:rPr lang="en-US" altLang="en-US" sz="2200" dirty="0">
                <a:latin typeface="+mn-lt"/>
              </a:rPr>
              <a:t> method in the constructor method, we call the parent's constructor method and gets access to the parent's properties and methods</a:t>
            </a:r>
            <a:r>
              <a:rPr lang="en-US" altLang="en-US" sz="2200" dirty="0" smtClean="0">
                <a:latin typeface="+mn-lt"/>
              </a:rPr>
              <a:t>.</a:t>
            </a:r>
            <a:endParaRPr lang="en-US" altLang="en-US" sz="2200" dirty="0"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200" dirty="0">
                <a:solidFill>
                  <a:srgbClr val="2384AF"/>
                </a:solidFill>
                <a:latin typeface="+mn-lt"/>
              </a:rPr>
              <a:t>Inheritance is useful for code reusability: reuse properties and methods of an existing class when you create a new class</a:t>
            </a:r>
            <a:r>
              <a:rPr lang="en-US" sz="2200" dirty="0" smtClean="0">
                <a:solidFill>
                  <a:srgbClr val="2384AF"/>
                </a:solidFill>
                <a:latin typeface="+mn-lt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rgbClr val="2384AF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200" b="1" dirty="0">
                <a:latin typeface="+mn-lt"/>
              </a:rPr>
              <a:t>Getters and </a:t>
            </a:r>
            <a:r>
              <a:rPr lang="en-US" sz="2200" b="1" dirty="0" smtClean="0">
                <a:latin typeface="+mn-lt"/>
              </a:rPr>
              <a:t>Setters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200" dirty="0" smtClean="0"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latin typeface="+mn-lt"/>
              </a:rPr>
              <a:t>	It </a:t>
            </a:r>
            <a:r>
              <a:rPr lang="en-US" altLang="en-US" sz="2200" dirty="0">
                <a:latin typeface="+mn-lt"/>
              </a:rPr>
              <a:t>can be smart to use getters and setters for your properties, especially if </a:t>
            </a:r>
            <a:r>
              <a:rPr lang="en-US" altLang="en-US" sz="2200" dirty="0" smtClean="0">
                <a:latin typeface="+mn-lt"/>
              </a:rPr>
              <a:t>	you </a:t>
            </a:r>
            <a:r>
              <a:rPr lang="en-US" altLang="en-US" sz="2200" dirty="0">
                <a:latin typeface="+mn-lt"/>
              </a:rPr>
              <a:t>want to do something special with the value before returning them, or </a:t>
            </a:r>
            <a:r>
              <a:rPr lang="en-US" altLang="en-US" sz="2200" dirty="0" smtClean="0">
                <a:latin typeface="+mn-lt"/>
              </a:rPr>
              <a:t>	before </a:t>
            </a:r>
            <a:r>
              <a:rPr lang="en-US" altLang="en-US" sz="2200" dirty="0">
                <a:latin typeface="+mn-lt"/>
              </a:rPr>
              <a:t>you set them</a:t>
            </a:r>
            <a:r>
              <a:rPr lang="en-US" altLang="en-US" sz="2200" dirty="0" smtClean="0">
                <a:latin typeface="+mn-lt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+mn-lt"/>
              </a:rPr>
              <a:t>To add getters and setters in the class, use the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get</a:t>
            </a:r>
            <a:r>
              <a:rPr lang="en-US" altLang="en-US" sz="2200" dirty="0">
                <a:latin typeface="+mn-lt"/>
              </a:rPr>
              <a:t> and </a:t>
            </a:r>
            <a:r>
              <a:rPr lang="en-US" altLang="en-US" sz="2200" dirty="0">
                <a:solidFill>
                  <a:srgbClr val="DC143C"/>
                </a:solidFill>
                <a:latin typeface="+mn-lt"/>
              </a:rPr>
              <a:t>set</a:t>
            </a:r>
            <a:r>
              <a:rPr lang="en-US" altLang="en-US" sz="2200" dirty="0">
                <a:latin typeface="+mn-lt"/>
              </a:rPr>
              <a:t> keywords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200" dirty="0" smtClean="0"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200" b="1" dirty="0">
                <a:latin typeface="+mn-lt"/>
              </a:rPr>
              <a:t>Note:</a:t>
            </a:r>
            <a:r>
              <a:rPr lang="en-US" sz="2200" dirty="0">
                <a:latin typeface="+mn-lt"/>
              </a:rPr>
              <a:t> even if the getter is a method, you do not use parentheses when you want to get the property value.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rgbClr val="2384A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8463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844661"/>
          </a:xfrm>
        </p:spPr>
        <p:txBody>
          <a:bodyPr/>
          <a:lstStyle/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class</a:t>
            </a:r>
            <a:r>
              <a:rPr lang="en-US" sz="2200" dirty="0">
                <a:latin typeface="+mn-lt"/>
              </a:rPr>
              <a:t> Car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 </a:t>
            </a:r>
            <a:r>
              <a:rPr lang="en-US" sz="2200" dirty="0" smtClean="0">
                <a:latin typeface="+mn-lt"/>
              </a:rPr>
              <a:t>		     	constructor(brand</a:t>
            </a:r>
            <a:r>
              <a:rPr lang="en-US" sz="2200" dirty="0">
                <a:latin typeface="+mn-lt"/>
              </a:rPr>
              <a:t>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</a:t>
            </a:r>
            <a:r>
              <a:rPr lang="en-US" sz="2200" dirty="0" smtClean="0">
                <a:latin typeface="+mn-lt"/>
              </a:rPr>
              <a:t>		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 = brand;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 </a:t>
            </a:r>
            <a:r>
              <a:rPr lang="en-US" sz="2200" dirty="0">
                <a:latin typeface="+mn-lt"/>
              </a:rPr>
              <a:t>}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 </a:t>
            </a:r>
            <a:r>
              <a:rPr lang="en-US" sz="2200" dirty="0" smtClean="0">
                <a:latin typeface="+mn-lt"/>
              </a:rPr>
              <a:t>			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</a:t>
            </a:r>
            <a:r>
              <a:rPr lang="en-US" sz="2200" dirty="0" smtClean="0">
                <a:solidFill>
                  <a:srgbClr val="C00000"/>
                </a:solidFill>
                <a:latin typeface="+mn-lt"/>
              </a:rPr>
              <a:t>get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cnam</a:t>
            </a:r>
            <a:r>
              <a:rPr lang="en-US" sz="2200" dirty="0">
                <a:latin typeface="+mn-lt"/>
              </a:rPr>
              <a:t>()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</a:t>
            </a:r>
            <a:r>
              <a:rPr lang="en-US" sz="2200" dirty="0" smtClean="0">
                <a:latin typeface="+mn-lt"/>
              </a:rPr>
              <a:t>				</a:t>
            </a:r>
            <a:r>
              <a:rPr lang="en-US" sz="2200" dirty="0">
                <a:latin typeface="+mn-lt"/>
              </a:rPr>
              <a:t>  return </a:t>
            </a:r>
            <a:r>
              <a:rPr lang="en-US" sz="2200" dirty="0" err="1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 }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			 </a:t>
            </a:r>
            <a:r>
              <a:rPr lang="en-US" sz="2200" dirty="0">
                <a:solidFill>
                  <a:srgbClr val="C00000"/>
                </a:solidFill>
                <a:latin typeface="+mn-lt"/>
              </a:rPr>
              <a:t>set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cnam</a:t>
            </a:r>
            <a:r>
              <a:rPr lang="en-US" sz="2200" dirty="0">
                <a:latin typeface="+mn-lt"/>
              </a:rPr>
              <a:t>(x) {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    </a:t>
            </a:r>
            <a:r>
              <a:rPr lang="en-US" sz="2200" dirty="0" smtClean="0">
                <a:latin typeface="+mn-lt"/>
              </a:rPr>
              <a:t>				  </a:t>
            </a:r>
            <a:r>
              <a:rPr lang="en-US" sz="2200" dirty="0" err="1" smtClean="0">
                <a:latin typeface="+mn-lt"/>
              </a:rPr>
              <a:t>this.carname</a:t>
            </a:r>
            <a:r>
              <a:rPr lang="en-US" sz="2200" dirty="0">
                <a:latin typeface="+mn-lt"/>
              </a:rPr>
              <a:t> = x;</a:t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		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}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	    }</a:t>
            </a: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mycar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= new Car("Ford");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document.getElementById</a:t>
            </a:r>
            <a:r>
              <a:rPr lang="en-US" sz="2200" dirty="0">
                <a:latin typeface="+mn-lt"/>
              </a:rPr>
              <a:t>("demo").</a:t>
            </a:r>
            <a:r>
              <a:rPr lang="en-US" sz="2200" dirty="0" err="1">
                <a:latin typeface="+mn-lt"/>
              </a:rPr>
              <a:t>innerHTML</a:t>
            </a:r>
            <a:r>
              <a:rPr lang="en-US" sz="2200" dirty="0">
                <a:latin typeface="+mn-lt"/>
              </a:rPr>
              <a:t> = </a:t>
            </a:r>
            <a:r>
              <a:rPr lang="en-US" sz="2200" dirty="0" err="1">
                <a:latin typeface="+mn-lt"/>
              </a:rPr>
              <a:t>mycar.cnam</a:t>
            </a:r>
            <a:r>
              <a:rPr lang="en-US" sz="2200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90314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921898"/>
            <a:ext cx="11633200" cy="5420784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Consider a scenario where parts of JavaScript code need to be reused. ES6 comes to your rescue with the concept of Modules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A </a:t>
            </a:r>
            <a:r>
              <a:rPr lang="en-US" sz="2200" dirty="0">
                <a:latin typeface="+mn-lt"/>
              </a:rPr>
              <a:t>module can contain variables and functions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A </a:t>
            </a:r>
            <a:r>
              <a:rPr lang="en-US" sz="2200" dirty="0">
                <a:latin typeface="+mn-lt"/>
              </a:rPr>
              <a:t>module is nothing more than a chunk of JavaScript code written in a file. By default, variables and functions of a module are not available for use. </a:t>
            </a:r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Variables </a:t>
            </a:r>
            <a:r>
              <a:rPr lang="en-US" sz="2200" dirty="0">
                <a:latin typeface="+mn-lt"/>
              </a:rPr>
              <a:t>and functions within a module should be exported so that they can be accessed from within other files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Modules </a:t>
            </a:r>
            <a:r>
              <a:rPr lang="en-US" sz="2200" dirty="0">
                <a:latin typeface="+mn-lt"/>
              </a:rPr>
              <a:t>in ES6 work only in strict mode. This means variables or functions declared in a module will not be accessible globally.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65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Export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300" b="1" dirty="0">
                <a:latin typeface="+mj-lt"/>
              </a:rPr>
              <a:t>Exporting a </a:t>
            </a:r>
            <a:r>
              <a:rPr lang="en-US" sz="2300" b="1" dirty="0" smtClean="0">
                <a:latin typeface="+mj-lt"/>
              </a:rPr>
              <a:t>Module</a:t>
            </a:r>
          </a:p>
          <a:p>
            <a:pPr marL="101596" indent="0">
              <a:buNone/>
            </a:pPr>
            <a:r>
              <a:rPr lang="en-US" sz="2300" b="1" dirty="0"/>
              <a:t>	</a:t>
            </a:r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export keyword can be used to export components in a module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  </a:t>
            </a:r>
            <a:r>
              <a:rPr lang="en-US" sz="2200" dirty="0">
                <a:latin typeface="+mn-lt"/>
              </a:rPr>
              <a:t>Exports </a:t>
            </a:r>
            <a:r>
              <a:rPr lang="en-US" sz="2200" dirty="0" smtClean="0">
                <a:latin typeface="+mn-lt"/>
              </a:rPr>
              <a:t>in </a:t>
            </a:r>
            <a:r>
              <a:rPr lang="en-US" sz="2200" dirty="0">
                <a:latin typeface="+mn-lt"/>
              </a:rPr>
              <a:t>a module can be classified as follows −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			1) Named </a:t>
            </a:r>
            <a:r>
              <a:rPr lang="en-US" sz="2200" dirty="0">
                <a:latin typeface="+mn-lt"/>
              </a:rPr>
              <a:t>Exports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			2) Default Exports</a:t>
            </a:r>
          </a:p>
          <a:p>
            <a:r>
              <a:rPr lang="en-US" sz="2300" b="1" dirty="0" smtClean="0">
                <a:latin typeface="+mj-lt"/>
              </a:rPr>
              <a:t>Named Exports</a:t>
            </a:r>
          </a:p>
          <a:p>
            <a:pPr lvl="1"/>
            <a:r>
              <a:rPr lang="en-US" sz="2034" b="1" dirty="0"/>
              <a:t>	</a:t>
            </a:r>
            <a:r>
              <a:rPr lang="en-US" sz="2200" dirty="0">
                <a:latin typeface="+mn-lt"/>
              </a:rPr>
              <a:t>Named exports are distinguished by their names. There can be several named </a:t>
            </a:r>
            <a:r>
              <a:rPr lang="en-US" sz="2200" dirty="0" smtClean="0">
                <a:latin typeface="+mn-lt"/>
              </a:rPr>
              <a:t>	exports </a:t>
            </a:r>
            <a:r>
              <a:rPr lang="en-US" sz="2200" dirty="0">
                <a:latin typeface="+mn-lt"/>
              </a:rPr>
              <a:t>in a module. </a:t>
            </a:r>
            <a:endParaRPr lang="en-US" sz="2200" dirty="0" smtClean="0">
              <a:latin typeface="+mn-lt"/>
            </a:endParaRPr>
          </a:p>
          <a:p>
            <a:pPr lvl="1"/>
            <a:r>
              <a:rPr lang="en-US" sz="2200" dirty="0" smtClean="0">
                <a:latin typeface="+mn-lt"/>
              </a:rPr>
              <a:t>	A </a:t>
            </a:r>
            <a:r>
              <a:rPr lang="en-US" sz="2200" dirty="0">
                <a:latin typeface="+mn-lt"/>
              </a:rPr>
              <a:t>module can export selected components using the syntax </a:t>
            </a:r>
            <a:r>
              <a:rPr lang="en-US" sz="2200" dirty="0" smtClean="0">
                <a:latin typeface="+mn-lt"/>
              </a:rPr>
              <a:t>given </a:t>
            </a:r>
            <a:r>
              <a:rPr lang="en-US" sz="2200" dirty="0">
                <a:latin typeface="+mn-lt"/>
              </a:rPr>
              <a:t>below </a:t>
            </a:r>
            <a:r>
              <a:rPr lang="en-US" sz="2200" dirty="0" smtClean="0">
                <a:latin typeface="+mn-lt"/>
              </a:rPr>
              <a:t>−</a:t>
            </a:r>
          </a:p>
          <a:p>
            <a:pPr lvl="1"/>
            <a:endParaRPr lang="en-US" sz="2200" b="1" dirty="0">
              <a:latin typeface="+mn-lt"/>
            </a:endParaRPr>
          </a:p>
          <a:p>
            <a:pPr lvl="1"/>
            <a:r>
              <a:rPr lang="en-US" sz="2200" b="1" dirty="0" smtClean="0">
                <a:latin typeface="+mn-lt"/>
              </a:rPr>
              <a:t>	Syntax – 1</a:t>
            </a:r>
          </a:p>
          <a:p>
            <a:pPr lvl="1"/>
            <a:r>
              <a:rPr lang="en-US" sz="2200" b="1" dirty="0">
                <a:latin typeface="+mn-lt"/>
              </a:rPr>
              <a:t>	</a:t>
            </a:r>
            <a:r>
              <a:rPr lang="en-US" sz="2200" b="1" dirty="0" smtClean="0">
                <a:latin typeface="+mn-lt"/>
              </a:rPr>
              <a:t>	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//using multiple export keyword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export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component1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export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component2 ... ... </a:t>
            </a:r>
            <a:endParaRPr lang="en-US" altLang="en-US" sz="22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export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componentN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/>
            <a:endParaRPr lang="en-US" sz="2034" b="1" dirty="0" smtClean="0"/>
          </a:p>
          <a:p>
            <a:pPr lvl="1"/>
            <a:r>
              <a:rPr lang="en-US" sz="2034" b="1" dirty="0"/>
              <a:t>	</a:t>
            </a:r>
            <a:r>
              <a:rPr lang="en-US" sz="2034" b="1" dirty="0" smtClean="0"/>
              <a:t>	</a:t>
            </a:r>
            <a:endParaRPr lang="en-US" sz="2034" b="1" dirty="0"/>
          </a:p>
        </p:txBody>
      </p:sp>
    </p:spTree>
    <p:extLst>
      <p:ext uri="{BB962C8B-B14F-4D97-AF65-F5344CB8AC3E}">
        <p14:creationId xmlns:p14="http://schemas.microsoft.com/office/powerpoint/2010/main" val="158228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- Export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06" y="830459"/>
            <a:ext cx="11633200" cy="5420784"/>
          </a:xfrm>
        </p:spPr>
        <p:txBody>
          <a:bodyPr/>
          <a:lstStyle/>
          <a:p>
            <a:pPr lvl="1"/>
            <a:r>
              <a:rPr lang="en-US" sz="2200" b="1" dirty="0" smtClean="0"/>
              <a:t>	</a:t>
            </a:r>
          </a:p>
          <a:p>
            <a:pPr lvl="1"/>
            <a:r>
              <a:rPr lang="en-US" sz="2200" b="1" dirty="0"/>
              <a:t>	</a:t>
            </a:r>
            <a:r>
              <a:rPr lang="en-US" sz="2200" b="1" dirty="0" smtClean="0"/>
              <a:t>Syntax </a:t>
            </a:r>
            <a:r>
              <a:rPr lang="en-US" sz="2200" b="1" dirty="0"/>
              <a:t>– 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/>
              <a:t>		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//using single export keyword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 export {component1,component2,....,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componentN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300" b="1" dirty="0">
                <a:latin typeface="+mj-lt"/>
              </a:rPr>
              <a:t>Default </a:t>
            </a:r>
            <a:r>
              <a:rPr lang="en-US" sz="2300" b="1" dirty="0" smtClean="0">
                <a:latin typeface="+mj-lt"/>
              </a:rPr>
              <a:t>Exports</a:t>
            </a:r>
          </a:p>
          <a:p>
            <a:pPr lvl="1"/>
            <a:endParaRPr lang="en-US" sz="2200" b="1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Modules </a:t>
            </a:r>
            <a:r>
              <a:rPr lang="en-US" sz="2200" dirty="0">
                <a:latin typeface="+mn-lt"/>
              </a:rPr>
              <a:t>that need to export only a single value can use default exports. </a:t>
            </a:r>
            <a:r>
              <a:rPr lang="en-US" sz="2200" dirty="0" smtClean="0">
                <a:latin typeface="+mn-lt"/>
              </a:rPr>
              <a:t>	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There </a:t>
            </a:r>
            <a:r>
              <a:rPr lang="en-US" sz="2200" dirty="0">
                <a:latin typeface="+mn-lt"/>
              </a:rPr>
              <a:t>can </a:t>
            </a:r>
            <a:r>
              <a:rPr lang="en-US" sz="2200" dirty="0" smtClean="0">
                <a:latin typeface="+mn-lt"/>
              </a:rPr>
              <a:t>be </a:t>
            </a:r>
            <a:r>
              <a:rPr lang="en-US" sz="2200" dirty="0">
                <a:latin typeface="+mn-lt"/>
              </a:rPr>
              <a:t>only one default export per module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 smtClean="0">
                <a:latin typeface="+mn-lt"/>
                <a:cs typeface="Arial" panose="020B0604020202020204" pitchFamily="34" charset="0"/>
              </a:rPr>
              <a:t>	Syntax -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	export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default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component_name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1015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959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Import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300" b="1" dirty="0">
                <a:latin typeface="+mj-lt"/>
              </a:rPr>
              <a:t>Importing a </a:t>
            </a:r>
            <a:r>
              <a:rPr lang="en-US" sz="2300" b="1" dirty="0" smtClean="0">
                <a:latin typeface="+mj-lt"/>
              </a:rPr>
              <a:t>Module</a:t>
            </a:r>
          </a:p>
          <a:p>
            <a:pPr lvl="1"/>
            <a:r>
              <a:rPr lang="en-US" dirty="0" smtClean="0"/>
              <a:t>	</a:t>
            </a:r>
            <a:r>
              <a:rPr lang="en-US" sz="2200" dirty="0" smtClean="0">
                <a:latin typeface="+mn-lt"/>
              </a:rPr>
              <a:t>To </a:t>
            </a:r>
            <a:r>
              <a:rPr lang="en-US" sz="2200" dirty="0">
                <a:latin typeface="+mn-lt"/>
              </a:rPr>
              <a:t>be able to consume a module, use the </a:t>
            </a:r>
            <a:r>
              <a:rPr lang="en-US" sz="2200" b="1" dirty="0">
                <a:latin typeface="+mn-lt"/>
              </a:rPr>
              <a:t>import keyword</a:t>
            </a:r>
            <a:r>
              <a:rPr lang="en-US" sz="2200" dirty="0">
                <a:latin typeface="+mn-lt"/>
              </a:rPr>
              <a:t>. </a:t>
            </a:r>
            <a:endParaRPr lang="en-US" sz="2200" dirty="0" smtClean="0">
              <a:latin typeface="+mn-lt"/>
            </a:endParaRP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A </a:t>
            </a:r>
            <a:r>
              <a:rPr lang="en-US" sz="2200" dirty="0">
                <a:latin typeface="+mn-lt"/>
              </a:rPr>
              <a:t>module can have multiple </a:t>
            </a:r>
            <a:r>
              <a:rPr lang="en-US" sz="2200" b="1" dirty="0">
                <a:latin typeface="+mn-lt"/>
              </a:rPr>
              <a:t>import </a:t>
            </a:r>
            <a:r>
              <a:rPr lang="en-US" sz="2200" b="1" dirty="0" smtClean="0">
                <a:latin typeface="+mn-lt"/>
              </a:rPr>
              <a:t> statements</a:t>
            </a:r>
            <a:r>
              <a:rPr lang="en-US" sz="2200" dirty="0" smtClean="0">
                <a:latin typeface="+mn-lt"/>
              </a:rPr>
              <a:t>.</a:t>
            </a:r>
          </a:p>
          <a:p>
            <a:pPr lvl="1"/>
            <a:endParaRPr lang="en-US" sz="2200" dirty="0">
              <a:latin typeface="+mn-lt"/>
            </a:endParaRPr>
          </a:p>
          <a:p>
            <a:r>
              <a:rPr lang="en-US" sz="2300" b="1" dirty="0">
                <a:latin typeface="+mn-lt"/>
              </a:rPr>
              <a:t>Importing Named </a:t>
            </a:r>
            <a:r>
              <a:rPr lang="en-US" sz="2300" b="1" dirty="0" smtClean="0">
                <a:latin typeface="+mn-lt"/>
              </a:rPr>
              <a:t>Exports</a:t>
            </a:r>
          </a:p>
          <a:p>
            <a:endParaRPr lang="en-US" sz="2300" b="1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While </a:t>
            </a:r>
            <a:r>
              <a:rPr lang="en-US" sz="2200" dirty="0">
                <a:latin typeface="+mn-lt"/>
              </a:rPr>
              <a:t>importing named exports, the names of the corresponding </a:t>
            </a:r>
            <a:r>
              <a:rPr lang="en-US" sz="2200" dirty="0" smtClean="0">
                <a:latin typeface="+mn-lt"/>
              </a:rPr>
              <a:t>	components </a:t>
            </a:r>
            <a:r>
              <a:rPr lang="en-US" sz="2200" dirty="0">
                <a:latin typeface="+mn-lt"/>
              </a:rPr>
              <a:t>must </a:t>
            </a:r>
            <a:r>
              <a:rPr lang="en-US" sz="2200" dirty="0" smtClean="0">
                <a:latin typeface="+mn-lt"/>
              </a:rPr>
              <a:t>	match.</a:t>
            </a: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 smtClean="0">
                <a:latin typeface="+mn-lt"/>
                <a:cs typeface="Arial" panose="020B0604020202020204" pitchFamily="34" charset="0"/>
              </a:rPr>
              <a:t>	Syntax - </a:t>
            </a:r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   import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{component1,component2..componentN} from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module_name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latin typeface="+mn-lt"/>
                <a:cs typeface="Arial" panose="020B0604020202020204" pitchFamily="34" charset="0"/>
              </a:rPr>
              <a:t>	while 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importing named exports, they can be renamed using the as keyword. Use the </a:t>
            </a:r>
            <a:r>
              <a:rPr lang="en-US" altLang="en-US" sz="2200" dirty="0" smtClean="0">
                <a:latin typeface="+mn-lt"/>
                <a:cs typeface="Arial" panose="020B0604020202020204" pitchFamily="34" charset="0"/>
              </a:rPr>
              <a:t>	syntax 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given below −</a:t>
            </a:r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   import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{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original_component_name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as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new_component_name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}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/>
            <a:endParaRPr lang="en-US" sz="2034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00129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- Import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+mn-lt"/>
                <a:cs typeface="Arial" panose="020B0604020202020204" pitchFamily="34" charset="0"/>
              </a:rPr>
              <a:t>All named exports can be imported onto an object by using the asterisk * </a:t>
            </a:r>
            <a:r>
              <a:rPr lang="en-US" altLang="en-US" sz="2200" b="1" dirty="0">
                <a:latin typeface="+mn-lt"/>
                <a:cs typeface="Arial" panose="020B0604020202020204" pitchFamily="34" charset="0"/>
              </a:rPr>
              <a:t>operator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import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* as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variable_name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from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module_name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300" b="1" dirty="0" smtClean="0">
                <a:latin typeface="+mn-lt"/>
              </a:rPr>
              <a:t>Importing </a:t>
            </a:r>
            <a:r>
              <a:rPr lang="en-US" sz="2300" b="1" dirty="0">
                <a:latin typeface="+mn-lt"/>
              </a:rPr>
              <a:t>Default </a:t>
            </a:r>
            <a:r>
              <a:rPr lang="en-US" sz="2300" b="1" dirty="0" smtClean="0">
                <a:latin typeface="+mn-lt"/>
              </a:rPr>
              <a:t>Exports</a:t>
            </a:r>
          </a:p>
          <a:p>
            <a:endParaRPr lang="en-US" sz="2300" b="1" dirty="0"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/>
              <a:t>	</a:t>
            </a:r>
            <a:r>
              <a:rPr lang="en-US" altLang="en-US" sz="2200" dirty="0" smtClean="0">
                <a:latin typeface="+mn-lt"/>
                <a:cs typeface="Arial" panose="020B0604020202020204" pitchFamily="34" charset="0"/>
              </a:rPr>
              <a:t>Unlike 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named exports, a default export can be imported with any name</a:t>
            </a:r>
            <a:r>
              <a:rPr lang="en-US" altLang="en-US" sz="2200" dirty="0" smtClean="0">
                <a:latin typeface="+mn-lt"/>
                <a:cs typeface="Arial" panose="020B0604020202020204" pitchFamily="34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sz="2200" b="1" dirty="0" smtClean="0">
                <a:latin typeface="+mn-lt"/>
                <a:cs typeface="Arial" panose="020B0604020202020204" pitchFamily="34" charset="0"/>
              </a:rPr>
              <a:t>Syntax</a:t>
            </a:r>
            <a:endParaRPr lang="en-US" altLang="en-US" sz="22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		import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any_variable_name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from </a:t>
            </a:r>
            <a:r>
              <a:rPr lang="en-US" altLang="en-US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module_name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023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Keyword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95773"/>
            <a:ext cx="4835857" cy="5426650"/>
          </a:xfrm>
        </p:spPr>
        <p:txBody>
          <a:bodyPr/>
          <a:lstStyle/>
          <a:p>
            <a:r>
              <a:rPr lang="en-US" sz="2200" dirty="0" smtClean="0">
                <a:latin typeface="+mn-lt"/>
              </a:rPr>
              <a:t>Example</a:t>
            </a:r>
          </a:p>
          <a:p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let </a:t>
            </a:r>
            <a:r>
              <a:rPr lang="en-US" sz="2200" dirty="0">
                <a:latin typeface="+mn-lt"/>
              </a:rPr>
              <a:t>x = 1</a:t>
            </a:r>
            <a:r>
              <a:rPr lang="en-US" sz="2200" dirty="0" smtClean="0">
                <a:latin typeface="+mn-lt"/>
              </a:rPr>
              <a:t>;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if </a:t>
            </a:r>
            <a:r>
              <a:rPr lang="en-US" sz="2200" dirty="0">
                <a:latin typeface="+mn-lt"/>
              </a:rPr>
              <a:t>(x === </a:t>
            </a:r>
            <a:r>
              <a:rPr lang="en-US" sz="2200" dirty="0" smtClean="0">
                <a:latin typeface="+mn-lt"/>
              </a:rPr>
              <a:t>1) { 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     let </a:t>
            </a:r>
            <a:r>
              <a:rPr lang="en-US" sz="2200" dirty="0">
                <a:latin typeface="+mn-lt"/>
              </a:rPr>
              <a:t>x = 2; 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      console.log(x</a:t>
            </a:r>
            <a:r>
              <a:rPr lang="en-US" sz="2200" dirty="0">
                <a:latin typeface="+mn-lt"/>
              </a:rPr>
              <a:t>);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      </a:t>
            </a:r>
            <a:r>
              <a:rPr lang="en-US" sz="2200" dirty="0">
                <a:latin typeface="+mn-lt"/>
              </a:rPr>
              <a:t>// expected output: </a:t>
            </a:r>
            <a:r>
              <a:rPr lang="en-US" sz="2200" dirty="0" smtClean="0">
                <a:latin typeface="+mn-lt"/>
              </a:rPr>
              <a:t>2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}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console.log(x);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// </a:t>
            </a:r>
            <a:r>
              <a:rPr lang="en-US" sz="2200" dirty="0">
                <a:latin typeface="+mn-lt"/>
              </a:rPr>
              <a:t>expected output: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8731" y="1516393"/>
            <a:ext cx="53296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596" indent="0">
              <a:buNone/>
            </a:pPr>
            <a:r>
              <a:rPr lang="en-US" sz="2200" dirty="0" smtClean="0"/>
              <a:t>Function </a:t>
            </a:r>
            <a:r>
              <a:rPr lang="en-US" sz="2200" dirty="0" err="1" smtClean="0"/>
              <a:t>letTest</a:t>
            </a:r>
            <a:r>
              <a:rPr lang="en-US" sz="2200" dirty="0" smtClean="0"/>
              <a:t>() {</a:t>
            </a:r>
          </a:p>
          <a:p>
            <a:pPr marL="101596"/>
            <a:r>
              <a:rPr lang="en-US" sz="2200" dirty="0" smtClean="0"/>
              <a:t>	</a:t>
            </a:r>
            <a:r>
              <a:rPr lang="en-US" sz="2200" dirty="0"/>
              <a:t>let x = 2;  </a:t>
            </a:r>
          </a:p>
          <a:p>
            <a:pPr marL="101596" indent="0">
              <a:buNone/>
            </a:pPr>
            <a:r>
              <a:rPr lang="en-US" sz="2200" dirty="0" smtClean="0"/>
              <a:t>	{</a:t>
            </a:r>
          </a:p>
          <a:p>
            <a:pPr marL="101596"/>
            <a:r>
              <a:rPr lang="en-US" sz="2200" dirty="0"/>
              <a:t>	</a:t>
            </a:r>
            <a:r>
              <a:rPr lang="en-US" sz="2200" dirty="0" smtClean="0"/>
              <a:t>    let </a:t>
            </a:r>
            <a:r>
              <a:rPr lang="en-US" sz="2200" dirty="0"/>
              <a:t>x = </a:t>
            </a:r>
            <a:r>
              <a:rPr lang="en-US" sz="2200" dirty="0" smtClean="0"/>
              <a:t>3;  // different  variable</a:t>
            </a:r>
          </a:p>
          <a:p>
            <a:pPr marL="101596"/>
            <a:r>
              <a:rPr lang="en-US" sz="2200" dirty="0"/>
              <a:t> </a:t>
            </a:r>
            <a:r>
              <a:rPr lang="en-US" sz="2200" dirty="0" smtClean="0"/>
              <a:t>                console.log(x</a:t>
            </a:r>
            <a:r>
              <a:rPr lang="en-US" sz="2200" dirty="0"/>
              <a:t>); </a:t>
            </a:r>
          </a:p>
          <a:p>
            <a:pPr marL="101596"/>
            <a:r>
              <a:rPr lang="en-US" sz="2200" dirty="0" smtClean="0"/>
              <a:t>	    </a:t>
            </a:r>
            <a:r>
              <a:rPr lang="en-US" sz="2200" dirty="0"/>
              <a:t>// expected output: </a:t>
            </a:r>
            <a:r>
              <a:rPr lang="en-US" sz="2200" dirty="0" smtClean="0"/>
              <a:t>3</a:t>
            </a:r>
            <a:endParaRPr lang="en-US" sz="2200" dirty="0"/>
          </a:p>
          <a:p>
            <a:pPr marL="101596" indent="0">
              <a:buNone/>
            </a:pPr>
            <a:r>
              <a:rPr lang="en-US" sz="2200" dirty="0" smtClean="0"/>
              <a:t>	 }</a:t>
            </a:r>
          </a:p>
          <a:p>
            <a:pPr marL="101596" indent="0">
              <a:buNone/>
            </a:pPr>
            <a:endParaRPr lang="en-US" sz="2200" dirty="0"/>
          </a:p>
          <a:p>
            <a:pPr marL="101596" indent="0">
              <a:buNone/>
            </a:pPr>
            <a:r>
              <a:rPr lang="en-US" sz="2200" dirty="0"/>
              <a:t>       console.log(x);</a:t>
            </a:r>
          </a:p>
          <a:p>
            <a:pPr marL="101596" indent="0">
              <a:buNone/>
            </a:pPr>
            <a:r>
              <a:rPr lang="en-US" sz="2200" dirty="0"/>
              <a:t>       // expected output: </a:t>
            </a:r>
            <a:r>
              <a:rPr lang="en-US" sz="2200" dirty="0" smtClean="0"/>
              <a:t>2</a:t>
            </a:r>
          </a:p>
          <a:p>
            <a:pPr marL="101596" indent="0">
              <a:buNone/>
            </a:pPr>
            <a:r>
              <a:rPr lang="en-US" sz="2200" dirty="0"/>
              <a:t>}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98832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pPr algn="just" fontAlgn="base"/>
            <a:r>
              <a:rPr lang="en-US" sz="2200" dirty="0">
                <a:latin typeface="+mn-lt"/>
              </a:rPr>
              <a:t>Babel is a JavaScript </a:t>
            </a:r>
            <a:r>
              <a:rPr lang="en-US" sz="2200" dirty="0" smtClean="0">
                <a:latin typeface="+mn-lt"/>
              </a:rPr>
              <a:t>compiler.</a:t>
            </a:r>
          </a:p>
          <a:p>
            <a:pPr algn="just" fontAlgn="base"/>
            <a:endParaRPr lang="en-US" sz="2200" dirty="0" smtClean="0">
              <a:latin typeface="+mn-lt"/>
            </a:endParaRPr>
          </a:p>
          <a:p>
            <a:pPr algn="just" fontAlgn="base"/>
            <a:r>
              <a:rPr lang="en-US" sz="2200" dirty="0">
                <a:latin typeface="+mn-lt"/>
              </a:rPr>
              <a:t>Babel is a toolchain that is mainly used to convert ECMAScript 2015+ code into a backwards compatible version of JavaScript in current and older browsers or environments. Here are the main things Babel can do for you</a:t>
            </a:r>
            <a:r>
              <a:rPr lang="en-US" sz="2200" dirty="0" smtClean="0">
                <a:latin typeface="+mn-lt"/>
              </a:rPr>
              <a:t>: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	</a:t>
            </a:r>
          </a:p>
          <a:p>
            <a:pPr marL="101596" indent="0" fontAlgn="base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a) Transform </a:t>
            </a:r>
            <a:r>
              <a:rPr lang="en-US" sz="2200" dirty="0">
                <a:latin typeface="+mn-lt"/>
              </a:rPr>
              <a:t>syntax</a:t>
            </a: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		b) Source </a:t>
            </a:r>
            <a:r>
              <a:rPr lang="en-US" sz="2200" dirty="0">
                <a:latin typeface="+mn-lt"/>
              </a:rPr>
              <a:t>code transformations (</a:t>
            </a:r>
            <a:r>
              <a:rPr lang="en-US" sz="2200" dirty="0" err="1" smtClean="0">
                <a:latin typeface="+mn-lt"/>
              </a:rPr>
              <a:t>codemods</a:t>
            </a:r>
            <a:r>
              <a:rPr lang="en-US" sz="2200" dirty="0" smtClean="0">
                <a:latin typeface="+mn-lt"/>
              </a:rPr>
              <a:t>) And </a:t>
            </a:r>
            <a:r>
              <a:rPr lang="en-US" sz="2200" dirty="0">
                <a:latin typeface="+mn-lt"/>
              </a:rPr>
              <a:t>more! </a:t>
            </a: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Babel </a:t>
            </a:r>
            <a:r>
              <a:rPr lang="en-US" sz="2200" dirty="0">
                <a:latin typeface="+mn-lt"/>
              </a:rPr>
              <a:t>has support for the latest version of JavaScript through syntax </a:t>
            </a:r>
            <a:r>
              <a:rPr lang="en-US" sz="2200" dirty="0" smtClean="0">
                <a:latin typeface="+mn-lt"/>
              </a:rPr>
              <a:t>    transformers.</a:t>
            </a:r>
          </a:p>
          <a:p>
            <a:pPr marL="101596" indent="0" fontAlgn="base">
              <a:buNone/>
            </a:pPr>
            <a:endParaRPr lang="en-US" sz="2200" dirty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>
                <a:latin typeface="+mn-lt"/>
              </a:rPr>
              <a:t>// Babel Input: ES2015 arrow function </a:t>
            </a: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[</a:t>
            </a:r>
            <a:r>
              <a:rPr lang="en-US" sz="2200" dirty="0">
                <a:latin typeface="+mn-lt"/>
              </a:rPr>
              <a:t>1, 2, 3].map((n) =&gt; n + 1); </a:t>
            </a: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endParaRPr lang="en-US" sz="2200" dirty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// </a:t>
            </a:r>
            <a:r>
              <a:rPr lang="en-US" sz="2200" dirty="0">
                <a:latin typeface="+mn-lt"/>
              </a:rPr>
              <a:t>Babel Output: ES5 equivalent </a:t>
            </a:r>
            <a:endParaRPr lang="en-US" sz="2200" dirty="0" smtClean="0">
              <a:latin typeface="+mn-lt"/>
            </a:endParaRPr>
          </a:p>
          <a:p>
            <a:pPr marL="101596" indent="0" fontAlgn="base">
              <a:buNone/>
            </a:pPr>
            <a:r>
              <a:rPr lang="en-US" sz="2200" dirty="0" smtClean="0">
                <a:latin typeface="+mn-lt"/>
              </a:rPr>
              <a:t>[</a:t>
            </a:r>
            <a:r>
              <a:rPr lang="en-US" sz="2200" dirty="0">
                <a:latin typeface="+mn-lt"/>
              </a:rPr>
              <a:t>1, 2, 3].map(function(n) { return n + 1; });</a:t>
            </a:r>
          </a:p>
          <a:p>
            <a:pPr lvl="1" algn="just" fontAlgn="base"/>
            <a:endParaRPr lang="en-US" sz="2200" dirty="0" smtClean="0">
              <a:latin typeface="+mn-lt"/>
            </a:endParaRPr>
          </a:p>
          <a:p>
            <a:pPr fontAlgn="base"/>
            <a:endParaRPr lang="en-US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53263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keywords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sz="2800" b="1" dirty="0" err="1" smtClean="0">
                <a:latin typeface="+mj-lt"/>
              </a:rPr>
              <a:t>Const</a:t>
            </a:r>
            <a:r>
              <a:rPr lang="en-US" sz="2800" b="1" dirty="0" smtClean="0">
                <a:latin typeface="+mj-lt"/>
              </a:rPr>
              <a:t> Keyword</a:t>
            </a:r>
          </a:p>
          <a:p>
            <a:pPr marL="101596" indent="0">
              <a:buNone/>
            </a:pPr>
            <a:endParaRPr lang="en-US" sz="2800" dirty="0" smtClean="0"/>
          </a:p>
          <a:p>
            <a:r>
              <a:rPr lang="en-US" sz="2200" dirty="0"/>
              <a:t>Constants</a:t>
            </a:r>
            <a:r>
              <a:rPr lang="en-US" altLang="en-US" sz="2200" dirty="0" smtClean="0"/>
              <a:t> </a:t>
            </a:r>
            <a:r>
              <a:rPr lang="en-US" sz="2200" dirty="0"/>
              <a:t>are </a:t>
            </a:r>
            <a:r>
              <a:rPr lang="en-US" sz="2200" dirty="0" smtClean="0"/>
              <a:t>block-scoped, </a:t>
            </a:r>
            <a:r>
              <a:rPr lang="en-US" sz="2200" dirty="0"/>
              <a:t> much like variables defined using </a:t>
            </a:r>
            <a:r>
              <a:rPr lang="en-US" sz="2200" dirty="0" smtClean="0"/>
              <a:t>the</a:t>
            </a:r>
            <a:r>
              <a:rPr lang="en-US" sz="2200" dirty="0"/>
              <a:t> </a:t>
            </a:r>
            <a:r>
              <a:rPr lang="en-US" altLang="en-US" sz="2200" dirty="0"/>
              <a:t> </a:t>
            </a:r>
            <a:r>
              <a:rPr lang="en-US" altLang="en-US" sz="2200" b="1" dirty="0" smtClean="0">
                <a:solidFill>
                  <a:srgbClr val="DC143C"/>
                </a:solidFill>
              </a:rPr>
              <a:t>let </a:t>
            </a:r>
            <a:r>
              <a:rPr lang="en-US" altLang="en-US" sz="2200" dirty="0" smtClean="0">
                <a:solidFill>
                  <a:schemeClr val="tx1"/>
                </a:solidFill>
              </a:rPr>
              <a:t>keyword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 smtClean="0"/>
              <a:t>.</a:t>
            </a:r>
            <a:r>
              <a:rPr lang="en-US" sz="2200" dirty="0"/>
              <a:t> The value of a constant can't be</a:t>
            </a:r>
            <a:r>
              <a:rPr lang="en-US" altLang="en-US" sz="2200" dirty="0"/>
              <a:t> </a:t>
            </a:r>
            <a:r>
              <a:rPr lang="en-US" sz="2200" dirty="0"/>
              <a:t>changed through reassignment, and it can't be </a:t>
            </a:r>
            <a:r>
              <a:rPr lang="en-US" sz="2200" dirty="0" err="1"/>
              <a:t>redeclared</a:t>
            </a:r>
            <a:r>
              <a:rPr lang="en-US" sz="2200" dirty="0" smtClean="0"/>
              <a:t>.</a:t>
            </a:r>
          </a:p>
          <a:p>
            <a:pPr marL="101596" indent="0">
              <a:buNone/>
            </a:pPr>
            <a:endParaRPr lang="en-US" sz="2200" dirty="0" smtClean="0"/>
          </a:p>
          <a:p>
            <a:r>
              <a:rPr lang="en-US" altLang="en-US" sz="2200" dirty="0"/>
              <a:t>Syntax :  </a:t>
            </a:r>
          </a:p>
          <a:p>
            <a:pPr lvl="1"/>
            <a:r>
              <a:rPr lang="en-US" altLang="en-US" sz="2200" dirty="0"/>
              <a:t>	               </a:t>
            </a:r>
          </a:p>
          <a:p>
            <a:pPr marL="101596" indent="0">
              <a:buNone/>
            </a:pPr>
            <a:r>
              <a:rPr lang="en-US" altLang="en-US" sz="2200" dirty="0"/>
              <a:t>		</a:t>
            </a:r>
          </a:p>
          <a:p>
            <a:endParaRPr lang="en-US" sz="2200" dirty="0" smtClean="0">
              <a:latin typeface="+mj-lt"/>
            </a:endParaRPr>
          </a:p>
          <a:p>
            <a:r>
              <a:rPr lang="en-US" sz="2200" dirty="0" err="1" smtClean="0">
                <a:latin typeface="+mj-lt"/>
              </a:rPr>
              <a:t>nameN</a:t>
            </a:r>
            <a:r>
              <a:rPr lang="en-US" sz="2200" dirty="0" smtClean="0">
                <a:latin typeface="+mj-lt"/>
              </a:rPr>
              <a:t>  :  The constant’s name , which  can be any legal identifier.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valueN  :  The </a:t>
            </a:r>
            <a:r>
              <a:rPr lang="en-US" sz="2200" dirty="0" smtClean="0"/>
              <a:t>constant’s </a:t>
            </a:r>
            <a:r>
              <a:rPr lang="en-US" sz="2200" dirty="0" err="1" smtClean="0"/>
              <a:t>value.This</a:t>
            </a:r>
            <a:r>
              <a:rPr lang="en-US" sz="2200" dirty="0" smtClean="0"/>
              <a:t> can be any legal expression, including a function expression.</a:t>
            </a:r>
            <a:endParaRPr lang="en-US" sz="2200" dirty="0" smtClean="0">
              <a:latin typeface="+mj-lt"/>
            </a:endParaRPr>
          </a:p>
          <a:p>
            <a:endParaRPr lang="en-US" sz="2100" dirty="0">
              <a:latin typeface="+mj-lt"/>
            </a:endParaRPr>
          </a:p>
          <a:p>
            <a:endParaRPr lang="en-US" sz="2100" dirty="0" smtClean="0">
              <a:latin typeface="+mj-lt"/>
            </a:endParaRPr>
          </a:p>
          <a:p>
            <a:endParaRPr lang="en-US" dirty="0"/>
          </a:p>
          <a:p>
            <a:pPr marL="101596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altLang="en-US" sz="2100" dirty="0"/>
          </a:p>
          <a:p>
            <a:endParaRPr lang="en-US" sz="2100" dirty="0" smtClean="0"/>
          </a:p>
          <a:p>
            <a:pPr marL="101596" indent="0">
              <a:buNone/>
            </a:pPr>
            <a:endParaRPr lang="en-US" sz="2800" dirty="0" smtClean="0"/>
          </a:p>
          <a:p>
            <a:pPr marL="101596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1720" y="3344907"/>
            <a:ext cx="9721366" cy="69151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name1 = value1  [,name2 = value2  [ , …  [ , 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]]];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3779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95773"/>
            <a:ext cx="4835857" cy="5426650"/>
          </a:xfrm>
        </p:spPr>
        <p:txBody>
          <a:bodyPr/>
          <a:lstStyle/>
          <a:p>
            <a:r>
              <a:rPr lang="en-US" sz="2200" dirty="0" smtClean="0">
                <a:latin typeface="+mn-lt"/>
              </a:rPr>
              <a:t>Example</a:t>
            </a:r>
          </a:p>
          <a:p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</a:t>
            </a:r>
            <a:r>
              <a:rPr lang="en-US" sz="2200" dirty="0" err="1" smtClean="0">
                <a:latin typeface="+mn-lt"/>
              </a:rPr>
              <a:t>const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x = 1</a:t>
            </a:r>
            <a:r>
              <a:rPr lang="en-US" sz="2200" dirty="0" smtClean="0">
                <a:latin typeface="+mn-lt"/>
              </a:rPr>
              <a:t>;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if </a:t>
            </a:r>
            <a:r>
              <a:rPr lang="en-US" sz="2200" dirty="0">
                <a:latin typeface="+mn-lt"/>
              </a:rPr>
              <a:t>(x === </a:t>
            </a:r>
            <a:r>
              <a:rPr lang="en-US" sz="2200" dirty="0" smtClean="0">
                <a:latin typeface="+mn-lt"/>
              </a:rPr>
              <a:t>1) { 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     </a:t>
            </a:r>
            <a:r>
              <a:rPr lang="en-US" sz="2200" dirty="0" err="1" smtClean="0">
                <a:latin typeface="+mn-lt"/>
              </a:rPr>
              <a:t>const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x = 2; 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      console.log(x</a:t>
            </a:r>
            <a:r>
              <a:rPr lang="en-US" sz="2200" dirty="0">
                <a:latin typeface="+mn-lt"/>
              </a:rPr>
              <a:t>); </a:t>
            </a: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      </a:t>
            </a:r>
            <a:r>
              <a:rPr lang="en-US" sz="2200" dirty="0">
                <a:latin typeface="+mn-lt"/>
              </a:rPr>
              <a:t>// expected output: </a:t>
            </a:r>
            <a:r>
              <a:rPr lang="en-US" sz="2200" dirty="0" smtClean="0">
                <a:latin typeface="+mn-lt"/>
              </a:rPr>
              <a:t>2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}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console.log(x);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   // </a:t>
            </a:r>
            <a:r>
              <a:rPr lang="en-US" sz="2200" dirty="0">
                <a:latin typeface="+mn-lt"/>
              </a:rPr>
              <a:t>expected output: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8731" y="1516393"/>
            <a:ext cx="532964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596" indent="0">
              <a:buNone/>
            </a:pPr>
            <a:r>
              <a:rPr lang="en-US" sz="2200" dirty="0" smtClean="0"/>
              <a:t>Function </a:t>
            </a:r>
            <a:r>
              <a:rPr lang="en-US" sz="2200" dirty="0" err="1" smtClean="0"/>
              <a:t>constTest</a:t>
            </a:r>
            <a:r>
              <a:rPr lang="en-US" sz="2200" dirty="0" smtClean="0"/>
              <a:t>() {</a:t>
            </a:r>
          </a:p>
          <a:p>
            <a:pPr marL="101596"/>
            <a:r>
              <a:rPr lang="en-US" sz="2200" dirty="0" smtClean="0"/>
              <a:t>	</a:t>
            </a:r>
            <a:r>
              <a:rPr lang="en-US" sz="2200" dirty="0" err="1" smtClean="0"/>
              <a:t>const</a:t>
            </a:r>
            <a:r>
              <a:rPr lang="en-US" sz="2200" dirty="0" smtClean="0"/>
              <a:t> </a:t>
            </a:r>
            <a:r>
              <a:rPr lang="en-US" sz="2200" dirty="0"/>
              <a:t>x = 2;  </a:t>
            </a:r>
          </a:p>
          <a:p>
            <a:pPr marL="101596" indent="0">
              <a:buNone/>
            </a:pPr>
            <a:r>
              <a:rPr lang="en-US" sz="2200" dirty="0" smtClean="0"/>
              <a:t>	{</a:t>
            </a:r>
          </a:p>
          <a:p>
            <a:pPr marL="101596"/>
            <a:r>
              <a:rPr lang="en-US" sz="2200" dirty="0"/>
              <a:t>	</a:t>
            </a:r>
            <a:r>
              <a:rPr lang="en-US" sz="2200" dirty="0" smtClean="0"/>
              <a:t>    </a:t>
            </a:r>
            <a:r>
              <a:rPr lang="en-US" sz="2200" dirty="0" err="1" smtClean="0"/>
              <a:t>const</a:t>
            </a:r>
            <a:r>
              <a:rPr lang="en-US" sz="2200" dirty="0" smtClean="0"/>
              <a:t> </a:t>
            </a:r>
            <a:r>
              <a:rPr lang="en-US" sz="2200" dirty="0"/>
              <a:t>x = </a:t>
            </a:r>
            <a:r>
              <a:rPr lang="en-US" sz="2200" dirty="0" smtClean="0"/>
              <a:t>3;  // different  				    variable</a:t>
            </a:r>
          </a:p>
          <a:p>
            <a:pPr marL="101596"/>
            <a:r>
              <a:rPr lang="en-US" sz="2200" dirty="0"/>
              <a:t> </a:t>
            </a:r>
            <a:r>
              <a:rPr lang="en-US" sz="2200" dirty="0" smtClean="0"/>
              <a:t>                console.log(x</a:t>
            </a:r>
            <a:r>
              <a:rPr lang="en-US" sz="2200" dirty="0"/>
              <a:t>); </a:t>
            </a:r>
          </a:p>
          <a:p>
            <a:pPr marL="101596"/>
            <a:r>
              <a:rPr lang="en-US" sz="2200" dirty="0" smtClean="0"/>
              <a:t>	    </a:t>
            </a:r>
            <a:r>
              <a:rPr lang="en-US" sz="2200" dirty="0"/>
              <a:t>// expected output: </a:t>
            </a:r>
            <a:r>
              <a:rPr lang="en-US" sz="2200" dirty="0" smtClean="0"/>
              <a:t>3</a:t>
            </a:r>
            <a:endParaRPr lang="en-US" sz="2200" dirty="0"/>
          </a:p>
          <a:p>
            <a:pPr marL="101596" indent="0">
              <a:buNone/>
            </a:pPr>
            <a:r>
              <a:rPr lang="en-US" sz="2200" dirty="0" smtClean="0"/>
              <a:t>	 }</a:t>
            </a:r>
          </a:p>
          <a:p>
            <a:pPr marL="101596" indent="0">
              <a:buNone/>
            </a:pPr>
            <a:endParaRPr lang="en-US" sz="2200" dirty="0"/>
          </a:p>
          <a:p>
            <a:pPr marL="101596" indent="0">
              <a:buNone/>
            </a:pPr>
            <a:r>
              <a:rPr lang="en-US" sz="2200" dirty="0"/>
              <a:t>       console.log(x);</a:t>
            </a:r>
          </a:p>
          <a:p>
            <a:pPr marL="101596" indent="0">
              <a:buNone/>
            </a:pPr>
            <a:r>
              <a:rPr lang="en-US" sz="2200" dirty="0"/>
              <a:t>       // expected output: </a:t>
            </a:r>
            <a:r>
              <a:rPr lang="en-US" sz="2200" dirty="0" smtClean="0"/>
              <a:t>2</a:t>
            </a:r>
          </a:p>
          <a:p>
            <a:pPr marL="101596" indent="0">
              <a:buNone/>
            </a:pPr>
            <a:r>
              <a:rPr lang="en-US" sz="2200" dirty="0"/>
              <a:t>}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88049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US" sz="21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800" b="1" dirty="0" smtClean="0">
                <a:latin typeface="+mj-lt"/>
              </a:rPr>
              <a:t>Arrow Function :</a:t>
            </a:r>
          </a:p>
          <a:p>
            <a:pPr marL="101596" indent="0">
              <a:buNone/>
            </a:pPr>
            <a:endParaRPr lang="en-US" sz="21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Arrow functions allow us to write shorter function syntax: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syntax :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                  ( </a:t>
            </a:r>
            <a:r>
              <a:rPr lang="en-US" sz="2200" dirty="0" err="1" smtClean="0">
                <a:latin typeface="+mn-lt"/>
              </a:rPr>
              <a:t>args</a:t>
            </a:r>
            <a:r>
              <a:rPr lang="en-US" sz="2200" dirty="0" smtClean="0">
                <a:latin typeface="+mn-lt"/>
              </a:rPr>
              <a:t> ) =&gt; {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			 //statements </a:t>
            </a: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		 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}</a:t>
            </a:r>
          </a:p>
          <a:p>
            <a:pPr marL="101596" indent="0">
              <a:buNone/>
            </a:pPr>
            <a:r>
              <a:rPr lang="en-US" sz="2400" b="1" dirty="0" smtClean="0">
                <a:latin typeface="+mn-lt"/>
              </a:rPr>
              <a:t>Template String(``) :</a:t>
            </a:r>
          </a:p>
          <a:p>
            <a:pPr marL="101596" indent="0">
              <a:buNone/>
            </a:pPr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It lets us insert/interpolate variables and expressions into strings without needing to concatenate like in older versions of JavaScript.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Syntax :  </a:t>
            </a:r>
          </a:p>
          <a:p>
            <a:pPr lvl="1"/>
            <a:r>
              <a:rPr lang="en-US" sz="2200" dirty="0" smtClean="0">
                <a:latin typeface="+mn-lt"/>
              </a:rPr>
              <a:t>	             `string text  ${expression} string text`</a:t>
            </a:r>
          </a:p>
          <a:p>
            <a:pPr lvl="1"/>
            <a:endParaRPr lang="en-US" sz="2100" dirty="0" smtClean="0">
              <a:latin typeface="+mn-lt"/>
            </a:endParaRPr>
          </a:p>
          <a:p>
            <a:pPr lvl="1"/>
            <a:r>
              <a:rPr lang="en-US" sz="2100" dirty="0" smtClean="0">
                <a:latin typeface="+mn-lt"/>
              </a:rPr>
              <a:t>	         </a:t>
            </a:r>
          </a:p>
          <a:p>
            <a:pPr marL="101596" indent="0">
              <a:buNone/>
            </a:pPr>
            <a:endParaRPr lang="en-US" sz="2100" dirty="0" smtClean="0">
              <a:latin typeface="+mn-lt"/>
            </a:endParaRPr>
          </a:p>
          <a:p>
            <a:endParaRPr lang="en-US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7866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Default function parameters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allow named parameters to be initialized with default values if </a:t>
            </a:r>
            <a:r>
              <a:rPr lang="en-US" altLang="en-US" sz="22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no 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value or </a:t>
            </a:r>
            <a:r>
              <a:rPr lang="en-US" altLang="en-US" sz="2200" dirty="0">
                <a:solidFill>
                  <a:srgbClr val="333333"/>
                </a:solidFill>
                <a:latin typeface="+mn-lt"/>
              </a:rPr>
              <a:t>undefined</a:t>
            </a:r>
            <a:r>
              <a:rPr lang="en-US" altLang="en-US" sz="2200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 is passed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function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multiply(a, b = 1) { 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		return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a * b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                           }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console.log(multiply(5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, 2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expected output: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10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	console.log(multiply(5));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	//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expected output: 5</a:t>
            </a:r>
          </a:p>
        </p:txBody>
      </p:sp>
    </p:spTree>
    <p:extLst>
      <p:ext uri="{BB962C8B-B14F-4D97-AF65-F5344CB8AC3E}">
        <p14:creationId xmlns:p14="http://schemas.microsoft.com/office/powerpoint/2010/main" val="16987689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/>
              <a:t>…spread </a:t>
            </a:r>
            <a:r>
              <a:rPr lang="en-US" dirty="0" smtClean="0"/>
              <a:t>&amp; …rest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The</a:t>
            </a:r>
            <a:r>
              <a:rPr lang="en-US" sz="2200" dirty="0">
                <a:latin typeface="+mn-lt"/>
              </a:rPr>
              <a:t> </a:t>
            </a:r>
            <a:r>
              <a:rPr lang="en-US" sz="2200" b="1" dirty="0">
                <a:latin typeface="+mn-lt"/>
              </a:rPr>
              <a:t>spread operator</a:t>
            </a:r>
            <a:r>
              <a:rPr lang="en-US" sz="2200" dirty="0">
                <a:latin typeface="+mn-lt"/>
              </a:rPr>
              <a:t> “spreads” the values in an </a:t>
            </a:r>
            <a:r>
              <a:rPr lang="en-US" sz="2200" dirty="0" err="1">
                <a:latin typeface="+mn-lt"/>
              </a:rPr>
              <a:t>iterable</a:t>
            </a:r>
            <a:r>
              <a:rPr lang="en-US" sz="2200" dirty="0">
                <a:latin typeface="+mn-lt"/>
              </a:rPr>
              <a:t> (arrays, strings) across zero or more arguments or elements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 smtClean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Example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     	</a:t>
            </a:r>
            <a:r>
              <a:rPr lang="en-US" sz="2200" dirty="0" err="1" smtClean="0">
                <a:latin typeface="+mn-lt"/>
              </a:rPr>
              <a:t>var</a:t>
            </a:r>
            <a:r>
              <a:rPr lang="en-US" sz="2200" dirty="0" smtClean="0">
                <a:latin typeface="+mn-lt"/>
              </a:rPr>
              <a:t> arr1 = [1 ,2 ,3 ,4 ,5]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var</a:t>
            </a:r>
            <a:r>
              <a:rPr lang="en-US" sz="2200" dirty="0" smtClean="0">
                <a:latin typeface="+mn-lt"/>
              </a:rPr>
              <a:t> arr2 = [ …arr1 , 6, 7, 8, 9]  // [1 ,2 ,3 ,4 ,5 ,6 ,7 ,8 ,9]</a:t>
            </a:r>
          </a:p>
          <a:p>
            <a:pPr lvl="1"/>
            <a:r>
              <a:rPr lang="en-US" sz="2200" dirty="0">
                <a:latin typeface="+mn-lt"/>
              </a:rPr>
              <a:t>	</a:t>
            </a:r>
          </a:p>
          <a:p>
            <a:pPr lvl="1"/>
            <a:r>
              <a:rPr lang="en-US" sz="2200" dirty="0" smtClean="0">
                <a:latin typeface="+mn-lt"/>
              </a:rPr>
              <a:t>The</a:t>
            </a:r>
            <a:r>
              <a:rPr lang="en-US" sz="2200" dirty="0">
                <a:latin typeface="+mn-lt"/>
              </a:rPr>
              <a:t> </a:t>
            </a:r>
            <a:r>
              <a:rPr lang="en-US" sz="2200" b="1" dirty="0">
                <a:latin typeface="+mn-lt"/>
              </a:rPr>
              <a:t>rest parameter</a:t>
            </a:r>
            <a:r>
              <a:rPr lang="en-US" sz="2200" dirty="0">
                <a:latin typeface="+mn-lt"/>
              </a:rPr>
              <a:t> gives us an easier and cleaner way of working with an indefinite </a:t>
            </a:r>
            <a:r>
              <a:rPr lang="en-US" sz="2200" dirty="0" smtClean="0">
                <a:latin typeface="+mn-lt"/>
              </a:rPr>
              <a:t>number </a:t>
            </a:r>
            <a:r>
              <a:rPr lang="en-US" sz="2200" dirty="0">
                <a:latin typeface="+mn-lt"/>
              </a:rPr>
              <a:t>of parameters</a:t>
            </a:r>
            <a:r>
              <a:rPr lang="en-US" sz="2200" dirty="0" smtClean="0">
                <a:latin typeface="+mn-lt"/>
              </a:rPr>
              <a:t>.</a:t>
            </a:r>
          </a:p>
          <a:p>
            <a:pPr lvl="1"/>
            <a:endParaRPr lang="en-US" sz="2200" dirty="0" smtClean="0">
              <a:latin typeface="+mn-lt"/>
            </a:endParaRPr>
          </a:p>
          <a:p>
            <a:pPr lvl="3"/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Example </a:t>
            </a:r>
            <a:endParaRPr lang="en-US" sz="2200" dirty="0">
              <a:latin typeface="+mn-lt"/>
            </a:endParaRPr>
          </a:p>
          <a:p>
            <a:pPr marL="101596" indent="0">
              <a:buNone/>
            </a:pPr>
            <a:r>
              <a:rPr lang="en-US" sz="2200" dirty="0" smtClean="0">
                <a:latin typeface="+mn-lt"/>
              </a:rPr>
              <a:t>	function </a:t>
            </a:r>
            <a:r>
              <a:rPr lang="en-US" sz="2200" dirty="0">
                <a:latin typeface="+mn-lt"/>
              </a:rPr>
              <a:t>t</a:t>
            </a:r>
            <a:r>
              <a:rPr lang="en-US" sz="2200" dirty="0" smtClean="0">
                <a:latin typeface="+mn-lt"/>
              </a:rPr>
              <a:t>est(…</a:t>
            </a:r>
            <a:r>
              <a:rPr lang="en-US" sz="2200" dirty="0" err="1" smtClean="0">
                <a:latin typeface="+mn-lt"/>
              </a:rPr>
              <a:t>args</a:t>
            </a:r>
            <a:r>
              <a:rPr lang="en-US" sz="2200" dirty="0" smtClean="0">
                <a:latin typeface="+mn-lt"/>
              </a:rPr>
              <a:t>) {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// here </a:t>
            </a:r>
            <a:r>
              <a:rPr lang="en-US" sz="2200" dirty="0" err="1" smtClean="0">
                <a:latin typeface="+mn-lt"/>
              </a:rPr>
              <a:t>args</a:t>
            </a:r>
            <a:r>
              <a:rPr lang="en-US" sz="2200" dirty="0" smtClean="0">
                <a:latin typeface="+mn-lt"/>
              </a:rPr>
              <a:t> it self is array of parameters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for( let </a:t>
            </a:r>
            <a:r>
              <a:rPr lang="en-US" sz="2200" dirty="0" err="1" smtClean="0">
                <a:latin typeface="+mn-lt"/>
              </a:rPr>
              <a:t>arg</a:t>
            </a:r>
            <a:r>
              <a:rPr lang="en-US" sz="2200" dirty="0" smtClean="0">
                <a:latin typeface="+mn-lt"/>
              </a:rPr>
              <a:t> in </a:t>
            </a:r>
            <a:r>
              <a:rPr lang="en-US" sz="2200" dirty="0" err="1" smtClean="0">
                <a:latin typeface="+mn-lt"/>
              </a:rPr>
              <a:t>args</a:t>
            </a:r>
            <a:r>
              <a:rPr lang="en-US" sz="2200" dirty="0" smtClean="0">
                <a:latin typeface="+mn-lt"/>
              </a:rPr>
              <a:t>){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	console.log(</a:t>
            </a:r>
            <a:r>
              <a:rPr lang="en-US" sz="2200" dirty="0" err="1" smtClean="0">
                <a:latin typeface="+mn-lt"/>
              </a:rPr>
              <a:t>arg</a:t>
            </a:r>
            <a:r>
              <a:rPr lang="en-US" sz="2200" dirty="0" smtClean="0">
                <a:latin typeface="+mn-lt"/>
              </a:rPr>
              <a:t>)</a:t>
            </a:r>
          </a:p>
          <a:p>
            <a:pPr marL="101596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	}</a:t>
            </a:r>
            <a:endParaRPr lang="en-US" sz="2200" dirty="0">
              <a:latin typeface="+mn-lt"/>
            </a:endParaRPr>
          </a:p>
          <a:p>
            <a:pPr marL="0" indent="0">
              <a:buNone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  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}</a:t>
            </a:r>
            <a:endParaRPr lang="en-US" sz="2200" dirty="0">
              <a:latin typeface="+mn-lt"/>
            </a:endParaRPr>
          </a:p>
          <a:p>
            <a:pPr lvl="1"/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79588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De-structuring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792410"/>
          </a:xfrm>
        </p:spPr>
        <p:txBody>
          <a:bodyPr/>
          <a:lstStyle/>
          <a:p>
            <a:endParaRPr lang="en-US" sz="21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object </a:t>
            </a:r>
            <a:r>
              <a:rPr lang="en-US" sz="2200" dirty="0" err="1">
                <a:latin typeface="+mn-lt"/>
              </a:rPr>
              <a:t>destructuring</a:t>
            </a:r>
            <a:r>
              <a:rPr lang="en-US" sz="2200" dirty="0">
                <a:latin typeface="+mn-lt"/>
              </a:rPr>
              <a:t> is a useful JavaScript feature to extract properties from objects and bind them to variables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Syntax </a:t>
            </a:r>
          </a:p>
          <a:p>
            <a:pPr lvl="1"/>
            <a:r>
              <a:rPr lang="en-US" sz="2200" dirty="0">
                <a:latin typeface="+mn-lt"/>
              </a:rPr>
              <a:t>		</a:t>
            </a:r>
            <a:r>
              <a:rPr lang="fr-FR" sz="2200" dirty="0" err="1">
                <a:latin typeface="+mn-lt"/>
              </a:rPr>
              <a:t>const</a:t>
            </a:r>
            <a:r>
              <a:rPr lang="fr-FR" sz="2200" dirty="0">
                <a:latin typeface="+mn-lt"/>
              </a:rPr>
              <a:t> { </a:t>
            </a:r>
            <a:r>
              <a:rPr lang="fr-FR" sz="2200" dirty="0" smtClean="0">
                <a:latin typeface="+mn-lt"/>
              </a:rPr>
              <a:t>identifier1:[</a:t>
            </a:r>
            <a:r>
              <a:rPr lang="fr-FR" sz="2200" dirty="0" err="1" smtClean="0">
                <a:latin typeface="+mn-lt"/>
              </a:rPr>
              <a:t>aliasIdentifier</a:t>
            </a:r>
            <a:r>
              <a:rPr lang="fr-FR" sz="2200" dirty="0" smtClean="0">
                <a:latin typeface="+mn-lt"/>
              </a:rPr>
              <a:t>], </a:t>
            </a:r>
            <a:r>
              <a:rPr lang="fr-FR" sz="2200" dirty="0">
                <a:latin typeface="+mn-lt"/>
              </a:rPr>
              <a:t>identifier2, ..., </a:t>
            </a:r>
            <a:r>
              <a:rPr lang="fr-FR" sz="2200" dirty="0" err="1">
                <a:latin typeface="+mn-lt"/>
              </a:rPr>
              <a:t>identifierN</a:t>
            </a:r>
            <a:r>
              <a:rPr lang="fr-FR" sz="2200" dirty="0">
                <a:latin typeface="+mn-lt"/>
              </a:rPr>
              <a:t> } = expression</a:t>
            </a:r>
            <a:r>
              <a:rPr lang="fr-FR" sz="2200" dirty="0" smtClean="0">
                <a:latin typeface="+mn-lt"/>
              </a:rPr>
              <a:t>;</a:t>
            </a:r>
          </a:p>
          <a:p>
            <a:pPr lvl="1"/>
            <a:endParaRPr lang="fr-FR" sz="2200" dirty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 </a:t>
            </a:r>
            <a:r>
              <a:rPr lang="fr-FR" sz="2200" dirty="0" smtClean="0">
                <a:latin typeface="+mn-lt"/>
              </a:rPr>
              <a:t>  </a:t>
            </a:r>
            <a:r>
              <a:rPr lang="fr-FR" sz="2200" dirty="0" err="1" smtClean="0">
                <a:latin typeface="+mn-lt"/>
              </a:rPr>
              <a:t>Example</a:t>
            </a:r>
            <a:r>
              <a:rPr lang="fr-FR" sz="2200" dirty="0" smtClean="0">
                <a:latin typeface="+mn-lt"/>
              </a:rPr>
              <a:t> :</a:t>
            </a: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err="1" smtClean="0">
                <a:latin typeface="+mn-lt"/>
              </a:rPr>
              <a:t>const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 err="1">
                <a:latin typeface="+mn-lt"/>
              </a:rPr>
              <a:t>hero</a:t>
            </a:r>
            <a:r>
              <a:rPr lang="fr-FR" sz="2200" dirty="0">
                <a:latin typeface="+mn-lt"/>
              </a:rPr>
              <a:t> = { </a:t>
            </a:r>
            <a:endParaRPr lang="fr-FR" sz="2200" dirty="0" smtClean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 </a:t>
            </a:r>
            <a:r>
              <a:rPr lang="fr-FR" sz="2200" dirty="0" smtClean="0">
                <a:latin typeface="+mn-lt"/>
              </a:rPr>
              <a:t>		</a:t>
            </a:r>
            <a:r>
              <a:rPr lang="fr-FR" sz="2200" dirty="0" err="1" smtClean="0">
                <a:latin typeface="+mn-lt"/>
              </a:rPr>
              <a:t>name</a:t>
            </a:r>
            <a:r>
              <a:rPr lang="fr-FR" sz="2200" dirty="0">
                <a:latin typeface="+mn-lt"/>
              </a:rPr>
              <a:t>: 'Batman', </a:t>
            </a:r>
            <a:endParaRPr lang="fr-FR" sz="2200" dirty="0" smtClean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smtClean="0">
                <a:latin typeface="+mn-lt"/>
              </a:rPr>
              <a:t>	</a:t>
            </a:r>
            <a:r>
              <a:rPr lang="fr-FR" sz="2200" dirty="0" err="1" smtClean="0">
                <a:latin typeface="+mn-lt"/>
              </a:rPr>
              <a:t>realName</a:t>
            </a:r>
            <a:r>
              <a:rPr lang="fr-FR" sz="2200" dirty="0">
                <a:latin typeface="+mn-lt"/>
              </a:rPr>
              <a:t>: 'Bruce </a:t>
            </a:r>
            <a:r>
              <a:rPr lang="fr-FR" sz="2200" dirty="0" smtClean="0">
                <a:latin typeface="+mn-lt"/>
              </a:rPr>
              <a:t>Wayne‘</a:t>
            </a: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smtClean="0">
                <a:latin typeface="+mn-lt"/>
              </a:rPr>
              <a:t>	 };</a:t>
            </a: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 err="1">
                <a:latin typeface="+mn-lt"/>
              </a:rPr>
              <a:t>const</a:t>
            </a:r>
            <a:r>
              <a:rPr lang="fr-FR" sz="2200" dirty="0">
                <a:latin typeface="+mn-lt"/>
              </a:rPr>
              <a:t> { </a:t>
            </a:r>
            <a:r>
              <a:rPr lang="fr-FR" sz="2200" dirty="0" err="1">
                <a:latin typeface="+mn-lt"/>
              </a:rPr>
              <a:t>name</a:t>
            </a:r>
            <a:r>
              <a:rPr lang="fr-FR" sz="2200" dirty="0">
                <a:latin typeface="+mn-lt"/>
              </a:rPr>
              <a:t>, </a:t>
            </a:r>
            <a:r>
              <a:rPr lang="fr-FR" sz="2200" dirty="0" err="1" smtClean="0">
                <a:latin typeface="+mn-lt"/>
              </a:rPr>
              <a:t>realName:fullname</a:t>
            </a:r>
            <a:r>
              <a:rPr lang="fr-FR" sz="2200" dirty="0" smtClean="0">
                <a:latin typeface="+mn-lt"/>
              </a:rPr>
              <a:t> </a:t>
            </a:r>
            <a:r>
              <a:rPr lang="fr-FR" sz="2200" dirty="0">
                <a:latin typeface="+mn-lt"/>
              </a:rPr>
              <a:t>} = </a:t>
            </a:r>
            <a:r>
              <a:rPr lang="fr-FR" sz="2200" dirty="0" err="1">
                <a:latin typeface="+mn-lt"/>
              </a:rPr>
              <a:t>hero</a:t>
            </a:r>
            <a:r>
              <a:rPr lang="fr-FR" sz="2200" dirty="0" smtClean="0">
                <a:latin typeface="+mn-lt"/>
              </a:rPr>
              <a:t>;</a:t>
            </a:r>
          </a:p>
          <a:p>
            <a:pPr lvl="1"/>
            <a:endParaRPr lang="fr-FR" sz="2200" dirty="0" smtClean="0">
              <a:latin typeface="+mn-lt"/>
            </a:endParaRPr>
          </a:p>
          <a:p>
            <a:pPr lvl="1"/>
            <a:r>
              <a:rPr lang="fr-FR" sz="2200" dirty="0" smtClean="0">
                <a:latin typeface="+mn-lt"/>
              </a:rPr>
              <a:t>            </a:t>
            </a:r>
            <a:r>
              <a:rPr lang="fr-FR" sz="2200" dirty="0" err="1">
                <a:latin typeface="+mn-lt"/>
              </a:rPr>
              <a:t>name</a:t>
            </a:r>
            <a:r>
              <a:rPr lang="fr-FR" sz="2200" dirty="0" smtClean="0">
                <a:latin typeface="+mn-lt"/>
              </a:rPr>
              <a:t>; </a:t>
            </a:r>
            <a:r>
              <a:rPr lang="fr-FR" sz="2200" dirty="0">
                <a:latin typeface="+mn-lt"/>
              </a:rPr>
              <a:t>// =&gt; 'Batman', </a:t>
            </a:r>
            <a:endParaRPr lang="fr-FR" sz="2200" dirty="0" smtClean="0">
              <a:latin typeface="+mn-lt"/>
            </a:endParaRPr>
          </a:p>
          <a:p>
            <a:pPr lvl="1"/>
            <a:r>
              <a:rPr lang="fr-FR" sz="2200" dirty="0">
                <a:latin typeface="+mn-lt"/>
              </a:rPr>
              <a:t>	</a:t>
            </a:r>
            <a:r>
              <a:rPr lang="fr-FR" sz="2200" dirty="0" err="1" smtClean="0">
                <a:latin typeface="+mn-lt"/>
              </a:rPr>
              <a:t>realfullname</a:t>
            </a:r>
            <a:r>
              <a:rPr lang="fr-FR" sz="2200" dirty="0" smtClean="0">
                <a:latin typeface="+mn-lt"/>
              </a:rPr>
              <a:t>; </a:t>
            </a:r>
            <a:r>
              <a:rPr lang="fr-FR" sz="2200" dirty="0">
                <a:latin typeface="+mn-lt"/>
              </a:rPr>
              <a:t>// =&gt; 'Bruce Wayne'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76042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TYSS_2019</Template>
  <TotalTime>8410</TotalTime>
  <Words>463</Words>
  <Application>Microsoft Office PowerPoint</Application>
  <PresentationFormat>Widescreen</PresentationFormat>
  <Paragraphs>439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Arvo</vt:lpstr>
      <vt:lpstr>Calibri</vt:lpstr>
      <vt:lpstr>Courier New</vt:lpstr>
      <vt:lpstr>Roboto Condensed</vt:lpstr>
      <vt:lpstr>Segoe UI</vt:lpstr>
      <vt:lpstr>Wingdings</vt:lpstr>
      <vt:lpstr>TYSS_2019</vt:lpstr>
      <vt:lpstr> ES6 Features</vt:lpstr>
      <vt:lpstr>let, const keywords.</vt:lpstr>
      <vt:lpstr>Let Keyword</vt:lpstr>
      <vt:lpstr>let, const keywords</vt:lpstr>
      <vt:lpstr>const Keyword</vt:lpstr>
      <vt:lpstr>Arrow functions.</vt:lpstr>
      <vt:lpstr>Default Parameters</vt:lpstr>
      <vt:lpstr>…spread &amp; …rest operators</vt:lpstr>
      <vt:lpstr>Object De-structuring</vt:lpstr>
      <vt:lpstr>Array De-structuring.</vt:lpstr>
      <vt:lpstr>Promises</vt:lpstr>
      <vt:lpstr>Promises</vt:lpstr>
      <vt:lpstr>Promise Chaining</vt:lpstr>
      <vt:lpstr>PowerPoint Presentation</vt:lpstr>
      <vt:lpstr>Promise Race</vt:lpstr>
      <vt:lpstr>Async/await</vt:lpstr>
      <vt:lpstr>Async/await</vt:lpstr>
      <vt:lpstr>Class</vt:lpstr>
      <vt:lpstr>Class</vt:lpstr>
      <vt:lpstr>Class</vt:lpstr>
      <vt:lpstr>class</vt:lpstr>
      <vt:lpstr>Class - Inheritance</vt:lpstr>
      <vt:lpstr>Class </vt:lpstr>
      <vt:lpstr>Class</vt:lpstr>
      <vt:lpstr>Modules</vt:lpstr>
      <vt:lpstr>Modules - Export</vt:lpstr>
      <vt:lpstr>Modules - Export</vt:lpstr>
      <vt:lpstr>Modules - Import</vt:lpstr>
      <vt:lpstr>Modules - Import</vt:lpstr>
      <vt:lpstr>Babel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Pavan Kumar</cp:lastModifiedBy>
  <cp:revision>704</cp:revision>
  <cp:lastPrinted>2019-04-15T13:18:47Z</cp:lastPrinted>
  <dcterms:created xsi:type="dcterms:W3CDTF">2019-02-12T10:18:40Z</dcterms:created>
  <dcterms:modified xsi:type="dcterms:W3CDTF">2020-12-30T07:02:35Z</dcterms:modified>
</cp:coreProperties>
</file>