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93" r:id="rId3"/>
    <p:sldId id="295" r:id="rId4"/>
    <p:sldId id="294" r:id="rId5"/>
    <p:sldId id="296" r:id="rId6"/>
    <p:sldId id="339" r:id="rId7"/>
    <p:sldId id="344" r:id="rId8"/>
    <p:sldId id="297" r:id="rId9"/>
    <p:sldId id="318" r:id="rId10"/>
    <p:sldId id="338" r:id="rId11"/>
    <p:sldId id="337" r:id="rId12"/>
    <p:sldId id="319" r:id="rId13"/>
    <p:sldId id="320" r:id="rId14"/>
    <p:sldId id="322" r:id="rId15"/>
    <p:sldId id="323" r:id="rId16"/>
    <p:sldId id="324" r:id="rId17"/>
    <p:sldId id="325" r:id="rId18"/>
    <p:sldId id="298" r:id="rId19"/>
    <p:sldId id="299" r:id="rId20"/>
    <p:sldId id="300" r:id="rId21"/>
    <p:sldId id="301" r:id="rId22"/>
    <p:sldId id="315" r:id="rId23"/>
    <p:sldId id="317" r:id="rId24"/>
    <p:sldId id="316" r:id="rId25"/>
    <p:sldId id="312" r:id="rId26"/>
    <p:sldId id="313" r:id="rId27"/>
    <p:sldId id="314" r:id="rId28"/>
    <p:sldId id="302" r:id="rId29"/>
    <p:sldId id="305" r:id="rId30"/>
    <p:sldId id="306" r:id="rId31"/>
    <p:sldId id="311" r:id="rId32"/>
    <p:sldId id="307" r:id="rId33"/>
    <p:sldId id="308" r:id="rId34"/>
    <p:sldId id="309" r:id="rId35"/>
    <p:sldId id="310" r:id="rId36"/>
    <p:sldId id="331" r:id="rId37"/>
    <p:sldId id="332" r:id="rId38"/>
    <p:sldId id="333" r:id="rId39"/>
    <p:sldId id="334" r:id="rId40"/>
    <p:sldId id="335" r:id="rId41"/>
    <p:sldId id="336" r:id="rId42"/>
    <p:sldId id="340" r:id="rId43"/>
    <p:sldId id="341" r:id="rId44"/>
    <p:sldId id="342" r:id="rId45"/>
    <p:sldId id="343" r:id="rId46"/>
    <p:sldId id="326" r:id="rId47"/>
    <p:sldId id="327" r:id="rId48"/>
    <p:sldId id="328" r:id="rId49"/>
    <p:sldId id="329" r:id="rId50"/>
    <p:sldId id="330" r:id="rId51"/>
    <p:sldId id="304" r:id="rId52"/>
    <p:sldId id="259" r:id="rId5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779E8B-8954-49D3-A37D-2FF12AB2F10B}">
          <p14:sldIdLst>
            <p14:sldId id="256"/>
            <p14:sldId id="293"/>
            <p14:sldId id="295"/>
            <p14:sldId id="294"/>
            <p14:sldId id="296"/>
            <p14:sldId id="339"/>
            <p14:sldId id="344"/>
            <p14:sldId id="297"/>
            <p14:sldId id="318"/>
            <p14:sldId id="338"/>
            <p14:sldId id="337"/>
            <p14:sldId id="319"/>
            <p14:sldId id="320"/>
            <p14:sldId id="322"/>
            <p14:sldId id="323"/>
            <p14:sldId id="324"/>
            <p14:sldId id="325"/>
            <p14:sldId id="298"/>
            <p14:sldId id="299"/>
            <p14:sldId id="300"/>
            <p14:sldId id="301"/>
            <p14:sldId id="315"/>
            <p14:sldId id="317"/>
            <p14:sldId id="316"/>
            <p14:sldId id="312"/>
            <p14:sldId id="313"/>
            <p14:sldId id="314"/>
            <p14:sldId id="302"/>
            <p14:sldId id="305"/>
            <p14:sldId id="306"/>
            <p14:sldId id="311"/>
            <p14:sldId id="307"/>
            <p14:sldId id="308"/>
            <p14:sldId id="309"/>
            <p14:sldId id="310"/>
            <p14:sldId id="331"/>
            <p14:sldId id="332"/>
            <p14:sldId id="333"/>
            <p14:sldId id="334"/>
            <p14:sldId id="335"/>
            <p14:sldId id="336"/>
            <p14:sldId id="340"/>
            <p14:sldId id="341"/>
            <p14:sldId id="342"/>
            <p14:sldId id="343"/>
            <p14:sldId id="326"/>
            <p14:sldId id="327"/>
            <p14:sldId id="328"/>
            <p14:sldId id="329"/>
            <p14:sldId id="330"/>
            <p14:sldId id="30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4AF"/>
    <a:srgbClr val="CC3300"/>
    <a:srgbClr val="EEE026"/>
    <a:srgbClr val="49BCBF"/>
    <a:srgbClr val="A6A6A6"/>
    <a:srgbClr val="FB3919"/>
    <a:srgbClr val="9DB4E7"/>
    <a:srgbClr val="F29B4C"/>
    <a:srgbClr val="0772F3"/>
    <a:srgbClr val="489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>
        <p:scale>
          <a:sx n="73" d="100"/>
          <a:sy n="73" d="100"/>
        </p:scale>
        <p:origin x="6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3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A5147-3725-42F7-A685-75BC380556E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62E6-2E64-4FEC-9A00-F12C7EF39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0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18-03-2021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"/>
          <p:cNvSpPr/>
          <p:nvPr userDrawn="1"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 Condensed" panose="02000000000000000000" pitchFamily="2" charset="0"/>
              <a:ea typeface="Roboto Condensed" panose="02000000000000000000" pitchFamily="2" charset="0"/>
              <a:cs typeface="Arvo"/>
              <a:sym typeface="Arvo"/>
            </a:endParaRPr>
          </a:p>
        </p:txBody>
      </p:sp>
      <p:grpSp>
        <p:nvGrpSpPr>
          <p:cNvPr id="19" name="Shape 11"/>
          <p:cNvGrpSpPr/>
          <p:nvPr userDrawn="1"/>
        </p:nvGrpSpPr>
        <p:grpSpPr>
          <a:xfrm>
            <a:off x="1" y="-9451"/>
            <a:ext cx="11548531" cy="6867451"/>
            <a:chOff x="0" y="-7088"/>
            <a:chExt cx="8661398" cy="5150588"/>
          </a:xfrm>
          <a:solidFill>
            <a:schemeClr val="bg1">
              <a:lumMod val="95000"/>
            </a:schemeClr>
          </a:solidFill>
        </p:grpSpPr>
        <p:sp>
          <p:nvSpPr>
            <p:cNvPr id="20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21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22" name="Shape 14"/>
          <p:cNvGrpSpPr/>
          <p:nvPr/>
        </p:nvGrpSpPr>
        <p:grpSpPr>
          <a:xfrm rot="10800000" flipH="1">
            <a:off x="3" y="1454351"/>
            <a:ext cx="11796669" cy="3949300"/>
            <a:chOff x="-8178042" y="-4493254"/>
            <a:chExt cx="19483598" cy="6522736"/>
          </a:xfrm>
          <a:solidFill>
            <a:srgbClr val="F29B4C"/>
          </a:solidFill>
        </p:grpSpPr>
        <p:sp>
          <p:nvSpPr>
            <p:cNvPr id="23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24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25" name="Shape 17"/>
          <p:cNvGrpSpPr/>
          <p:nvPr/>
        </p:nvGrpSpPr>
        <p:grpSpPr>
          <a:xfrm>
            <a:off x="4902983" y="5704465"/>
            <a:ext cx="7307772" cy="577328"/>
            <a:chOff x="5582265" y="4646738"/>
            <a:chExt cx="5480829" cy="432996"/>
          </a:xfrm>
          <a:solidFill>
            <a:srgbClr val="2384AF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6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grpSp>
          <p:nvGrpSpPr>
            <p:cNvPr id="27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8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29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30" name="Shape 22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2" name="Shape 40"/>
          <p:cNvSpPr txBox="1">
            <a:spLocks noGrp="1"/>
          </p:cNvSpPr>
          <p:nvPr>
            <p:ph type="subTitle" idx="1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55" y="6143267"/>
            <a:ext cx="3950315" cy="6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F29B4C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 userDrawn="1"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14" name="Shape 36"/>
          <p:cNvGrpSpPr/>
          <p:nvPr userDrawn="1"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sp>
        <p:nvSpPr>
          <p:cNvPr id="17" name="Shape 39"/>
          <p:cNvSpPr txBox="1">
            <a:spLocks noGrp="1"/>
          </p:cNvSpPr>
          <p:nvPr userDrawn="1"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Shape 40"/>
          <p:cNvSpPr txBox="1">
            <a:spLocks noGrp="1"/>
          </p:cNvSpPr>
          <p:nvPr userDrawn="1">
            <p:ph type="subTitle" idx="1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9" name="Google Shape;163;p10"/>
          <p:cNvSpPr txBox="1">
            <a:spLocks noGrp="1"/>
          </p:cNvSpPr>
          <p:nvPr userDrawn="1"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69" y="5300599"/>
            <a:ext cx="4663278" cy="8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4;p5"/>
          <p:cNvGrpSpPr/>
          <p:nvPr userDrawn="1"/>
        </p:nvGrpSpPr>
        <p:grpSpPr>
          <a:xfrm rot="10800000" flipH="1">
            <a:off x="8" y="-5244"/>
            <a:ext cx="6730415" cy="809783"/>
            <a:chOff x="-2168138" y="330076"/>
            <a:chExt cx="8650663" cy="1211718"/>
          </a:xfrm>
          <a:solidFill>
            <a:schemeClr val="bg1">
              <a:lumMod val="95000"/>
            </a:schemeClr>
          </a:solidFill>
        </p:grpSpPr>
        <p:sp>
          <p:nvSpPr>
            <p:cNvPr id="9" name="Google Shape;65;p5"/>
            <p:cNvSpPr/>
            <p:nvPr userDrawn="1"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10" name="Google Shape;66;p5"/>
            <p:cNvSpPr/>
            <p:nvPr userDrawn="1"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6" name="Google Shape;67;p5"/>
          <p:cNvGrpSpPr/>
          <p:nvPr userDrawn="1"/>
        </p:nvGrpSpPr>
        <p:grpSpPr>
          <a:xfrm rot="10800000" flipH="1">
            <a:off x="1" y="-5239"/>
            <a:ext cx="7039120" cy="660372"/>
            <a:chOff x="-9092084" y="330075"/>
            <a:chExt cx="15560570" cy="1699501"/>
          </a:xfrm>
          <a:solidFill>
            <a:srgbClr val="2384AF"/>
          </a:solidFill>
        </p:grpSpPr>
        <p:sp>
          <p:nvSpPr>
            <p:cNvPr id="7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8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sp>
        <p:nvSpPr>
          <p:cNvPr id="11" name="Google Shape;78;p5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</p:spPr>
        <p:txBody>
          <a:bodyPr spcFirstLastPara="1" wrap="square" lIns="10800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75270" y="6224888"/>
            <a:ext cx="2721116" cy="634145"/>
            <a:chOff x="9475270" y="6224888"/>
            <a:chExt cx="2721116" cy="634145"/>
          </a:xfrm>
          <a:solidFill>
            <a:schemeClr val="bg1">
              <a:lumMod val="95000"/>
            </a:schemeClr>
          </a:solidFill>
        </p:grpSpPr>
        <p:sp>
          <p:nvSpPr>
            <p:cNvPr id="13" name="Google Shape;167;p10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14" name="Google Shape;168;p10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266417" y="6456905"/>
            <a:ext cx="2933151" cy="406084"/>
            <a:chOff x="9266417" y="6456905"/>
            <a:chExt cx="2933151" cy="406084"/>
          </a:xfrm>
          <a:solidFill>
            <a:srgbClr val="2384AF"/>
          </a:solidFill>
        </p:grpSpPr>
        <p:sp>
          <p:nvSpPr>
            <p:cNvPr id="15" name="Google Shape;170;p10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16" name="Google Shape;171;p10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</p:grpSp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133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23" y="271959"/>
            <a:ext cx="2738835" cy="255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74" y="174473"/>
            <a:ext cx="2572877" cy="4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2384AF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14" name="Shape 36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sp>
        <p:nvSpPr>
          <p:cNvPr id="19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40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4722052"/>
            <a:ext cx="256560" cy="25656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 rot="13500000">
            <a:off x="261401" y="4490239"/>
            <a:ext cx="720190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05388" y="4563076"/>
            <a:ext cx="4853864" cy="54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No.01, 3rd </a:t>
            </a:r>
            <a:r>
              <a:rPr lang="en-US" sz="1467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Cross </a:t>
            </a:r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Basappa Layout, Gavipuram </a:t>
            </a:r>
            <a:r>
              <a:rPr lang="en-US" sz="1467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Extension, </a:t>
            </a:r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Kempegowda Nagar, Bengaluru, Karnataka 560019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8" y="5871318"/>
            <a:ext cx="279908" cy="279908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 rot="13500000">
            <a:off x="253368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69" y="5830869"/>
            <a:ext cx="365618" cy="36080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 rot="13500000">
            <a:off x="3953882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55549" y="2415355"/>
            <a:ext cx="2880918" cy="2027295"/>
            <a:chOff x="3491656" y="1811515"/>
            <a:chExt cx="2160688" cy="1520471"/>
          </a:xfrm>
        </p:grpSpPr>
        <p:sp>
          <p:nvSpPr>
            <p:cNvPr id="21" name="TextBox 20"/>
            <p:cNvSpPr txBox="1"/>
            <p:nvPr/>
          </p:nvSpPr>
          <p:spPr>
            <a:xfrm>
              <a:off x="3491656" y="1811515"/>
              <a:ext cx="2160688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 smtClean="0">
                  <a:solidFill>
                    <a:schemeClr val="tx1"/>
                  </a:solidFill>
                  <a:latin typeface="Roboto Condensed" pitchFamily="2" charset="0"/>
                  <a:ea typeface="Roboto Condensed" pitchFamily="2" charset="0"/>
                  <a:cs typeface="Calibri" panose="020F0502020204030204" pitchFamily="34" charset="0"/>
                  <a:sym typeface="Calibri" panose="020F0502020204030204" pitchFamily="34" charset="0"/>
                </a:rPr>
                <a:t>Thank</a:t>
              </a:r>
              <a:r>
                <a:rPr lang="en-GB" sz="4000" b="1" baseline="0" dirty="0" smtClean="0">
                  <a:solidFill>
                    <a:schemeClr val="tx1"/>
                  </a:solidFill>
                  <a:latin typeface="Roboto Condensed" pitchFamily="2" charset="0"/>
                  <a:ea typeface="Roboto Condensed" pitchFamily="2" charset="0"/>
                  <a:cs typeface="Calibri" panose="020F0502020204030204" pitchFamily="34" charset="0"/>
                  <a:sym typeface="Calibri" panose="020F0502020204030204" pitchFamily="34" charset="0"/>
                </a:rPr>
                <a:t> You !!!</a:t>
              </a:r>
              <a:endParaRPr lang="en-GB" sz="4000" b="1" dirty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4097490" y="2382966"/>
              <a:ext cx="949020" cy="949020"/>
              <a:chOff x="4097490" y="2382966"/>
              <a:chExt cx="949020" cy="949020"/>
            </a:xfrm>
          </p:grpSpPr>
          <p:sp>
            <p:nvSpPr>
              <p:cNvPr id="24" name="Teardrop 23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/>
              </a:prstGeom>
              <a:solidFill>
                <a:srgbClr val="2384AF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  <a:latin typeface="Roboto Condensed" pitchFamily="2" charset="0"/>
                  <a:ea typeface="Roboto Condensed" pitchFamily="2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" name="Oval Callout 1"/>
              <p:cNvSpPr/>
              <p:nvPr userDrawn="1"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name="adj1" fmla="val -37264"/>
                  <a:gd name="adj2" fmla="val 55542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1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1C262FE-2B35-40C2-9E59-B7F449550376}"/>
              </a:ext>
            </a:extLst>
          </p:cNvPr>
          <p:cNvSpPr/>
          <p:nvPr userDrawn="1"/>
        </p:nvSpPr>
        <p:spPr>
          <a:xfrm>
            <a:off x="1007891" y="5846073"/>
            <a:ext cx="271009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u="none" kern="12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praveen.d@testyantra.com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6475CF-1BB0-4BF3-B63E-3730F03491F8}"/>
              </a:ext>
            </a:extLst>
          </p:cNvPr>
          <p:cNvSpPr/>
          <p:nvPr userDrawn="1"/>
        </p:nvSpPr>
        <p:spPr>
          <a:xfrm>
            <a:off x="4718863" y="5855709"/>
            <a:ext cx="2740572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www.testyantra.com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69" y="5353449"/>
            <a:ext cx="4663278" cy="8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306057" y="6364761"/>
            <a:ext cx="484324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/>
              <a:t/>
            </a:r>
            <a:br>
              <a:rPr lang="en-IN" sz="8000" dirty="0"/>
            </a:br>
            <a:r>
              <a:rPr lang="en-IN" sz="8000" dirty="0" smtClean="0">
                <a:solidFill>
                  <a:schemeClr val="bg1"/>
                </a:solidFill>
              </a:rPr>
              <a:t>ES6 </a:t>
            </a:r>
            <a:r>
              <a:rPr lang="en-US" sz="8000" dirty="0"/>
              <a:t>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241511" y="6461580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4965" y="776426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dirty="0" smtClean="0"/>
              <a:t>	let generator = </a:t>
            </a:r>
            <a:r>
              <a:rPr lang="en-US" dirty="0" err="1" smtClean="0"/>
              <a:t>generateSequence</a:t>
            </a:r>
            <a:r>
              <a:rPr lang="en-US" dirty="0" smtClean="0"/>
              <a:t>(); </a:t>
            </a:r>
          </a:p>
          <a:p>
            <a:pPr marL="101596" indent="0">
              <a:buNone/>
            </a:pPr>
            <a:r>
              <a:rPr lang="en-US" dirty="0" smtClean="0"/>
              <a:t>	alert(generator); // [object Generator]</a:t>
            </a:r>
          </a:p>
          <a:p>
            <a:pPr marL="101596" indent="0">
              <a:buNone/>
            </a:pPr>
            <a:endParaRPr lang="en-US" dirty="0" smtClean="0"/>
          </a:p>
          <a:p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main method of a generator is next(). When called, it runs the execution until the nearest yield &lt;value&gt; 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statement.</a:t>
            </a:r>
          </a:p>
          <a:p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result of next() is always an object with two properties: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value :  the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yielded value.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done  :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 true if the function code has finished, otherwise false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200" dirty="0">
                <a:latin typeface="+mn-lt"/>
              </a:rPr>
              <a:t>let one = </a:t>
            </a:r>
            <a:r>
              <a:rPr lang="en-US" sz="2200" dirty="0" err="1">
                <a:latin typeface="+mn-lt"/>
              </a:rPr>
              <a:t>generator.next</a:t>
            </a:r>
            <a:r>
              <a:rPr lang="en-US" sz="2200" dirty="0">
                <a:latin typeface="+mn-lt"/>
              </a:rPr>
              <a:t>(); </a:t>
            </a:r>
            <a:endParaRPr lang="en-US" sz="2200" dirty="0" smtClean="0"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alert(</a:t>
            </a:r>
            <a:r>
              <a:rPr lang="en-US" sz="2200" dirty="0" err="1" smtClean="0">
                <a:latin typeface="+mn-lt"/>
              </a:rPr>
              <a:t>JSON.stringify</a:t>
            </a:r>
            <a:r>
              <a:rPr lang="en-US" sz="2200" dirty="0" smtClean="0">
                <a:latin typeface="+mn-lt"/>
              </a:rPr>
              <a:t>(one</a:t>
            </a:r>
            <a:r>
              <a:rPr lang="en-US" sz="2200" dirty="0">
                <a:latin typeface="+mn-lt"/>
              </a:rPr>
              <a:t>)); // {value: 1, done: </a:t>
            </a:r>
            <a:r>
              <a:rPr lang="en-US" sz="2200" dirty="0" smtClean="0">
                <a:latin typeface="+mn-lt"/>
              </a:rPr>
              <a:t>false}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200" dirty="0" smtClean="0"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200" dirty="0" smtClean="0"/>
              <a:t> Generators </a:t>
            </a:r>
            <a:r>
              <a:rPr lang="en-US" sz="2200" dirty="0"/>
              <a:t>are </a:t>
            </a:r>
            <a:r>
              <a:rPr lang="en-US" sz="2200" dirty="0" err="1" smtClean="0"/>
              <a:t>iterable</a:t>
            </a:r>
            <a:r>
              <a:rPr lang="en-US" sz="2200" dirty="0" smtClean="0"/>
              <a:t> 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200" dirty="0" smtClean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smtClean="0"/>
              <a:t>		for(let </a:t>
            </a:r>
            <a:r>
              <a:rPr lang="en-US" dirty="0"/>
              <a:t>value of generator) </a:t>
            </a:r>
            <a:r>
              <a:rPr lang="en-US" dirty="0" smtClean="0"/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dirty="0"/>
              <a:t>alert(value); // 1, then 2 </a:t>
            </a:r>
            <a:endParaRPr lang="en-US" dirty="0" smtClean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sz="22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9254"/>
            <a:ext cx="65" cy="47570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67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79557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4965" y="804333"/>
            <a:ext cx="11633200" cy="6053667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Regular functions return only one, single value (or nothing</a:t>
            </a:r>
            <a:r>
              <a:rPr lang="en-US" sz="2200" dirty="0" smtClean="0">
                <a:latin typeface="+mn-lt"/>
              </a:rPr>
              <a:t>).</a:t>
            </a:r>
          </a:p>
          <a:p>
            <a:r>
              <a:rPr lang="en-US" sz="2200" dirty="0">
                <a:latin typeface="+mn-lt"/>
              </a:rPr>
              <a:t>Generators can return (“yield”) multiple values, one after another, on-demand.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       They </a:t>
            </a:r>
            <a:r>
              <a:rPr lang="en-US" sz="2200" dirty="0">
                <a:latin typeface="+mn-lt"/>
              </a:rPr>
              <a:t>work great with </a:t>
            </a:r>
            <a:r>
              <a:rPr lang="en-US" sz="2200" dirty="0" err="1" smtClean="0">
                <a:latin typeface="+mn-lt"/>
              </a:rPr>
              <a:t>iterables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>
                <a:latin typeface="+mn-lt"/>
              </a:rPr>
              <a:t>allowing to create data streams with ease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pPr marL="101596" lvl="0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To create a generator, we need a special syntax construct: </a:t>
            </a:r>
            <a:r>
              <a:rPr lang="en-US" altLang="en-US" sz="2200" b="1" dirty="0">
                <a:solidFill>
                  <a:schemeClr val="tx1"/>
                </a:solidFill>
                <a:latin typeface="+mn-lt"/>
              </a:rPr>
              <a:t>function*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, so-called “generator function”.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Example: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     function</a:t>
            </a:r>
            <a:r>
              <a:rPr lang="en-US" sz="2200" dirty="0">
                <a:latin typeface="+mn-lt"/>
              </a:rPr>
              <a:t>* </a:t>
            </a:r>
            <a:r>
              <a:rPr lang="en-US" sz="2200" dirty="0" err="1">
                <a:latin typeface="+mn-lt"/>
              </a:rPr>
              <a:t>generateSequence</a:t>
            </a:r>
            <a:r>
              <a:rPr lang="en-US" sz="2200" dirty="0">
                <a:latin typeface="+mn-lt"/>
              </a:rPr>
              <a:t>() {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	 yield </a:t>
            </a:r>
            <a:r>
              <a:rPr lang="en-US" sz="2200" dirty="0">
                <a:latin typeface="+mn-lt"/>
              </a:rPr>
              <a:t>1</a:t>
            </a:r>
            <a:r>
              <a:rPr lang="en-US" sz="2200" dirty="0" smtClean="0">
                <a:latin typeface="+mn-lt"/>
              </a:rPr>
              <a:t>;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	 </a:t>
            </a:r>
            <a:r>
              <a:rPr lang="en-US" sz="2200" dirty="0">
                <a:latin typeface="+mn-lt"/>
              </a:rPr>
              <a:t>yield 2;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	 return </a:t>
            </a:r>
            <a:r>
              <a:rPr lang="en-US" sz="2200" dirty="0">
                <a:latin typeface="+mn-lt"/>
              </a:rPr>
              <a:t>3;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     }</a:t>
            </a:r>
          </a:p>
          <a:p>
            <a:pPr marL="101596" indent="0">
              <a:buNone/>
            </a:pPr>
            <a:endParaRPr lang="en-US" sz="2200" dirty="0"/>
          </a:p>
          <a:p>
            <a:pPr marL="101596" indent="0">
              <a:buNone/>
            </a:pPr>
            <a:r>
              <a:rPr lang="en-US" sz="2200" dirty="0"/>
              <a:t>Generator functions behave differently from regular ones. When such function is called, it doesn’t run its code. Instead it returns a special object, called “generator object”, to manage the execution.</a:t>
            </a: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122747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300" b="1" dirty="0" err="1">
                <a:latin typeface="+mj-lt"/>
              </a:rPr>
              <a:t>Array.from</a:t>
            </a:r>
            <a:r>
              <a:rPr lang="en-US" sz="2300" b="1" dirty="0" smtClean="0">
                <a:latin typeface="+mj-lt"/>
              </a:rPr>
              <a:t>()</a:t>
            </a:r>
          </a:p>
          <a:p>
            <a:pPr lvl="1"/>
            <a:r>
              <a:rPr lang="en-US" sz="2200" b="1" dirty="0">
                <a:latin typeface="+mn-lt"/>
              </a:rPr>
              <a:t>	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The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</a:rPr>
              <a:t>Array.from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()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static method creates a new,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shallow-             	copied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Array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instance from an array-like or 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iterable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object.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Syntax -  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</a:rPr>
              <a:t>Array.from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(</a:t>
            </a:r>
            <a:r>
              <a:rPr lang="en-US" altLang="en-US" sz="2200" i="1" dirty="0" err="1">
                <a:solidFill>
                  <a:srgbClr val="333333"/>
                </a:solidFill>
                <a:latin typeface="+mn-lt"/>
              </a:rPr>
              <a:t>arrayLike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[, 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mapFn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[, </a:t>
            </a:r>
            <a:r>
              <a:rPr lang="en-US" altLang="en-US" sz="2200" i="1" dirty="0" err="1">
                <a:solidFill>
                  <a:srgbClr val="333333"/>
                </a:solidFill>
                <a:latin typeface="+mn-lt"/>
              </a:rPr>
              <a:t>thisArg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]])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err="1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arrayLike</a:t>
            </a:r>
            <a:r>
              <a:rPr lang="en-US" altLang="en-US" sz="2200" b="1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  - 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An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array-like or 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iterable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object to convert to an array.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i="1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mapFn</a:t>
            </a:r>
            <a:r>
              <a:rPr lang="en-US" altLang="en-US" sz="2200" b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 </a:t>
            </a:r>
            <a:r>
              <a:rPr lang="en-US" altLang="en-US" sz="2200" b="1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   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- [Optional]  Map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function to call on every element of the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array.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i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en-US" altLang="en-US" sz="2200" dirty="0" err="1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thisArg</a:t>
            </a:r>
            <a:r>
              <a:rPr lang="en-US" altLang="en-US" sz="2200" b="1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      -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[Optional]  Value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to use as this when executing 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mapFn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Example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console.log(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Array.from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('foo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'));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//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expected output: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 Array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["f", "o", "o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"]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console.log(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Array.from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([1, 2, 3], x =&gt; x + x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));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//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expected output: Array [2, 4, 6]</a:t>
            </a:r>
          </a:p>
          <a:p>
            <a:pPr lvl="1"/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2034" b="1" dirty="0" smtClean="0">
                <a:latin typeface="+mj-lt"/>
              </a:rPr>
              <a:t>		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69266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300" b="1" dirty="0" err="1" smtClean="0"/>
              <a:t>Array.of</a:t>
            </a:r>
            <a:r>
              <a:rPr lang="en-US" sz="2300" b="1" dirty="0" smtClean="0"/>
              <a:t>()</a:t>
            </a:r>
            <a:endParaRPr lang="en-US" sz="2300" b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b="1" dirty="0"/>
              <a:t>	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The </a:t>
            </a:r>
            <a:r>
              <a:rPr lang="en-US" altLang="en-US" sz="2200" b="1" dirty="0" err="1">
                <a:solidFill>
                  <a:srgbClr val="333333"/>
                </a:solidFill>
                <a:latin typeface="+mn-lt"/>
              </a:rPr>
              <a:t>Array.of</a:t>
            </a:r>
            <a:r>
              <a:rPr lang="en-US" altLang="en-US" sz="2200" b="1" dirty="0">
                <a:solidFill>
                  <a:srgbClr val="333333"/>
                </a:solidFill>
                <a:latin typeface="+mn-lt"/>
              </a:rPr>
              <a:t>()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method creates a new 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Array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instance from a variable number of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arguments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, regardless of number or type of the arguments.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Syntax -  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</a:rPr>
              <a:t>Array.of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(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element0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[, 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element1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[, ...[, </a:t>
            </a:r>
            <a:r>
              <a:rPr lang="en-US" altLang="en-US" sz="2200" i="1" dirty="0" err="1">
                <a:solidFill>
                  <a:srgbClr val="333333"/>
                </a:solidFill>
                <a:latin typeface="+mn-lt"/>
              </a:rPr>
              <a:t>elementN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]]])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/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element - Elements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used to create the array.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Example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Array.of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(7);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//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[7]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Array.of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(1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, 2, 3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);       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// [1, 2, 3]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Array(7);	       	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// array of 7 empty slots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Array(1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, 2, 3);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      	 //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[1, 2, 3] </a:t>
            </a:r>
          </a:p>
          <a:p>
            <a:pPr lvl="1"/>
            <a:r>
              <a:rPr lang="en-US" sz="2200" b="1" dirty="0">
                <a:latin typeface="+mn-lt"/>
              </a:rPr>
              <a:t>		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246668"/>
            <a:ext cx="65" cy="4933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75505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300" b="1" dirty="0" err="1" smtClean="0"/>
              <a:t>Array.find</a:t>
            </a:r>
            <a:r>
              <a:rPr lang="en-US" sz="2300" b="1" dirty="0" smtClean="0"/>
              <a:t>()</a:t>
            </a:r>
            <a:endParaRPr lang="en-US" sz="2200" b="1" dirty="0"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b="1" dirty="0">
                <a:latin typeface="+mn-lt"/>
              </a:rPr>
              <a:t>	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The </a:t>
            </a:r>
            <a:r>
              <a:rPr lang="en-US" altLang="en-US" sz="2200" b="1" dirty="0">
                <a:solidFill>
                  <a:srgbClr val="333333"/>
                </a:solidFill>
                <a:latin typeface="+mn-lt"/>
              </a:rPr>
              <a:t>find()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method returns the </a:t>
            </a:r>
            <a:r>
              <a:rPr lang="en-US" altLang="en-US" sz="2200" b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value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of the </a:t>
            </a:r>
            <a:r>
              <a:rPr lang="en-US" altLang="en-US" sz="2200" b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first element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in the provided array that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satisfies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the provided testing function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Syntax -  </a:t>
            </a:r>
            <a:r>
              <a:rPr lang="en-US" altLang="en-US" sz="2200" i="1" dirty="0" err="1">
                <a:solidFill>
                  <a:srgbClr val="333333"/>
                </a:solidFill>
                <a:latin typeface="+mn-lt"/>
              </a:rPr>
              <a:t>arr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</a:rPr>
              <a:t>.find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(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callback(element[, index[, array]])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[, </a:t>
            </a:r>
            <a:r>
              <a:rPr lang="en-US" altLang="en-US" sz="2200" i="1" dirty="0" err="1">
                <a:solidFill>
                  <a:srgbClr val="333333"/>
                </a:solidFill>
                <a:latin typeface="+mn-lt"/>
              </a:rPr>
              <a:t>thisArg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])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b="1" i="1" dirty="0" smtClean="0">
              <a:solidFill>
                <a:srgbClr val="333333"/>
              </a:solidFill>
              <a:latin typeface="+mn-lt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i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callback  - Function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to execute on each value in the array, taking 3 arguments:</a:t>
            </a:r>
          </a:p>
          <a:p>
            <a:pPr marL="457200"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	element  - The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current element in the array.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Example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const array1 = [5, 12, 8, 130, 44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const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found = array1.find(element =&gt; element &gt; 10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console.log(found);	//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expected output: 12</a:t>
            </a:r>
            <a:r>
              <a:rPr lang="en-US" sz="2200" b="1" dirty="0">
                <a:latin typeface="+mn-lt"/>
              </a:rPr>
              <a:t>		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246668"/>
            <a:ext cx="65" cy="4933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5517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75835"/>
            <a:ext cx="11633200" cy="6078050"/>
          </a:xfrm>
        </p:spPr>
        <p:txBody>
          <a:bodyPr/>
          <a:lstStyle/>
          <a:p>
            <a:r>
              <a:rPr lang="en-US" sz="2300" b="1" dirty="0" err="1" smtClean="0">
                <a:solidFill>
                  <a:schemeClr val="tx1"/>
                </a:solidFill>
              </a:rPr>
              <a:t>Array.findIndex</a:t>
            </a:r>
            <a:r>
              <a:rPr lang="en-US" sz="2300" b="1" dirty="0">
                <a:solidFill>
                  <a:schemeClr val="tx1"/>
                </a:solidFill>
              </a:rPr>
              <a:t>()</a:t>
            </a:r>
            <a:endParaRPr lang="en-US" sz="2200" b="1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b="1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 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findIndex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()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 method returns the index of the first element in the array that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	satisfies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provided testing function. Otherwise, it returns 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-1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indicating that no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	element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passed the test.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Syntax -  </a:t>
            </a:r>
            <a:r>
              <a:rPr lang="en-US" altLang="en-US" sz="2200" i="1" dirty="0" err="1">
                <a:solidFill>
                  <a:schemeClr val="tx1"/>
                </a:solidFill>
                <a:latin typeface="+mn-lt"/>
              </a:rPr>
              <a:t>arr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.findIndex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en-US" sz="2200" i="1" dirty="0">
                <a:solidFill>
                  <a:schemeClr val="tx1"/>
                </a:solidFill>
                <a:latin typeface="+mn-lt"/>
              </a:rPr>
              <a:t>callback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( </a:t>
            </a:r>
            <a:r>
              <a:rPr lang="en-US" altLang="en-US" sz="2200" i="1" dirty="0">
                <a:solidFill>
                  <a:schemeClr val="tx1"/>
                </a:solidFill>
                <a:latin typeface="+mn-lt"/>
              </a:rPr>
              <a:t>element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[, </a:t>
            </a:r>
            <a:r>
              <a:rPr lang="en-US" altLang="en-US" sz="2200" i="1" dirty="0">
                <a:solidFill>
                  <a:schemeClr val="tx1"/>
                </a:solidFill>
                <a:latin typeface="+mn-lt"/>
              </a:rPr>
              <a:t>index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[, </a:t>
            </a:r>
            <a:r>
              <a:rPr lang="en-US" altLang="en-US" sz="2200" i="1" dirty="0">
                <a:solidFill>
                  <a:schemeClr val="tx1"/>
                </a:solidFill>
                <a:latin typeface="+mn-lt"/>
              </a:rPr>
              <a:t>array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]] )[, </a:t>
            </a:r>
            <a:r>
              <a:rPr lang="en-US" altLang="en-US" sz="2200" i="1" dirty="0" err="1">
                <a:solidFill>
                  <a:schemeClr val="tx1"/>
                </a:solidFill>
                <a:latin typeface="+mn-lt"/>
              </a:rPr>
              <a:t>thisArg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])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b="1" i="1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i="1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callback - A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function to execute on each value in the array until the function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			      returns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 true, indicating that the satisfying element was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found.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	      It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takes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three arguments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</a:p>
          <a:p>
            <a:pPr marL="457200"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		element - The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current element being processed in the array.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Example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const array1 = [5, 12, 8, 130, 44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const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isLargeNumber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= (element) =&gt;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				element &gt; 13;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console.log(array1.findIndex(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isLargeNumber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));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//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expected output: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en-US" sz="2200" b="1" dirty="0">
                <a:solidFill>
                  <a:schemeClr val="tx1"/>
                </a:solidFill>
                <a:latin typeface="+mn-lt"/>
              </a:rPr>
              <a:t>		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246668"/>
            <a:ext cx="65" cy="4933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246668"/>
            <a:ext cx="65" cy="4933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4373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752043"/>
            <a:ext cx="11633200" cy="6078050"/>
          </a:xfrm>
        </p:spPr>
        <p:txBody>
          <a:bodyPr/>
          <a:lstStyle/>
          <a:p>
            <a:r>
              <a:rPr lang="en-US" sz="2300" b="1" dirty="0" err="1" smtClean="0">
                <a:solidFill>
                  <a:schemeClr val="tx1"/>
                </a:solidFill>
              </a:rPr>
              <a:t>Array.some</a:t>
            </a:r>
            <a:r>
              <a:rPr lang="en-US" sz="2300" b="1" dirty="0" smtClean="0">
                <a:solidFill>
                  <a:schemeClr val="tx1"/>
                </a:solidFill>
              </a:rPr>
              <a:t>()</a:t>
            </a:r>
            <a:endParaRPr lang="en-US" sz="2200" b="1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b="1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The </a:t>
            </a:r>
            <a:r>
              <a:rPr lang="en-US" altLang="en-US" sz="2200" b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some()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method tests whether at least one element in the array passes the test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implemented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by the provided function. It returns a Boolean value.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Syntax -  </a:t>
            </a:r>
            <a:r>
              <a:rPr lang="en-US" altLang="en-US" sz="2200" i="1" dirty="0" err="1">
                <a:solidFill>
                  <a:srgbClr val="333333"/>
                </a:solidFill>
                <a:latin typeface="+mn-lt"/>
              </a:rPr>
              <a:t>arr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</a:rPr>
              <a:t>.some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(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callback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(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element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[, 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index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[, 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array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]])[, </a:t>
            </a:r>
            <a:r>
              <a:rPr lang="en-US" altLang="en-US" sz="2200" i="1" dirty="0" err="1">
                <a:solidFill>
                  <a:srgbClr val="333333"/>
                </a:solidFill>
                <a:latin typeface="+mn-lt"/>
              </a:rPr>
              <a:t>thisArg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])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i="1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callback  - A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function to test for each element, taking three arguments:</a:t>
            </a:r>
          </a:p>
          <a:p>
            <a:pPr marL="457200"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	element  - The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current element being processed in the array.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Example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const array = [1, 2, 3, 4, 5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//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checks whether an element is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even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const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even = (element)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=&gt;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element % 2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===0;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console.log(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array.some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(even));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//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expected output: true</a:t>
            </a:r>
            <a:r>
              <a:rPr lang="en-US" sz="2200" b="1" dirty="0">
                <a:solidFill>
                  <a:schemeClr val="tx1"/>
                </a:solidFill>
                <a:latin typeface="+mn-lt"/>
              </a:rPr>
              <a:t>	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246668"/>
            <a:ext cx="65" cy="4933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246668"/>
            <a:ext cx="65" cy="4933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-246668"/>
            <a:ext cx="65" cy="4933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70273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779950"/>
            <a:ext cx="11633200" cy="6078050"/>
          </a:xfrm>
        </p:spPr>
        <p:txBody>
          <a:bodyPr/>
          <a:lstStyle/>
          <a:p>
            <a:r>
              <a:rPr lang="en-US" sz="2300" b="1" dirty="0" err="1" smtClean="0">
                <a:solidFill>
                  <a:schemeClr val="tx1"/>
                </a:solidFill>
              </a:rPr>
              <a:t>Array.every</a:t>
            </a:r>
            <a:r>
              <a:rPr lang="en-US" sz="2300" b="1" dirty="0" smtClean="0">
                <a:solidFill>
                  <a:schemeClr val="tx1"/>
                </a:solidFill>
              </a:rPr>
              <a:t>()</a:t>
            </a:r>
          </a:p>
          <a:p>
            <a:endParaRPr lang="en-US" sz="2200" b="1" dirty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b="1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The </a:t>
            </a:r>
            <a:r>
              <a:rPr lang="en-US" altLang="en-US" sz="2200" b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every()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method tests whether all elements in the array pass the test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implemented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by the provided function. It returns a Boolean value.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Syntax -  </a:t>
            </a:r>
            <a:r>
              <a:rPr lang="en-US" altLang="en-US" sz="2200" i="1" dirty="0" err="1">
                <a:solidFill>
                  <a:srgbClr val="333333"/>
                </a:solidFill>
                <a:latin typeface="+mn-lt"/>
              </a:rPr>
              <a:t>arr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</a:rPr>
              <a:t>.every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(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callback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(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element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[, 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index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[, 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array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]])[, </a:t>
            </a:r>
            <a:r>
              <a:rPr lang="en-US" altLang="en-US" sz="2200" i="1" dirty="0" err="1">
                <a:solidFill>
                  <a:srgbClr val="333333"/>
                </a:solidFill>
                <a:latin typeface="+mn-lt"/>
              </a:rPr>
              <a:t>thisArg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])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i="1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i="1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callback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- A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function to test for each element, taking three arguments:</a:t>
            </a:r>
          </a:p>
          <a:p>
            <a:pPr marL="457200"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	element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- The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current element being processed in the array.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Example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const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isBelowThreshold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= (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currentValue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) =&gt; 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currentValue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&lt;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40 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const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array1 = [1, 30, 39, 29,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10,13];					 		            console.log(array1.every(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isBelowThreshold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));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//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expected output: true</a:t>
            </a:r>
            <a:endParaRPr lang="en-US" sz="2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246668"/>
            <a:ext cx="65" cy="4933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246668"/>
            <a:ext cx="65" cy="4933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-246668"/>
            <a:ext cx="65" cy="4933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-246668"/>
            <a:ext cx="65" cy="4933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13475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De-structuring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792410"/>
          </a:xfrm>
        </p:spPr>
        <p:txBody>
          <a:bodyPr/>
          <a:lstStyle/>
          <a:p>
            <a:endParaRPr lang="en-US" sz="21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The </a:t>
            </a:r>
            <a:r>
              <a:rPr lang="en-US" sz="2200" dirty="0">
                <a:latin typeface="+mn-lt"/>
              </a:rPr>
              <a:t>object </a:t>
            </a:r>
            <a:r>
              <a:rPr lang="en-US" sz="2200" dirty="0" err="1">
                <a:latin typeface="+mn-lt"/>
              </a:rPr>
              <a:t>destructuring</a:t>
            </a:r>
            <a:r>
              <a:rPr lang="en-US" sz="2200" dirty="0">
                <a:latin typeface="+mn-lt"/>
              </a:rPr>
              <a:t> is a useful JavaScript feature to extract properties from objects and bind them to variables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Syntax </a:t>
            </a:r>
          </a:p>
          <a:p>
            <a:pPr lvl="1"/>
            <a:r>
              <a:rPr lang="en-US" sz="2200" dirty="0">
                <a:latin typeface="+mn-lt"/>
              </a:rPr>
              <a:t>		</a:t>
            </a:r>
            <a:r>
              <a:rPr lang="fr-FR" sz="2200" dirty="0" err="1">
                <a:latin typeface="+mn-lt"/>
              </a:rPr>
              <a:t>const</a:t>
            </a:r>
            <a:r>
              <a:rPr lang="fr-FR" sz="2200" dirty="0">
                <a:latin typeface="+mn-lt"/>
              </a:rPr>
              <a:t> { </a:t>
            </a:r>
            <a:r>
              <a:rPr lang="fr-FR" sz="2200" dirty="0" smtClean="0">
                <a:latin typeface="+mn-lt"/>
              </a:rPr>
              <a:t>identifier1:[</a:t>
            </a:r>
            <a:r>
              <a:rPr lang="fr-FR" sz="2200" dirty="0" err="1" smtClean="0">
                <a:latin typeface="+mn-lt"/>
              </a:rPr>
              <a:t>aliasIdentifier</a:t>
            </a:r>
            <a:r>
              <a:rPr lang="fr-FR" sz="2200" dirty="0" smtClean="0">
                <a:latin typeface="+mn-lt"/>
              </a:rPr>
              <a:t>], </a:t>
            </a:r>
            <a:r>
              <a:rPr lang="fr-FR" sz="2200" dirty="0">
                <a:latin typeface="+mn-lt"/>
              </a:rPr>
              <a:t>identifier2, ..., </a:t>
            </a:r>
            <a:r>
              <a:rPr lang="fr-FR" sz="2200" dirty="0" err="1">
                <a:latin typeface="+mn-lt"/>
              </a:rPr>
              <a:t>identifierN</a:t>
            </a:r>
            <a:r>
              <a:rPr lang="fr-FR" sz="2200" dirty="0">
                <a:latin typeface="+mn-lt"/>
              </a:rPr>
              <a:t> } = expression</a:t>
            </a:r>
            <a:r>
              <a:rPr lang="fr-FR" sz="2200" dirty="0" smtClean="0">
                <a:latin typeface="+mn-lt"/>
              </a:rPr>
              <a:t>;</a:t>
            </a:r>
          </a:p>
          <a:p>
            <a:pPr lvl="1"/>
            <a:endParaRPr lang="fr-FR" sz="2200" dirty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 </a:t>
            </a:r>
            <a:r>
              <a:rPr lang="fr-FR" sz="2200" dirty="0" smtClean="0">
                <a:latin typeface="+mn-lt"/>
              </a:rPr>
              <a:t>  </a:t>
            </a:r>
            <a:r>
              <a:rPr lang="fr-FR" sz="2200" dirty="0" err="1" smtClean="0">
                <a:latin typeface="+mn-lt"/>
              </a:rPr>
              <a:t>Example</a:t>
            </a:r>
            <a:r>
              <a:rPr lang="fr-FR" sz="2200" dirty="0" smtClean="0">
                <a:latin typeface="+mn-lt"/>
              </a:rPr>
              <a:t> :</a:t>
            </a:r>
          </a:p>
          <a:p>
            <a:pPr lvl="1"/>
            <a:r>
              <a:rPr lang="fr-FR" sz="2200" dirty="0">
                <a:latin typeface="+mn-lt"/>
              </a:rPr>
              <a:t>	</a:t>
            </a:r>
            <a:r>
              <a:rPr lang="fr-FR" sz="2200" dirty="0" err="1" smtClean="0">
                <a:latin typeface="+mn-lt"/>
              </a:rPr>
              <a:t>const</a:t>
            </a:r>
            <a:r>
              <a:rPr lang="fr-FR" sz="2200" dirty="0" smtClean="0">
                <a:latin typeface="+mn-lt"/>
              </a:rPr>
              <a:t> </a:t>
            </a:r>
            <a:r>
              <a:rPr lang="fr-FR" sz="2200" dirty="0" err="1">
                <a:latin typeface="+mn-lt"/>
              </a:rPr>
              <a:t>hero</a:t>
            </a:r>
            <a:r>
              <a:rPr lang="fr-FR" sz="2200" dirty="0">
                <a:latin typeface="+mn-lt"/>
              </a:rPr>
              <a:t> = { </a:t>
            </a:r>
            <a:endParaRPr lang="fr-FR" sz="2200" dirty="0" smtClean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 </a:t>
            </a:r>
            <a:r>
              <a:rPr lang="fr-FR" sz="2200" dirty="0" smtClean="0">
                <a:latin typeface="+mn-lt"/>
              </a:rPr>
              <a:t>		</a:t>
            </a:r>
            <a:r>
              <a:rPr lang="fr-FR" sz="2200" dirty="0" err="1" smtClean="0">
                <a:latin typeface="+mn-lt"/>
              </a:rPr>
              <a:t>name</a:t>
            </a:r>
            <a:r>
              <a:rPr lang="fr-FR" sz="2200" dirty="0">
                <a:latin typeface="+mn-lt"/>
              </a:rPr>
              <a:t>: 'Batman', </a:t>
            </a:r>
            <a:endParaRPr lang="fr-FR" sz="2200" dirty="0" smtClean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	</a:t>
            </a:r>
            <a:r>
              <a:rPr lang="fr-FR" sz="2200" dirty="0" smtClean="0">
                <a:latin typeface="+mn-lt"/>
              </a:rPr>
              <a:t>	</a:t>
            </a:r>
            <a:r>
              <a:rPr lang="fr-FR" sz="2200" dirty="0" err="1" smtClean="0">
                <a:latin typeface="+mn-lt"/>
              </a:rPr>
              <a:t>realName</a:t>
            </a:r>
            <a:r>
              <a:rPr lang="fr-FR" sz="2200" dirty="0">
                <a:latin typeface="+mn-lt"/>
              </a:rPr>
              <a:t>: 'Bruce </a:t>
            </a:r>
            <a:r>
              <a:rPr lang="fr-FR" sz="2200" dirty="0" smtClean="0">
                <a:latin typeface="+mn-lt"/>
              </a:rPr>
              <a:t>Wayne‘</a:t>
            </a:r>
          </a:p>
          <a:p>
            <a:pPr lvl="1"/>
            <a:r>
              <a:rPr lang="fr-FR" sz="2200" dirty="0">
                <a:latin typeface="+mn-lt"/>
              </a:rPr>
              <a:t>	</a:t>
            </a:r>
            <a:r>
              <a:rPr lang="fr-FR" sz="2200" dirty="0" smtClean="0">
                <a:latin typeface="+mn-lt"/>
              </a:rPr>
              <a:t>	 };</a:t>
            </a:r>
          </a:p>
          <a:p>
            <a:pPr lvl="1"/>
            <a:r>
              <a:rPr lang="fr-FR" sz="2200" dirty="0">
                <a:latin typeface="+mn-lt"/>
              </a:rPr>
              <a:t>	</a:t>
            </a:r>
            <a:r>
              <a:rPr lang="fr-FR" sz="2200" dirty="0" smtClean="0">
                <a:latin typeface="+mn-lt"/>
              </a:rPr>
              <a:t> </a:t>
            </a:r>
            <a:r>
              <a:rPr lang="fr-FR" sz="2200" dirty="0" err="1">
                <a:latin typeface="+mn-lt"/>
              </a:rPr>
              <a:t>const</a:t>
            </a:r>
            <a:r>
              <a:rPr lang="fr-FR" sz="2200" dirty="0">
                <a:latin typeface="+mn-lt"/>
              </a:rPr>
              <a:t> { </a:t>
            </a:r>
            <a:r>
              <a:rPr lang="fr-FR" sz="2200" dirty="0" err="1">
                <a:latin typeface="+mn-lt"/>
              </a:rPr>
              <a:t>name</a:t>
            </a:r>
            <a:r>
              <a:rPr lang="fr-FR" sz="2200" dirty="0">
                <a:latin typeface="+mn-lt"/>
              </a:rPr>
              <a:t>, </a:t>
            </a:r>
            <a:r>
              <a:rPr lang="fr-FR" sz="2200" dirty="0" err="1" smtClean="0">
                <a:latin typeface="+mn-lt"/>
              </a:rPr>
              <a:t>realName:fullname</a:t>
            </a:r>
            <a:r>
              <a:rPr lang="fr-FR" sz="2200" dirty="0" smtClean="0">
                <a:latin typeface="+mn-lt"/>
              </a:rPr>
              <a:t> </a:t>
            </a:r>
            <a:r>
              <a:rPr lang="fr-FR" sz="2200" dirty="0">
                <a:latin typeface="+mn-lt"/>
              </a:rPr>
              <a:t>} = </a:t>
            </a:r>
            <a:r>
              <a:rPr lang="fr-FR" sz="2200" dirty="0" err="1">
                <a:latin typeface="+mn-lt"/>
              </a:rPr>
              <a:t>hero</a:t>
            </a:r>
            <a:r>
              <a:rPr lang="fr-FR" sz="2200" dirty="0" smtClean="0">
                <a:latin typeface="+mn-lt"/>
              </a:rPr>
              <a:t>;</a:t>
            </a:r>
          </a:p>
          <a:p>
            <a:pPr lvl="1"/>
            <a:endParaRPr lang="fr-FR" sz="2200" dirty="0" smtClean="0">
              <a:latin typeface="+mn-lt"/>
            </a:endParaRPr>
          </a:p>
          <a:p>
            <a:pPr lvl="1"/>
            <a:r>
              <a:rPr lang="fr-FR" sz="2200" dirty="0" smtClean="0">
                <a:latin typeface="+mn-lt"/>
              </a:rPr>
              <a:t>            </a:t>
            </a:r>
            <a:r>
              <a:rPr lang="fr-FR" sz="2200" dirty="0" err="1">
                <a:latin typeface="+mn-lt"/>
              </a:rPr>
              <a:t>name</a:t>
            </a:r>
            <a:r>
              <a:rPr lang="fr-FR" sz="2200" dirty="0" smtClean="0">
                <a:latin typeface="+mn-lt"/>
              </a:rPr>
              <a:t>; </a:t>
            </a:r>
            <a:r>
              <a:rPr lang="fr-FR" sz="2200" dirty="0">
                <a:latin typeface="+mn-lt"/>
              </a:rPr>
              <a:t>// =&gt; 'Batman', </a:t>
            </a:r>
            <a:endParaRPr lang="fr-FR" sz="2200" dirty="0" smtClean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	</a:t>
            </a:r>
            <a:r>
              <a:rPr lang="fr-FR" sz="2200" dirty="0" err="1" smtClean="0">
                <a:latin typeface="+mn-lt"/>
              </a:rPr>
              <a:t>realfullname</a:t>
            </a:r>
            <a:r>
              <a:rPr lang="fr-FR" sz="2200" dirty="0" smtClean="0">
                <a:latin typeface="+mn-lt"/>
              </a:rPr>
              <a:t>; </a:t>
            </a:r>
            <a:r>
              <a:rPr lang="fr-FR" sz="2200" dirty="0">
                <a:latin typeface="+mn-lt"/>
              </a:rPr>
              <a:t>// =&gt; 'Bruce Wayne'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19715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De-structuring.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1026402"/>
            <a:ext cx="11633200" cy="5831598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The </a:t>
            </a:r>
            <a:r>
              <a:rPr lang="en-US" sz="2200" dirty="0" smtClean="0">
                <a:latin typeface="+mn-lt"/>
              </a:rPr>
              <a:t>Array de-structuring </a:t>
            </a:r>
            <a:r>
              <a:rPr lang="en-US" sz="2200" dirty="0">
                <a:latin typeface="+mn-lt"/>
              </a:rPr>
              <a:t>is a useful JavaScript feature to extract </a:t>
            </a:r>
            <a:r>
              <a:rPr lang="en-US" sz="2200" dirty="0" smtClean="0">
                <a:latin typeface="+mn-lt"/>
              </a:rPr>
              <a:t>array elements </a:t>
            </a:r>
            <a:r>
              <a:rPr lang="en-US" sz="2200" dirty="0">
                <a:latin typeface="+mn-lt"/>
              </a:rPr>
              <a:t>from </a:t>
            </a:r>
            <a:r>
              <a:rPr lang="en-US" sz="2200" dirty="0" smtClean="0">
                <a:latin typeface="+mn-lt"/>
              </a:rPr>
              <a:t>Array </a:t>
            </a:r>
            <a:r>
              <a:rPr lang="en-US" sz="2200" dirty="0">
                <a:latin typeface="+mn-lt"/>
              </a:rPr>
              <a:t>and bind them to variables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r>
              <a:rPr lang="en-US" sz="2200" dirty="0">
                <a:latin typeface="+mn-lt"/>
              </a:rPr>
              <a:t>Syntax 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      </a:t>
            </a:r>
            <a:r>
              <a:rPr lang="fr-FR" sz="2200" dirty="0" smtClean="0">
                <a:latin typeface="+mn-lt"/>
              </a:rPr>
              <a:t>var [ identifier1 ,identifier2</a:t>
            </a:r>
            <a:r>
              <a:rPr lang="fr-FR" sz="2200" dirty="0">
                <a:latin typeface="+mn-lt"/>
              </a:rPr>
              <a:t>, ..., </a:t>
            </a:r>
            <a:r>
              <a:rPr lang="fr-FR" sz="2200" dirty="0" smtClean="0">
                <a:latin typeface="+mn-lt"/>
              </a:rPr>
              <a:t>identifier} = </a:t>
            </a:r>
            <a:r>
              <a:rPr lang="fr-FR" sz="2200" dirty="0" err="1" smtClean="0">
                <a:latin typeface="+mn-lt"/>
              </a:rPr>
              <a:t>Array</a:t>
            </a:r>
            <a:r>
              <a:rPr lang="fr-FR" sz="2200" dirty="0" smtClean="0">
                <a:latin typeface="+mn-lt"/>
              </a:rPr>
              <a:t>/ [element1 , element2 …];</a:t>
            </a:r>
            <a:endParaRPr lang="fr-FR" sz="2200" dirty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 </a:t>
            </a:r>
            <a:r>
              <a:rPr lang="fr-FR" sz="2200" dirty="0" err="1">
                <a:latin typeface="+mn-lt"/>
              </a:rPr>
              <a:t>Example</a:t>
            </a:r>
            <a:r>
              <a:rPr lang="fr-FR" sz="2200" dirty="0">
                <a:latin typeface="+mn-lt"/>
              </a:rPr>
              <a:t> :</a:t>
            </a:r>
          </a:p>
          <a:p>
            <a:pPr lvl="1"/>
            <a:r>
              <a:rPr lang="fr-FR" sz="2200" dirty="0">
                <a:latin typeface="+mn-lt"/>
              </a:rPr>
              <a:t>	</a:t>
            </a:r>
            <a:r>
              <a:rPr lang="fr-FR" sz="2200" dirty="0" smtClean="0">
                <a:latin typeface="+mn-lt"/>
              </a:rPr>
              <a:t>var </a:t>
            </a:r>
            <a:r>
              <a:rPr lang="fr-FR" sz="2200" dirty="0" err="1" smtClean="0">
                <a:latin typeface="+mn-lt"/>
              </a:rPr>
              <a:t>array</a:t>
            </a:r>
            <a:r>
              <a:rPr lang="fr-FR" sz="2200" dirty="0" smtClean="0">
                <a:latin typeface="+mn-lt"/>
              </a:rPr>
              <a:t> = [‘HTML’ , ‘CSS’,’JS’ ]</a:t>
            </a:r>
          </a:p>
          <a:p>
            <a:pPr lvl="1"/>
            <a:endParaRPr lang="fr-FR" sz="2200" dirty="0">
              <a:latin typeface="+mn-lt"/>
            </a:endParaRPr>
          </a:p>
          <a:p>
            <a:pPr lvl="1"/>
            <a:r>
              <a:rPr lang="fr-FR" sz="2200" dirty="0" smtClean="0">
                <a:latin typeface="+mn-lt"/>
              </a:rPr>
              <a:t>	</a:t>
            </a:r>
            <a:r>
              <a:rPr lang="fr-FR" sz="2200" dirty="0" err="1" smtClean="0">
                <a:latin typeface="+mn-lt"/>
              </a:rPr>
              <a:t>const</a:t>
            </a:r>
            <a:r>
              <a:rPr lang="fr-FR" sz="2200" dirty="0" smtClean="0">
                <a:latin typeface="+mn-lt"/>
              </a:rPr>
              <a:t> </a:t>
            </a:r>
            <a:r>
              <a:rPr lang="fr-FR" sz="2200" dirty="0">
                <a:latin typeface="+mn-lt"/>
              </a:rPr>
              <a:t>{ </a:t>
            </a:r>
            <a:r>
              <a:rPr lang="fr-FR" sz="2200" dirty="0" smtClean="0">
                <a:latin typeface="+mn-lt"/>
              </a:rPr>
              <a:t>first, second , </a:t>
            </a:r>
            <a:r>
              <a:rPr lang="fr-FR" sz="2200" dirty="0" err="1" smtClean="0">
                <a:latin typeface="+mn-lt"/>
              </a:rPr>
              <a:t>third</a:t>
            </a:r>
            <a:r>
              <a:rPr lang="fr-FR" sz="2200" dirty="0" smtClean="0">
                <a:latin typeface="+mn-lt"/>
              </a:rPr>
              <a:t> </a:t>
            </a:r>
            <a:r>
              <a:rPr lang="fr-FR" sz="2200" dirty="0">
                <a:latin typeface="+mn-lt"/>
              </a:rPr>
              <a:t>} </a:t>
            </a:r>
            <a:r>
              <a:rPr lang="fr-FR" sz="2200" dirty="0" smtClean="0">
                <a:latin typeface="+mn-lt"/>
              </a:rPr>
              <a:t>= </a:t>
            </a:r>
            <a:r>
              <a:rPr lang="fr-FR" sz="2200" dirty="0" err="1" smtClean="0">
                <a:latin typeface="+mn-lt"/>
              </a:rPr>
              <a:t>array</a:t>
            </a:r>
            <a:r>
              <a:rPr lang="fr-FR" sz="2200" dirty="0" smtClean="0">
                <a:latin typeface="+mn-lt"/>
              </a:rPr>
              <a:t>;</a:t>
            </a:r>
            <a:endParaRPr lang="fr-FR" sz="2200" dirty="0">
              <a:latin typeface="+mn-lt"/>
            </a:endParaRPr>
          </a:p>
          <a:p>
            <a:pPr lvl="1"/>
            <a:endParaRPr lang="fr-FR" sz="2200" dirty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            </a:t>
            </a:r>
            <a:r>
              <a:rPr lang="fr-FR" sz="2200" dirty="0" smtClean="0">
                <a:latin typeface="+mn-lt"/>
              </a:rPr>
              <a:t>first    </a:t>
            </a:r>
            <a:r>
              <a:rPr lang="fr-FR" sz="2200" dirty="0">
                <a:latin typeface="+mn-lt"/>
              </a:rPr>
              <a:t>// =&gt; </a:t>
            </a:r>
            <a:r>
              <a:rPr lang="fr-FR" sz="2200" dirty="0" smtClean="0">
                <a:latin typeface="+mn-lt"/>
              </a:rPr>
              <a:t>‘HTML’, </a:t>
            </a:r>
            <a:endParaRPr lang="fr-FR" sz="2200" dirty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	 </a:t>
            </a:r>
            <a:r>
              <a:rPr lang="fr-FR" sz="2200" dirty="0" err="1" smtClean="0">
                <a:latin typeface="+mn-lt"/>
              </a:rPr>
              <a:t>third</a:t>
            </a:r>
            <a:r>
              <a:rPr lang="fr-FR" sz="2200" dirty="0" smtClean="0">
                <a:latin typeface="+mn-lt"/>
              </a:rPr>
              <a:t> </a:t>
            </a:r>
            <a:r>
              <a:rPr lang="fr-FR" sz="2200" dirty="0">
                <a:latin typeface="+mn-lt"/>
              </a:rPr>
              <a:t>// =&gt; </a:t>
            </a:r>
            <a:r>
              <a:rPr lang="fr-FR" sz="2200" dirty="0" smtClean="0">
                <a:latin typeface="+mn-lt"/>
              </a:rPr>
              <a:t>‘ JS'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54045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2559"/>
            <a:ext cx="6730423" cy="584775"/>
          </a:xfrm>
        </p:spPr>
        <p:txBody>
          <a:bodyPr/>
          <a:lstStyle/>
          <a:p>
            <a:r>
              <a:rPr lang="en-US" sz="3800" dirty="0">
                <a:latin typeface="Bahnschrift" panose="020B0502040204020203" pitchFamily="34" charset="0"/>
              </a:rPr>
              <a:t>let, </a:t>
            </a:r>
            <a:r>
              <a:rPr lang="en-US" sz="3600" dirty="0">
                <a:latin typeface="Bahnschrift" panose="020B0502040204020203" pitchFamily="34" charset="0"/>
              </a:rPr>
              <a:t>const</a:t>
            </a:r>
            <a:r>
              <a:rPr lang="en-US" sz="3800" dirty="0">
                <a:latin typeface="Bahnschrift" panose="020B0502040204020203" pitchFamily="34" charset="0"/>
              </a:rPr>
              <a:t> </a:t>
            </a:r>
            <a:r>
              <a:rPr lang="en-US" sz="3800" dirty="0" smtClean="0">
                <a:latin typeface="Bahnschrift" panose="020B0502040204020203" pitchFamily="34" charset="0"/>
              </a:rPr>
              <a:t>keywords.</a:t>
            </a:r>
            <a:endParaRPr lang="en-US" sz="3800" dirty="0">
              <a:latin typeface="Bahnschrif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901336"/>
            <a:ext cx="11633200" cy="5695407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Before ES6 , JavaScript had only two types of scope: </a:t>
            </a:r>
            <a:r>
              <a:rPr lang="en-US" sz="2200" b="1" dirty="0">
                <a:solidFill>
                  <a:schemeClr val="tx1"/>
                </a:solidFill>
                <a:latin typeface="Bahnschrift" panose="020B0502040204020203" pitchFamily="34" charset="0"/>
              </a:rPr>
              <a:t>Global Scope</a:t>
            </a:r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 and </a:t>
            </a:r>
            <a:r>
              <a:rPr lang="en-US" sz="2200" b="1" dirty="0">
                <a:solidFill>
                  <a:schemeClr val="tx1"/>
                </a:solidFill>
                <a:latin typeface="Bahnschrift" panose="020B0502040204020203" pitchFamily="34" charset="0"/>
              </a:rPr>
              <a:t>Function Scope</a:t>
            </a:r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 </a:t>
            </a:r>
          </a:p>
          <a:p>
            <a:r>
              <a:rPr lang="en-US" alt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ES2015 introduced two important new JavaScript keywords: </a:t>
            </a:r>
            <a:r>
              <a:rPr lang="en-US" altLang="en-US" sz="2200" b="1" dirty="0">
                <a:solidFill>
                  <a:schemeClr val="tx1"/>
                </a:solidFill>
                <a:latin typeface="Bahnschrift" panose="020B0502040204020203" pitchFamily="34" charset="0"/>
              </a:rPr>
              <a:t>let</a:t>
            </a:r>
            <a:r>
              <a:rPr lang="en-US" alt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 and</a:t>
            </a:r>
            <a:r>
              <a:rPr lang="en-US" altLang="en-US" sz="2200" b="1" dirty="0">
                <a:solidFill>
                  <a:schemeClr val="tx1"/>
                </a:solidFill>
                <a:latin typeface="Bahnschrift" panose="020B0502040204020203" pitchFamily="34" charset="0"/>
              </a:rPr>
              <a:t> const</a:t>
            </a:r>
            <a:r>
              <a:rPr lang="en-US" alt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.These two keywords provide </a:t>
            </a:r>
            <a:r>
              <a:rPr lang="en-US" altLang="en-US" sz="2200" b="1" dirty="0">
                <a:solidFill>
                  <a:schemeClr val="tx1"/>
                </a:solidFill>
                <a:latin typeface="Bahnschrift" panose="020B0502040204020203" pitchFamily="34" charset="0"/>
              </a:rPr>
              <a:t>Block Scope</a:t>
            </a:r>
            <a:r>
              <a:rPr lang="en-US" alt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 variables (and constants) in JavaScript</a:t>
            </a: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endParaRPr lang="en-US" altLang="en-US" sz="2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Bahnschrift" panose="020B0502040204020203" pitchFamily="34" charset="0"/>
              </a:rPr>
              <a:t>l</a:t>
            </a:r>
            <a:r>
              <a:rPr lang="en-US" altLang="en-US" sz="22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et </a:t>
            </a:r>
            <a:r>
              <a:rPr lang="en-US" altLang="en-US" sz="22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Keyword</a:t>
            </a:r>
          </a:p>
          <a:p>
            <a:pPr marL="101596" indent="0">
              <a:buNone/>
            </a:pPr>
            <a:endParaRPr lang="en-US" altLang="en-US" sz="2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The let statement declares a block-scoped local variable, optionally initializing it to a value.</a:t>
            </a:r>
          </a:p>
          <a:p>
            <a:pPr marL="101596" indent="0">
              <a:buNone/>
            </a:pPr>
            <a:endParaRPr lang="en-US" altLang="en-US" sz="2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Syntax </a:t>
            </a: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:  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	 </a:t>
            </a: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             	</a:t>
            </a:r>
            <a:endParaRPr lang="en-US" alt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1"/>
            <a:endParaRPr lang="en-US" alt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var1,var2,…,varN – The names of the variable or variables to declare. Each must be a legal JavaScript identifier.</a:t>
            </a:r>
          </a:p>
          <a:p>
            <a:endParaRPr lang="en-US" alt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value1,value2,..valueN : Optional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8617" y="4493623"/>
            <a:ext cx="8190412" cy="574767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var1 [=value1] [,var2  [=value2] ]  [, …, varN  [= valueN];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4755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49815"/>
            <a:ext cx="12024783" cy="6053667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Promises are used to handle asynchronous operations in JavaScript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Syntax 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var</a:t>
            </a:r>
            <a:r>
              <a:rPr lang="en-US" sz="2200" dirty="0" smtClean="0">
                <a:latin typeface="+mn-lt"/>
              </a:rPr>
              <a:t> Promise = new Promise(function (resolve, reject){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//do something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         }</a:t>
            </a:r>
          </a:p>
          <a:p>
            <a:pPr lvl="1"/>
            <a:endParaRPr lang="en-US" sz="2200" dirty="0" smtClean="0">
              <a:latin typeface="+mn-lt"/>
            </a:endParaRP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Promise.then</a:t>
            </a:r>
            <a:r>
              <a:rPr lang="en-US" sz="2200" dirty="0" smtClean="0">
                <a:latin typeface="+mn-lt"/>
              </a:rPr>
              <a:t>( function( result) {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// handle success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}).catch(function(</a:t>
            </a:r>
            <a:r>
              <a:rPr lang="en-US" sz="2200" dirty="0">
                <a:latin typeface="+mn-lt"/>
              </a:rPr>
              <a:t>error</a:t>
            </a:r>
            <a:r>
              <a:rPr lang="en-US" sz="2200" dirty="0" smtClean="0">
                <a:latin typeface="+mn-lt"/>
              </a:rPr>
              <a:t>) </a:t>
            </a:r>
            <a:r>
              <a:rPr lang="en-US" sz="2200" dirty="0">
                <a:latin typeface="+mn-lt"/>
              </a:rPr>
              <a:t>{</a:t>
            </a:r>
          </a:p>
          <a:p>
            <a:pPr lvl="1"/>
            <a:r>
              <a:rPr lang="en-US" sz="2200" dirty="0">
                <a:latin typeface="+mn-lt"/>
              </a:rPr>
              <a:t>			// handle </a:t>
            </a:r>
            <a:r>
              <a:rPr lang="en-US" sz="2200" dirty="0" smtClean="0">
                <a:latin typeface="+mn-lt"/>
              </a:rPr>
              <a:t>error</a:t>
            </a:r>
            <a:endParaRPr lang="en-US" sz="2200" dirty="0">
              <a:latin typeface="+mn-lt"/>
            </a:endParaRPr>
          </a:p>
          <a:p>
            <a:pPr lvl="1"/>
            <a:r>
              <a:rPr lang="en-US" sz="2200" dirty="0">
                <a:latin typeface="+mn-lt"/>
              </a:rPr>
              <a:t>			</a:t>
            </a:r>
            <a:r>
              <a:rPr lang="en-US" sz="2200" dirty="0" smtClean="0">
                <a:latin typeface="+mn-lt"/>
              </a:rPr>
              <a:t>}).</a:t>
            </a:r>
          </a:p>
          <a:p>
            <a:pPr lvl="1"/>
            <a:endParaRPr lang="en-US" sz="2200" dirty="0" smtClean="0">
              <a:latin typeface="+mn-lt"/>
            </a:endParaRPr>
          </a:p>
          <a:p>
            <a:pPr fontAlgn="base"/>
            <a:r>
              <a:rPr lang="en-US" sz="2200" dirty="0">
                <a:latin typeface="+mn-lt"/>
              </a:rPr>
              <a:t>There are 3 states of the Promise object:</a:t>
            </a: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	Pending</a:t>
            </a:r>
            <a:r>
              <a:rPr lang="en-US" sz="2200" dirty="0">
                <a:latin typeface="+mn-lt"/>
              </a:rPr>
              <a:t>: Initial State, before the Promise succeeds or fails</a:t>
            </a: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	Resolved</a:t>
            </a:r>
            <a:r>
              <a:rPr lang="en-US" sz="2200" dirty="0">
                <a:latin typeface="+mn-lt"/>
              </a:rPr>
              <a:t>: Completed Promise</a:t>
            </a: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	Rejected</a:t>
            </a:r>
            <a:r>
              <a:rPr lang="en-US" sz="2200" dirty="0">
                <a:latin typeface="+mn-lt"/>
              </a:rPr>
              <a:t>: Failed Promise</a:t>
            </a:r>
          </a:p>
          <a:p>
            <a:pPr lvl="1"/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5914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55669"/>
            <a:ext cx="9265066" cy="338554"/>
          </a:xfrm>
        </p:spPr>
        <p:txBody>
          <a:bodyPr/>
          <a:lstStyle/>
          <a:p>
            <a:r>
              <a:rPr lang="en-US" sz="2200" dirty="0" smtClean="0"/>
              <a:t>Promises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>
          <a:xfrm>
            <a:off x="11241510" y="6461580"/>
            <a:ext cx="1110410" cy="415777"/>
          </a:xfrm>
        </p:spPr>
        <p:txBody>
          <a:bodyPr/>
          <a:lstStyle/>
          <a:p>
            <a:fld id="{A5FE59A5-F4B4-47F3-8C4B-BD6C0C97D865}" type="slidenum">
              <a:rPr lang="en-IN" sz="2200" smtClean="0"/>
              <a:pPr/>
              <a:t>20</a:t>
            </a:fld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692331"/>
            <a:ext cx="11887200" cy="57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66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Chaining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766284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Promises chaining can be used when we have a sequence of asynchronous tasks to be done one after another. Promises are chained when a promise depends on the result of another promise. </a:t>
            </a:r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function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add_positivenos_async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(n1, n2) {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let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p = new Promise(function (resolve, reject) {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if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(n1 &gt;= 0 &amp;&amp; n2 &gt;= 0) {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	 resolve(n1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+ n2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}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else {</a:t>
            </a:r>
          </a:p>
          <a:p>
            <a:pPr marL="101596" indent="0"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	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reject('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NOT_Postive_Number_Passed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');</a:t>
            </a: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})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return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p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}</a:t>
            </a: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400417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</a:p>
          <a:p>
            <a:pPr marL="101596" indent="0">
              <a:buNone/>
            </a:pPr>
            <a:r>
              <a:rPr lang="en-US" altLang="en-US" sz="25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add_positivenos_async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(10,20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)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.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then(function(result){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console.log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("first 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result“ ,result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)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return </a:t>
            </a:r>
            <a:r>
              <a:rPr lang="en-US" altLang="en-US" sz="25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add_positivenos_async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(result ,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result)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}).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then(function(result){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console.log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("second 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result“ ,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result)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return </a:t>
            </a:r>
            <a:r>
              <a:rPr lang="en-US" altLang="en-US" sz="25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add_positivenos_async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(result ,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result)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}).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then(function(result){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console.log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("third 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result“ ,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result)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})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500" dirty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  <a:latin typeface="+mn-lt"/>
              </a:rPr>
              <a:t>Output :</a:t>
            </a:r>
          </a:p>
          <a:p>
            <a:pPr marL="101596" lvl="0" indent="0"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first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 30 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								second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 60 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								third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 120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101596" indent="0">
              <a:buNone/>
            </a:pPr>
            <a:endParaRPr lang="en-US" altLang="en-US" sz="2500" dirty="0" smtClean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endParaRPr lang="en-US" altLang="en-US" sz="25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8891682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Race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0279" y="1040796"/>
            <a:ext cx="11633200" cy="5420784"/>
          </a:xfrm>
        </p:spPr>
        <p:txBody>
          <a:bodyPr/>
          <a:lstStyle/>
          <a:p>
            <a:pPr marL="285750" indent="-285750">
              <a:buClrTx/>
            </a:pP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The </a:t>
            </a:r>
            <a:r>
              <a:rPr lang="en-US" altLang="en-US" sz="2200" b="1" dirty="0" err="1">
                <a:solidFill>
                  <a:srgbClr val="333333"/>
                </a:solidFill>
                <a:latin typeface="+mn-lt"/>
              </a:rPr>
              <a:t>Promise.race</a:t>
            </a:r>
            <a:r>
              <a:rPr lang="en-US" altLang="en-US" sz="2200" b="1" dirty="0">
                <a:solidFill>
                  <a:srgbClr val="333333"/>
                </a:solidFill>
                <a:latin typeface="+mn-lt"/>
              </a:rPr>
              <a:t>()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method returns a promise that fulfills or rejects as soon as one of the promises in an 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iterable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fulfills or rejects, with the value or reason from that promise.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const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promise1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= new Promise((resolve, reject) =&gt; { 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				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setTimeout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(resolve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, 500, 'one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');</a:t>
            </a:r>
          </a:p>
          <a:p>
            <a:pPr lvl="1" indent="-609570"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});</a:t>
            </a:r>
          </a:p>
          <a:p>
            <a:pPr marL="285750" indent="-285750"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const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promise2 = new Promise((resolve, reject) =&gt; { 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				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setTimeout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(resolve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, 100, 'two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');</a:t>
            </a:r>
          </a:p>
          <a:p>
            <a:pPr lvl="1" indent="-609570"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});</a:t>
            </a:r>
          </a:p>
          <a:p>
            <a:pPr marL="285750" indent="-285750"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Tx/>
            </a:pP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Promise.race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([promise1, promise2]).then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(  (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value) =&gt; { 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					console.log(value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);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lvl="1" indent="-609570"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// Both resolve, but promise2 is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faster</a:t>
            </a:r>
          </a:p>
          <a:p>
            <a:pPr lvl="1" indent="-609570"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});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3685117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Async</a:t>
            </a:r>
            <a:r>
              <a:rPr lang="en-US" b="1" dirty="0"/>
              <a:t>/await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1091" y="784976"/>
            <a:ext cx="11633200" cy="6073024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There’s a special syntax to work with promises in a more comfortable fashion, called “</a:t>
            </a:r>
            <a:r>
              <a:rPr lang="en-US" sz="2200" dirty="0" err="1">
                <a:latin typeface="+mn-lt"/>
              </a:rPr>
              <a:t>async</a:t>
            </a:r>
            <a:r>
              <a:rPr lang="en-US" sz="2200" dirty="0">
                <a:latin typeface="+mn-lt"/>
              </a:rPr>
              <a:t>/await”. It’s surprisingly easy to understand and use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 err="1" smtClean="0">
                <a:solidFill>
                  <a:srgbClr val="333333"/>
                </a:solidFill>
                <a:latin typeface="+mn-lt"/>
              </a:rPr>
              <a:t>Async</a:t>
            </a:r>
            <a:r>
              <a:rPr lang="en-US" altLang="en-US" sz="2200" b="1" dirty="0" smtClean="0">
                <a:solidFill>
                  <a:srgbClr val="333333"/>
                </a:solidFill>
                <a:latin typeface="+mn-lt"/>
              </a:rPr>
              <a:t> Function: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rgbClr val="333333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	Let’s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start with the 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</a:rPr>
              <a:t>async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 keyword. It can be placed before a function, like this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:</a:t>
            </a:r>
            <a:endParaRPr lang="en-US" altLang="en-US" sz="2200" dirty="0" smtClean="0">
              <a:solidFill>
                <a:srgbClr val="0077AA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0077AA"/>
                </a:solidFill>
                <a:latin typeface="+mn-lt"/>
              </a:rPr>
              <a:t>	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async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function f() {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return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1;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}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r>
              <a:rPr lang="en-US" sz="2200" dirty="0">
                <a:latin typeface="+mn-lt"/>
              </a:rPr>
              <a:t>The word “</a:t>
            </a:r>
            <a:r>
              <a:rPr lang="en-US" sz="2200" dirty="0" err="1">
                <a:latin typeface="+mn-lt"/>
              </a:rPr>
              <a:t>async</a:t>
            </a:r>
            <a:r>
              <a:rPr lang="en-US" sz="2200" dirty="0">
                <a:latin typeface="+mn-lt"/>
              </a:rPr>
              <a:t>” before a function means one simple thing: a function always returns a promise. Other values are wrapped in a resolved promise automatically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 err="1">
                <a:latin typeface="+mn-lt"/>
              </a:rPr>
              <a:t>async</a:t>
            </a:r>
            <a:r>
              <a:rPr lang="en-US" sz="2200" dirty="0">
                <a:latin typeface="+mn-lt"/>
              </a:rPr>
              <a:t> function f() </a:t>
            </a:r>
            <a:r>
              <a:rPr lang="en-US" sz="2200" dirty="0" smtClean="0">
                <a:latin typeface="+mn-lt"/>
              </a:rPr>
              <a:t>{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 </a:t>
            </a:r>
            <a:r>
              <a:rPr lang="en-US" sz="2200" dirty="0">
                <a:latin typeface="+mn-lt"/>
              </a:rPr>
              <a:t>return </a:t>
            </a:r>
            <a:r>
              <a:rPr lang="en-US" sz="2200" dirty="0" err="1">
                <a:latin typeface="+mn-lt"/>
              </a:rPr>
              <a:t>Promise.resolve</a:t>
            </a:r>
            <a:r>
              <a:rPr lang="en-US" sz="2200" dirty="0">
                <a:latin typeface="+mn-lt"/>
              </a:rPr>
              <a:t>(1);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}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f().then(alert); // 1</a:t>
            </a:r>
          </a:p>
        </p:txBody>
      </p:sp>
    </p:spTree>
    <p:extLst>
      <p:ext uri="{BB962C8B-B14F-4D97-AF65-F5344CB8AC3E}">
        <p14:creationId xmlns:p14="http://schemas.microsoft.com/office/powerpoint/2010/main" val="3446861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Async</a:t>
            </a:r>
            <a:r>
              <a:rPr lang="en-US" b="1" dirty="0"/>
              <a:t>/await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699830"/>
            <a:ext cx="11633200" cy="5420784"/>
          </a:xfrm>
        </p:spPr>
        <p:txBody>
          <a:bodyPr/>
          <a:lstStyle/>
          <a:p>
            <a:pPr lvl="0"/>
            <a:endParaRPr lang="en-US" altLang="en-US" sz="2200" dirty="0" smtClean="0">
              <a:solidFill>
                <a:srgbClr val="333333"/>
              </a:solidFill>
              <a:latin typeface="+mn-lt"/>
            </a:endParaRPr>
          </a:p>
          <a:p>
            <a:pPr lvl="0"/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So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, 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</a:rPr>
              <a:t>async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 ensures that the function returns a promise, and wraps non-promises in it. </a:t>
            </a:r>
            <a:endParaRPr lang="en-US" altLang="en-US" sz="2200" dirty="0" smtClean="0">
              <a:solidFill>
                <a:srgbClr val="333333"/>
              </a:solidFill>
              <a:latin typeface="+mn-lt"/>
            </a:endParaRPr>
          </a:p>
          <a:p>
            <a:pPr marL="101596" lvl="0" indent="0">
              <a:buNone/>
            </a:pPr>
            <a:endParaRPr lang="en-US" altLang="en-US" sz="2200" dirty="0" smtClean="0">
              <a:solidFill>
                <a:srgbClr val="333333"/>
              </a:solidFill>
              <a:latin typeface="+mn-lt"/>
            </a:endParaRPr>
          </a:p>
          <a:p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There’s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another keyword, await, that works only inside 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</a:rPr>
              <a:t>async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 functions, and it’s pretty cool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.</a:t>
            </a:r>
          </a:p>
          <a:p>
            <a:endParaRPr lang="en-US" altLang="en-US" sz="2200" b="1" dirty="0">
              <a:solidFill>
                <a:srgbClr val="333333"/>
              </a:solidFill>
              <a:latin typeface="+mn-lt"/>
            </a:endParaRPr>
          </a:p>
          <a:p>
            <a:r>
              <a:rPr lang="en-US" altLang="en-US" sz="2400" b="1" dirty="0" smtClean="0">
                <a:solidFill>
                  <a:schemeClr val="tx1"/>
                </a:solidFill>
                <a:latin typeface="+mn-lt"/>
              </a:rPr>
              <a:t>Await</a:t>
            </a:r>
            <a:r>
              <a:rPr lang="en-US" alt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	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syntax: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//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works only inside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async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functions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let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value = </a:t>
            </a:r>
            <a:r>
              <a:rPr lang="en-US" altLang="en-US" sz="22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await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promise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The keyword await makes JavaScript wait until that promise settles and returns its result.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0"/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lvl="0"/>
            <a:r>
              <a:rPr lang="en-US" sz="2200" dirty="0" smtClean="0">
                <a:latin typeface="+mn-lt"/>
              </a:rPr>
              <a:t>Note :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Can’t use await in regular functions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If we try to use await in non-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</a:rPr>
              <a:t>async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 function, there would be a syntax error: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0"/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</a:p>
          <a:p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0096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Async</a:t>
            </a:r>
            <a:r>
              <a:rPr lang="en-US" b="1" dirty="0"/>
              <a:t>/await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49164"/>
          </a:xfrm>
        </p:spPr>
        <p:txBody>
          <a:bodyPr/>
          <a:lstStyle/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async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function f() </a:t>
            </a:r>
            <a:r>
              <a:rPr lang="en-US" sz="2200" dirty="0" smtClean="0">
                <a:latin typeface="+mn-lt"/>
              </a:rPr>
              <a:t>{ 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 let </a:t>
            </a:r>
            <a:r>
              <a:rPr lang="en-US" sz="2200" dirty="0">
                <a:latin typeface="+mn-lt"/>
              </a:rPr>
              <a:t>promise = new Promise((resolve, reject) =&gt; </a:t>
            </a:r>
            <a:r>
              <a:rPr lang="en-US" sz="2200" dirty="0" smtClean="0">
                <a:latin typeface="+mn-lt"/>
              </a:rPr>
              <a:t>{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 </a:t>
            </a:r>
            <a:r>
              <a:rPr lang="en-US" sz="2200" dirty="0" err="1">
                <a:latin typeface="+mn-lt"/>
              </a:rPr>
              <a:t>setTimeout</a:t>
            </a:r>
            <a:r>
              <a:rPr lang="en-US" sz="2200" dirty="0">
                <a:latin typeface="+mn-lt"/>
              </a:rPr>
              <a:t>(() =&gt; resolve("done!"), 1000)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}); 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let </a:t>
            </a:r>
            <a:r>
              <a:rPr lang="en-US" sz="2200" dirty="0">
                <a:latin typeface="+mn-lt"/>
              </a:rPr>
              <a:t>result = await promise; // wait until the promise resolves (*) </a:t>
            </a:r>
            <a:r>
              <a:rPr lang="en-US" sz="2200" dirty="0" smtClean="0">
                <a:latin typeface="+mn-lt"/>
              </a:rPr>
              <a:t>			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alert(result</a:t>
            </a:r>
            <a:r>
              <a:rPr lang="en-US" sz="2200" dirty="0">
                <a:latin typeface="+mn-lt"/>
              </a:rPr>
              <a:t>); // "done!"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}</a:t>
            </a: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     </a:t>
            </a:r>
            <a:r>
              <a:rPr lang="en-US" sz="2200" dirty="0">
                <a:latin typeface="+mn-lt"/>
              </a:rPr>
              <a:t>f</a:t>
            </a:r>
            <a:r>
              <a:rPr lang="en-US" sz="2200" dirty="0" smtClean="0">
                <a:latin typeface="+mn-lt"/>
              </a:rPr>
              <a:t>();</a:t>
            </a: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pPr marL="101596" lvl="0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The function execution “pauses” at the line (*) and resumes when the promise settles, with result becoming its result. So the code above shows “done!” in one second. 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36112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/>
              <a:t>…spread </a:t>
            </a:r>
            <a:r>
              <a:rPr lang="en-US" dirty="0" smtClean="0"/>
              <a:t>&amp; …rest 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The</a:t>
            </a:r>
            <a:r>
              <a:rPr lang="en-US" sz="2200" dirty="0">
                <a:latin typeface="+mn-lt"/>
              </a:rPr>
              <a:t> </a:t>
            </a:r>
            <a:r>
              <a:rPr lang="en-US" sz="2200" b="1" dirty="0">
                <a:latin typeface="+mn-lt"/>
              </a:rPr>
              <a:t>spread operator</a:t>
            </a:r>
            <a:r>
              <a:rPr lang="en-US" sz="2200" dirty="0">
                <a:latin typeface="+mn-lt"/>
              </a:rPr>
              <a:t> “spreads” the values in an </a:t>
            </a:r>
            <a:r>
              <a:rPr lang="en-US" sz="2200" dirty="0" err="1">
                <a:latin typeface="+mn-lt"/>
              </a:rPr>
              <a:t>iterable</a:t>
            </a:r>
            <a:r>
              <a:rPr lang="en-US" sz="2200" dirty="0">
                <a:latin typeface="+mn-lt"/>
              </a:rPr>
              <a:t> (arrays, strings) across zero or more arguments or elements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Example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     	</a:t>
            </a:r>
            <a:r>
              <a:rPr lang="en-US" sz="2200" dirty="0" err="1" smtClean="0">
                <a:latin typeface="+mn-lt"/>
              </a:rPr>
              <a:t>var</a:t>
            </a:r>
            <a:r>
              <a:rPr lang="en-US" sz="2200" dirty="0" smtClean="0">
                <a:latin typeface="+mn-lt"/>
              </a:rPr>
              <a:t> arr1 = [1 ,2 ,3 ,4 ,5]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var</a:t>
            </a:r>
            <a:r>
              <a:rPr lang="en-US" sz="2200" dirty="0" smtClean="0">
                <a:latin typeface="+mn-lt"/>
              </a:rPr>
              <a:t> arr2 = [ …arr1 , 6, 7, 8, 9]  // [1 ,2 ,3 ,4 ,5 ,6 ,7 ,8 ,9]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</a:p>
          <a:p>
            <a:pPr lvl="1"/>
            <a:r>
              <a:rPr lang="en-US" sz="2200" dirty="0" smtClean="0">
                <a:latin typeface="+mn-lt"/>
              </a:rPr>
              <a:t>The</a:t>
            </a:r>
            <a:r>
              <a:rPr lang="en-US" sz="2200" dirty="0">
                <a:latin typeface="+mn-lt"/>
              </a:rPr>
              <a:t> </a:t>
            </a:r>
            <a:r>
              <a:rPr lang="en-US" sz="2200" b="1" dirty="0">
                <a:latin typeface="+mn-lt"/>
              </a:rPr>
              <a:t>rest parameter</a:t>
            </a:r>
            <a:r>
              <a:rPr lang="en-US" sz="2200" dirty="0">
                <a:latin typeface="+mn-lt"/>
              </a:rPr>
              <a:t> gives us an easier and cleaner way of working with an indefinite </a:t>
            </a:r>
            <a:r>
              <a:rPr lang="en-US" sz="2200" dirty="0" smtClean="0">
                <a:latin typeface="+mn-lt"/>
              </a:rPr>
              <a:t>number </a:t>
            </a:r>
            <a:r>
              <a:rPr lang="en-US" sz="2200" dirty="0">
                <a:latin typeface="+mn-lt"/>
              </a:rPr>
              <a:t>of parameters</a:t>
            </a:r>
            <a:r>
              <a:rPr lang="en-US" sz="2200" dirty="0" smtClean="0">
                <a:latin typeface="+mn-lt"/>
              </a:rPr>
              <a:t>.</a:t>
            </a:r>
          </a:p>
          <a:p>
            <a:pPr lvl="1"/>
            <a:endParaRPr lang="en-US" sz="2200" dirty="0" smtClean="0">
              <a:latin typeface="+mn-lt"/>
            </a:endParaRPr>
          </a:p>
          <a:p>
            <a:pPr lvl="3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Example </a:t>
            </a:r>
            <a:endParaRPr lang="en-US" sz="2200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function </a:t>
            </a:r>
            <a:r>
              <a:rPr lang="en-US" sz="2200" dirty="0">
                <a:latin typeface="+mn-lt"/>
              </a:rPr>
              <a:t>t</a:t>
            </a:r>
            <a:r>
              <a:rPr lang="en-US" sz="2200" dirty="0" smtClean="0">
                <a:latin typeface="+mn-lt"/>
              </a:rPr>
              <a:t>est(…</a:t>
            </a:r>
            <a:r>
              <a:rPr lang="en-US" sz="2200" dirty="0" err="1" smtClean="0">
                <a:latin typeface="+mn-lt"/>
              </a:rPr>
              <a:t>args</a:t>
            </a:r>
            <a:r>
              <a:rPr lang="en-US" sz="2200" dirty="0" smtClean="0">
                <a:latin typeface="+mn-lt"/>
              </a:rPr>
              <a:t>) {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// here </a:t>
            </a:r>
            <a:r>
              <a:rPr lang="en-US" sz="2200" dirty="0" err="1" smtClean="0">
                <a:latin typeface="+mn-lt"/>
              </a:rPr>
              <a:t>args</a:t>
            </a:r>
            <a:r>
              <a:rPr lang="en-US" sz="2200" dirty="0" smtClean="0">
                <a:latin typeface="+mn-lt"/>
              </a:rPr>
              <a:t> it self is array of parameters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for( let </a:t>
            </a:r>
            <a:r>
              <a:rPr lang="en-US" sz="2200" dirty="0" err="1" smtClean="0">
                <a:latin typeface="+mn-lt"/>
              </a:rPr>
              <a:t>arg</a:t>
            </a:r>
            <a:r>
              <a:rPr lang="en-US" sz="2200" dirty="0" smtClean="0">
                <a:latin typeface="+mn-lt"/>
              </a:rPr>
              <a:t> in </a:t>
            </a:r>
            <a:r>
              <a:rPr lang="en-US" sz="2200" dirty="0" err="1" smtClean="0">
                <a:latin typeface="+mn-lt"/>
              </a:rPr>
              <a:t>args</a:t>
            </a:r>
            <a:r>
              <a:rPr lang="en-US" sz="2200" dirty="0" smtClean="0">
                <a:latin typeface="+mn-lt"/>
              </a:rPr>
              <a:t>){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console.log(</a:t>
            </a:r>
            <a:r>
              <a:rPr lang="en-US" sz="2200" dirty="0" err="1" smtClean="0">
                <a:latin typeface="+mn-lt"/>
              </a:rPr>
              <a:t>arg</a:t>
            </a:r>
            <a:r>
              <a:rPr lang="en-US" sz="2200" dirty="0" smtClean="0">
                <a:latin typeface="+mn-lt"/>
              </a:rPr>
              <a:t>)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}</a:t>
            </a:r>
            <a:endParaRPr lang="en-US" sz="2200" dirty="0">
              <a:latin typeface="+mn-lt"/>
            </a:endParaRPr>
          </a:p>
          <a:p>
            <a:pPr marL="0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     }</a:t>
            </a:r>
            <a:endParaRPr lang="en-US" sz="2200" dirty="0">
              <a:latin typeface="+mn-lt"/>
            </a:endParaRPr>
          </a:p>
          <a:p>
            <a:pPr lvl="1"/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89645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latin typeface="+mn-lt"/>
              </a:rPr>
              <a:t>A </a:t>
            </a:r>
            <a:r>
              <a:rPr lang="en-US" altLang="en-US" sz="2200" dirty="0">
                <a:latin typeface="+mn-lt"/>
              </a:rPr>
              <a:t>class is a type of function, but instead of using the keyword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function</a:t>
            </a:r>
            <a:r>
              <a:rPr lang="en-US" altLang="en-US" sz="2200" dirty="0">
                <a:latin typeface="+mn-lt"/>
              </a:rPr>
              <a:t> to initiate it, we use the keyword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class</a:t>
            </a:r>
            <a:r>
              <a:rPr lang="en-US" altLang="en-US" sz="2200" dirty="0">
                <a:latin typeface="+mn-lt"/>
              </a:rPr>
              <a:t>, and the properties are assigned inside a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constructor()</a:t>
            </a:r>
            <a:r>
              <a:rPr lang="en-US" altLang="en-US" sz="2200" dirty="0">
                <a:latin typeface="+mn-lt"/>
              </a:rPr>
              <a:t> method.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Class Definition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latin typeface="+mn-lt"/>
              </a:rPr>
              <a:t>Use </a:t>
            </a:r>
            <a:r>
              <a:rPr lang="en-US" altLang="en-US" sz="2200" dirty="0">
                <a:latin typeface="+mn-lt"/>
              </a:rPr>
              <a:t>the keyword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class</a:t>
            </a:r>
            <a:r>
              <a:rPr lang="en-US" altLang="en-US" sz="2200" dirty="0">
                <a:latin typeface="+mn-lt"/>
              </a:rPr>
              <a:t> to create a class, and always </a:t>
            </a:r>
            <a:r>
              <a:rPr lang="en-US" altLang="en-US" sz="2200" dirty="0" smtClean="0">
                <a:latin typeface="+mn-lt"/>
              </a:rPr>
              <a:t>add the</a:t>
            </a:r>
            <a:r>
              <a:rPr lang="en-US" altLang="en-US" sz="2200" dirty="0">
                <a:latin typeface="+mn-lt"/>
              </a:rPr>
              <a:t>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constructor()</a:t>
            </a:r>
            <a:r>
              <a:rPr lang="en-US" altLang="en-US" sz="2200" dirty="0">
                <a:latin typeface="+mn-lt"/>
              </a:rPr>
              <a:t> method</a:t>
            </a:r>
            <a:r>
              <a:rPr lang="en-US" altLang="en-US" sz="2200" dirty="0" smtClean="0">
                <a:latin typeface="+mn-lt"/>
              </a:rPr>
              <a:t>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latin typeface="+mn-lt"/>
              </a:rPr>
              <a:t>The constructor method is called each time the class object is initialized</a:t>
            </a:r>
            <a:r>
              <a:rPr lang="en-US" altLang="en-US" sz="2200" dirty="0" smtClean="0">
                <a:latin typeface="+mn-lt"/>
              </a:rPr>
              <a:t>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Syntax :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   </a:t>
            </a:r>
            <a:r>
              <a:rPr lang="en-US" altLang="en-US" sz="2200" dirty="0" smtClean="0">
                <a:solidFill>
                  <a:srgbClr val="C00000"/>
                </a:solidFill>
                <a:latin typeface="+mn-lt"/>
              </a:rPr>
              <a:t>class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class_name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{</a:t>
            </a:r>
          </a:p>
          <a:p>
            <a:pPr lvl="1" indent="-60957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</a:t>
            </a:r>
            <a:r>
              <a:rPr lang="en-US" altLang="en-US" sz="2200" dirty="0" smtClean="0">
                <a:solidFill>
                  <a:srgbClr val="C00000"/>
                </a:solidFill>
                <a:latin typeface="+mn-lt"/>
              </a:rPr>
              <a:t>constructor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(){</a:t>
            </a:r>
          </a:p>
          <a:p>
            <a:pPr lvl="1" indent="-60957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//properties declaration and </a:t>
            </a:r>
            <a:r>
              <a:rPr lang="en-US" altLang="en-US" sz="2200" dirty="0" smtClean="0">
                <a:latin typeface="+mn-lt"/>
              </a:rPr>
              <a:t>initialization</a:t>
            </a:r>
          </a:p>
          <a:p>
            <a:pPr lvl="1" indent="-60957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} //end of constructor</a:t>
            </a:r>
          </a:p>
          <a:p>
            <a:pPr lvl="1" indent="-60957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    } //end of class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48171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7947"/>
            <a:ext cx="6730423" cy="553998"/>
          </a:xfrm>
        </p:spPr>
        <p:txBody>
          <a:bodyPr/>
          <a:lstStyle/>
          <a:p>
            <a:r>
              <a:rPr lang="en-US" sz="3600" dirty="0">
                <a:latin typeface="Bahnschrift" panose="020B0502040204020203" pitchFamily="34" charset="0"/>
              </a:rPr>
              <a:t>l</a:t>
            </a:r>
            <a:r>
              <a:rPr lang="en-US" sz="3600" dirty="0" smtClean="0">
                <a:latin typeface="Bahnschrift" panose="020B0502040204020203" pitchFamily="34" charset="0"/>
              </a:rPr>
              <a:t>et </a:t>
            </a:r>
            <a:r>
              <a:rPr lang="en-US" sz="3600" dirty="0" smtClean="0">
                <a:latin typeface="Bahnschrift" panose="020B0502040204020203" pitchFamily="34" charset="0"/>
              </a:rPr>
              <a:t>Keyword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z="2200" smtClean="0">
                <a:latin typeface="Bahnschrift" panose="020B0502040204020203" pitchFamily="34" charset="0"/>
              </a:rPr>
              <a:pPr/>
              <a:t>2</a:t>
            </a:fld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6" y="895773"/>
            <a:ext cx="4835857" cy="5426650"/>
          </a:xfrm>
        </p:spPr>
        <p:txBody>
          <a:bodyPr/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Example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let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x = 1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;</a:t>
            </a:r>
          </a:p>
          <a:p>
            <a:pPr marL="101596" indent="0">
              <a:buNone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if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(x ===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1) { </a:t>
            </a:r>
          </a:p>
          <a:p>
            <a:pPr marL="101596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let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x = 2;  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console.log(x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); 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// expected output: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2</a:t>
            </a:r>
          </a:p>
          <a:p>
            <a:pPr marL="101596" indent="0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}</a:t>
            </a:r>
          </a:p>
          <a:p>
            <a:pPr marL="101596" indent="0">
              <a:buNone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console.log(x);</a:t>
            </a:r>
          </a:p>
          <a:p>
            <a:pPr marL="101596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//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expected output: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8731" y="1516393"/>
            <a:ext cx="53296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596" indent="0">
              <a:buNone/>
            </a:pPr>
            <a:r>
              <a:rPr lang="en-US" sz="2200" dirty="0">
                <a:latin typeface="Bahnschrift" panose="020B0502040204020203" pitchFamily="34" charset="0"/>
              </a:rPr>
              <a:t>f</a:t>
            </a:r>
            <a:r>
              <a:rPr lang="en-US" sz="2200" dirty="0" smtClean="0">
                <a:latin typeface="Bahnschrift" panose="020B0502040204020203" pitchFamily="34" charset="0"/>
              </a:rPr>
              <a:t>unction </a:t>
            </a:r>
            <a:r>
              <a:rPr lang="en-US" sz="2200" dirty="0">
                <a:latin typeface="Bahnschrift" panose="020B0502040204020203" pitchFamily="34" charset="0"/>
              </a:rPr>
              <a:t>t</a:t>
            </a:r>
            <a:r>
              <a:rPr lang="en-US" sz="2200" dirty="0" smtClean="0">
                <a:latin typeface="Bahnschrift" panose="020B0502040204020203" pitchFamily="34" charset="0"/>
              </a:rPr>
              <a:t>est</a:t>
            </a:r>
            <a:r>
              <a:rPr lang="en-US" sz="2200" dirty="0" smtClean="0">
                <a:latin typeface="Bahnschrift" panose="020B0502040204020203" pitchFamily="34" charset="0"/>
              </a:rPr>
              <a:t>() {</a:t>
            </a:r>
          </a:p>
          <a:p>
            <a:pPr marL="101596"/>
            <a:r>
              <a:rPr lang="en-US" sz="2200" dirty="0" smtClean="0">
                <a:latin typeface="Bahnschrift" panose="020B0502040204020203" pitchFamily="34" charset="0"/>
              </a:rPr>
              <a:t>	</a:t>
            </a:r>
            <a:r>
              <a:rPr lang="en-US" sz="2200" dirty="0">
                <a:latin typeface="Bahnschrift" panose="020B0502040204020203" pitchFamily="34" charset="0"/>
              </a:rPr>
              <a:t>let x = 2;  </a:t>
            </a:r>
          </a:p>
          <a:p>
            <a:pPr marL="101596" indent="0">
              <a:buNone/>
            </a:pPr>
            <a:r>
              <a:rPr lang="en-US" sz="2200" dirty="0" smtClean="0">
                <a:latin typeface="Bahnschrift" panose="020B0502040204020203" pitchFamily="34" charset="0"/>
              </a:rPr>
              <a:t>	{</a:t>
            </a:r>
          </a:p>
          <a:p>
            <a:pPr marL="101596"/>
            <a:r>
              <a:rPr lang="en-US" sz="2200" dirty="0">
                <a:latin typeface="Bahnschrift" panose="020B0502040204020203" pitchFamily="34" charset="0"/>
              </a:rPr>
              <a:t>	</a:t>
            </a:r>
            <a:r>
              <a:rPr lang="en-US" sz="2200" dirty="0" smtClean="0">
                <a:latin typeface="Bahnschrift" panose="020B0502040204020203" pitchFamily="34" charset="0"/>
              </a:rPr>
              <a:t>    let </a:t>
            </a:r>
            <a:r>
              <a:rPr lang="en-US" sz="2200" dirty="0">
                <a:latin typeface="Bahnschrift" panose="020B0502040204020203" pitchFamily="34" charset="0"/>
              </a:rPr>
              <a:t>x = </a:t>
            </a:r>
            <a:r>
              <a:rPr lang="en-US" sz="2200" dirty="0" smtClean="0">
                <a:latin typeface="Bahnschrift" panose="020B0502040204020203" pitchFamily="34" charset="0"/>
              </a:rPr>
              <a:t>3;  // different  variable</a:t>
            </a:r>
          </a:p>
          <a:p>
            <a:pPr marL="101596"/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smtClean="0">
                <a:latin typeface="Bahnschrift" panose="020B0502040204020203" pitchFamily="34" charset="0"/>
              </a:rPr>
              <a:t>                console.log(x</a:t>
            </a:r>
            <a:r>
              <a:rPr lang="en-US" sz="2200" dirty="0">
                <a:latin typeface="Bahnschrift" panose="020B0502040204020203" pitchFamily="34" charset="0"/>
              </a:rPr>
              <a:t>); </a:t>
            </a:r>
          </a:p>
          <a:p>
            <a:pPr marL="101596"/>
            <a:r>
              <a:rPr lang="en-US" sz="2200" dirty="0" smtClean="0">
                <a:latin typeface="Bahnschrift" panose="020B0502040204020203" pitchFamily="34" charset="0"/>
              </a:rPr>
              <a:t>	    </a:t>
            </a:r>
            <a:r>
              <a:rPr lang="en-US" sz="2200" dirty="0">
                <a:latin typeface="Bahnschrift" panose="020B0502040204020203" pitchFamily="34" charset="0"/>
              </a:rPr>
              <a:t>// expected output: </a:t>
            </a:r>
            <a:r>
              <a:rPr lang="en-US" sz="2200" dirty="0" smtClean="0">
                <a:latin typeface="Bahnschrift" panose="020B0502040204020203" pitchFamily="34" charset="0"/>
              </a:rPr>
              <a:t>3</a:t>
            </a:r>
            <a:endParaRPr lang="en-US" sz="2200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 smtClean="0">
                <a:latin typeface="Bahnschrift" panose="020B0502040204020203" pitchFamily="34" charset="0"/>
              </a:rPr>
              <a:t>	 }</a:t>
            </a:r>
          </a:p>
          <a:p>
            <a:pPr marL="101596" indent="0">
              <a:buNone/>
            </a:pPr>
            <a:endParaRPr lang="en-US" sz="2200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>
                <a:latin typeface="Bahnschrift" panose="020B0502040204020203" pitchFamily="34" charset="0"/>
              </a:rPr>
              <a:t>       console.log(x);</a:t>
            </a:r>
          </a:p>
          <a:p>
            <a:pPr marL="101596" indent="0">
              <a:buNone/>
            </a:pPr>
            <a:r>
              <a:rPr lang="en-US" sz="2200" dirty="0">
                <a:latin typeface="Bahnschrift" panose="020B0502040204020203" pitchFamily="34" charset="0"/>
              </a:rPr>
              <a:t>       // expected output: </a:t>
            </a:r>
            <a:r>
              <a:rPr lang="en-US" sz="2200" dirty="0" smtClean="0">
                <a:latin typeface="Bahnschrift" panose="020B0502040204020203" pitchFamily="34" charset="0"/>
              </a:rPr>
              <a:t>2</a:t>
            </a:r>
          </a:p>
          <a:p>
            <a:pPr marL="101596" indent="0">
              <a:buNone/>
            </a:pPr>
            <a:r>
              <a:rPr lang="en-US" sz="2200" dirty="0">
                <a:latin typeface="Bahnschrift" panose="020B0502040204020203" pitchFamily="34" charset="0"/>
              </a:rPr>
              <a:t>}</a:t>
            </a:r>
          </a:p>
          <a:p>
            <a:endParaRPr lang="en-US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1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29" y="755864"/>
            <a:ext cx="11633200" cy="6576181"/>
          </a:xfrm>
        </p:spPr>
        <p:txBody>
          <a:bodyPr/>
          <a:lstStyle/>
          <a:p>
            <a:r>
              <a:rPr lang="en-US" sz="2200" b="1" dirty="0" smtClean="0">
                <a:latin typeface="+mn-lt"/>
              </a:rPr>
              <a:t>Methods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The constructor method is special, it is where you initialize properties, it is called automatically when a class is initiated, and it has to have the exact name "constructor", in fact, if you do not have a constructor method, JavaScript will add an invisible and empty constructor method.</a:t>
            </a:r>
          </a:p>
          <a:p>
            <a:pPr lvl="1"/>
            <a:endParaRPr lang="en-US" sz="2200" dirty="0" smtClean="0">
              <a:latin typeface="+mn-lt"/>
            </a:endParaRPr>
          </a:p>
          <a:p>
            <a:r>
              <a:rPr lang="en-US" sz="2200" dirty="0">
                <a:latin typeface="+mn-lt"/>
              </a:rPr>
              <a:t>Example </a:t>
            </a:r>
          </a:p>
          <a:p>
            <a:pPr lvl="1"/>
            <a:r>
              <a:rPr lang="en-US" sz="2200" dirty="0">
                <a:latin typeface="+mn-lt"/>
              </a:rPr>
              <a:t>		class Car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			       constructor(brand)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			       </a:t>
            </a:r>
            <a:r>
              <a:rPr lang="en-US" sz="2200" dirty="0" err="1">
                <a:latin typeface="+mn-lt"/>
              </a:rPr>
              <a:t>this.carname</a:t>
            </a:r>
            <a:r>
              <a:rPr lang="en-US" sz="2200" dirty="0">
                <a:latin typeface="+mn-lt"/>
              </a:rPr>
              <a:t> = brand;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			      </a:t>
            </a:r>
            <a:r>
              <a:rPr lang="en-US" sz="2200" dirty="0" smtClean="0">
                <a:latin typeface="+mn-lt"/>
              </a:rPr>
              <a:t>}</a:t>
            </a:r>
          </a:p>
          <a:p>
            <a:pPr lvl="1"/>
            <a:r>
              <a:rPr lang="en-US" sz="2200" dirty="0" smtClean="0">
                <a:latin typeface="+mn-lt"/>
              </a:rPr>
              <a:t>                                                 present</a:t>
            </a:r>
            <a:r>
              <a:rPr lang="en-US" sz="2200" dirty="0">
                <a:latin typeface="+mn-lt"/>
              </a:rPr>
              <a:t>()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</a:t>
            </a:r>
            <a:r>
              <a:rPr lang="en-US" sz="2200" dirty="0" smtClean="0">
                <a:latin typeface="+mn-lt"/>
              </a:rPr>
              <a:t>				</a:t>
            </a:r>
            <a:r>
              <a:rPr lang="en-US" sz="2200" dirty="0">
                <a:latin typeface="+mn-lt"/>
              </a:rPr>
              <a:t>  return "I have a " + </a:t>
            </a:r>
            <a:r>
              <a:rPr lang="en-US" sz="2200" dirty="0" err="1">
                <a:latin typeface="+mn-lt"/>
              </a:rPr>
              <a:t>this.carname</a:t>
            </a:r>
            <a:r>
              <a:rPr lang="en-US" sz="2200" dirty="0">
                <a:latin typeface="+mn-lt"/>
              </a:rPr>
              <a:t>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	     </a:t>
            </a:r>
            <a:r>
              <a:rPr lang="en-US" sz="2200" dirty="0">
                <a:latin typeface="+mn-lt"/>
              </a:rPr>
              <a:t> }</a:t>
            </a:r>
          </a:p>
          <a:p>
            <a:pPr lvl="1"/>
            <a:r>
              <a:rPr lang="en-US" sz="2200" dirty="0">
                <a:latin typeface="+mn-lt"/>
              </a:rPr>
              <a:t>			   </a:t>
            </a:r>
            <a:r>
              <a:rPr lang="en-US" sz="2200" dirty="0" smtClean="0">
                <a:latin typeface="+mn-lt"/>
              </a:rPr>
              <a:t>}</a:t>
            </a:r>
            <a:endParaRPr lang="en-US" sz="2200" dirty="0">
              <a:latin typeface="+mn-lt"/>
            </a:endParaRPr>
          </a:p>
          <a:p>
            <a:pPr lvl="1"/>
            <a:r>
              <a:rPr lang="en-US" sz="2200" dirty="0">
                <a:latin typeface="+mn-lt"/>
              </a:rPr>
              <a:t>		</a:t>
            </a:r>
            <a:r>
              <a:rPr lang="en-US" sz="2200" dirty="0" err="1">
                <a:latin typeface="+mn-lt"/>
              </a:rPr>
              <a:t>var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mycar</a:t>
            </a:r>
            <a:r>
              <a:rPr lang="en-US" sz="2200" dirty="0">
                <a:latin typeface="+mn-lt"/>
              </a:rPr>
              <a:t> = new Car("Ford");   //Object </a:t>
            </a:r>
            <a:r>
              <a:rPr lang="en-US" sz="2200" dirty="0" smtClean="0">
                <a:latin typeface="+mn-lt"/>
              </a:rPr>
              <a:t>Creation</a:t>
            </a:r>
            <a:endParaRPr lang="en-US" sz="2200" dirty="0">
              <a:latin typeface="+mn-lt"/>
            </a:endParaRPr>
          </a:p>
          <a:p>
            <a:pPr lvl="1"/>
            <a:r>
              <a:rPr lang="en-US" sz="2200" dirty="0">
                <a:latin typeface="+mn-lt"/>
              </a:rPr>
              <a:t>		console.log(</a:t>
            </a:r>
            <a:r>
              <a:rPr lang="en-US" sz="2200" dirty="0" err="1">
                <a:latin typeface="+mn-lt"/>
              </a:rPr>
              <a:t>mycar.carname</a:t>
            </a:r>
            <a:r>
              <a:rPr lang="en-US" sz="2200" dirty="0" smtClean="0">
                <a:latin typeface="+mn-lt"/>
              </a:rPr>
              <a:t>);   </a:t>
            </a:r>
            <a:r>
              <a:rPr lang="en-US" sz="2200" dirty="0">
                <a:latin typeface="+mn-lt"/>
              </a:rPr>
              <a:t>// accessing the data member </a:t>
            </a:r>
            <a:endParaRPr lang="en-US" sz="2200" dirty="0" smtClean="0">
              <a:latin typeface="+mn-lt"/>
            </a:endParaRP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console.log(</a:t>
            </a:r>
            <a:r>
              <a:rPr lang="en-US" sz="2200" dirty="0" err="1" smtClean="0">
                <a:latin typeface="+mn-lt"/>
              </a:rPr>
              <a:t>mycar.present</a:t>
            </a:r>
            <a:r>
              <a:rPr lang="en-US" sz="2200" dirty="0" smtClean="0">
                <a:latin typeface="+mn-lt"/>
              </a:rPr>
              <a:t>());  //accessing the method</a:t>
            </a:r>
            <a:endParaRPr lang="en-US" sz="2200" dirty="0">
              <a:latin typeface="+mn-lt"/>
            </a:endParaRPr>
          </a:p>
          <a:p>
            <a:pPr lvl="1"/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73132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7217" y="804333"/>
            <a:ext cx="1163319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 smtClean="0">
                <a:solidFill>
                  <a:srgbClr val="000000"/>
                </a:solidFill>
                <a:cs typeface="Segoe UI" panose="020B0502040204020203" pitchFamily="34" charset="0"/>
              </a:rPr>
              <a:t>What is this?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3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 smtClean="0">
                <a:solidFill>
                  <a:srgbClr val="000000"/>
                </a:solidFill>
              </a:rPr>
              <a:t>The </a:t>
            </a:r>
            <a:r>
              <a:rPr lang="en-US" altLang="en-US" sz="2300" dirty="0">
                <a:solidFill>
                  <a:srgbClr val="000000"/>
                </a:solidFill>
              </a:rPr>
              <a:t>JavaScript </a:t>
            </a:r>
            <a:r>
              <a:rPr lang="en-US" altLang="en-US" sz="2300" dirty="0">
                <a:solidFill>
                  <a:srgbClr val="DC143C"/>
                </a:solidFill>
              </a:rPr>
              <a:t>this</a:t>
            </a:r>
            <a:r>
              <a:rPr lang="en-US" altLang="en-US" sz="2300" dirty="0">
                <a:solidFill>
                  <a:srgbClr val="000000"/>
                </a:solidFill>
              </a:rPr>
              <a:t> keyword refers to the object it belongs to.</a:t>
            </a:r>
            <a:endParaRPr lang="en-US" altLang="en-US" sz="23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 smtClean="0">
                <a:solidFill>
                  <a:srgbClr val="000000"/>
                </a:solidFill>
              </a:rPr>
              <a:t>	It </a:t>
            </a:r>
            <a:r>
              <a:rPr lang="en-US" altLang="en-US" sz="2300" dirty="0">
                <a:solidFill>
                  <a:srgbClr val="000000"/>
                </a:solidFill>
              </a:rPr>
              <a:t>has different values depending on where it is used: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300" dirty="0" smtClean="0">
              <a:solidFill>
                <a:srgbClr val="000000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dirty="0" smtClean="0">
                <a:solidFill>
                  <a:srgbClr val="000000"/>
                </a:solidFill>
              </a:rPr>
              <a:t>In </a:t>
            </a:r>
            <a:r>
              <a:rPr lang="en-US" altLang="en-US" sz="2300" dirty="0">
                <a:solidFill>
                  <a:srgbClr val="000000"/>
                </a:solidFill>
              </a:rPr>
              <a:t>a method, </a:t>
            </a:r>
            <a:r>
              <a:rPr lang="en-US" altLang="en-US" sz="2300" dirty="0">
                <a:solidFill>
                  <a:srgbClr val="DC143C"/>
                </a:solidFill>
              </a:rPr>
              <a:t>this</a:t>
            </a:r>
            <a:r>
              <a:rPr lang="en-US" altLang="en-US" sz="2300" dirty="0">
                <a:solidFill>
                  <a:srgbClr val="000000"/>
                </a:solidFill>
              </a:rPr>
              <a:t> refers to the owner </a:t>
            </a:r>
            <a:r>
              <a:rPr lang="en-US" altLang="en-US" sz="2300" dirty="0" smtClean="0">
                <a:solidFill>
                  <a:srgbClr val="000000"/>
                </a:solidFill>
              </a:rPr>
              <a:t>object.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dirty="0">
                <a:solidFill>
                  <a:srgbClr val="000000"/>
                </a:solidFill>
              </a:rPr>
              <a:t>Alone, </a:t>
            </a:r>
            <a:r>
              <a:rPr lang="en-US" altLang="en-US" sz="2300" dirty="0">
                <a:solidFill>
                  <a:srgbClr val="DC143C"/>
                </a:solidFill>
              </a:rPr>
              <a:t>this</a:t>
            </a:r>
            <a:r>
              <a:rPr lang="en-US" altLang="en-US" sz="2300" dirty="0">
                <a:solidFill>
                  <a:srgbClr val="000000"/>
                </a:solidFill>
              </a:rPr>
              <a:t> refers to the global object.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dirty="0" smtClean="0">
                <a:solidFill>
                  <a:srgbClr val="000000"/>
                </a:solidFill>
              </a:rPr>
              <a:t>In </a:t>
            </a:r>
            <a:r>
              <a:rPr lang="en-US" altLang="en-US" sz="2300" dirty="0">
                <a:solidFill>
                  <a:srgbClr val="000000"/>
                </a:solidFill>
              </a:rPr>
              <a:t>a function, </a:t>
            </a:r>
            <a:r>
              <a:rPr lang="en-US" altLang="en-US" sz="2300" dirty="0">
                <a:solidFill>
                  <a:srgbClr val="DC143C"/>
                </a:solidFill>
              </a:rPr>
              <a:t>this</a:t>
            </a:r>
            <a:r>
              <a:rPr lang="en-US" altLang="en-US" sz="2300" dirty="0">
                <a:solidFill>
                  <a:srgbClr val="000000"/>
                </a:solidFill>
              </a:rPr>
              <a:t> refers to the global object.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dirty="0" smtClean="0">
                <a:solidFill>
                  <a:srgbClr val="000000"/>
                </a:solidFill>
              </a:rPr>
              <a:t>In </a:t>
            </a:r>
            <a:r>
              <a:rPr lang="en-US" altLang="en-US" sz="2300" dirty="0">
                <a:solidFill>
                  <a:srgbClr val="000000"/>
                </a:solidFill>
              </a:rPr>
              <a:t>an event, </a:t>
            </a:r>
            <a:r>
              <a:rPr lang="en-US" altLang="en-US" sz="2300" dirty="0">
                <a:solidFill>
                  <a:srgbClr val="DC143C"/>
                </a:solidFill>
              </a:rPr>
              <a:t>this</a:t>
            </a:r>
            <a:r>
              <a:rPr lang="en-US" altLang="en-US" sz="2300" dirty="0">
                <a:solidFill>
                  <a:srgbClr val="000000"/>
                </a:solidFill>
              </a:rPr>
              <a:t> refers to the element that received the event</a:t>
            </a:r>
            <a:r>
              <a:rPr lang="en-US" altLang="en-US" sz="2300" dirty="0" smtClean="0">
                <a:solidFill>
                  <a:srgbClr val="000000"/>
                </a:solidFill>
              </a:rPr>
              <a:t>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3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609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712892"/>
            <a:ext cx="11633200" cy="6053667"/>
          </a:xfrm>
        </p:spPr>
        <p:txBody>
          <a:bodyPr/>
          <a:lstStyle/>
          <a:p>
            <a:r>
              <a:rPr lang="en-US" sz="2200" b="1" dirty="0">
                <a:latin typeface="+mn-lt"/>
              </a:rPr>
              <a:t>Static </a:t>
            </a:r>
            <a:r>
              <a:rPr lang="en-US" sz="2200" b="1" dirty="0" smtClean="0">
                <a:latin typeface="+mn-lt"/>
              </a:rPr>
              <a:t>Methods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Static </a:t>
            </a:r>
            <a:r>
              <a:rPr lang="en-US" sz="2200" dirty="0">
                <a:latin typeface="+mn-lt"/>
              </a:rPr>
              <a:t>methods are defined on the class itself, and not on the prototype.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That </a:t>
            </a:r>
            <a:r>
              <a:rPr lang="en-US" sz="2200" dirty="0">
                <a:latin typeface="+mn-lt"/>
              </a:rPr>
              <a:t>means you cannot call a static method on the object </a:t>
            </a:r>
            <a:r>
              <a:rPr lang="en-US" sz="2200" dirty="0" smtClean="0">
                <a:latin typeface="+mn-lt"/>
              </a:rPr>
              <a:t>,but </a:t>
            </a:r>
            <a:r>
              <a:rPr lang="en-US" sz="2200" dirty="0">
                <a:latin typeface="+mn-lt"/>
              </a:rPr>
              <a:t>on </a:t>
            </a:r>
            <a:r>
              <a:rPr lang="en-US" sz="2200" dirty="0" smtClean="0">
                <a:latin typeface="+mn-lt"/>
              </a:rPr>
              <a:t>	the       	</a:t>
            </a:r>
            <a:r>
              <a:rPr lang="en-US" sz="2200" dirty="0" err="1" smtClean="0">
                <a:latin typeface="+mn-lt"/>
              </a:rPr>
              <a:t>classname</a:t>
            </a:r>
            <a:endParaRPr lang="en-US" sz="2200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	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class</a:t>
            </a:r>
            <a:r>
              <a:rPr lang="en-US" sz="2200" dirty="0">
                <a:latin typeface="+mn-lt"/>
              </a:rPr>
              <a:t> Car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 </a:t>
            </a:r>
            <a:r>
              <a:rPr lang="en-US" sz="2200" dirty="0">
                <a:latin typeface="+mn-lt"/>
              </a:rPr>
              <a:t>constructor(brand)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</a:t>
            </a:r>
            <a:r>
              <a:rPr lang="en-US" sz="2200" dirty="0" smtClean="0">
                <a:latin typeface="+mn-lt"/>
              </a:rPr>
              <a:t>		</a:t>
            </a:r>
            <a:r>
              <a:rPr lang="en-US" sz="2200" dirty="0">
                <a:latin typeface="+mn-lt"/>
              </a:rPr>
              <a:t> </a:t>
            </a:r>
            <a:r>
              <a:rPr lang="en-US" sz="2200" dirty="0" err="1">
                <a:latin typeface="+mn-lt"/>
              </a:rPr>
              <a:t>this.carname</a:t>
            </a:r>
            <a:r>
              <a:rPr lang="en-US" sz="2200" dirty="0">
                <a:latin typeface="+mn-lt"/>
              </a:rPr>
              <a:t> = brand;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</a:t>
            </a: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}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</a:t>
            </a:r>
            <a:r>
              <a:rPr lang="en-US" sz="2200" dirty="0" smtClean="0">
                <a:latin typeface="+mn-lt"/>
              </a:rPr>
              <a:t>		static</a:t>
            </a:r>
            <a:r>
              <a:rPr lang="en-US" sz="2200" dirty="0">
                <a:latin typeface="+mn-lt"/>
              </a:rPr>
              <a:t> hello()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</a:t>
            </a:r>
            <a:r>
              <a:rPr lang="en-US" sz="2200" dirty="0" smtClean="0">
                <a:latin typeface="+mn-lt"/>
              </a:rPr>
              <a:t>			</a:t>
            </a:r>
            <a:r>
              <a:rPr lang="en-US" sz="2200" dirty="0">
                <a:latin typeface="+mn-lt"/>
              </a:rPr>
              <a:t> return "Hello!!";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</a:t>
            </a:r>
            <a:r>
              <a:rPr lang="en-US" sz="2200" dirty="0">
                <a:latin typeface="+mn-lt"/>
              </a:rPr>
              <a:t> }</a:t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}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mycar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= new Car("Ford");</a:t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//</a:t>
            </a:r>
            <a:r>
              <a:rPr lang="en-US" sz="2200" dirty="0">
                <a:latin typeface="+mn-lt"/>
              </a:rPr>
              <a:t>Call 'hello()' on the class Car:</a:t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document.getElementById</a:t>
            </a:r>
            <a:r>
              <a:rPr lang="en-US" sz="2200" dirty="0">
                <a:latin typeface="+mn-lt"/>
              </a:rPr>
              <a:t>("demo").</a:t>
            </a:r>
            <a:r>
              <a:rPr lang="en-US" sz="2200" dirty="0" err="1">
                <a:latin typeface="+mn-lt"/>
              </a:rPr>
              <a:t>innerHTML</a:t>
            </a:r>
            <a:r>
              <a:rPr lang="en-US" sz="2200" dirty="0">
                <a:latin typeface="+mn-lt"/>
              </a:rPr>
              <a:t> = </a:t>
            </a:r>
            <a:r>
              <a:rPr lang="en-US" sz="2200" dirty="0" err="1">
                <a:latin typeface="+mn-lt"/>
              </a:rPr>
              <a:t>Car.hello</a:t>
            </a:r>
            <a:r>
              <a:rPr lang="en-US" sz="2200" dirty="0">
                <a:latin typeface="+mn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002292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 smtClean="0"/>
              <a:t>Class -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+mn-lt"/>
              </a:rPr>
              <a:t>To create a class inheritance, use the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extends</a:t>
            </a:r>
            <a:r>
              <a:rPr lang="en-US" altLang="en-US" sz="2200" dirty="0">
                <a:latin typeface="+mn-lt"/>
              </a:rPr>
              <a:t> keyword.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+mn-lt"/>
              </a:rPr>
              <a:t>A class created with a class inheritance inherits all the methods from another </a:t>
            </a:r>
            <a:r>
              <a:rPr lang="en-US" altLang="en-US" sz="2200" dirty="0" smtClean="0">
                <a:latin typeface="+mn-lt"/>
              </a:rPr>
              <a:t>class.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dirty="0" smtClean="0">
                <a:latin typeface="+mn-lt"/>
              </a:rPr>
              <a:t>	class</a:t>
            </a:r>
            <a:r>
              <a:rPr lang="en-US" sz="2200" dirty="0">
                <a:latin typeface="+mn-lt"/>
              </a:rPr>
              <a:t> Model extends Car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</a:t>
            </a:r>
            <a:r>
              <a:rPr lang="en-US" sz="2200" dirty="0" smtClean="0">
                <a:latin typeface="+mn-lt"/>
              </a:rPr>
              <a:t>			 constructor(brand</a:t>
            </a:r>
            <a:r>
              <a:rPr lang="en-US" sz="2200" dirty="0">
                <a:latin typeface="+mn-lt"/>
              </a:rPr>
              <a:t>, mod)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</a:t>
            </a:r>
            <a:r>
              <a:rPr lang="en-US" sz="2200" dirty="0" smtClean="0">
                <a:latin typeface="+mn-lt"/>
              </a:rPr>
              <a:t>			</a:t>
            </a:r>
            <a:r>
              <a:rPr lang="en-US" sz="2200" dirty="0">
                <a:latin typeface="+mn-lt"/>
              </a:rPr>
              <a:t> super(brand);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</a:t>
            </a:r>
            <a:r>
              <a:rPr lang="en-US" sz="2200" dirty="0" smtClean="0">
                <a:latin typeface="+mn-lt"/>
              </a:rPr>
              <a:t>			</a:t>
            </a:r>
            <a:r>
              <a:rPr lang="en-US" sz="2200" dirty="0">
                <a:latin typeface="+mn-lt"/>
              </a:rPr>
              <a:t> </a:t>
            </a:r>
            <a:r>
              <a:rPr lang="en-US" sz="2200" dirty="0" err="1">
                <a:latin typeface="+mn-lt"/>
              </a:rPr>
              <a:t>this.model</a:t>
            </a:r>
            <a:r>
              <a:rPr lang="en-US" sz="2200" dirty="0">
                <a:latin typeface="+mn-lt"/>
              </a:rPr>
              <a:t> = mod;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	</a:t>
            </a:r>
            <a:r>
              <a:rPr lang="en-US" sz="2200" dirty="0">
                <a:latin typeface="+mn-lt"/>
              </a:rPr>
              <a:t> }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 </a:t>
            </a:r>
            <a:r>
              <a:rPr lang="en-US" sz="2200" dirty="0" smtClean="0">
                <a:latin typeface="+mn-lt"/>
              </a:rPr>
              <a:t>			show</a:t>
            </a:r>
            <a:r>
              <a:rPr lang="en-US" sz="2200" dirty="0">
                <a:latin typeface="+mn-lt"/>
              </a:rPr>
              <a:t>()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</a:t>
            </a:r>
            <a:r>
              <a:rPr lang="en-US" sz="2200" dirty="0" smtClean="0">
                <a:latin typeface="+mn-lt"/>
              </a:rPr>
              <a:t>			</a:t>
            </a:r>
            <a:r>
              <a:rPr lang="en-US" sz="2200" dirty="0">
                <a:latin typeface="+mn-lt"/>
              </a:rPr>
              <a:t> return </a:t>
            </a:r>
            <a:r>
              <a:rPr lang="en-US" sz="2200" dirty="0" err="1">
                <a:latin typeface="+mn-lt"/>
              </a:rPr>
              <a:t>this.present</a:t>
            </a:r>
            <a:r>
              <a:rPr lang="en-US" sz="2200" dirty="0">
                <a:latin typeface="+mn-lt"/>
              </a:rPr>
              <a:t>() + ', it is a ' + </a:t>
            </a:r>
            <a:r>
              <a:rPr lang="en-US" sz="2200" dirty="0" err="1">
                <a:latin typeface="+mn-lt"/>
              </a:rPr>
              <a:t>this.model</a:t>
            </a:r>
            <a:r>
              <a:rPr lang="en-US" sz="2200" dirty="0">
                <a:latin typeface="+mn-lt"/>
              </a:rPr>
              <a:t>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</a:t>
            </a:r>
            <a:r>
              <a:rPr lang="en-US" sz="2200" dirty="0" smtClean="0">
                <a:latin typeface="+mn-lt"/>
              </a:rPr>
              <a:t>			}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}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mycar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= new Model("Ford", "Mustang</a:t>
            </a:r>
            <a:r>
              <a:rPr lang="en-US" sz="2200" dirty="0" smtClean="0">
                <a:latin typeface="+mn-lt"/>
              </a:rPr>
              <a:t>");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document.getElementById</a:t>
            </a:r>
            <a:r>
              <a:rPr lang="en-US" sz="2200" dirty="0">
                <a:latin typeface="+mn-lt"/>
              </a:rPr>
              <a:t>("demo").</a:t>
            </a:r>
            <a:r>
              <a:rPr lang="en-US" sz="2200" dirty="0" err="1">
                <a:latin typeface="+mn-lt"/>
              </a:rPr>
              <a:t>innerHTML</a:t>
            </a:r>
            <a:r>
              <a:rPr lang="en-US" sz="2200" dirty="0">
                <a:latin typeface="+mn-lt"/>
              </a:rPr>
              <a:t> = </a:t>
            </a:r>
            <a:r>
              <a:rPr lang="en-US" sz="2200" dirty="0" err="1">
                <a:latin typeface="+mn-lt"/>
              </a:rPr>
              <a:t>mycar.show</a:t>
            </a:r>
            <a:r>
              <a:rPr lang="en-US" sz="2200" dirty="0">
                <a:latin typeface="+mn-lt"/>
              </a:rPr>
              <a:t>();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62427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latin typeface="+mn-lt"/>
              </a:rPr>
              <a:t>The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super()</a:t>
            </a:r>
            <a:r>
              <a:rPr lang="en-US" altLang="en-US" sz="2200" dirty="0">
                <a:latin typeface="+mn-lt"/>
              </a:rPr>
              <a:t> method refers to the parent class</a:t>
            </a:r>
            <a:r>
              <a:rPr lang="en-US" altLang="en-US" sz="2200" dirty="0" smtClean="0">
                <a:latin typeface="+mn-lt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latin typeface="+mn-lt"/>
              </a:rPr>
              <a:t>By calling the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super()</a:t>
            </a:r>
            <a:r>
              <a:rPr lang="en-US" altLang="en-US" sz="2200" dirty="0">
                <a:latin typeface="+mn-lt"/>
              </a:rPr>
              <a:t> method in the constructor method, we call the parent's constructor method and gets access to the parent's properties and methods</a:t>
            </a:r>
            <a:r>
              <a:rPr lang="en-US" altLang="en-US" sz="2200" dirty="0" smtClean="0">
                <a:latin typeface="+mn-lt"/>
              </a:rPr>
              <a:t>.</a:t>
            </a:r>
            <a:endParaRPr lang="en-US" altLang="en-US" sz="2200" dirty="0"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200" dirty="0">
                <a:solidFill>
                  <a:srgbClr val="2384AF"/>
                </a:solidFill>
                <a:latin typeface="+mn-lt"/>
              </a:rPr>
              <a:t>Inheritance is useful for code reusability: reuse properties and methods of an existing class when you create a new class</a:t>
            </a:r>
            <a:r>
              <a:rPr lang="en-US" sz="2200" dirty="0" smtClean="0">
                <a:solidFill>
                  <a:srgbClr val="2384AF"/>
                </a:solidFill>
                <a:latin typeface="+mn-lt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rgbClr val="2384AF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200" b="1" dirty="0">
                <a:latin typeface="+mn-lt"/>
              </a:rPr>
              <a:t>Getters and </a:t>
            </a:r>
            <a:r>
              <a:rPr lang="en-US" sz="2200" b="1" dirty="0" smtClean="0">
                <a:latin typeface="+mn-lt"/>
              </a:rPr>
              <a:t>Setters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200" dirty="0" smtClean="0"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latin typeface="+mn-lt"/>
              </a:rPr>
              <a:t>	It </a:t>
            </a:r>
            <a:r>
              <a:rPr lang="en-US" altLang="en-US" sz="2200" dirty="0">
                <a:latin typeface="+mn-lt"/>
              </a:rPr>
              <a:t>can be smart to use getters and setters for your properties, especially if </a:t>
            </a:r>
            <a:r>
              <a:rPr lang="en-US" altLang="en-US" sz="2200" dirty="0" smtClean="0">
                <a:latin typeface="+mn-lt"/>
              </a:rPr>
              <a:t>	you </a:t>
            </a:r>
            <a:r>
              <a:rPr lang="en-US" altLang="en-US" sz="2200" dirty="0">
                <a:latin typeface="+mn-lt"/>
              </a:rPr>
              <a:t>want to do something special with the value before returning them, or </a:t>
            </a:r>
            <a:r>
              <a:rPr lang="en-US" altLang="en-US" sz="2200" dirty="0" smtClean="0">
                <a:latin typeface="+mn-lt"/>
              </a:rPr>
              <a:t>	before </a:t>
            </a:r>
            <a:r>
              <a:rPr lang="en-US" altLang="en-US" sz="2200" dirty="0">
                <a:latin typeface="+mn-lt"/>
              </a:rPr>
              <a:t>you set them</a:t>
            </a:r>
            <a:r>
              <a:rPr lang="en-US" altLang="en-US" sz="2200" dirty="0" smtClean="0">
                <a:latin typeface="+mn-lt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+mn-lt"/>
              </a:rPr>
              <a:t>To add getters and setters in the class, use the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get</a:t>
            </a:r>
            <a:r>
              <a:rPr lang="en-US" altLang="en-US" sz="2200" dirty="0">
                <a:latin typeface="+mn-lt"/>
              </a:rPr>
              <a:t> and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set</a:t>
            </a:r>
            <a:r>
              <a:rPr lang="en-US" altLang="en-US" sz="2200" dirty="0">
                <a:latin typeface="+mn-lt"/>
              </a:rPr>
              <a:t> keywords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200" dirty="0" smtClean="0"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200" b="1" dirty="0">
                <a:latin typeface="+mn-lt"/>
              </a:rPr>
              <a:t>Note:</a:t>
            </a:r>
            <a:r>
              <a:rPr lang="en-US" sz="2200" dirty="0">
                <a:latin typeface="+mn-lt"/>
              </a:rPr>
              <a:t> even if the getter is a method, you do not use parentheses when you want to get the property value.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rgbClr val="2384A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3395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844661"/>
          </a:xfrm>
        </p:spPr>
        <p:txBody>
          <a:bodyPr/>
          <a:lstStyle/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class</a:t>
            </a:r>
            <a:r>
              <a:rPr lang="en-US" sz="2200" dirty="0">
                <a:latin typeface="+mn-lt"/>
              </a:rPr>
              <a:t> Car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 </a:t>
            </a:r>
            <a:r>
              <a:rPr lang="en-US" sz="2200" dirty="0" smtClean="0">
                <a:latin typeface="+mn-lt"/>
              </a:rPr>
              <a:t>		     	constructor(brand</a:t>
            </a:r>
            <a:r>
              <a:rPr lang="en-US" sz="2200" dirty="0">
                <a:latin typeface="+mn-lt"/>
              </a:rPr>
              <a:t>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</a:t>
            </a:r>
            <a:r>
              <a:rPr lang="en-US" sz="2200" dirty="0" smtClean="0">
                <a:latin typeface="+mn-lt"/>
              </a:rPr>
              <a:t>				</a:t>
            </a:r>
            <a:r>
              <a:rPr lang="en-US" sz="2200" dirty="0">
                <a:latin typeface="+mn-lt"/>
              </a:rPr>
              <a:t> </a:t>
            </a:r>
            <a:r>
              <a:rPr lang="en-US" sz="2200" dirty="0" err="1">
                <a:latin typeface="+mn-lt"/>
              </a:rPr>
              <a:t>this.carname</a:t>
            </a:r>
            <a:r>
              <a:rPr lang="en-US" sz="2200" dirty="0">
                <a:latin typeface="+mn-lt"/>
              </a:rPr>
              <a:t> = brand;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	 </a:t>
            </a:r>
            <a:r>
              <a:rPr lang="en-US" sz="2200" dirty="0">
                <a:latin typeface="+mn-lt"/>
              </a:rPr>
              <a:t>}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 </a:t>
            </a:r>
            <a:r>
              <a:rPr lang="en-US" sz="2200" dirty="0" smtClean="0">
                <a:latin typeface="+mn-lt"/>
              </a:rPr>
              <a:t>			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</a:t>
            </a:r>
            <a:r>
              <a:rPr lang="en-US" sz="2200" dirty="0" smtClean="0">
                <a:solidFill>
                  <a:srgbClr val="C00000"/>
                </a:solidFill>
                <a:latin typeface="+mn-lt"/>
              </a:rPr>
              <a:t>get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cnam</a:t>
            </a:r>
            <a:r>
              <a:rPr lang="en-US" sz="2200" dirty="0">
                <a:latin typeface="+mn-lt"/>
              </a:rPr>
              <a:t>()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</a:t>
            </a:r>
            <a:r>
              <a:rPr lang="en-US" sz="2200" dirty="0" smtClean="0">
                <a:latin typeface="+mn-lt"/>
              </a:rPr>
              <a:t>				</a:t>
            </a:r>
            <a:r>
              <a:rPr lang="en-US" sz="2200" dirty="0">
                <a:latin typeface="+mn-lt"/>
              </a:rPr>
              <a:t>  return </a:t>
            </a:r>
            <a:r>
              <a:rPr lang="en-US" sz="2200" dirty="0" err="1">
                <a:latin typeface="+mn-lt"/>
              </a:rPr>
              <a:t>this.carname</a:t>
            </a:r>
            <a:r>
              <a:rPr lang="en-US" sz="2200" dirty="0">
                <a:latin typeface="+mn-lt"/>
              </a:rPr>
              <a:t>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	 }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	 </a:t>
            </a:r>
            <a:r>
              <a:rPr lang="en-US" sz="2200" dirty="0">
                <a:solidFill>
                  <a:srgbClr val="C00000"/>
                </a:solidFill>
                <a:latin typeface="+mn-lt"/>
              </a:rPr>
              <a:t>set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cnam</a:t>
            </a:r>
            <a:r>
              <a:rPr lang="en-US" sz="2200" dirty="0">
                <a:latin typeface="+mn-lt"/>
              </a:rPr>
              <a:t>(x)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 </a:t>
            </a:r>
            <a:r>
              <a:rPr lang="en-US" sz="2200" dirty="0" smtClean="0">
                <a:latin typeface="+mn-lt"/>
              </a:rPr>
              <a:t>				  </a:t>
            </a:r>
            <a:r>
              <a:rPr lang="en-US" sz="2200" dirty="0" err="1" smtClean="0">
                <a:latin typeface="+mn-lt"/>
              </a:rPr>
              <a:t>this.carname</a:t>
            </a:r>
            <a:r>
              <a:rPr lang="en-US" sz="2200" dirty="0">
                <a:latin typeface="+mn-lt"/>
              </a:rPr>
              <a:t> = x;</a:t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		</a:t>
            </a: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}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	    }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mycar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= new Car("Ford");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document.getElementById</a:t>
            </a:r>
            <a:r>
              <a:rPr lang="en-US" sz="2200" dirty="0">
                <a:latin typeface="+mn-lt"/>
              </a:rPr>
              <a:t>("demo").</a:t>
            </a:r>
            <a:r>
              <a:rPr lang="en-US" sz="2200" dirty="0" err="1">
                <a:latin typeface="+mn-lt"/>
              </a:rPr>
              <a:t>innerHTML</a:t>
            </a:r>
            <a:r>
              <a:rPr lang="en-US" sz="2200" dirty="0">
                <a:latin typeface="+mn-lt"/>
              </a:rPr>
              <a:t> = </a:t>
            </a:r>
            <a:r>
              <a:rPr lang="en-US" sz="2200" dirty="0" err="1">
                <a:latin typeface="+mn-lt"/>
              </a:rPr>
              <a:t>mycar.cnam</a:t>
            </a:r>
            <a:r>
              <a:rPr lang="en-US" sz="2200" dirty="0"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23090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And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r>
              <a:rPr lang="en-US" sz="2200" dirty="0" smtClean="0">
                <a:latin typeface="+mn-lt"/>
              </a:rPr>
              <a:t>ES6 introduces two new data structures:</a:t>
            </a:r>
          </a:p>
          <a:p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b="1" dirty="0" smtClean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1) </a:t>
            </a:r>
            <a:r>
              <a:rPr lang="en-US" sz="2200" b="1" dirty="0" smtClean="0">
                <a:latin typeface="+mn-lt"/>
              </a:rPr>
              <a:t>Maps</a:t>
            </a:r>
            <a:r>
              <a:rPr lang="en-US" sz="2200" dirty="0" smtClean="0">
                <a:latin typeface="+mn-lt"/>
              </a:rPr>
              <a:t> − This data structure enables mapping a key to a value.</a:t>
            </a:r>
          </a:p>
          <a:p>
            <a:pPr marL="101596" indent="0">
              <a:buNone/>
            </a:pPr>
            <a:r>
              <a:rPr lang="en-US" sz="2200" b="1" dirty="0" smtClean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2) </a:t>
            </a:r>
            <a:r>
              <a:rPr lang="en-US" sz="2200" b="1" dirty="0" smtClean="0">
                <a:latin typeface="+mn-lt"/>
              </a:rPr>
              <a:t>Sets  </a:t>
            </a:r>
            <a:r>
              <a:rPr lang="en-US" sz="2200" dirty="0" smtClean="0">
                <a:latin typeface="+mn-lt"/>
              </a:rPr>
              <a:t> − Sets are similar to arrays. However, sets do not encourage 		  		      duplicates</a:t>
            </a:r>
          </a:p>
          <a:p>
            <a:r>
              <a:rPr lang="en-US" sz="2300" b="1" dirty="0" smtClean="0">
                <a:latin typeface="+mn-lt"/>
              </a:rPr>
              <a:t>Maps</a:t>
            </a:r>
          </a:p>
          <a:p>
            <a:pPr lvl="1"/>
            <a:r>
              <a:rPr lang="en-US" sz="1934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The </a:t>
            </a:r>
            <a:r>
              <a:rPr lang="en-US" sz="2200" dirty="0">
                <a:latin typeface="+mn-lt"/>
              </a:rPr>
              <a:t>Map object is a simple key/value pair. Keys and values in a map may be </a:t>
            </a:r>
            <a:r>
              <a:rPr lang="en-US" sz="2200" dirty="0" smtClean="0">
                <a:latin typeface="+mn-lt"/>
              </a:rPr>
              <a:t>	primitive </a:t>
            </a:r>
            <a:r>
              <a:rPr lang="en-US" sz="2200" dirty="0">
                <a:latin typeface="+mn-lt"/>
              </a:rPr>
              <a:t>or </a:t>
            </a:r>
            <a:r>
              <a:rPr lang="en-US" sz="2200" dirty="0" smtClean="0">
                <a:latin typeface="+mn-lt"/>
              </a:rPr>
              <a:t>objects.</a:t>
            </a:r>
          </a:p>
          <a:p>
            <a:pPr lvl="1"/>
            <a:r>
              <a:rPr lang="en-US" sz="2200" dirty="0" smtClean="0">
                <a:latin typeface="+mn-lt"/>
              </a:rPr>
              <a:t>	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syntax – 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 </a:t>
            </a:r>
            <a:r>
              <a:rPr lang="en-US" altLang="en-US" sz="2200" b="1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new </a:t>
            </a:r>
            <a:r>
              <a:rPr lang="en-US" altLang="en-US" sz="2200" b="1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Map([</a:t>
            </a:r>
            <a:r>
              <a:rPr lang="en-US" altLang="en-US" sz="2200" b="1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iterable</a:t>
            </a:r>
            <a:r>
              <a:rPr lang="en-US" altLang="en-US" sz="2200" b="1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])</a:t>
            </a:r>
            <a:r>
              <a:rPr lang="en-US" altLang="en-US" sz="2200" b="1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sz="1934" dirty="0" smtClean="0">
                <a:latin typeface="+mn-lt"/>
              </a:rPr>
              <a:t>  	Example : 	</a:t>
            </a:r>
          </a:p>
          <a:p>
            <a:pPr lvl="1"/>
            <a:r>
              <a:rPr lang="en-US" sz="1934" dirty="0">
                <a:latin typeface="+mn-lt"/>
              </a:rPr>
              <a:t>	</a:t>
            </a:r>
            <a:r>
              <a:rPr lang="en-US" sz="1934" dirty="0" smtClean="0">
                <a:latin typeface="+mn-lt"/>
              </a:rPr>
              <a:t>		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var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map = new Map();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lvl="1"/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lvl="1"/>
            <a:endParaRPr lang="en-US" altLang="en-US" sz="22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lvl="1"/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lvl="1"/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lvl="1"/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3570291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77152"/>
            <a:ext cx="11633200" cy="6137601"/>
          </a:xfrm>
        </p:spPr>
        <p:txBody>
          <a:bodyPr/>
          <a:lstStyle/>
          <a:p>
            <a:pPr lvl="1"/>
            <a:r>
              <a:rPr lang="en-US" altLang="en-US" sz="22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/>
              <a:t>Instance</a:t>
            </a:r>
            <a:r>
              <a:rPr lang="en-US" altLang="en-US" sz="2200" dirty="0">
                <a:solidFill>
                  <a:schemeClr val="tx1"/>
                </a:solidFill>
                <a:cs typeface="Courier New" panose="02070309020205020404" pitchFamily="49" charset="0"/>
              </a:rPr>
              <a:t> Method </a:t>
            </a:r>
            <a:r>
              <a:rPr lang="en-US" altLang="en-US" sz="2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endParaRPr lang="en-US" altLang="en-US" sz="22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457200"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set(</a:t>
            </a:r>
            <a:r>
              <a:rPr lang="en-US" altLang="en-US" sz="2200" dirty="0" err="1" smtClean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key,value</a:t>
            </a:r>
            <a:r>
              <a:rPr lang="en-US" altLang="en-US" sz="2200" dirty="0" smtClean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)</a:t>
            </a:r>
          </a:p>
          <a:p>
            <a:pPr marL="457200"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Sets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 </a:t>
            </a:r>
            <a:r>
              <a:rPr lang="en-US" altLang="en-US" sz="2200" i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value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 for the </a:t>
            </a:r>
            <a:r>
              <a:rPr lang="en-US" altLang="en-US" sz="2200" i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key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 in the Map object. Returns the Map 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object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also this method is chainable</a:t>
            </a:r>
          </a:p>
          <a:p>
            <a:pPr lvl="3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    Example - 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map.set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'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company','TYSS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');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3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get(key)</a:t>
            </a:r>
            <a:endParaRPr lang="en-US" altLang="en-US" sz="2200" dirty="0">
              <a:solidFill>
                <a:schemeClr val="accent1"/>
              </a:solidFill>
              <a:latin typeface="+mn-lt"/>
              <a:cs typeface="Arial" panose="020B0604020202020204" pitchFamily="34" charset="0"/>
            </a:endParaRPr>
          </a:p>
          <a:p>
            <a:pPr marL="457200"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	Returns the value associated to the </a:t>
            </a:r>
            <a:r>
              <a:rPr lang="en-US" altLang="en-US" sz="2200" i="1" dirty="0">
                <a:solidFill>
                  <a:schemeClr val="tx1"/>
                </a:solidFill>
                <a:latin typeface="+mn-lt"/>
              </a:rPr>
              <a:t>key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or 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undefined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 if there is none.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3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     Example -  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map.get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('company');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//returns TYSS</a:t>
            </a:r>
          </a:p>
          <a:p>
            <a:pPr lvl="3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has(key)</a:t>
            </a:r>
            <a:endParaRPr lang="en-US" altLang="en-US" sz="2200" dirty="0">
              <a:solidFill>
                <a:schemeClr val="accent1"/>
              </a:solidFill>
              <a:latin typeface="+mn-lt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    Returns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boolean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asserting whether a value has been associated to the </a:t>
            </a:r>
            <a:r>
              <a:rPr lang="en-US" altLang="en-US" sz="2200" i="1" dirty="0">
                <a:solidFill>
                  <a:schemeClr val="tx1"/>
                </a:solidFill>
                <a:latin typeface="+mn-lt"/>
              </a:rPr>
              <a:t>key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 in 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                 	the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 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Map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 object or not.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3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  	Example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-  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map.has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('company');  // return true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lvl="3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        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map.has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(‘nothing'); 	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// return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false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lvl="3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 smtClean="0">
              <a:solidFill>
                <a:schemeClr val="tx1"/>
              </a:solidFill>
            </a:endParaRPr>
          </a:p>
          <a:p>
            <a:pPr lvl="3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</a:endParaRPr>
          </a:p>
          <a:p>
            <a:pPr lvl="3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lvl="3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4750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22527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lvl="3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chemeClr val="accent1"/>
                </a:solidFill>
                <a:latin typeface="+mn-lt"/>
              </a:rPr>
              <a:t>delete(key)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Returns 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true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 if an element in the 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Map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 object existed and has been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removed,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or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false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if the element does not exist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rgbClr val="333333"/>
              </a:solidFill>
              <a:latin typeface="+mn-lt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clear()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Removes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all key-value pairs from the 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Map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object.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2200" dirty="0" smtClean="0">
                <a:solidFill>
                  <a:schemeClr val="accent1"/>
                </a:solidFill>
                <a:latin typeface="+mn-lt"/>
              </a:rPr>
              <a:t>entries()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Returns a new Iterator object that contains an array of [key, value] for each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	element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in the Map object in insertion order.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Example 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var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roles = new Map([ ['r1', 'User'], ['r2', 'Guest'], ['r3', 'Admin'], ]);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 for(let r ())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of 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roles.entries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console.log(`${r[0]}: ${r[1]}`);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 }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54326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4154" y="804333"/>
            <a:ext cx="11633200" cy="6073024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A set is an ES6 data structure. It is similar to an array with an exception that it cannot contain </a:t>
            </a:r>
            <a:r>
              <a:rPr lang="en-US" sz="2200" dirty="0" smtClean="0">
                <a:latin typeface="+mn-lt"/>
              </a:rPr>
              <a:t>duplicates.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>
                <a:latin typeface="+mn-lt"/>
              </a:rPr>
              <a:t>In other words, it lets you store unique values. Sets support both primitive values and object references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>
                <a:latin typeface="+mn-lt"/>
              </a:rPr>
              <a:t>Just like maps, sets are also ordered, i.e. elements are iterated in their insertion order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  Syntax – </a:t>
            </a:r>
          </a:p>
          <a:p>
            <a:pPr marL="101596" lvl="0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</a:t>
            </a:r>
            <a:r>
              <a:rPr lang="en-US" altLang="en-US" sz="2200" b="1" dirty="0" smtClean="0">
                <a:solidFill>
                  <a:schemeClr val="tx1"/>
                </a:solidFill>
                <a:latin typeface="+mn-lt"/>
              </a:rPr>
              <a:t>new </a:t>
            </a:r>
            <a:r>
              <a:rPr lang="en-US" altLang="en-US" sz="2200" b="1" dirty="0">
                <a:solidFill>
                  <a:schemeClr val="tx1"/>
                </a:solidFill>
                <a:latin typeface="+mn-lt"/>
              </a:rPr>
              <a:t>Set([it]);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  [it] -  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It is an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iterable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object whose all elements are added to the new set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created, the  	    parameter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is not specified or null is passed then a new set created is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empty.</a:t>
            </a:r>
          </a:p>
          <a:p>
            <a:pPr marL="101596" indent="0"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Examples:</a:t>
            </a:r>
          </a:p>
          <a:p>
            <a:pPr marL="101596" lvl="0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var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set1 = </a:t>
            </a:r>
            <a:r>
              <a:rPr lang="en-US" altLang="en-US" sz="2200" b="1" dirty="0">
                <a:solidFill>
                  <a:schemeClr val="tx1"/>
                </a:solidFill>
                <a:latin typeface="+mn-lt"/>
              </a:rPr>
              <a:t>new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Set(["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sumit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","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sumit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","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amit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","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anil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","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anish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"]);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    //</a:t>
            </a:r>
            <a:r>
              <a:rPr lang="en-US" altLang="en-US" sz="22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it contains -  ["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sumit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","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amit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","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anil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","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anish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"]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101596" lvl="0" indent="0"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101596" lvl="0" indent="0"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endParaRPr lang="en-US" sz="2200" dirty="0"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3063" y="90100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9888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anose="020B0502040204020203" pitchFamily="34" charset="0"/>
              </a:rPr>
              <a:t>const</a:t>
            </a:r>
            <a:r>
              <a:rPr lang="en-US" dirty="0" smtClean="0">
                <a:latin typeface="Bahnschrift" panose="020B0502040204020203" pitchFamily="34" charset="0"/>
              </a:rPr>
              <a:t> keyword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>
                <a:latin typeface="Bahnschrift" panose="020B0502040204020203" pitchFamily="34" charset="0"/>
              </a:rPr>
              <a:pPr/>
              <a:t>3</a:t>
            </a:fld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sz="2200" b="1" dirty="0">
                <a:latin typeface="Bahnschrift" panose="020B0502040204020203" pitchFamily="34" charset="0"/>
              </a:rPr>
              <a:t>c</a:t>
            </a:r>
            <a:r>
              <a:rPr lang="en-US" sz="2200" b="1" dirty="0" smtClean="0">
                <a:latin typeface="Bahnschrift" panose="020B0502040204020203" pitchFamily="34" charset="0"/>
              </a:rPr>
              <a:t>onst </a:t>
            </a:r>
            <a:r>
              <a:rPr lang="en-US" sz="2200" b="1" dirty="0" smtClean="0">
                <a:latin typeface="Bahnschrift" panose="020B0502040204020203" pitchFamily="34" charset="0"/>
              </a:rPr>
              <a:t>Keyword</a:t>
            </a:r>
          </a:p>
          <a:p>
            <a:pPr marL="101596" indent="0">
              <a:buNone/>
            </a:pPr>
            <a:endParaRPr lang="en-US" sz="2200" dirty="0" smtClean="0">
              <a:latin typeface="Bahnschrift" panose="020B0502040204020203" pitchFamily="34" charset="0"/>
            </a:endParaRPr>
          </a:p>
          <a:p>
            <a:r>
              <a:rPr lang="en-US" sz="2200" dirty="0">
                <a:latin typeface="Bahnschrift" panose="020B0502040204020203" pitchFamily="34" charset="0"/>
              </a:rPr>
              <a:t>Constants</a:t>
            </a:r>
            <a:r>
              <a:rPr lang="en-US" altLang="en-US" sz="2200" dirty="0" smtClean="0">
                <a:latin typeface="Bahnschrift" panose="020B0502040204020203" pitchFamily="34" charset="0"/>
              </a:rPr>
              <a:t> </a:t>
            </a:r>
            <a:r>
              <a:rPr lang="en-US" sz="2200" dirty="0">
                <a:latin typeface="Bahnschrift" panose="020B0502040204020203" pitchFamily="34" charset="0"/>
              </a:rPr>
              <a:t>are </a:t>
            </a:r>
            <a:r>
              <a:rPr lang="en-US" sz="2200" dirty="0" smtClean="0">
                <a:latin typeface="Bahnschrift" panose="020B0502040204020203" pitchFamily="34" charset="0"/>
              </a:rPr>
              <a:t>block-scoped, </a:t>
            </a:r>
            <a:r>
              <a:rPr lang="en-US" sz="2200" dirty="0">
                <a:latin typeface="Bahnschrift" panose="020B0502040204020203" pitchFamily="34" charset="0"/>
              </a:rPr>
              <a:t> much like variables defined using </a:t>
            </a:r>
            <a:r>
              <a:rPr lang="en-US" sz="2200" dirty="0" smtClean="0">
                <a:latin typeface="Bahnschrift" panose="020B0502040204020203" pitchFamily="34" charset="0"/>
              </a:rPr>
              <a:t>the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altLang="en-US" sz="2200" b="1" dirty="0" smtClean="0">
                <a:solidFill>
                  <a:srgbClr val="DC143C"/>
                </a:solidFill>
                <a:latin typeface="Bahnschrift" panose="020B0502040204020203" pitchFamily="34" charset="0"/>
              </a:rPr>
              <a:t>let </a:t>
            </a: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keyword</a:t>
            </a:r>
            <a:r>
              <a:rPr lang="en-US" altLang="en-US" sz="22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2200" dirty="0" smtClean="0">
                <a:latin typeface="Bahnschrift" panose="020B0502040204020203" pitchFamily="34" charset="0"/>
              </a:rPr>
              <a:t>.</a:t>
            </a:r>
            <a:r>
              <a:rPr lang="en-US" sz="2200" dirty="0">
                <a:latin typeface="Bahnschrift" panose="020B0502040204020203" pitchFamily="34" charset="0"/>
              </a:rPr>
              <a:t> The value of a constant can't be</a:t>
            </a:r>
            <a:r>
              <a:rPr lang="en-US" altLang="en-US" sz="2200" dirty="0">
                <a:latin typeface="Bahnschrift" panose="020B0502040204020203" pitchFamily="34" charset="0"/>
              </a:rPr>
              <a:t> </a:t>
            </a:r>
            <a:r>
              <a:rPr lang="en-US" sz="2200" dirty="0">
                <a:latin typeface="Bahnschrift" panose="020B0502040204020203" pitchFamily="34" charset="0"/>
              </a:rPr>
              <a:t>changed through reassignment, and it can't be redeclared</a:t>
            </a:r>
            <a:r>
              <a:rPr lang="en-US" sz="2200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endParaRPr lang="en-US" sz="2200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altLang="en-US" sz="2200" dirty="0">
                <a:latin typeface="Bahnschrift" panose="020B0502040204020203" pitchFamily="34" charset="0"/>
              </a:rPr>
              <a:t>Syntax :  </a:t>
            </a:r>
          </a:p>
          <a:p>
            <a:pPr lvl="1"/>
            <a:r>
              <a:rPr lang="en-US" altLang="en-US" sz="2200" dirty="0">
                <a:latin typeface="Bahnschrift" panose="020B0502040204020203" pitchFamily="34" charset="0"/>
              </a:rPr>
              <a:t>	               </a:t>
            </a:r>
          </a:p>
          <a:p>
            <a:pPr marL="101596" indent="0">
              <a:buNone/>
            </a:pPr>
            <a:r>
              <a:rPr lang="en-US" altLang="en-US" sz="2200" dirty="0">
                <a:latin typeface="Bahnschrift" panose="020B0502040204020203" pitchFamily="34" charset="0"/>
              </a:rPr>
              <a:t>		</a:t>
            </a:r>
          </a:p>
          <a:p>
            <a:endParaRPr lang="en-US" sz="2200" dirty="0" smtClean="0">
              <a:latin typeface="Bahnschrift" panose="020B0502040204020203" pitchFamily="34" charset="0"/>
            </a:endParaRPr>
          </a:p>
          <a:p>
            <a:r>
              <a:rPr lang="en-US" sz="2200" dirty="0" smtClean="0">
                <a:latin typeface="Bahnschrift" panose="020B0502040204020203" pitchFamily="34" charset="0"/>
              </a:rPr>
              <a:t>nameN  :  The constant’s name , which  can be any legal identifier.</a:t>
            </a:r>
          </a:p>
          <a:p>
            <a:endParaRPr lang="en-US" sz="2200" dirty="0">
              <a:latin typeface="Bahnschrift" panose="020B0502040204020203" pitchFamily="34" charset="0"/>
            </a:endParaRPr>
          </a:p>
          <a:p>
            <a:r>
              <a:rPr lang="en-US" sz="2200" dirty="0" smtClean="0">
                <a:latin typeface="Bahnschrift" panose="020B0502040204020203" pitchFamily="34" charset="0"/>
              </a:rPr>
              <a:t>valueN  :  The constant’s </a:t>
            </a:r>
            <a:r>
              <a:rPr lang="en-US" sz="2200" dirty="0" smtClean="0">
                <a:latin typeface="Bahnschrift" panose="020B0502040204020203" pitchFamily="34" charset="0"/>
              </a:rPr>
              <a:t>value. This </a:t>
            </a:r>
            <a:r>
              <a:rPr lang="en-US" sz="2200" dirty="0" smtClean="0">
                <a:latin typeface="Bahnschrift" panose="020B0502040204020203" pitchFamily="34" charset="0"/>
              </a:rPr>
              <a:t>can be any legal expression, including a function expression.</a:t>
            </a:r>
          </a:p>
          <a:p>
            <a:endParaRPr lang="en-US" sz="2200" dirty="0">
              <a:latin typeface="Bahnschrift" panose="020B0502040204020203" pitchFamily="34" charset="0"/>
            </a:endParaRPr>
          </a:p>
          <a:p>
            <a:endParaRPr lang="en-US" sz="2200" dirty="0" smtClean="0">
              <a:latin typeface="Bahnschrift" panose="020B0502040204020203" pitchFamily="34" charset="0"/>
            </a:endParaRPr>
          </a:p>
          <a:p>
            <a:endParaRPr lang="en-US" sz="2200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>
                <a:latin typeface="Bahnschrift" panose="020B0502040204020203" pitchFamily="34" charset="0"/>
              </a:rPr>
              <a:t/>
            </a:r>
            <a:br>
              <a:rPr lang="en-US" sz="2200" dirty="0">
                <a:latin typeface="Bahnschrift" panose="020B0502040204020203" pitchFamily="34" charset="0"/>
              </a:rPr>
            </a:br>
            <a:endParaRPr lang="en-US" altLang="en-US" sz="2200" dirty="0">
              <a:latin typeface="Bahnschrift" panose="020B0502040204020203" pitchFamily="34" charset="0"/>
            </a:endParaRPr>
          </a:p>
          <a:p>
            <a:endParaRPr lang="en-US" sz="2200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sz="2200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sz="2200" dirty="0" smtClean="0">
              <a:latin typeface="Bahnschrift" panose="020B0502040204020203" pitchFamily="34" charset="0"/>
            </a:endParaRPr>
          </a:p>
          <a:p>
            <a:endParaRPr lang="en-US" sz="2200" dirty="0">
              <a:latin typeface="Bahnschrif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8737" y="2823209"/>
            <a:ext cx="9721366" cy="69151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const name1 = value1  [,name2 = value2  [ , …  [ ,  nameN =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valueN]]];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463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831598"/>
          </a:xfrm>
        </p:spPr>
        <p:txBody>
          <a:bodyPr/>
          <a:lstStyle/>
          <a:p>
            <a:pPr marL="101596" indent="0">
              <a:buNone/>
            </a:pPr>
            <a:r>
              <a:rPr lang="en-US" altLang="en-US" sz="2200" dirty="0" smtClean="0">
                <a:latin typeface="+mn-lt"/>
              </a:rPr>
              <a:t>Examples</a:t>
            </a:r>
            <a:r>
              <a:rPr lang="en-US" altLang="en-US" sz="2000" dirty="0" smtClean="0">
                <a:latin typeface="Consolas" panose="020B0609020204030204" pitchFamily="49" charset="0"/>
              </a:rPr>
              <a:t>:  </a:t>
            </a:r>
            <a:r>
              <a:rPr lang="en-US" altLang="en-US" sz="2000" dirty="0" err="1" smtClean="0">
                <a:solidFill>
                  <a:schemeClr val="tx1"/>
                </a:solidFill>
                <a:latin typeface="+mn-lt"/>
              </a:rPr>
              <a:t>var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set2 = new Set("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fooooooood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");</a:t>
            </a:r>
            <a:endParaRPr lang="en-US" altLang="en-US" sz="2000" dirty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		// it will contain ‘f’,’o’,’d’;</a:t>
            </a:r>
            <a:endParaRPr lang="en-US" altLang="en-US" sz="20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		</a:t>
            </a:r>
            <a:r>
              <a:rPr lang="en-US" altLang="en-US" sz="2000" dirty="0" err="1" smtClean="0">
                <a:solidFill>
                  <a:schemeClr val="tx1"/>
                </a:solidFill>
                <a:latin typeface="+mn-lt"/>
              </a:rPr>
              <a:t>var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set4 = new Set(); </a:t>
            </a:r>
            <a:endParaRPr lang="en-US" altLang="en-US" sz="20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	// 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it is an  empty set </a:t>
            </a:r>
            <a:endParaRPr lang="en-US" altLang="en-US" sz="20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dirty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r>
              <a:rPr lang="en-US" sz="2200" b="1" dirty="0">
                <a:latin typeface="+mn-lt"/>
              </a:rPr>
              <a:t>Properties: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size</a:t>
            </a: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  – </a:t>
            </a:r>
            <a:r>
              <a:rPr lang="en-US" sz="2200" dirty="0">
                <a:latin typeface="+mn-lt"/>
              </a:rPr>
              <a:t>It returns the number of elements in the Set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pPr marL="101596" indent="0">
              <a:buNone/>
            </a:pPr>
            <a:r>
              <a:rPr lang="en-US" sz="2200" b="1" dirty="0">
                <a:latin typeface="+mn-lt"/>
              </a:rPr>
              <a:t>Methods</a:t>
            </a:r>
            <a:r>
              <a:rPr lang="en-US" sz="2200" b="1" dirty="0" smtClean="0">
                <a:latin typeface="+mn-lt"/>
              </a:rPr>
              <a:t>:</a:t>
            </a:r>
          </a:p>
          <a:p>
            <a:pPr marL="101596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add(value)</a:t>
            </a: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–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It </a:t>
            </a:r>
            <a:r>
              <a:rPr lang="en-US" sz="2200" dirty="0">
                <a:latin typeface="+mn-lt"/>
              </a:rPr>
              <a:t>adds the new element with a specified </a:t>
            </a:r>
            <a:r>
              <a:rPr lang="en-US" sz="2200" i="1" dirty="0">
                <a:latin typeface="+mn-lt"/>
              </a:rPr>
              <a:t>value </a:t>
            </a:r>
            <a:r>
              <a:rPr lang="en-US" sz="2200" dirty="0">
                <a:latin typeface="+mn-lt"/>
              </a:rPr>
              <a:t>at the end of the Set object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Example -   set4.add(4) ;</a:t>
            </a: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pPr marL="101596" lv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delete(value) </a:t>
            </a:r>
            <a:r>
              <a:rPr lang="en-US" sz="2200" dirty="0" smtClean="0">
                <a:latin typeface="+mn-lt"/>
              </a:rPr>
              <a:t>–</a:t>
            </a:r>
          </a:p>
          <a:p>
            <a:pPr marL="101596" lvl="0" indent="0">
              <a:buNone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Removes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the element associated to the </a:t>
            </a:r>
            <a:r>
              <a:rPr lang="en-US" altLang="en-US" sz="2200" i="1" dirty="0">
                <a:solidFill>
                  <a:srgbClr val="333333"/>
                </a:solidFill>
                <a:latin typeface="+mn-lt"/>
              </a:rPr>
              <a:t>value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and returns a 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boolean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asserting whether an element was successfully removed or not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Example :  set4.delete(4);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0637939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 clear()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Removes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all elements from the 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Set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object.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 smtClean="0">
                <a:solidFill>
                  <a:schemeClr val="accent1"/>
                </a:solidFill>
                <a:latin typeface="+mn-lt"/>
              </a:rPr>
              <a:t>has(value)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Returns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 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boolean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asserting whether an element is present with the given value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in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the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Set object or not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accent1"/>
                </a:solidFill>
                <a:latin typeface="+mn-lt"/>
              </a:rPr>
              <a:t> entries()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Returns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 new 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Iterator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object that contains</a:t>
            </a:r>
            <a:r>
              <a:rPr lang="en-US" altLang="en-US" sz="2200" b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an array of [</a:t>
            </a:r>
            <a:r>
              <a:rPr lang="en-US" altLang="en-US" sz="2200" b="1" i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value</a:t>
            </a:r>
            <a:r>
              <a:rPr lang="en-US" altLang="en-US" sz="2200" b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, </a:t>
            </a:r>
            <a:r>
              <a:rPr lang="en-US" altLang="en-US" sz="2200" b="1" i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value</a:t>
            </a:r>
            <a:r>
              <a:rPr lang="en-US" altLang="en-US" sz="2200" b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]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for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each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element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in the 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Set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object, in insertion order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3D7E9A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rgbClr val="3D7E9A"/>
                </a:solidFill>
                <a:latin typeface="+mn-lt"/>
                <a:cs typeface="Arial" panose="020B0604020202020204" pitchFamily="34" charset="0"/>
              </a:rPr>
              <a:t>values()</a:t>
            </a:r>
            <a:endParaRPr lang="en-US" altLang="en-US" sz="2200" dirty="0">
              <a:solidFill>
                <a:srgbClr val="333333"/>
              </a:solidFill>
              <a:latin typeface="+mn-lt"/>
              <a:cs typeface="Arial" panose="020B0604020202020204" pitchFamily="34" charset="0"/>
            </a:endParaRPr>
          </a:p>
          <a:p>
            <a:pPr marL="457200"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Returns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 new Iterator object that yields the values for each element in the Set object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in</a:t>
            </a:r>
          </a:p>
          <a:p>
            <a:pPr marL="457200"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insertion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order. (For Sets, this is the same as the keys() method.)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 smtClean="0">
              <a:solidFill>
                <a:schemeClr val="accent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758163"/>
            <a:ext cx="65" cy="1516327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x-locale-heading-primar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x-locale-heading-primary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x-locale-heading-primary"/>
              </a:rPr>
            </a:b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x-locale-heading-primar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46775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23038"/>
          </a:xfrm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The Proxy object enables you to create a proxy for another object, which can intercept and redefine fundamental operations for that object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rgbClr val="333333"/>
              </a:solidFill>
              <a:latin typeface="+mn-lt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 Proxy is created with two parameters: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	target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: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  the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original object which you want to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proxy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rgbClr val="333333"/>
              </a:solidFill>
              <a:latin typeface="+mn-lt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	handler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: an object that defines which operations will be intercepted and how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		  to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redefine intercepted operations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dirty="0" smtClean="0">
                <a:solidFill>
                  <a:srgbClr val="3D7E9A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en-US" altLang="en-US" sz="2200" b="1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Proxy()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		  - Creates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 new Proxy object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Example :</a:t>
            </a:r>
          </a:p>
          <a:p>
            <a:pPr lvl="1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34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134" dirty="0" smtClean="0">
                <a:solidFill>
                  <a:schemeClr val="tx1"/>
                </a:solidFill>
                <a:latin typeface="Consolas" panose="020B0609020204030204" pitchFamily="49" charset="0"/>
              </a:rPr>
              <a:t>	const </a:t>
            </a:r>
            <a:r>
              <a:rPr lang="en-US" altLang="en-US" sz="2134" dirty="0">
                <a:solidFill>
                  <a:schemeClr val="tx1"/>
                </a:solidFill>
                <a:latin typeface="Consolas" panose="020B0609020204030204" pitchFamily="49" charset="0"/>
              </a:rPr>
              <a:t>target = { </a:t>
            </a:r>
            <a:endParaRPr lang="en-US" altLang="en-US" sz="2134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34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134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message1</a:t>
            </a:r>
            <a:r>
              <a:rPr lang="en-US" altLang="en-US" sz="2134" dirty="0">
                <a:solidFill>
                  <a:schemeClr val="tx1"/>
                </a:solidFill>
                <a:latin typeface="Consolas" panose="020B0609020204030204" pitchFamily="49" charset="0"/>
              </a:rPr>
              <a:t>: "hello", </a:t>
            </a:r>
            <a:endParaRPr lang="en-US" altLang="en-US" sz="2134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34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134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message2</a:t>
            </a:r>
            <a:r>
              <a:rPr lang="en-US" altLang="en-US" sz="2134" dirty="0">
                <a:solidFill>
                  <a:schemeClr val="tx1"/>
                </a:solidFill>
                <a:latin typeface="Consolas" panose="020B0609020204030204" pitchFamily="49" charset="0"/>
              </a:rPr>
              <a:t>: "everyone" </a:t>
            </a:r>
            <a:endParaRPr lang="en-US" altLang="en-US" sz="2134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34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134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};</a:t>
            </a:r>
          </a:p>
          <a:p>
            <a:pPr lvl="1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34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134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en-US" altLang="en-US" sz="2200" dirty="0">
              <a:solidFill>
                <a:srgbClr val="333333"/>
              </a:solidFill>
              <a:latin typeface="+mn-lt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 smtClean="0">
              <a:solidFill>
                <a:srgbClr val="333333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536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lvl="1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34" dirty="0" smtClean="0">
                <a:solidFill>
                  <a:schemeClr val="tx1"/>
                </a:solidFill>
                <a:latin typeface="Consolas" panose="020B0609020204030204" pitchFamily="49" charset="0"/>
              </a:rPr>
              <a:t>	const </a:t>
            </a:r>
            <a:r>
              <a:rPr lang="en-US" altLang="en-US" sz="2134" dirty="0">
                <a:solidFill>
                  <a:schemeClr val="tx1"/>
                </a:solidFill>
                <a:latin typeface="Consolas" panose="020B0609020204030204" pitchFamily="49" charset="0"/>
              </a:rPr>
              <a:t>handler1 = </a:t>
            </a:r>
            <a:r>
              <a:rPr lang="en-US" altLang="en-US" sz="2134" dirty="0" smtClean="0">
                <a:solidFill>
                  <a:schemeClr val="tx1"/>
                </a:solidFill>
                <a:latin typeface="Consolas" panose="020B0609020204030204" pitchFamily="49" charset="0"/>
              </a:rPr>
              <a:t>{};</a:t>
            </a:r>
            <a:endParaRPr lang="en-US" altLang="en-US" sz="2134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34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2134" dirty="0">
                <a:solidFill>
                  <a:schemeClr val="tx1"/>
                </a:solidFill>
                <a:latin typeface="Consolas" panose="020B0609020204030204" pitchFamily="49" charset="0"/>
              </a:rPr>
              <a:t>const proxy1 = new Proxy(target, handler1);</a:t>
            </a:r>
            <a:r>
              <a:rPr lang="en-US" altLang="en-US" sz="2934" dirty="0">
                <a:solidFill>
                  <a:schemeClr val="tx1"/>
                </a:solidFill>
              </a:rPr>
              <a:t> </a:t>
            </a:r>
            <a:endParaRPr lang="en-US" altLang="en-US" sz="4534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indent="-60957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console</a:t>
            </a:r>
            <a:r>
              <a:rPr lang="en-US" altLang="en-US" sz="22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22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proxy1</a:t>
            </a:r>
            <a:r>
              <a:rPr lang="en-US" altLang="en-US" sz="22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message1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708090"/>
                </a:solidFill>
                <a:latin typeface="Consolas" panose="020B0609020204030204" pitchFamily="49" charset="0"/>
              </a:rPr>
              <a:t>// hello</a:t>
            </a: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		     	  	console</a:t>
            </a:r>
            <a:r>
              <a:rPr lang="en-US" altLang="en-US" sz="22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22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proxy1</a:t>
            </a:r>
            <a:r>
              <a:rPr lang="en-US" altLang="en-US" sz="22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message2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708090"/>
                </a:solidFill>
                <a:latin typeface="Consolas" panose="020B0609020204030204" pitchFamily="49" charset="0"/>
              </a:rPr>
              <a:t>// everyone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endParaRPr lang="en-US" altLang="en-US" sz="2200" dirty="0" smtClean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 smtClean="0">
              <a:solidFill>
                <a:schemeClr val="tx1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/>
              <a:t>Because the handler is empty, this proxy behaves just like the original </a:t>
            </a:r>
            <a:r>
              <a:rPr lang="en-US" dirty="0" smtClean="0"/>
              <a:t>target: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dirty="0" smtClean="0"/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smtClean="0"/>
              <a:t>To </a:t>
            </a:r>
            <a:r>
              <a:rPr lang="en-US" dirty="0" err="1"/>
              <a:t>customise</a:t>
            </a:r>
            <a:r>
              <a:rPr lang="en-US" dirty="0"/>
              <a:t> the proxy, we define functions on the handler object</a:t>
            </a:r>
            <a:r>
              <a:rPr lang="en-US" dirty="0" smtClean="0"/>
              <a:t>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rgbClr val="0077AA"/>
                </a:solidFill>
                <a:latin typeface="Consolas" panose="020B0609020204030204" pitchFamily="49" charset="0"/>
              </a:rPr>
              <a:t>	 </a:t>
            </a:r>
            <a:r>
              <a:rPr lang="en-US" altLang="en-US" sz="2200" dirty="0" smtClean="0">
                <a:solidFill>
                  <a:srgbClr val="0077AA"/>
                </a:solidFill>
                <a:latin typeface="+mn-lt"/>
              </a:rPr>
              <a:t>const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target </a:t>
            </a:r>
            <a:r>
              <a:rPr lang="en-US" altLang="en-US" sz="2200" dirty="0">
                <a:solidFill>
                  <a:srgbClr val="9A6E3A"/>
                </a:solidFill>
                <a:latin typeface="+mn-lt"/>
              </a:rPr>
              <a:t>=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altLang="en-US" sz="2200" dirty="0" smtClean="0">
                <a:solidFill>
                  <a:srgbClr val="999999"/>
                </a:solidFill>
                <a:latin typeface="+mn-lt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999999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rgbClr val="999999"/>
                </a:solidFill>
                <a:latin typeface="+mn-lt"/>
              </a:rPr>
              <a:t>		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message1</a:t>
            </a:r>
            <a:r>
              <a:rPr lang="en-US" altLang="en-US" sz="2200" dirty="0">
                <a:solidFill>
                  <a:srgbClr val="999999"/>
                </a:solidFill>
                <a:latin typeface="+mn-lt"/>
              </a:rPr>
              <a:t>: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altLang="en-US" sz="2200" dirty="0">
                <a:solidFill>
                  <a:srgbClr val="669900"/>
                </a:solidFill>
                <a:latin typeface="+mn-lt"/>
              </a:rPr>
              <a:t>"hello"</a:t>
            </a:r>
            <a:r>
              <a:rPr lang="en-US" altLang="en-US" sz="2200" dirty="0">
                <a:solidFill>
                  <a:srgbClr val="999999"/>
                </a:solidFill>
                <a:latin typeface="+mn-lt"/>
              </a:rPr>
              <a:t>,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rgbClr val="333333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		 message2</a:t>
            </a:r>
            <a:r>
              <a:rPr lang="en-US" altLang="en-US" sz="2200" dirty="0">
                <a:solidFill>
                  <a:srgbClr val="999999"/>
                </a:solidFill>
                <a:latin typeface="+mn-lt"/>
              </a:rPr>
              <a:t>: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altLang="en-US" sz="2200" dirty="0">
                <a:solidFill>
                  <a:srgbClr val="669900"/>
                </a:solidFill>
                <a:latin typeface="+mn-lt"/>
              </a:rPr>
              <a:t>"everyone"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rgbClr val="333333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rgbClr val="999999"/>
                </a:solidFill>
                <a:latin typeface="+mn-lt"/>
              </a:rPr>
              <a:t>};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 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72291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6073024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 const handler2 = {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get: function(target, prop, receiver) {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return "world";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};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 const proxy2 = new Proxy(target, handler2);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we've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provided an implementation of the 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get() handler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which intercepts attempts to access properties in the target.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console.log(proxy2.message1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); // world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console.log(proxy2.message2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); // world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43125"/>
      </p:ext>
    </p:extLst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With 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the help of the Reflect class we can give some </a:t>
            </a:r>
            <a:r>
              <a:rPr lang="en-US" alt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accessors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the original behavior and redefine others: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0077AA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const target = { message1: "hello", message2: "everyone" };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const handler3 = {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get: function (target, prop, receiver) {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	if (prop === "message2") {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		return "world"; }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	return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Reflect.get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(...arguments);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 	},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	 };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pPr marL="101596" indent="0"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 const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proxy3 = new Proxy(target, handler3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);</a:t>
            </a: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 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console.log(proxy3.message1); // hello </a:t>
            </a:r>
          </a:p>
          <a:p>
            <a:pPr marL="101596" indent="0"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  console.log(proxy3.message2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); // world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4481172"/>
      </p:ext>
    </p:extLst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921898"/>
            <a:ext cx="11633200" cy="5420784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Consider a scenario where parts of JavaScript code need to be reused. ES6 comes to your rescue with the concept of Modules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A </a:t>
            </a:r>
            <a:r>
              <a:rPr lang="en-US" sz="2200" dirty="0">
                <a:latin typeface="+mn-lt"/>
              </a:rPr>
              <a:t>module can contain variables and functions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A </a:t>
            </a:r>
            <a:r>
              <a:rPr lang="en-US" sz="2200" dirty="0">
                <a:latin typeface="+mn-lt"/>
              </a:rPr>
              <a:t>module is nothing more than a chunk of JavaScript code written in a file. By default, variables and functions of a module are not available for use. </a:t>
            </a:r>
            <a:endParaRPr lang="en-US" sz="2200" dirty="0" smtClean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Variables </a:t>
            </a:r>
            <a:r>
              <a:rPr lang="en-US" sz="2200" dirty="0">
                <a:latin typeface="+mn-lt"/>
              </a:rPr>
              <a:t>and functions within a module should be exported so that they can be accessed from within other files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Modules </a:t>
            </a:r>
            <a:r>
              <a:rPr lang="en-US" sz="2200" dirty="0">
                <a:latin typeface="+mn-lt"/>
              </a:rPr>
              <a:t>in ES6 work only in strict mode. This means variables or functions declared in a module will not be accessible globally.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0912"/>
      </p:ext>
    </p:extLst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Export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300" b="1" dirty="0">
                <a:latin typeface="+mj-lt"/>
              </a:rPr>
              <a:t>Exporting a </a:t>
            </a:r>
            <a:r>
              <a:rPr lang="en-US" sz="2300" b="1" dirty="0" smtClean="0">
                <a:latin typeface="+mj-lt"/>
              </a:rPr>
              <a:t>Module</a:t>
            </a:r>
          </a:p>
          <a:p>
            <a:pPr marL="101596" indent="0">
              <a:buNone/>
            </a:pPr>
            <a:r>
              <a:rPr lang="en-US" sz="2300" b="1" dirty="0"/>
              <a:t>	</a:t>
            </a:r>
            <a:r>
              <a:rPr lang="en-US" sz="2200" dirty="0" smtClean="0">
                <a:latin typeface="+mn-lt"/>
              </a:rPr>
              <a:t>The </a:t>
            </a:r>
            <a:r>
              <a:rPr lang="en-US" sz="2200" dirty="0">
                <a:latin typeface="+mn-lt"/>
              </a:rPr>
              <a:t>export keyword can be used to export components in a module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         </a:t>
            </a:r>
            <a:r>
              <a:rPr lang="en-US" sz="2200" dirty="0">
                <a:latin typeface="+mn-lt"/>
              </a:rPr>
              <a:t>Exports </a:t>
            </a:r>
            <a:r>
              <a:rPr lang="en-US" sz="2200" dirty="0" smtClean="0">
                <a:latin typeface="+mn-lt"/>
              </a:rPr>
              <a:t>in </a:t>
            </a:r>
            <a:r>
              <a:rPr lang="en-US" sz="2200" dirty="0">
                <a:latin typeface="+mn-lt"/>
              </a:rPr>
              <a:t>a module can be classified as follows −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			1) Named </a:t>
            </a:r>
            <a:r>
              <a:rPr lang="en-US" sz="2200" dirty="0">
                <a:latin typeface="+mn-lt"/>
              </a:rPr>
              <a:t>Exports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			2) Default Exports</a:t>
            </a:r>
          </a:p>
          <a:p>
            <a:r>
              <a:rPr lang="en-US" sz="2300" b="1" dirty="0" smtClean="0">
                <a:latin typeface="+mj-lt"/>
              </a:rPr>
              <a:t>Named Exports</a:t>
            </a:r>
          </a:p>
          <a:p>
            <a:pPr lvl="1"/>
            <a:r>
              <a:rPr lang="en-US" sz="2034" b="1" dirty="0"/>
              <a:t>	</a:t>
            </a:r>
            <a:r>
              <a:rPr lang="en-US" sz="2200" dirty="0">
                <a:latin typeface="+mn-lt"/>
              </a:rPr>
              <a:t>Named exports are distinguished by their names. There can be several named </a:t>
            </a:r>
            <a:r>
              <a:rPr lang="en-US" sz="2200" dirty="0" smtClean="0">
                <a:latin typeface="+mn-lt"/>
              </a:rPr>
              <a:t>	exports </a:t>
            </a:r>
            <a:r>
              <a:rPr lang="en-US" sz="2200" dirty="0">
                <a:latin typeface="+mn-lt"/>
              </a:rPr>
              <a:t>in a module. </a:t>
            </a:r>
            <a:endParaRPr lang="en-US" sz="2200" dirty="0" smtClean="0">
              <a:latin typeface="+mn-lt"/>
            </a:endParaRPr>
          </a:p>
          <a:p>
            <a:pPr lvl="1"/>
            <a:r>
              <a:rPr lang="en-US" sz="2200" dirty="0" smtClean="0">
                <a:latin typeface="+mn-lt"/>
              </a:rPr>
              <a:t>	A </a:t>
            </a:r>
            <a:r>
              <a:rPr lang="en-US" sz="2200" dirty="0">
                <a:latin typeface="+mn-lt"/>
              </a:rPr>
              <a:t>module can export selected components using the syntax </a:t>
            </a:r>
            <a:r>
              <a:rPr lang="en-US" sz="2200" dirty="0" smtClean="0">
                <a:latin typeface="+mn-lt"/>
              </a:rPr>
              <a:t>given </a:t>
            </a:r>
            <a:r>
              <a:rPr lang="en-US" sz="2200" dirty="0">
                <a:latin typeface="+mn-lt"/>
              </a:rPr>
              <a:t>below </a:t>
            </a:r>
            <a:r>
              <a:rPr lang="en-US" sz="2200" dirty="0" smtClean="0">
                <a:latin typeface="+mn-lt"/>
              </a:rPr>
              <a:t>−</a:t>
            </a:r>
          </a:p>
          <a:p>
            <a:pPr lvl="1"/>
            <a:endParaRPr lang="en-US" sz="2200" b="1" dirty="0">
              <a:latin typeface="+mn-lt"/>
            </a:endParaRPr>
          </a:p>
          <a:p>
            <a:pPr lvl="1"/>
            <a:r>
              <a:rPr lang="en-US" sz="2200" b="1" dirty="0" smtClean="0">
                <a:latin typeface="+mn-lt"/>
              </a:rPr>
              <a:t>	Syntax – 1</a:t>
            </a:r>
          </a:p>
          <a:p>
            <a:pPr lvl="1"/>
            <a:r>
              <a:rPr lang="en-US" sz="2200" b="1" dirty="0">
                <a:latin typeface="+mn-lt"/>
              </a:rPr>
              <a:t>	</a:t>
            </a:r>
            <a:r>
              <a:rPr lang="en-US" sz="2200" b="1" dirty="0" smtClean="0">
                <a:latin typeface="+mn-lt"/>
              </a:rPr>
              <a:t>	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//using multiple export keyword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export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component1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export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component2 ... ...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export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componentN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/>
            <a:endParaRPr lang="en-US" sz="2034" b="1" dirty="0" smtClean="0"/>
          </a:p>
          <a:p>
            <a:pPr lvl="1"/>
            <a:r>
              <a:rPr lang="en-US" sz="2034" b="1" dirty="0"/>
              <a:t>	</a:t>
            </a:r>
            <a:r>
              <a:rPr lang="en-US" sz="2034" b="1" dirty="0" smtClean="0"/>
              <a:t>	</a:t>
            </a:r>
            <a:endParaRPr lang="en-US" sz="2034" b="1" dirty="0"/>
          </a:p>
        </p:txBody>
      </p:sp>
    </p:spTree>
    <p:extLst>
      <p:ext uri="{BB962C8B-B14F-4D97-AF65-F5344CB8AC3E}">
        <p14:creationId xmlns:p14="http://schemas.microsoft.com/office/powerpoint/2010/main" val="1288826948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- Export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06" y="830459"/>
            <a:ext cx="11633200" cy="5420784"/>
          </a:xfrm>
        </p:spPr>
        <p:txBody>
          <a:bodyPr/>
          <a:lstStyle/>
          <a:p>
            <a:pPr lvl="1"/>
            <a:r>
              <a:rPr lang="en-US" sz="2200" b="1" dirty="0" smtClean="0"/>
              <a:t>	</a:t>
            </a:r>
          </a:p>
          <a:p>
            <a:pPr lvl="1"/>
            <a:r>
              <a:rPr lang="en-US" sz="2200" b="1" dirty="0"/>
              <a:t>	</a:t>
            </a:r>
            <a:r>
              <a:rPr lang="en-US" sz="2200" b="1" dirty="0" smtClean="0"/>
              <a:t>Syntax </a:t>
            </a:r>
            <a:r>
              <a:rPr lang="en-US" sz="2200" b="1" dirty="0"/>
              <a:t>– 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b="1" dirty="0"/>
              <a:t>		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//using single export keyword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 export {component1,component2,....,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componentN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}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300" b="1" dirty="0">
                <a:latin typeface="+mj-lt"/>
              </a:rPr>
              <a:t>Default </a:t>
            </a:r>
            <a:r>
              <a:rPr lang="en-US" sz="2300" b="1" dirty="0" smtClean="0">
                <a:latin typeface="+mj-lt"/>
              </a:rPr>
              <a:t>Exports</a:t>
            </a:r>
          </a:p>
          <a:p>
            <a:pPr lvl="1"/>
            <a:endParaRPr lang="en-US" sz="2200" b="1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Modules </a:t>
            </a:r>
            <a:r>
              <a:rPr lang="en-US" sz="2200" dirty="0">
                <a:latin typeface="+mn-lt"/>
              </a:rPr>
              <a:t>that need to export only a single value can use default exports. </a:t>
            </a:r>
            <a:r>
              <a:rPr lang="en-US" sz="2200" dirty="0" smtClean="0">
                <a:latin typeface="+mn-lt"/>
              </a:rPr>
              <a:t>	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There </a:t>
            </a:r>
            <a:r>
              <a:rPr lang="en-US" sz="2200" dirty="0">
                <a:latin typeface="+mn-lt"/>
              </a:rPr>
              <a:t>can </a:t>
            </a:r>
            <a:r>
              <a:rPr lang="en-US" sz="2200" dirty="0" smtClean="0">
                <a:latin typeface="+mn-lt"/>
              </a:rPr>
              <a:t>be </a:t>
            </a:r>
            <a:r>
              <a:rPr lang="en-US" sz="2200" dirty="0">
                <a:latin typeface="+mn-lt"/>
              </a:rPr>
              <a:t>only one default export per module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dirty="0" smtClean="0">
                <a:latin typeface="+mn-lt"/>
                <a:cs typeface="Arial" panose="020B0604020202020204" pitchFamily="34" charset="0"/>
              </a:rPr>
              <a:t>	Syntax -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	export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default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component_name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1015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6702"/>
      </p:ext>
    </p:extLst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Import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300" b="1" dirty="0">
                <a:latin typeface="+mj-lt"/>
              </a:rPr>
              <a:t>Importing a </a:t>
            </a:r>
            <a:r>
              <a:rPr lang="en-US" sz="2300" b="1" dirty="0" smtClean="0">
                <a:latin typeface="+mj-lt"/>
              </a:rPr>
              <a:t>Module</a:t>
            </a:r>
          </a:p>
          <a:p>
            <a:pPr lvl="1"/>
            <a:r>
              <a:rPr lang="en-US" dirty="0" smtClean="0"/>
              <a:t>	</a:t>
            </a:r>
            <a:r>
              <a:rPr lang="en-US" sz="2200" dirty="0" smtClean="0">
                <a:latin typeface="+mn-lt"/>
              </a:rPr>
              <a:t>To </a:t>
            </a:r>
            <a:r>
              <a:rPr lang="en-US" sz="2200" dirty="0">
                <a:latin typeface="+mn-lt"/>
              </a:rPr>
              <a:t>be able to consume a module, use the </a:t>
            </a:r>
            <a:r>
              <a:rPr lang="en-US" sz="2200" b="1" dirty="0">
                <a:latin typeface="+mn-lt"/>
              </a:rPr>
              <a:t>import keyword</a:t>
            </a:r>
            <a:r>
              <a:rPr lang="en-US" sz="2200" dirty="0">
                <a:latin typeface="+mn-lt"/>
              </a:rPr>
              <a:t>. </a:t>
            </a:r>
            <a:endParaRPr lang="en-US" sz="2200" dirty="0" smtClean="0">
              <a:latin typeface="+mn-lt"/>
            </a:endParaRP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A </a:t>
            </a:r>
            <a:r>
              <a:rPr lang="en-US" sz="2200" dirty="0">
                <a:latin typeface="+mn-lt"/>
              </a:rPr>
              <a:t>module can have multiple </a:t>
            </a:r>
            <a:r>
              <a:rPr lang="en-US" sz="2200" b="1" dirty="0">
                <a:latin typeface="+mn-lt"/>
              </a:rPr>
              <a:t>import </a:t>
            </a:r>
            <a:r>
              <a:rPr lang="en-US" sz="2200" b="1" dirty="0" smtClean="0">
                <a:latin typeface="+mn-lt"/>
              </a:rPr>
              <a:t> statements</a:t>
            </a:r>
            <a:r>
              <a:rPr lang="en-US" sz="2200" dirty="0" smtClean="0">
                <a:latin typeface="+mn-lt"/>
              </a:rPr>
              <a:t>.</a:t>
            </a:r>
          </a:p>
          <a:p>
            <a:pPr lvl="1"/>
            <a:endParaRPr lang="en-US" sz="2200" dirty="0">
              <a:latin typeface="+mn-lt"/>
            </a:endParaRPr>
          </a:p>
          <a:p>
            <a:r>
              <a:rPr lang="en-US" sz="2300" b="1" dirty="0">
                <a:latin typeface="+mn-lt"/>
              </a:rPr>
              <a:t>Importing Named </a:t>
            </a:r>
            <a:r>
              <a:rPr lang="en-US" sz="2300" b="1" dirty="0" smtClean="0">
                <a:latin typeface="+mn-lt"/>
              </a:rPr>
              <a:t>Exports</a:t>
            </a:r>
          </a:p>
          <a:p>
            <a:endParaRPr lang="en-US" sz="2300" b="1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While </a:t>
            </a:r>
            <a:r>
              <a:rPr lang="en-US" sz="2200" dirty="0">
                <a:latin typeface="+mn-lt"/>
              </a:rPr>
              <a:t>importing named exports, the names of the corresponding </a:t>
            </a:r>
            <a:r>
              <a:rPr lang="en-US" sz="2200" dirty="0" smtClean="0">
                <a:latin typeface="+mn-lt"/>
              </a:rPr>
              <a:t>	components </a:t>
            </a:r>
            <a:r>
              <a:rPr lang="en-US" sz="2200" dirty="0">
                <a:latin typeface="+mn-lt"/>
              </a:rPr>
              <a:t>must </a:t>
            </a:r>
            <a:r>
              <a:rPr lang="en-US" sz="2200" dirty="0" smtClean="0">
                <a:latin typeface="+mn-lt"/>
              </a:rPr>
              <a:t>	match.</a:t>
            </a: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dirty="0" smtClean="0">
                <a:latin typeface="+mn-lt"/>
                <a:cs typeface="Arial" panose="020B0604020202020204" pitchFamily="34" charset="0"/>
              </a:rPr>
              <a:t>	Syntax - </a:t>
            </a:r>
            <a:endParaRPr lang="en-US" altLang="en-US" sz="22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   import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{component1,component2..componentN} from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module_name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latin typeface="+mn-lt"/>
                <a:cs typeface="Arial" panose="020B0604020202020204" pitchFamily="34" charset="0"/>
              </a:rPr>
              <a:t>	while </a:t>
            </a:r>
            <a:r>
              <a:rPr lang="en-US" altLang="en-US" sz="2200" dirty="0">
                <a:latin typeface="+mn-lt"/>
                <a:cs typeface="Arial" panose="020B0604020202020204" pitchFamily="34" charset="0"/>
              </a:rPr>
              <a:t>importing named exports, they can be renamed using the as keyword. Use the </a:t>
            </a:r>
            <a:r>
              <a:rPr lang="en-US" altLang="en-US" sz="2200" dirty="0" smtClean="0">
                <a:latin typeface="+mn-lt"/>
                <a:cs typeface="Arial" panose="020B0604020202020204" pitchFamily="34" charset="0"/>
              </a:rPr>
              <a:t>	syntax </a:t>
            </a:r>
            <a:r>
              <a:rPr lang="en-US" altLang="en-US" sz="2200" dirty="0">
                <a:latin typeface="+mn-lt"/>
                <a:cs typeface="Arial" panose="020B0604020202020204" pitchFamily="34" charset="0"/>
              </a:rPr>
              <a:t>given below −</a:t>
            </a:r>
            <a:endParaRPr lang="en-US" altLang="en-US" sz="22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   import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{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original_component_name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as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new_component_name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}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/>
            <a:endParaRPr lang="en-US" sz="2034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97133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7947"/>
            <a:ext cx="6730423" cy="553998"/>
          </a:xfrm>
        </p:spPr>
        <p:txBody>
          <a:bodyPr/>
          <a:lstStyle/>
          <a:p>
            <a:r>
              <a:rPr lang="en-US" sz="3600" dirty="0" smtClean="0">
                <a:latin typeface="Bahnschrift" panose="020B0502040204020203" pitchFamily="34" charset="0"/>
              </a:rPr>
              <a:t>const</a:t>
            </a:r>
            <a:r>
              <a:rPr lang="en-US" sz="2200" dirty="0" smtClean="0">
                <a:latin typeface="Bahnschrift" panose="020B0502040204020203" pitchFamily="34" charset="0"/>
              </a:rPr>
              <a:t> </a:t>
            </a:r>
            <a:r>
              <a:rPr lang="en-US" sz="3600" dirty="0" smtClean="0">
                <a:latin typeface="Bahnschrift" panose="020B0502040204020203" pitchFamily="34" charset="0"/>
              </a:rPr>
              <a:t>Keyword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z="2200" smtClean="0">
                <a:latin typeface="Bahnschrift" panose="020B0502040204020203" pitchFamily="34" charset="0"/>
              </a:rPr>
              <a:pPr/>
              <a:t>4</a:t>
            </a:fld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6" y="895773"/>
            <a:ext cx="4835857" cy="5426650"/>
          </a:xfrm>
        </p:spPr>
        <p:txBody>
          <a:bodyPr/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Example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const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x = 1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;</a:t>
            </a:r>
          </a:p>
          <a:p>
            <a:pPr marL="101596" indent="0">
              <a:buNone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if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(x ===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1) { </a:t>
            </a:r>
          </a:p>
          <a:p>
            <a:pPr marL="101596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const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x = 2;  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console.log(x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); 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// expected output: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2</a:t>
            </a:r>
          </a:p>
          <a:p>
            <a:pPr marL="101596" indent="0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}</a:t>
            </a:r>
          </a:p>
          <a:p>
            <a:pPr marL="101596" indent="0">
              <a:buNone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console.log(x);</a:t>
            </a:r>
          </a:p>
          <a:p>
            <a:pPr marL="101596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//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expected output: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8731" y="1516393"/>
            <a:ext cx="532964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596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f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unction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est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() {</a:t>
            </a:r>
          </a:p>
          <a:p>
            <a:pPr marL="101596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const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x = 2;  </a:t>
            </a:r>
          </a:p>
          <a:p>
            <a:pPr marL="101596" indent="0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{</a:t>
            </a:r>
          </a:p>
          <a:p>
            <a:pPr marL="101596"/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const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x =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3;  // different  				    variable</a:t>
            </a:r>
          </a:p>
          <a:p>
            <a:pPr marL="101596"/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console.log(x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); </a:t>
            </a:r>
          </a:p>
          <a:p>
            <a:pPr marL="101596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   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// expected output: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3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 }</a:t>
            </a:r>
          </a:p>
          <a:p>
            <a:pPr marL="101596" indent="0">
              <a:buNone/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console.log(x);</a:t>
            </a:r>
          </a:p>
          <a:p>
            <a:pPr marL="101596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// expected output: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2</a:t>
            </a:r>
          </a:p>
          <a:p>
            <a:pPr marL="101596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}</a:t>
            </a:r>
          </a:p>
          <a:p>
            <a:endParaRPr lang="en-US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011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- Import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latin typeface="+mn-lt"/>
                <a:cs typeface="Arial" panose="020B0604020202020204" pitchFamily="34" charset="0"/>
              </a:rPr>
              <a:t>All named exports can be imported onto an object by using the asterisk * </a:t>
            </a:r>
            <a:r>
              <a:rPr lang="en-US" altLang="en-US" sz="2200" b="1" dirty="0">
                <a:latin typeface="+mn-lt"/>
                <a:cs typeface="Arial" panose="020B0604020202020204" pitchFamily="34" charset="0"/>
              </a:rPr>
              <a:t>operator</a:t>
            </a:r>
            <a:r>
              <a:rPr lang="en-US" altLang="en-US" sz="2200" dirty="0">
                <a:latin typeface="+mn-lt"/>
                <a:cs typeface="Arial" panose="020B0604020202020204" pitchFamily="34" charset="0"/>
              </a:rPr>
              <a:t>.</a:t>
            </a:r>
            <a:endParaRPr lang="en-US" altLang="en-US" sz="22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import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* as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variable_name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from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module_name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300" b="1" dirty="0" smtClean="0">
                <a:latin typeface="+mn-lt"/>
              </a:rPr>
              <a:t>Importing </a:t>
            </a:r>
            <a:r>
              <a:rPr lang="en-US" sz="2300" b="1" dirty="0">
                <a:latin typeface="+mn-lt"/>
              </a:rPr>
              <a:t>Default </a:t>
            </a:r>
            <a:r>
              <a:rPr lang="en-US" sz="2300" b="1" dirty="0" smtClean="0">
                <a:latin typeface="+mn-lt"/>
              </a:rPr>
              <a:t>Exports</a:t>
            </a:r>
          </a:p>
          <a:p>
            <a:endParaRPr lang="en-US" sz="2300" b="1" dirty="0"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/>
              <a:t>	</a:t>
            </a:r>
            <a:r>
              <a:rPr lang="en-US" altLang="en-US" sz="2200" dirty="0" smtClean="0">
                <a:latin typeface="+mn-lt"/>
                <a:cs typeface="Arial" panose="020B0604020202020204" pitchFamily="34" charset="0"/>
              </a:rPr>
              <a:t>Unlike </a:t>
            </a:r>
            <a:r>
              <a:rPr lang="en-US" altLang="en-US" sz="2200" dirty="0">
                <a:latin typeface="+mn-lt"/>
                <a:cs typeface="Arial" panose="020B0604020202020204" pitchFamily="34" charset="0"/>
              </a:rPr>
              <a:t>named exports, a default export can be imported with any name</a:t>
            </a:r>
            <a:r>
              <a:rPr lang="en-US" altLang="en-US" sz="2200" dirty="0" smtClean="0">
                <a:latin typeface="+mn-lt"/>
                <a:cs typeface="Arial" panose="020B0604020202020204" pitchFamily="34" charset="0"/>
              </a:rPr>
              <a:t>.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dirty="0">
                <a:latin typeface="+mn-lt"/>
                <a:cs typeface="Arial" panose="020B0604020202020204" pitchFamily="34" charset="0"/>
              </a:rPr>
              <a:t>	</a:t>
            </a:r>
            <a:r>
              <a:rPr lang="en-US" altLang="en-US" sz="2200" b="1" dirty="0" smtClean="0">
                <a:latin typeface="+mn-lt"/>
                <a:cs typeface="Arial" panose="020B0604020202020204" pitchFamily="34" charset="0"/>
              </a:rPr>
              <a:t>Syntax</a:t>
            </a:r>
            <a:endParaRPr lang="en-US" altLang="en-US" sz="22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import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any_variable_name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from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module_name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43821"/>
      </p:ext>
    </p:extLst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50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6073024"/>
          </a:xfrm>
        </p:spPr>
        <p:txBody>
          <a:bodyPr/>
          <a:lstStyle/>
          <a:p>
            <a:pPr algn="just" fontAlgn="base"/>
            <a:r>
              <a:rPr lang="en-US" sz="2200" dirty="0">
                <a:latin typeface="+mn-lt"/>
              </a:rPr>
              <a:t>Babel is a JavaScript </a:t>
            </a:r>
            <a:r>
              <a:rPr lang="en-US" sz="2200" dirty="0" smtClean="0">
                <a:latin typeface="+mn-lt"/>
              </a:rPr>
              <a:t>compiler.</a:t>
            </a:r>
          </a:p>
          <a:p>
            <a:pPr algn="just" fontAlgn="base"/>
            <a:endParaRPr lang="en-US" sz="2200" dirty="0" smtClean="0">
              <a:latin typeface="+mn-lt"/>
            </a:endParaRPr>
          </a:p>
          <a:p>
            <a:pPr algn="just" fontAlgn="base"/>
            <a:r>
              <a:rPr lang="en-US" sz="2200" dirty="0">
                <a:latin typeface="+mn-lt"/>
              </a:rPr>
              <a:t>Babel is a toolchain that is mainly used to convert ECMAScript 2015+ code into a backwards compatible version of JavaScript in current and older browsers or environments. Here are the main things Babel can do for you</a:t>
            </a:r>
            <a:r>
              <a:rPr lang="en-US" sz="2200" dirty="0" smtClean="0">
                <a:latin typeface="+mn-lt"/>
              </a:rPr>
              <a:t>:</a:t>
            </a: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		</a:t>
            </a:r>
          </a:p>
          <a:p>
            <a:pPr marL="101596" indent="0" fontAlgn="base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a) Transform </a:t>
            </a:r>
            <a:r>
              <a:rPr lang="en-US" sz="2200" dirty="0">
                <a:latin typeface="+mn-lt"/>
              </a:rPr>
              <a:t>syntax</a:t>
            </a: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		b) Source </a:t>
            </a:r>
            <a:r>
              <a:rPr lang="en-US" sz="2200" dirty="0">
                <a:latin typeface="+mn-lt"/>
              </a:rPr>
              <a:t>code transformations (</a:t>
            </a:r>
            <a:r>
              <a:rPr lang="en-US" sz="2200" dirty="0" err="1" smtClean="0">
                <a:latin typeface="+mn-lt"/>
              </a:rPr>
              <a:t>codemods</a:t>
            </a:r>
            <a:r>
              <a:rPr lang="en-US" sz="2200" dirty="0" smtClean="0">
                <a:latin typeface="+mn-lt"/>
              </a:rPr>
              <a:t>) And </a:t>
            </a:r>
            <a:r>
              <a:rPr lang="en-US" sz="2200" dirty="0">
                <a:latin typeface="+mn-lt"/>
              </a:rPr>
              <a:t>more! </a:t>
            </a:r>
            <a:endParaRPr lang="en-US" sz="2200" dirty="0" smtClean="0">
              <a:latin typeface="+mn-lt"/>
            </a:endParaRPr>
          </a:p>
          <a:p>
            <a:pPr marL="101596" indent="0" fontAlgn="base">
              <a:buNone/>
            </a:pPr>
            <a:endParaRPr lang="en-US" sz="2200" dirty="0" smtClean="0">
              <a:latin typeface="+mn-lt"/>
            </a:endParaRP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Babel </a:t>
            </a:r>
            <a:r>
              <a:rPr lang="en-US" sz="2200" dirty="0">
                <a:latin typeface="+mn-lt"/>
              </a:rPr>
              <a:t>has support for the latest version of JavaScript through syntax </a:t>
            </a:r>
            <a:r>
              <a:rPr lang="en-US" sz="2200" dirty="0" smtClean="0">
                <a:latin typeface="+mn-lt"/>
              </a:rPr>
              <a:t>    transformers.</a:t>
            </a:r>
          </a:p>
          <a:p>
            <a:pPr marL="101596" indent="0" fontAlgn="base">
              <a:buNone/>
            </a:pPr>
            <a:endParaRPr lang="en-US" sz="2200" dirty="0">
              <a:latin typeface="+mn-lt"/>
            </a:endParaRPr>
          </a:p>
          <a:p>
            <a:pPr marL="101596" indent="0" fontAlgn="base">
              <a:buNone/>
            </a:pPr>
            <a:r>
              <a:rPr lang="en-US" sz="2200" dirty="0">
                <a:latin typeface="+mn-lt"/>
              </a:rPr>
              <a:t>// Babel Input: ES2015 arrow function </a:t>
            </a:r>
            <a:endParaRPr lang="en-US" sz="2200" dirty="0" smtClean="0">
              <a:latin typeface="+mn-lt"/>
            </a:endParaRPr>
          </a:p>
          <a:p>
            <a:pPr marL="101596" indent="0" fontAlgn="base"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[</a:t>
            </a:r>
            <a:r>
              <a:rPr lang="en-US" sz="2200" dirty="0">
                <a:latin typeface="+mn-lt"/>
              </a:rPr>
              <a:t>1, 2, 3].map((n) =&gt; n + 1); </a:t>
            </a:r>
            <a:endParaRPr lang="en-US" sz="2200" dirty="0" smtClean="0">
              <a:latin typeface="+mn-lt"/>
            </a:endParaRPr>
          </a:p>
          <a:p>
            <a:pPr marL="101596" indent="0" fontAlgn="base">
              <a:buNone/>
            </a:pPr>
            <a:endParaRPr lang="en-US" sz="2200" dirty="0">
              <a:latin typeface="+mn-lt"/>
            </a:endParaRP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// </a:t>
            </a:r>
            <a:r>
              <a:rPr lang="en-US" sz="2200" dirty="0">
                <a:latin typeface="+mn-lt"/>
              </a:rPr>
              <a:t>Babel Output: ES5 equivalent </a:t>
            </a:r>
            <a:endParaRPr lang="en-US" sz="2200" dirty="0" smtClean="0">
              <a:latin typeface="+mn-lt"/>
            </a:endParaRP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[</a:t>
            </a:r>
            <a:r>
              <a:rPr lang="en-US" sz="2200" dirty="0">
                <a:latin typeface="+mn-lt"/>
              </a:rPr>
              <a:t>1, 2, 3].map(function(n) { return n + 1; });</a:t>
            </a:r>
          </a:p>
          <a:p>
            <a:pPr lvl="1" algn="just" fontAlgn="base"/>
            <a:endParaRPr lang="en-US" sz="2200" dirty="0" smtClean="0">
              <a:latin typeface="+mn-lt"/>
            </a:endParaRPr>
          </a:p>
          <a:p>
            <a:pPr fontAlgn="base"/>
            <a:endParaRPr lang="en-US" sz="2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3464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6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</a:t>
            </a:r>
            <a:r>
              <a:rPr lang="en-US" sz="3600" dirty="0" smtClean="0"/>
              <a:t>ymbol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s</a:t>
            </a:r>
            <a:r>
              <a:rPr 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ymbol </a:t>
            </a:r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is a primitive data type of </a:t>
            </a:r>
            <a:r>
              <a:rPr 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JavaScript</a:t>
            </a:r>
          </a:p>
          <a:p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Once you create a symbol, its value is kept private and for internal use</a:t>
            </a:r>
            <a:r>
              <a:rPr 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All that remains after the creation is the symbol reference</a:t>
            </a:r>
            <a:r>
              <a:rPr 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endParaRPr 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0"/>
            <a:r>
              <a:rPr lang="en-US" alt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You create a symbol by calling the Symbol() global factory function: </a:t>
            </a:r>
            <a:endParaRPr lang="en-US" alt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	</a:t>
            </a:r>
            <a:endParaRPr lang="en-US" alt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     Example : 	</a:t>
            </a:r>
            <a:r>
              <a:rPr lang="en-US" altLang="en-US" sz="22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const </a:t>
            </a:r>
            <a:r>
              <a:rPr lang="en-US" altLang="en-US" sz="2200" b="1" dirty="0" err="1">
                <a:solidFill>
                  <a:schemeClr val="tx1"/>
                </a:solidFill>
                <a:latin typeface="Bahnschrift" panose="020B0502040204020203" pitchFamily="34" charset="0"/>
              </a:rPr>
              <a:t>mySymbol</a:t>
            </a:r>
            <a:r>
              <a:rPr lang="en-US" altLang="en-US" sz="2200" b="1" dirty="0">
                <a:solidFill>
                  <a:schemeClr val="tx1"/>
                </a:solidFill>
                <a:latin typeface="Bahnschrift" panose="020B0502040204020203" pitchFamily="34" charset="0"/>
              </a:rPr>
              <a:t> = Symbol() </a:t>
            </a: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;</a:t>
            </a:r>
          </a:p>
          <a:p>
            <a:endParaRPr lang="en-US" alt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0"/>
            <a:r>
              <a:rPr lang="en-US" alt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Every time you invoke Symbol() we get a new and unique symbol, guaranteed to be different from all other symbols: </a:t>
            </a:r>
            <a:endParaRPr lang="en-US" alt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0"/>
            <a:endParaRPr lang="en-US" alt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		</a:t>
            </a: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            </a:t>
            </a:r>
            <a:r>
              <a:rPr lang="en-US" altLang="en-US" sz="22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Symbol</a:t>
            </a:r>
            <a:r>
              <a:rPr lang="en-US" altLang="en-US" sz="2200" b="1" dirty="0">
                <a:solidFill>
                  <a:schemeClr val="tx1"/>
                </a:solidFill>
                <a:latin typeface="Bahnschrift" panose="020B0502040204020203" pitchFamily="34" charset="0"/>
              </a:rPr>
              <a:t>() === Symbol() //false </a:t>
            </a:r>
          </a:p>
          <a:p>
            <a:pPr lvl="0"/>
            <a:endParaRPr lang="en-US" altLang="en-US" sz="2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0"/>
            <a:r>
              <a:rPr lang="en-US" alt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You can pass a parameter to Symbol(), and that is used as the symbol description, useful just for debugging purposes: </a:t>
            </a:r>
          </a:p>
          <a:p>
            <a:endParaRPr lang="en-US" altLang="en-US" sz="2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lvl="0" indent="0">
              <a:buNone/>
            </a:pPr>
            <a:endParaRPr lang="en-US" alt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	</a:t>
            </a:r>
            <a:endParaRPr 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5731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lvl="0" indent="0"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	console.log(Symbol()) </a:t>
            </a:r>
            <a:r>
              <a:rPr lang="en-US" alt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//Symbol() </a:t>
            </a:r>
            <a:endParaRPr lang="en-US" alt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lvl="0" indent="0"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	console.log(Symbol</a:t>
            </a:r>
            <a:r>
              <a:rPr lang="en-US" alt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('Some Test')) //Symbol(Some Test) </a:t>
            </a:r>
            <a:endParaRPr lang="en-US" alt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200" dirty="0" smtClean="0">
                <a:latin typeface="Bahnschrift" panose="020B0502040204020203" pitchFamily="34" charset="0"/>
              </a:rPr>
              <a:t>Symbols </a:t>
            </a:r>
            <a:r>
              <a:rPr lang="en-US" sz="2200" dirty="0">
                <a:latin typeface="Bahnschrift" panose="020B0502040204020203" pitchFamily="34" charset="0"/>
              </a:rPr>
              <a:t>are often used to identify object properties</a:t>
            </a:r>
            <a:r>
              <a:rPr lang="en-US" sz="2200" dirty="0" smtClean="0">
                <a:latin typeface="Bahnschrift" panose="020B0502040204020203" pitchFamily="34" charset="0"/>
              </a:rPr>
              <a:t>.</a:t>
            </a:r>
          </a:p>
          <a:p>
            <a:endParaRPr lang="en-US" sz="2200" dirty="0">
              <a:latin typeface="Bahnschrift" panose="020B0502040204020203" pitchFamily="34" charset="0"/>
            </a:endParaRPr>
          </a:p>
          <a:p>
            <a:r>
              <a:rPr lang="en-US" sz="2200" dirty="0">
                <a:latin typeface="Bahnschrift" panose="020B0502040204020203" pitchFamily="34" charset="0"/>
              </a:rPr>
              <a:t>Often to avoid name clashing between properties, since no symbol is equal to </a:t>
            </a:r>
            <a:r>
              <a:rPr lang="en-US" sz="2200" dirty="0" smtClean="0">
                <a:latin typeface="Bahnschrift" panose="020B0502040204020203" pitchFamily="34" charset="0"/>
              </a:rPr>
              <a:t>another. Or </a:t>
            </a:r>
            <a:r>
              <a:rPr lang="en-US" sz="2200" dirty="0">
                <a:latin typeface="Bahnschrift" panose="020B0502040204020203" pitchFamily="34" charset="0"/>
              </a:rPr>
              <a:t>to add properties that the user cannot overwrite, intentionally or without </a:t>
            </a:r>
            <a:r>
              <a:rPr lang="en-US" sz="2200" dirty="0" smtClean="0">
                <a:latin typeface="Bahnschrift" panose="020B0502040204020203" pitchFamily="34" charset="0"/>
              </a:rPr>
              <a:t>realizing</a:t>
            </a:r>
          </a:p>
          <a:p>
            <a:pPr marL="101596" lvl="0" indent="0">
              <a:buNone/>
            </a:pPr>
            <a:r>
              <a:rPr lang="en-US" altLang="en-US" sz="2200" dirty="0">
                <a:solidFill>
                  <a:srgbClr val="CC99CD"/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rgbClr val="CC99CD"/>
                </a:solidFill>
                <a:latin typeface="Bahnschrift" panose="020B0502040204020203" pitchFamily="34" charset="0"/>
              </a:rPr>
              <a:t>	</a:t>
            </a:r>
          </a:p>
          <a:p>
            <a:pPr marL="101596" lvl="0" indent="0">
              <a:buNone/>
            </a:pPr>
            <a:r>
              <a:rPr lang="en-US" altLang="en-US" sz="2200" dirty="0">
                <a:solidFill>
                  <a:srgbClr val="CC99CD"/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rgbClr val="CC99CD"/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NAME = Symbol() </a:t>
            </a:r>
            <a:endParaRPr lang="en-US" alt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lvl="0" indent="0">
              <a:buNone/>
            </a:pP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const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person = { </a:t>
            </a:r>
            <a:endParaRPr lang="en-US" alt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lvl="0" indent="0">
              <a:buNone/>
            </a:pP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[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NAME]: 'Flavio' </a:t>
            </a:r>
            <a:endParaRPr lang="en-US" alt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lvl="0" indent="0">
              <a:buNone/>
            </a:pP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} </a:t>
            </a:r>
          </a:p>
          <a:p>
            <a:pPr marL="101596" lvl="0" indent="0">
              <a:buNone/>
            </a:pP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endParaRPr lang="en-US" alt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lvl="0" indent="0">
              <a:buNone/>
            </a:pP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person[NAME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] //'Flavio' </a:t>
            </a:r>
            <a:endParaRPr lang="en-US" alt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lvl="0" indent="0">
              <a:buNone/>
            </a:pP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const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RUN = Symbol() </a:t>
            </a:r>
            <a:endParaRPr lang="en-US" alt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lvl="0" indent="0">
              <a:buNone/>
            </a:pP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person[RUN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] = () =&gt; 'Person is running' 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	     			console.log(person[RUN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]()) //'Person is running' </a:t>
            </a:r>
          </a:p>
          <a:p>
            <a:endParaRPr lang="en-US" sz="2200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>
                <a:latin typeface="Bahnschrift" panose="020B0502040204020203" pitchFamily="34" charset="0"/>
              </a:rPr>
              <a:t/>
            </a:r>
            <a:br>
              <a:rPr lang="en-US" sz="2200" dirty="0">
                <a:latin typeface="Bahnschrift" panose="020B0502040204020203" pitchFamily="34" charset="0"/>
              </a:rPr>
            </a:br>
            <a:endParaRPr lang="en-US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6851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94114"/>
            <a:ext cx="6730423" cy="461665"/>
          </a:xfrm>
        </p:spPr>
        <p:txBody>
          <a:bodyPr/>
          <a:lstStyle/>
          <a:p>
            <a:r>
              <a:rPr lang="en-US" sz="3000" dirty="0">
                <a:latin typeface="Bahnschrift" panose="020B0502040204020203" pitchFamily="34" charset="0"/>
              </a:rPr>
              <a:t>Arrow </a:t>
            </a:r>
            <a:r>
              <a:rPr lang="en-US" sz="3000" dirty="0" smtClean="0">
                <a:latin typeface="Bahnschrift" panose="020B0502040204020203" pitchFamily="34" charset="0"/>
              </a:rPr>
              <a:t>functions &amp; Template Strings</a:t>
            </a: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4155" y="1040796"/>
            <a:ext cx="11633200" cy="5420784"/>
          </a:xfrm>
        </p:spPr>
        <p:txBody>
          <a:bodyPr/>
          <a:lstStyle/>
          <a:p>
            <a:pPr marL="101596" indent="0">
              <a:buNone/>
            </a:pPr>
            <a:endParaRPr lang="en-US" sz="2200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b="1" dirty="0" smtClean="0">
                <a:latin typeface="Bahnschrift" panose="020B0502040204020203" pitchFamily="34" charset="0"/>
              </a:rPr>
              <a:t>Arrow Function :</a:t>
            </a:r>
          </a:p>
          <a:p>
            <a:pPr marL="101596" indent="0">
              <a:buNone/>
            </a:pPr>
            <a:endParaRPr lang="en-US" sz="2200" dirty="0" smtClean="0">
              <a:latin typeface="Bahnschrift" panose="020B0502040204020203" pitchFamily="34" charset="0"/>
            </a:endParaRPr>
          </a:p>
          <a:p>
            <a:r>
              <a:rPr lang="en-US" sz="2200" dirty="0" smtClean="0">
                <a:latin typeface="Bahnschrift" panose="020B0502040204020203" pitchFamily="34" charset="0"/>
              </a:rPr>
              <a:t>Arrow functions allow us to write shorter function syntax:</a:t>
            </a:r>
          </a:p>
          <a:p>
            <a:pPr marL="101596" indent="0">
              <a:buNone/>
            </a:pPr>
            <a:endParaRPr lang="en-US" sz="2200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00" dirty="0" smtClean="0">
                <a:latin typeface="Bahnschrift" panose="020B0502040204020203" pitchFamily="34" charset="0"/>
              </a:rPr>
              <a:t>      syntax :</a:t>
            </a:r>
          </a:p>
          <a:p>
            <a:pPr marL="101596" indent="0">
              <a:buNone/>
            </a:pPr>
            <a:r>
              <a:rPr lang="en-US" sz="2200" dirty="0" smtClean="0">
                <a:latin typeface="Bahnschrift" panose="020B0502040204020203" pitchFamily="34" charset="0"/>
              </a:rPr>
              <a:t>                 </a:t>
            </a:r>
            <a:r>
              <a:rPr lang="en-US" sz="2200" dirty="0" smtClean="0">
                <a:latin typeface="Bahnschrift" panose="020B0502040204020203" pitchFamily="34" charset="0"/>
              </a:rPr>
              <a:t>	 </a:t>
            </a:r>
            <a:r>
              <a:rPr lang="en-US" sz="2200" dirty="0" smtClean="0">
                <a:latin typeface="Bahnschrift" panose="020B0502040204020203" pitchFamily="34" charset="0"/>
              </a:rPr>
              <a:t>( </a:t>
            </a:r>
            <a:r>
              <a:rPr lang="en-US" sz="2200" dirty="0" err="1" smtClean="0">
                <a:latin typeface="Bahnschrift" panose="020B0502040204020203" pitchFamily="34" charset="0"/>
              </a:rPr>
              <a:t>args</a:t>
            </a:r>
            <a:r>
              <a:rPr lang="en-US" sz="2200" dirty="0" smtClean="0">
                <a:latin typeface="Bahnschrift" panose="020B0502040204020203" pitchFamily="34" charset="0"/>
              </a:rPr>
              <a:t> ) =&gt; {</a:t>
            </a:r>
          </a:p>
          <a:p>
            <a:pPr marL="101596" indent="0">
              <a:buNone/>
            </a:pPr>
            <a:r>
              <a:rPr lang="en-US" sz="2200" dirty="0" smtClean="0">
                <a:latin typeface="Bahnschrift" panose="020B0502040204020203" pitchFamily="34" charset="0"/>
              </a:rPr>
              <a:t>				 //statements </a:t>
            </a:r>
          </a:p>
          <a:p>
            <a:pPr marL="101596" indent="0">
              <a:buNone/>
            </a:pPr>
            <a:r>
              <a:rPr lang="en-US" sz="2200" dirty="0" smtClean="0">
                <a:latin typeface="Bahnschrift" panose="020B0502040204020203" pitchFamily="34" charset="0"/>
              </a:rPr>
              <a:t>			        }</a:t>
            </a:r>
          </a:p>
          <a:p>
            <a:pPr marL="101596" indent="0">
              <a:buNone/>
            </a:pPr>
            <a:r>
              <a:rPr lang="en-US" sz="2200" b="1" dirty="0" smtClean="0">
                <a:latin typeface="Bahnschrift" panose="020B0502040204020203" pitchFamily="34" charset="0"/>
              </a:rPr>
              <a:t>Template String(``) :</a:t>
            </a:r>
          </a:p>
          <a:p>
            <a:pPr marL="101596" indent="0">
              <a:buNone/>
            </a:pPr>
            <a:endParaRPr lang="en-US" sz="2200" dirty="0" smtClean="0">
              <a:latin typeface="Bahnschrift" panose="020B0502040204020203" pitchFamily="34" charset="0"/>
            </a:endParaRPr>
          </a:p>
          <a:p>
            <a:r>
              <a:rPr lang="en-US" sz="2200" dirty="0" smtClean="0">
                <a:latin typeface="Bahnschrift" panose="020B0502040204020203" pitchFamily="34" charset="0"/>
              </a:rPr>
              <a:t>It lets us insert/interpolate variables and expressions into strings without needing to concatenate like in older versions of JavaScript.</a:t>
            </a:r>
          </a:p>
          <a:p>
            <a:endParaRPr lang="en-US" sz="2200" dirty="0" smtClean="0">
              <a:latin typeface="Bahnschrift" panose="020B0502040204020203" pitchFamily="34" charset="0"/>
            </a:endParaRPr>
          </a:p>
          <a:p>
            <a:r>
              <a:rPr lang="en-US" sz="2200" dirty="0" smtClean="0">
                <a:latin typeface="Bahnschrift" panose="020B0502040204020203" pitchFamily="34" charset="0"/>
              </a:rPr>
              <a:t>Syntax :  </a:t>
            </a:r>
          </a:p>
          <a:p>
            <a:pPr lvl="1"/>
            <a:r>
              <a:rPr lang="en-US" sz="2200" dirty="0" smtClean="0">
                <a:latin typeface="Bahnschrift" panose="020B0502040204020203" pitchFamily="34" charset="0"/>
              </a:rPr>
              <a:t>	             `string text  ${expression} string text`</a:t>
            </a:r>
          </a:p>
          <a:p>
            <a:pPr lvl="1"/>
            <a:endParaRPr lang="en-US" sz="2200" dirty="0" smtClean="0">
              <a:latin typeface="Bahnschrift" panose="020B0502040204020203" pitchFamily="34" charset="0"/>
            </a:endParaRPr>
          </a:p>
          <a:p>
            <a:pPr lvl="1"/>
            <a:r>
              <a:rPr lang="en-US" sz="2200" dirty="0" smtClean="0">
                <a:latin typeface="Bahnschrift" panose="020B0502040204020203" pitchFamily="34" charset="0"/>
              </a:rPr>
              <a:t>	         </a:t>
            </a:r>
          </a:p>
          <a:p>
            <a:pPr marL="101596" indent="0">
              <a:buNone/>
            </a:pPr>
            <a:endParaRPr lang="en-US" sz="2200" dirty="0" smtClean="0">
              <a:latin typeface="Bahnschrift" panose="020B0502040204020203" pitchFamily="34" charset="0"/>
            </a:endParaRPr>
          </a:p>
          <a:p>
            <a:endParaRPr lang="en-US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7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7947"/>
            <a:ext cx="6730423" cy="553998"/>
          </a:xfrm>
        </p:spPr>
        <p:txBody>
          <a:bodyPr/>
          <a:lstStyle/>
          <a:p>
            <a:r>
              <a:rPr lang="en-US" sz="3600" dirty="0" smtClean="0">
                <a:latin typeface="Bahnschrift" panose="020B0502040204020203" pitchFamily="34" charset="0"/>
              </a:rPr>
              <a:t>Default Parameters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z="2200" smtClean="0">
                <a:latin typeface="Bahnschrift" panose="020B0502040204020203" pitchFamily="34" charset="0"/>
              </a:rPr>
              <a:pPr/>
              <a:t>8</a:t>
            </a:fld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1040796"/>
            <a:ext cx="11633200" cy="5516758"/>
          </a:xfrm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>
                <a:solidFill>
                  <a:srgbClr val="333333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Default function parameters</a:t>
            </a:r>
            <a:r>
              <a:rPr lang="en-US" altLang="en-US" sz="2200" dirty="0">
                <a:solidFill>
                  <a:srgbClr val="333333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 allow named parameters to be initialized with default values if </a:t>
            </a:r>
            <a:r>
              <a:rPr lang="en-US" altLang="en-US" sz="2200" dirty="0" smtClean="0">
                <a:solidFill>
                  <a:srgbClr val="333333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no </a:t>
            </a:r>
            <a:r>
              <a:rPr lang="en-US" altLang="en-US" sz="2200" dirty="0">
                <a:solidFill>
                  <a:srgbClr val="333333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value or </a:t>
            </a:r>
            <a:r>
              <a:rPr lang="en-US" altLang="en-US" sz="2200" dirty="0">
                <a:solidFill>
                  <a:srgbClr val="333333"/>
                </a:solidFill>
                <a:latin typeface="Bahnschrift" panose="020B0502040204020203" pitchFamily="34" charset="0"/>
              </a:rPr>
              <a:t>undefined</a:t>
            </a:r>
            <a:r>
              <a:rPr lang="en-US" altLang="en-US" sz="2200" dirty="0">
                <a:solidFill>
                  <a:srgbClr val="333333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 is passed</a:t>
            </a:r>
            <a:r>
              <a:rPr lang="en-US" alt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Example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function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multiply(a, b = 1) {  </a:t>
            </a:r>
            <a:endParaRPr lang="en-US" alt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	return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 * b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               }</a:t>
            </a:r>
            <a:endParaRPr lang="en-US" altLang="en-US" sz="2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console.log(multiply(5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, 2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//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expected output: 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10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console.log(multiply(5));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//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expected output: 5</a:t>
            </a:r>
          </a:p>
        </p:txBody>
      </p:sp>
    </p:spTree>
    <p:extLst>
      <p:ext uri="{BB962C8B-B14F-4D97-AF65-F5344CB8AC3E}">
        <p14:creationId xmlns:p14="http://schemas.microsoft.com/office/powerpoint/2010/main" val="135234185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TYSS_2019</Template>
  <TotalTime>15531</TotalTime>
  <Words>729</Words>
  <Application>Microsoft Office PowerPoint</Application>
  <PresentationFormat>Widescreen</PresentationFormat>
  <Paragraphs>813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Arvo</vt:lpstr>
      <vt:lpstr>Bahnschrift</vt:lpstr>
      <vt:lpstr>Calibri</vt:lpstr>
      <vt:lpstr>Consolas</vt:lpstr>
      <vt:lpstr>Courier New</vt:lpstr>
      <vt:lpstr>Roboto Condensed</vt:lpstr>
      <vt:lpstr>Segoe UI</vt:lpstr>
      <vt:lpstr>Wingdings</vt:lpstr>
      <vt:lpstr>x-locale-heading-primary</vt:lpstr>
      <vt:lpstr>TYSS_2019</vt:lpstr>
      <vt:lpstr> ES6 Features</vt:lpstr>
      <vt:lpstr>let, const keywords.</vt:lpstr>
      <vt:lpstr>let Keyword</vt:lpstr>
      <vt:lpstr>const keyword</vt:lpstr>
      <vt:lpstr>const Keyword</vt:lpstr>
      <vt:lpstr>Symbol</vt:lpstr>
      <vt:lpstr>Symbol</vt:lpstr>
      <vt:lpstr>Arrow functions &amp; Template Strings</vt:lpstr>
      <vt:lpstr>Default Parameters</vt:lpstr>
      <vt:lpstr>Generators</vt:lpstr>
      <vt:lpstr>Generators</vt:lpstr>
      <vt:lpstr>Array Functions</vt:lpstr>
      <vt:lpstr>Array Functions</vt:lpstr>
      <vt:lpstr>Array Functions</vt:lpstr>
      <vt:lpstr>Array Functions</vt:lpstr>
      <vt:lpstr>Array Functions</vt:lpstr>
      <vt:lpstr>Array Functions</vt:lpstr>
      <vt:lpstr>Object De-structuring</vt:lpstr>
      <vt:lpstr>Array De-structuring.</vt:lpstr>
      <vt:lpstr>Promises</vt:lpstr>
      <vt:lpstr>Promises</vt:lpstr>
      <vt:lpstr>Promise Chaining</vt:lpstr>
      <vt:lpstr>PowerPoint Presentation</vt:lpstr>
      <vt:lpstr>Promise Race</vt:lpstr>
      <vt:lpstr>Async/await</vt:lpstr>
      <vt:lpstr>Async/await</vt:lpstr>
      <vt:lpstr>Async/await</vt:lpstr>
      <vt:lpstr>…spread &amp; …rest operators</vt:lpstr>
      <vt:lpstr>Class</vt:lpstr>
      <vt:lpstr>Class</vt:lpstr>
      <vt:lpstr>Class</vt:lpstr>
      <vt:lpstr>class</vt:lpstr>
      <vt:lpstr>Class - Inheritance</vt:lpstr>
      <vt:lpstr>Class </vt:lpstr>
      <vt:lpstr>Class</vt:lpstr>
      <vt:lpstr>Map And Set</vt:lpstr>
      <vt:lpstr>Map</vt:lpstr>
      <vt:lpstr>Map</vt:lpstr>
      <vt:lpstr>Set</vt:lpstr>
      <vt:lpstr>Set</vt:lpstr>
      <vt:lpstr>Set</vt:lpstr>
      <vt:lpstr>Proxy</vt:lpstr>
      <vt:lpstr>Proxy</vt:lpstr>
      <vt:lpstr>Proxy</vt:lpstr>
      <vt:lpstr>Proxy</vt:lpstr>
      <vt:lpstr>Modules</vt:lpstr>
      <vt:lpstr>Modules - Export</vt:lpstr>
      <vt:lpstr>Modules - Export</vt:lpstr>
      <vt:lpstr>Modules - Import</vt:lpstr>
      <vt:lpstr>Modules - Import</vt:lpstr>
      <vt:lpstr>Babel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Pavan Kumar</cp:lastModifiedBy>
  <cp:revision>778</cp:revision>
  <cp:lastPrinted>2019-04-15T13:18:47Z</cp:lastPrinted>
  <dcterms:created xsi:type="dcterms:W3CDTF">2019-02-12T10:18:40Z</dcterms:created>
  <dcterms:modified xsi:type="dcterms:W3CDTF">2021-03-18T13:10:18Z</dcterms:modified>
</cp:coreProperties>
</file>