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80" r:id="rId3"/>
    <p:sldId id="278" r:id="rId4"/>
    <p:sldId id="279" r:id="rId5"/>
    <p:sldId id="259" r:id="rId6"/>
    <p:sldId id="275" r:id="rId7"/>
    <p:sldId id="281" r:id="rId8"/>
    <p:sldId id="276" r:id="rId9"/>
    <p:sldId id="282" r:id="rId10"/>
    <p:sldId id="277" r:id="rId11"/>
    <p:sldId id="264" r:id="rId12"/>
    <p:sldId id="268" r:id="rId13"/>
    <p:sldId id="271" r:id="rId14"/>
    <p:sldId id="267"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Gill Sans MT" panose="020B0604020202020204" pitchFamily="34" charset="0"/>
      <p:bold r:id="rId20"/>
      <p:italic r:id="rId21"/>
      <p:boldItalic r:id="rId22"/>
    </p:embeddedFont>
    <p:embeddedFont>
      <p:font typeface="HK Grotesk Bold" panose="020B0604020202020204" charset="0"/>
      <p:regular r:id="rId23"/>
    </p:embeddedFont>
    <p:embeddedFont>
      <p:font typeface="HK Grotesk Light" panose="020B0604020202020204" charset="0"/>
      <p:regular r:id="rId24"/>
    </p:embeddedFont>
    <p:embeddedFont>
      <p:font typeface="HK Grotesk Medium" panose="020B0604020202020204" charset="0"/>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99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68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785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183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944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21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80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83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271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30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9/26/2021</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421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9/26/2021</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857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theconversation.com/computer-crime-is-on-the-rise-20908" TargetMode="External"/><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hyperlink" Target="https://en.wikipedia.org/wiki/Maharashtra_Police"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1999"/>
          </a:blip>
          <a:srcRect l="17286" t="4486" b="21772"/>
          <a:stretch>
            <a:fillRect/>
          </a:stretch>
        </p:blipFill>
        <p:spPr>
          <a:xfrm>
            <a:off x="139684" y="495300"/>
            <a:ext cx="17259300" cy="10270733"/>
          </a:xfrm>
          <a:prstGeom prst="rect">
            <a:avLst/>
          </a:prstGeom>
        </p:spPr>
      </p:pic>
      <p:sp>
        <p:nvSpPr>
          <p:cNvPr id="3" name="AutoShape 3"/>
          <p:cNvSpPr/>
          <p:nvPr/>
        </p:nvSpPr>
        <p:spPr>
          <a:xfrm>
            <a:off x="17259300" y="1472898"/>
            <a:ext cx="1028700" cy="8987985"/>
          </a:xfrm>
          <a:prstGeom prst="rect">
            <a:avLst/>
          </a:prstGeom>
          <a:solidFill>
            <a:srgbClr val="45AD7E"/>
          </a:solidFill>
        </p:spPr>
      </p:sp>
      <p:grpSp>
        <p:nvGrpSpPr>
          <p:cNvPr id="4" name="Group 4"/>
          <p:cNvGrpSpPr/>
          <p:nvPr/>
        </p:nvGrpSpPr>
        <p:grpSpPr>
          <a:xfrm>
            <a:off x="1028700" y="3051646"/>
            <a:ext cx="13927158" cy="6800515"/>
            <a:chOff x="0" y="276225"/>
            <a:chExt cx="18569544" cy="9067354"/>
          </a:xfrm>
        </p:grpSpPr>
        <p:sp>
          <p:nvSpPr>
            <p:cNvPr id="5" name="TextBox 5"/>
            <p:cNvSpPr txBox="1"/>
            <p:nvPr/>
          </p:nvSpPr>
          <p:spPr>
            <a:xfrm>
              <a:off x="0" y="276225"/>
              <a:ext cx="18569544" cy="5257252"/>
            </a:xfrm>
            <a:prstGeom prst="rect">
              <a:avLst/>
            </a:prstGeom>
          </p:spPr>
          <p:txBody>
            <a:bodyPr lIns="0" tIns="0" rIns="0" bIns="0" rtlCol="0" anchor="t">
              <a:spAutoFit/>
            </a:bodyPr>
            <a:lstStyle/>
            <a:p>
              <a:pPr>
                <a:lnSpc>
                  <a:spcPts val="15000"/>
                </a:lnSpc>
              </a:pPr>
              <a:r>
                <a:rPr lang="en-GB" sz="4000" b="1" u="sng"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Project Name:</a:t>
              </a:r>
              <a:r>
                <a:rPr lang="en-GB" sz="40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Online FIR(First Information Report)  System</a:t>
              </a:r>
              <a:endParaRPr lang="en-IN" sz="4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ts val="15000"/>
                </a:lnSpc>
              </a:pPr>
              <a:endParaRPr lang="en-US" sz="15000" spc="-300" dirty="0">
                <a:solidFill>
                  <a:srgbClr val="F0F0EE"/>
                </a:solidFill>
                <a:latin typeface="HK Grotesk Bold"/>
              </a:endParaRPr>
            </a:p>
          </p:txBody>
        </p:sp>
        <p:sp>
          <p:nvSpPr>
            <p:cNvPr id="6" name="TextBox 6"/>
            <p:cNvSpPr txBox="1"/>
            <p:nvPr/>
          </p:nvSpPr>
          <p:spPr>
            <a:xfrm>
              <a:off x="152400" y="3065364"/>
              <a:ext cx="18417144" cy="6278215"/>
            </a:xfrm>
            <a:prstGeom prst="rect">
              <a:avLst/>
            </a:prstGeom>
          </p:spPr>
          <p:txBody>
            <a:bodyPr wrap="square" lIns="0" tIns="0" rIns="0" bIns="0" rtlCol="0" anchor="t">
              <a:spAutoFit/>
            </a:bodyPr>
            <a:lstStyle/>
            <a:p>
              <a:pPr>
                <a:lnSpc>
                  <a:spcPct val="115000"/>
                </a:lnSpc>
                <a:spcAft>
                  <a:spcPts val="1000"/>
                </a:spcAft>
              </a:pPr>
              <a:r>
                <a:rPr lang="en-GB" sz="2800" b="1" u="sng"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Project Member: </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Rohit </a:t>
              </a:r>
              <a:r>
                <a:rPr lang="en-GB" sz="2800" b="1"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Ankalkhope</a:t>
              </a: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210543181080</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r>
                <a:rPr lang="en-GB" sz="2800" b="1"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Pavankumar</a:t>
              </a: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Patil		210543181062</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Rohan Pawar			210543181068</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Tushar Shinde		         210543181099</a:t>
              </a:r>
              <a:endParaRPr lang="en-IN" sz="2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sz="1800" u="none" strike="noStrike"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ts val="4199"/>
                </a:lnSpc>
              </a:pPr>
              <a:endParaRPr lang="en-US" sz="3000" spc="60" dirty="0">
                <a:solidFill>
                  <a:srgbClr val="F0F0EE"/>
                </a:solidFill>
                <a:latin typeface="HK Grotesk Medium"/>
              </a:endParaRPr>
            </a:p>
          </p:txBody>
        </p:sp>
      </p:grpSp>
      <p:grpSp>
        <p:nvGrpSpPr>
          <p:cNvPr id="7" name="Group 7"/>
          <p:cNvGrpSpPr/>
          <p:nvPr/>
        </p:nvGrpSpPr>
        <p:grpSpPr>
          <a:xfrm>
            <a:off x="0" y="-35349"/>
            <a:ext cx="1508247" cy="1508247"/>
            <a:chOff x="0" y="0"/>
            <a:chExt cx="2010996" cy="2010996"/>
          </a:xfrm>
        </p:grpSpPr>
        <p:sp>
          <p:nvSpPr>
            <p:cNvPr id="8" name="AutoShape 8"/>
            <p:cNvSpPr/>
            <p:nvPr/>
          </p:nvSpPr>
          <p:spPr>
            <a:xfrm>
              <a:off x="0" y="0"/>
              <a:ext cx="2010996" cy="2010996"/>
            </a:xfrm>
            <a:prstGeom prst="rect">
              <a:avLst/>
            </a:prstGeom>
            <a:solidFill>
              <a:srgbClr val="FFFFFF"/>
            </a:solidFill>
          </p:spPr>
        </p:sp>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6245" y="183255"/>
              <a:ext cx="1638507" cy="1644487"/>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FA636-B6F3-4EB1-90ED-FC883C211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607" y="2781300"/>
            <a:ext cx="12376785" cy="4069080"/>
          </a:xfrm>
          <a:prstGeom prst="rect">
            <a:avLst/>
          </a:prstGeom>
        </p:spPr>
      </p:pic>
      <p:cxnSp>
        <p:nvCxnSpPr>
          <p:cNvPr id="5" name="Straight Connector 4">
            <a:extLst>
              <a:ext uri="{FF2B5EF4-FFF2-40B4-BE49-F238E27FC236}">
                <a16:creationId xmlns:a16="http://schemas.microsoft.com/office/drawing/2014/main" id="{92C3FC18-F4AE-4AD9-9CD5-24CF7FB95A6F}"/>
              </a:ext>
            </a:extLst>
          </p:cNvPr>
          <p:cNvCxnSpPr/>
          <p:nvPr/>
        </p:nvCxnSpPr>
        <p:spPr>
          <a:xfrm>
            <a:off x="5410200" y="2781300"/>
            <a:ext cx="7620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D299AD1-5623-47D0-A793-BCF810DA72A0}"/>
              </a:ext>
            </a:extLst>
          </p:cNvPr>
          <p:cNvCxnSpPr/>
          <p:nvPr/>
        </p:nvCxnSpPr>
        <p:spPr>
          <a:xfrm>
            <a:off x="5410200" y="6850380"/>
            <a:ext cx="7620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368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152400" y="127045"/>
            <a:ext cx="17983199" cy="10032912"/>
          </a:xfrm>
          <a:prstGeom prst="rect">
            <a:avLst/>
          </a:prstGeom>
          <a:solidFill>
            <a:srgbClr val="45AD7E"/>
          </a:solidFill>
        </p:spPr>
        <p:txBody>
          <a:bodyPr/>
          <a:lstStyle/>
          <a:p>
            <a:endParaRPr lang="en-IN" dirty="0"/>
          </a:p>
        </p:txBody>
      </p:sp>
      <p:grpSp>
        <p:nvGrpSpPr>
          <p:cNvPr id="5" name="Group 5"/>
          <p:cNvGrpSpPr/>
          <p:nvPr/>
        </p:nvGrpSpPr>
        <p:grpSpPr>
          <a:xfrm>
            <a:off x="16879988" y="52212"/>
            <a:ext cx="1394157" cy="1394157"/>
            <a:chOff x="0" y="0"/>
            <a:chExt cx="1858876" cy="1858876"/>
          </a:xfrm>
        </p:grpSpPr>
        <p:sp>
          <p:nvSpPr>
            <p:cNvPr id="6" name="AutoShape 6"/>
            <p:cNvSpPr/>
            <p:nvPr/>
          </p:nvSpPr>
          <p:spPr>
            <a:xfrm>
              <a:off x="0" y="0"/>
              <a:ext cx="1858876" cy="1858876"/>
            </a:xfrm>
            <a:prstGeom prst="rect">
              <a:avLst/>
            </a:prstGeom>
            <a:solidFill>
              <a:srgbClr val="F0F0EE"/>
            </a:solidFill>
          </p:spPr>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156" y="169392"/>
              <a:ext cx="1514563" cy="1520091"/>
            </a:xfrm>
            <a:prstGeom prst="rect">
              <a:avLst/>
            </a:prstGeom>
          </p:spPr>
        </p:pic>
      </p:grpSp>
      <p:sp>
        <p:nvSpPr>
          <p:cNvPr id="8" name="Rectangle 2">
            <a:extLst>
              <a:ext uri="{FF2B5EF4-FFF2-40B4-BE49-F238E27FC236}">
                <a16:creationId xmlns:a16="http://schemas.microsoft.com/office/drawing/2014/main" id="{561C7AB0-DEE3-4880-91FE-2904008239B7}"/>
              </a:ext>
            </a:extLst>
          </p:cNvPr>
          <p:cNvSpPr>
            <a:spLocks noChangeArrowheads="1"/>
          </p:cNvSpPr>
          <p:nvPr/>
        </p:nvSpPr>
        <p:spPr bwMode="auto">
          <a:xfrm>
            <a:off x="-6927" y="83671"/>
            <a:ext cx="169841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4000" b="1" dirty="0">
                <a:latin typeface="Times New Roman" panose="02020603050405020304" pitchFamily="18" charset="0"/>
                <a:ea typeface="Calibri" panose="020F0502020204030204" pitchFamily="34" charset="0"/>
                <a:cs typeface="Times New Roman" panose="02020603050405020304" pitchFamily="18" charset="0"/>
              </a:rPr>
              <a:t>Use Case Diagram</a:t>
            </a:r>
            <a:r>
              <a:rPr lang="en-US" altLang="en-US" sz="1050" b="1" dirty="0">
                <a:latin typeface="Times New Roman" panose="02020603050405020304" pitchFamily="18" charset="0"/>
                <a:ea typeface="Calibri" panose="020F0502020204030204" pitchFamily="34" charset="0"/>
                <a:cs typeface="Times New Roman" panose="02020603050405020304" pitchFamily="18" charset="0"/>
              </a:rPr>
              <a:t>:</a:t>
            </a:r>
            <a:endParaRPr lang="en-US" altLang="en-US" sz="900" dirty="0"/>
          </a:p>
        </p:txBody>
      </p:sp>
      <p:pic>
        <p:nvPicPr>
          <p:cNvPr id="1025" name="Picture 4">
            <a:extLst>
              <a:ext uri="{FF2B5EF4-FFF2-40B4-BE49-F238E27FC236}">
                <a16:creationId xmlns:a16="http://schemas.microsoft.com/office/drawing/2014/main" id="{6E353BDA-596A-45FE-9BBE-50D5BDB156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68" y="876300"/>
            <a:ext cx="16579419" cy="8839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5B9E142F-D56E-44C4-A22F-2C09AF9D188D}"/>
              </a:ext>
            </a:extLst>
          </p:cNvPr>
          <p:cNvSpPr>
            <a:spLocks noChangeArrowheads="1"/>
          </p:cNvSpPr>
          <p:nvPr/>
        </p:nvSpPr>
        <p:spPr bwMode="auto">
          <a:xfrm>
            <a:off x="328277" y="9690180"/>
            <a:ext cx="169841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a:t>
            </a:r>
            <a:r>
              <a:rPr kumimoji="0" lang="en-US" altLang="en-US" sz="2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Use Case Diagram</a:t>
            </a:r>
            <a:endParaRPr kumimoji="0" lang="en-US" altLang="en-US" sz="2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242D"/>
        </a:solidFill>
        <a:effectLst/>
      </p:bgPr>
    </p:bg>
    <p:spTree>
      <p:nvGrpSpPr>
        <p:cNvPr id="1" name=""/>
        <p:cNvGrpSpPr/>
        <p:nvPr/>
      </p:nvGrpSpPr>
      <p:grpSpPr>
        <a:xfrm>
          <a:off x="0" y="0"/>
          <a:ext cx="0" cy="0"/>
          <a:chOff x="0" y="0"/>
          <a:chExt cx="0" cy="0"/>
        </a:xfrm>
      </p:grpSpPr>
      <p:sp>
        <p:nvSpPr>
          <p:cNvPr id="2" name="AutoShape 2"/>
          <p:cNvSpPr/>
          <p:nvPr/>
        </p:nvSpPr>
        <p:spPr>
          <a:xfrm>
            <a:off x="0" y="9486900"/>
            <a:ext cx="18158882" cy="800100"/>
          </a:xfrm>
          <a:prstGeom prst="rect">
            <a:avLst/>
          </a:prstGeom>
          <a:solidFill>
            <a:srgbClr val="45AD7E"/>
          </a:solidFill>
        </p:spPr>
        <p:txBody>
          <a:bodyPr/>
          <a:lstStyle/>
          <a:p>
            <a:r>
              <a:rPr lang="en-US" sz="3200" dirty="0">
                <a:latin typeface="Times New Roman" panose="02020603050405020304" pitchFamily="18" charset="0"/>
                <a:cs typeface="Times New Roman" panose="02020603050405020304" pitchFamily="18" charset="0"/>
              </a:rPr>
              <a:t>                                                                    FIG: ERD diagram</a:t>
            </a:r>
            <a:endParaRPr lang="en-IN" sz="3200" dirty="0">
              <a:latin typeface="Times New Roman" panose="02020603050405020304" pitchFamily="18" charset="0"/>
              <a:cs typeface="Times New Roman" panose="02020603050405020304" pitchFamily="18" charset="0"/>
            </a:endParaRPr>
          </a:p>
        </p:txBody>
      </p:sp>
      <p:grpSp>
        <p:nvGrpSpPr>
          <p:cNvPr id="5" name="Group 5"/>
          <p:cNvGrpSpPr/>
          <p:nvPr/>
        </p:nvGrpSpPr>
        <p:grpSpPr>
          <a:xfrm>
            <a:off x="16893843" y="0"/>
            <a:ext cx="1394157" cy="1394157"/>
            <a:chOff x="0" y="0"/>
            <a:chExt cx="1858876" cy="1858876"/>
          </a:xfrm>
        </p:grpSpPr>
        <p:sp>
          <p:nvSpPr>
            <p:cNvPr id="6" name="AutoShape 6"/>
            <p:cNvSpPr/>
            <p:nvPr/>
          </p:nvSpPr>
          <p:spPr>
            <a:xfrm>
              <a:off x="0" y="0"/>
              <a:ext cx="1858876" cy="1858876"/>
            </a:xfrm>
            <a:prstGeom prst="rect">
              <a:avLst/>
            </a:prstGeom>
            <a:solidFill>
              <a:srgbClr val="F0F0EE"/>
            </a:solidFill>
          </p:spPr>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2156" y="169392"/>
              <a:ext cx="1514563" cy="1520091"/>
            </a:xfrm>
            <a:prstGeom prst="rect">
              <a:avLst/>
            </a:prstGeom>
          </p:spPr>
        </p:pic>
      </p:grpSp>
      <p:pic>
        <p:nvPicPr>
          <p:cNvPr id="9" name="Picture 8">
            <a:extLst>
              <a:ext uri="{FF2B5EF4-FFF2-40B4-BE49-F238E27FC236}">
                <a16:creationId xmlns:a16="http://schemas.microsoft.com/office/drawing/2014/main" id="{72E0D11C-2ABC-475C-AFD8-591EAB25E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40736"/>
            <a:ext cx="16383725" cy="92461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1028700" y="4020671"/>
            <a:ext cx="5203899" cy="6266329"/>
          </a:xfrm>
          <a:prstGeom prst="rect">
            <a:avLst/>
          </a:prstGeom>
          <a:solidFill>
            <a:srgbClr val="45AD7E"/>
          </a:solidFill>
        </p:spPr>
      </p:sp>
      <p:grpSp>
        <p:nvGrpSpPr>
          <p:cNvPr id="3" name="Group 3"/>
          <p:cNvGrpSpPr/>
          <p:nvPr/>
        </p:nvGrpSpPr>
        <p:grpSpPr>
          <a:xfrm>
            <a:off x="3176500" y="3566522"/>
            <a:ext cx="908298" cy="908298"/>
            <a:chOff x="0" y="0"/>
            <a:chExt cx="1211064" cy="1211064"/>
          </a:xfrm>
        </p:grpSpPr>
        <p:sp>
          <p:nvSpPr>
            <p:cNvPr id="4" name="AutoShape 4"/>
            <p:cNvSpPr/>
            <p:nvPr/>
          </p:nvSpPr>
          <p:spPr>
            <a:xfrm>
              <a:off x="0" y="0"/>
              <a:ext cx="1211064" cy="1211064"/>
            </a:xfrm>
            <a:prstGeom prst="rect">
              <a:avLst/>
            </a:prstGeom>
            <a:solidFill>
              <a:srgbClr val="17242D"/>
            </a:solidFill>
          </p:spPr>
        </p:sp>
        <p:sp>
          <p:nvSpPr>
            <p:cNvPr id="5" name="TextBox 5"/>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F0F0EE"/>
                  </a:solidFill>
                  <a:latin typeface="HK Grotesk Medium"/>
                </a:rPr>
                <a:t>1</a:t>
              </a:r>
            </a:p>
          </p:txBody>
        </p:sp>
      </p:grpSp>
      <p:grpSp>
        <p:nvGrpSpPr>
          <p:cNvPr id="6" name="Group 6"/>
          <p:cNvGrpSpPr/>
          <p:nvPr/>
        </p:nvGrpSpPr>
        <p:grpSpPr>
          <a:xfrm>
            <a:off x="1600333" y="5122069"/>
            <a:ext cx="4060633" cy="3873232"/>
            <a:chOff x="0" y="-28575"/>
            <a:chExt cx="5414177" cy="5164310"/>
          </a:xfrm>
        </p:grpSpPr>
        <p:sp>
          <p:nvSpPr>
            <p:cNvPr id="7" name="TextBox 7"/>
            <p:cNvSpPr txBox="1"/>
            <p:nvPr/>
          </p:nvSpPr>
          <p:spPr>
            <a:xfrm>
              <a:off x="0" y="-28575"/>
              <a:ext cx="5414177" cy="1015492"/>
            </a:xfrm>
            <a:prstGeom prst="rect">
              <a:avLst/>
            </a:prstGeom>
          </p:spPr>
          <p:txBody>
            <a:bodyPr lIns="0" tIns="0" rIns="0" bIns="0" rtlCol="0" anchor="t">
              <a:spAutoFit/>
            </a:bodyPr>
            <a:lstStyle/>
            <a:p>
              <a:pPr marL="0" lvl="0" indent="0" algn="ctr">
                <a:lnSpc>
                  <a:spcPts val="6048"/>
                </a:lnSpc>
                <a:spcBef>
                  <a:spcPct val="0"/>
                </a:spcBef>
              </a:pPr>
              <a:r>
                <a:rPr lang="en-US" sz="4800" u="none" dirty="0">
                  <a:solidFill>
                    <a:srgbClr val="F0F0EE"/>
                  </a:solidFill>
                  <a:latin typeface="HK Grotesk Bold Bold"/>
                </a:rPr>
                <a:t>Frontend</a:t>
              </a:r>
            </a:p>
          </p:txBody>
        </p:sp>
        <p:sp>
          <p:nvSpPr>
            <p:cNvPr id="8" name="TextBox 8"/>
            <p:cNvSpPr txBox="1"/>
            <p:nvPr/>
          </p:nvSpPr>
          <p:spPr>
            <a:xfrm>
              <a:off x="0" y="1364787"/>
              <a:ext cx="5414177" cy="3770948"/>
            </a:xfrm>
            <a:prstGeom prst="rect">
              <a:avLst/>
            </a:prstGeom>
          </p:spPr>
          <p:txBody>
            <a:bodyPr lIns="0" tIns="0" rIns="0" bIns="0" rtlCol="0" anchor="t">
              <a:spAutoFit/>
            </a:bodyPr>
            <a:lstStyle/>
            <a:p>
              <a:pPr marL="0" lvl="0" indent="0" algn="ctr">
                <a:lnSpc>
                  <a:spcPts val="3691"/>
                </a:lnSpc>
                <a:spcBef>
                  <a:spcPct val="0"/>
                </a:spcBef>
              </a:pPr>
              <a:r>
                <a:rPr lang="en-US" sz="3200" u="none" dirty="0">
                  <a:solidFill>
                    <a:srgbClr val="F0F0EE"/>
                  </a:solidFill>
                  <a:latin typeface="Times New Roman" panose="02020603050405020304" pitchFamily="18" charset="0"/>
                  <a:cs typeface="Times New Roman" panose="02020603050405020304" pitchFamily="18" charset="0"/>
                </a:rPr>
                <a:t>Languages- JSP(JavaScript)</a:t>
              </a:r>
            </a:p>
            <a:p>
              <a:pPr marL="0" lvl="0" indent="0" algn="ctr">
                <a:lnSpc>
                  <a:spcPts val="3691"/>
                </a:lnSpc>
                <a:spcBef>
                  <a:spcPct val="0"/>
                </a:spcBef>
              </a:pPr>
              <a:endParaRPr lang="en-US" sz="3200" u="none" dirty="0">
                <a:solidFill>
                  <a:srgbClr val="F0F0EE"/>
                </a:solidFill>
                <a:latin typeface="Times New Roman" panose="02020603050405020304" pitchFamily="18" charset="0"/>
                <a:cs typeface="Times New Roman" panose="02020603050405020304" pitchFamily="18" charset="0"/>
              </a:endParaRPr>
            </a:p>
            <a:p>
              <a:pPr marL="0" lvl="0" indent="0" algn="ctr">
                <a:lnSpc>
                  <a:spcPts val="3691"/>
                </a:lnSpc>
                <a:spcBef>
                  <a:spcPct val="0"/>
                </a:spcBef>
              </a:pPr>
              <a:r>
                <a:rPr lang="en-US" sz="3200" dirty="0">
                  <a:solidFill>
                    <a:srgbClr val="F0F0EE"/>
                  </a:solidFill>
                  <a:latin typeface="Times New Roman" panose="02020603050405020304" pitchFamily="18" charset="0"/>
                  <a:cs typeface="Times New Roman" panose="02020603050405020304" pitchFamily="18" charset="0"/>
                </a:rPr>
                <a:t>Framework- Bootstrap, CSS</a:t>
              </a:r>
              <a:endParaRPr lang="en-US" sz="3200" u="none" dirty="0">
                <a:solidFill>
                  <a:srgbClr val="F0F0EE"/>
                </a:solidFill>
                <a:latin typeface="Times New Roman" panose="02020603050405020304" pitchFamily="18" charset="0"/>
                <a:cs typeface="Times New Roman" panose="02020603050405020304" pitchFamily="18" charset="0"/>
              </a:endParaRPr>
            </a:p>
            <a:p>
              <a:pPr marL="0" lvl="0" indent="0" algn="ctr">
                <a:lnSpc>
                  <a:spcPts val="3691"/>
                </a:lnSpc>
                <a:spcBef>
                  <a:spcPct val="0"/>
                </a:spcBef>
              </a:pPr>
              <a:endParaRPr lang="en-US" sz="2599" u="none" dirty="0">
                <a:solidFill>
                  <a:srgbClr val="F0F0EE"/>
                </a:solidFill>
                <a:latin typeface="HK Grotesk Light"/>
              </a:endParaRPr>
            </a:p>
          </p:txBody>
        </p:sp>
      </p:grpSp>
      <p:sp>
        <p:nvSpPr>
          <p:cNvPr id="9" name="AutoShape 9"/>
          <p:cNvSpPr/>
          <p:nvPr/>
        </p:nvSpPr>
        <p:spPr>
          <a:xfrm>
            <a:off x="6573862" y="4020671"/>
            <a:ext cx="5203899" cy="6266329"/>
          </a:xfrm>
          <a:prstGeom prst="rect">
            <a:avLst/>
          </a:prstGeom>
          <a:solidFill>
            <a:srgbClr val="45AD7E"/>
          </a:solidFill>
        </p:spPr>
      </p:sp>
      <p:grpSp>
        <p:nvGrpSpPr>
          <p:cNvPr id="10" name="Group 10"/>
          <p:cNvGrpSpPr/>
          <p:nvPr/>
        </p:nvGrpSpPr>
        <p:grpSpPr>
          <a:xfrm>
            <a:off x="8673945" y="3566522"/>
            <a:ext cx="908298" cy="908298"/>
            <a:chOff x="0" y="0"/>
            <a:chExt cx="1211064" cy="1211064"/>
          </a:xfrm>
        </p:grpSpPr>
        <p:sp>
          <p:nvSpPr>
            <p:cNvPr id="11" name="AutoShape 11"/>
            <p:cNvSpPr/>
            <p:nvPr/>
          </p:nvSpPr>
          <p:spPr>
            <a:xfrm>
              <a:off x="0" y="0"/>
              <a:ext cx="1211064" cy="1211064"/>
            </a:xfrm>
            <a:prstGeom prst="rect">
              <a:avLst/>
            </a:prstGeom>
            <a:solidFill>
              <a:srgbClr val="17242D"/>
            </a:solidFill>
          </p:spPr>
        </p:sp>
        <p:sp>
          <p:nvSpPr>
            <p:cNvPr id="12" name="TextBox 12"/>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F0F0EE"/>
                  </a:solidFill>
                  <a:latin typeface="HK Grotesk Medium"/>
                </a:rPr>
                <a:t>2</a:t>
              </a:r>
            </a:p>
          </p:txBody>
        </p:sp>
      </p:grpSp>
      <p:sp>
        <p:nvSpPr>
          <p:cNvPr id="13" name="AutoShape 13"/>
          <p:cNvSpPr/>
          <p:nvPr/>
        </p:nvSpPr>
        <p:spPr>
          <a:xfrm>
            <a:off x="12087212" y="4020671"/>
            <a:ext cx="5203899" cy="6266329"/>
          </a:xfrm>
          <a:prstGeom prst="rect">
            <a:avLst/>
          </a:prstGeom>
          <a:solidFill>
            <a:srgbClr val="45AD7E"/>
          </a:solidFill>
        </p:spPr>
      </p:sp>
      <p:grpSp>
        <p:nvGrpSpPr>
          <p:cNvPr id="14" name="Group 14"/>
          <p:cNvGrpSpPr/>
          <p:nvPr/>
        </p:nvGrpSpPr>
        <p:grpSpPr>
          <a:xfrm>
            <a:off x="14235013" y="3566522"/>
            <a:ext cx="908298" cy="908298"/>
            <a:chOff x="0" y="0"/>
            <a:chExt cx="1211064" cy="1211064"/>
          </a:xfrm>
        </p:grpSpPr>
        <p:sp>
          <p:nvSpPr>
            <p:cNvPr id="15" name="AutoShape 15"/>
            <p:cNvSpPr/>
            <p:nvPr/>
          </p:nvSpPr>
          <p:spPr>
            <a:xfrm>
              <a:off x="0" y="0"/>
              <a:ext cx="1211064" cy="1211064"/>
            </a:xfrm>
            <a:prstGeom prst="rect">
              <a:avLst/>
            </a:prstGeom>
            <a:solidFill>
              <a:srgbClr val="17242D"/>
            </a:solidFill>
          </p:spPr>
        </p:sp>
        <p:sp>
          <p:nvSpPr>
            <p:cNvPr id="16" name="TextBox 16"/>
            <p:cNvSpPr txBox="1"/>
            <p:nvPr/>
          </p:nvSpPr>
          <p:spPr>
            <a:xfrm>
              <a:off x="192738" y="308675"/>
              <a:ext cx="825588" cy="669915"/>
            </a:xfrm>
            <a:prstGeom prst="rect">
              <a:avLst/>
            </a:prstGeom>
          </p:spPr>
          <p:txBody>
            <a:bodyPr lIns="0" tIns="0" rIns="0" bIns="0" rtlCol="0" anchor="t">
              <a:spAutoFit/>
            </a:bodyPr>
            <a:lstStyle/>
            <a:p>
              <a:pPr algn="ctr">
                <a:lnSpc>
                  <a:spcPts val="3680"/>
                </a:lnSpc>
              </a:pPr>
              <a:r>
                <a:rPr lang="en-US" sz="3680" spc="-73">
                  <a:solidFill>
                    <a:srgbClr val="F0F0EE"/>
                  </a:solidFill>
                  <a:latin typeface="HK Grotesk Medium"/>
                </a:rPr>
                <a:t>3</a:t>
              </a:r>
            </a:p>
          </p:txBody>
        </p:sp>
      </p:grpSp>
      <p:grpSp>
        <p:nvGrpSpPr>
          <p:cNvPr id="17" name="Group 17"/>
          <p:cNvGrpSpPr/>
          <p:nvPr/>
        </p:nvGrpSpPr>
        <p:grpSpPr>
          <a:xfrm>
            <a:off x="7161401" y="5027940"/>
            <a:ext cx="4060633" cy="3417465"/>
            <a:chOff x="0" y="-28575"/>
            <a:chExt cx="5414177" cy="4556619"/>
          </a:xfrm>
        </p:grpSpPr>
        <p:sp>
          <p:nvSpPr>
            <p:cNvPr id="18" name="TextBox 18"/>
            <p:cNvSpPr txBox="1"/>
            <p:nvPr/>
          </p:nvSpPr>
          <p:spPr>
            <a:xfrm>
              <a:off x="0" y="-28575"/>
              <a:ext cx="5414177" cy="1015492"/>
            </a:xfrm>
            <a:prstGeom prst="rect">
              <a:avLst/>
            </a:prstGeom>
          </p:spPr>
          <p:txBody>
            <a:bodyPr lIns="0" tIns="0" rIns="0" bIns="0" rtlCol="0" anchor="t">
              <a:spAutoFit/>
            </a:bodyPr>
            <a:lstStyle/>
            <a:p>
              <a:pPr marL="0" lvl="0" indent="0" algn="ctr">
                <a:lnSpc>
                  <a:spcPts val="6048"/>
                </a:lnSpc>
                <a:spcBef>
                  <a:spcPct val="0"/>
                </a:spcBef>
              </a:pPr>
              <a:r>
                <a:rPr lang="en-US" sz="4800" u="none" dirty="0">
                  <a:solidFill>
                    <a:srgbClr val="F0F0EE"/>
                  </a:solidFill>
                  <a:latin typeface="HK Grotesk Bold Bold"/>
                </a:rPr>
                <a:t>Backend</a:t>
              </a:r>
            </a:p>
          </p:txBody>
        </p:sp>
        <p:sp>
          <p:nvSpPr>
            <p:cNvPr id="19" name="TextBox 19"/>
            <p:cNvSpPr txBox="1"/>
            <p:nvPr/>
          </p:nvSpPr>
          <p:spPr>
            <a:xfrm>
              <a:off x="0" y="1364786"/>
              <a:ext cx="5414177" cy="3163258"/>
            </a:xfrm>
            <a:prstGeom prst="rect">
              <a:avLst/>
            </a:prstGeom>
          </p:spPr>
          <p:txBody>
            <a:bodyPr lIns="0" tIns="0" rIns="0" bIns="0" rtlCol="0" anchor="t">
              <a:spAutoFit/>
            </a:bodyPr>
            <a:lstStyle/>
            <a:p>
              <a:pPr marL="0" lvl="0" indent="0" algn="ctr">
                <a:lnSpc>
                  <a:spcPts val="3691"/>
                </a:lnSpc>
                <a:spcBef>
                  <a:spcPct val="0"/>
                </a:spcBef>
              </a:pPr>
              <a:r>
                <a:rPr lang="en-US" sz="3200" u="none" dirty="0">
                  <a:solidFill>
                    <a:srgbClr val="F0F0EE"/>
                  </a:solidFill>
                  <a:latin typeface="Times New Roman" panose="02020603050405020304" pitchFamily="18" charset="0"/>
                  <a:cs typeface="Times New Roman" panose="02020603050405020304" pitchFamily="18" charset="0"/>
                </a:rPr>
                <a:t>Languages- Core Java, Advance Java.</a:t>
              </a:r>
            </a:p>
            <a:p>
              <a:pPr marL="0" lvl="0" indent="0" algn="ctr">
                <a:lnSpc>
                  <a:spcPts val="3691"/>
                </a:lnSpc>
                <a:spcBef>
                  <a:spcPct val="0"/>
                </a:spcBef>
              </a:pPr>
              <a:endParaRPr lang="en-US" sz="3200" dirty="0">
                <a:solidFill>
                  <a:srgbClr val="F0F0EE"/>
                </a:solidFill>
                <a:latin typeface="Times New Roman" panose="02020603050405020304" pitchFamily="18" charset="0"/>
                <a:cs typeface="Times New Roman" panose="02020603050405020304" pitchFamily="18" charset="0"/>
              </a:endParaRPr>
            </a:p>
            <a:p>
              <a:pPr marL="0" lvl="0" indent="0" algn="ctr">
                <a:lnSpc>
                  <a:spcPts val="3691"/>
                </a:lnSpc>
                <a:spcBef>
                  <a:spcPct val="0"/>
                </a:spcBef>
              </a:pPr>
              <a:r>
                <a:rPr lang="en-US" sz="3200" u="none" dirty="0">
                  <a:solidFill>
                    <a:srgbClr val="F0F0EE"/>
                  </a:solidFill>
                  <a:latin typeface="Times New Roman" panose="02020603050405020304" pitchFamily="18" charset="0"/>
                  <a:cs typeface="Times New Roman" panose="02020603050405020304" pitchFamily="18" charset="0"/>
                </a:rPr>
                <a:t>Framework- Spring Boot</a:t>
              </a:r>
              <a:r>
                <a:rPr lang="en-US" sz="2599" u="none" dirty="0">
                  <a:solidFill>
                    <a:srgbClr val="F0F0EE"/>
                  </a:solidFill>
                  <a:latin typeface="HK Grotesk Light"/>
                </a:rPr>
                <a:t>.</a:t>
              </a:r>
            </a:p>
          </p:txBody>
        </p:sp>
      </p:grpSp>
      <p:grpSp>
        <p:nvGrpSpPr>
          <p:cNvPr id="20" name="Group 20"/>
          <p:cNvGrpSpPr/>
          <p:nvPr/>
        </p:nvGrpSpPr>
        <p:grpSpPr>
          <a:xfrm>
            <a:off x="12658846" y="5122069"/>
            <a:ext cx="4060633" cy="1519510"/>
            <a:chOff x="0" y="-28575"/>
            <a:chExt cx="5414177" cy="2026013"/>
          </a:xfrm>
        </p:grpSpPr>
        <p:sp>
          <p:nvSpPr>
            <p:cNvPr id="21" name="TextBox 21"/>
            <p:cNvSpPr txBox="1"/>
            <p:nvPr/>
          </p:nvSpPr>
          <p:spPr>
            <a:xfrm>
              <a:off x="0" y="-28575"/>
              <a:ext cx="5414177" cy="1015492"/>
            </a:xfrm>
            <a:prstGeom prst="rect">
              <a:avLst/>
            </a:prstGeom>
          </p:spPr>
          <p:txBody>
            <a:bodyPr lIns="0" tIns="0" rIns="0" bIns="0" rtlCol="0" anchor="t">
              <a:spAutoFit/>
            </a:bodyPr>
            <a:lstStyle/>
            <a:p>
              <a:pPr marL="0" lvl="0" indent="0" algn="ctr">
                <a:lnSpc>
                  <a:spcPts val="6048"/>
                </a:lnSpc>
                <a:spcBef>
                  <a:spcPct val="0"/>
                </a:spcBef>
              </a:pPr>
              <a:r>
                <a:rPr lang="en-US" sz="4800" u="none" dirty="0">
                  <a:solidFill>
                    <a:srgbClr val="F0F0EE"/>
                  </a:solidFill>
                  <a:latin typeface="HK Grotesk Bold Bold"/>
                </a:rPr>
                <a:t>Databases</a:t>
              </a:r>
            </a:p>
          </p:txBody>
        </p:sp>
        <p:sp>
          <p:nvSpPr>
            <p:cNvPr id="22" name="TextBox 22"/>
            <p:cNvSpPr txBox="1"/>
            <p:nvPr/>
          </p:nvSpPr>
          <p:spPr>
            <a:xfrm>
              <a:off x="0" y="1364786"/>
              <a:ext cx="5414177" cy="632652"/>
            </a:xfrm>
            <a:prstGeom prst="rect">
              <a:avLst/>
            </a:prstGeom>
          </p:spPr>
          <p:txBody>
            <a:bodyPr lIns="0" tIns="0" rIns="0" bIns="0" rtlCol="0" anchor="t">
              <a:spAutoFit/>
            </a:bodyPr>
            <a:lstStyle/>
            <a:p>
              <a:pPr marL="0" lvl="0" indent="0" algn="ctr">
                <a:lnSpc>
                  <a:spcPts val="3691"/>
                </a:lnSpc>
                <a:spcBef>
                  <a:spcPct val="0"/>
                </a:spcBef>
              </a:pPr>
              <a:r>
                <a:rPr lang="en-US" sz="3200" u="none" dirty="0">
                  <a:solidFill>
                    <a:srgbClr val="F0F0EE"/>
                  </a:solidFill>
                  <a:latin typeface="Times New Roman" panose="02020603050405020304" pitchFamily="18" charset="0"/>
                  <a:cs typeface="Times New Roman" panose="02020603050405020304" pitchFamily="18" charset="0"/>
                </a:rPr>
                <a:t>MYSQL</a:t>
              </a:r>
            </a:p>
          </p:txBody>
        </p:sp>
      </p:grpSp>
      <p:sp>
        <p:nvSpPr>
          <p:cNvPr id="24" name="TextBox 23">
            <a:extLst>
              <a:ext uri="{FF2B5EF4-FFF2-40B4-BE49-F238E27FC236}">
                <a16:creationId xmlns:a16="http://schemas.microsoft.com/office/drawing/2014/main" id="{7A482696-9BAA-4B78-BB94-F8239485D3D1}"/>
              </a:ext>
            </a:extLst>
          </p:cNvPr>
          <p:cNvSpPr txBox="1"/>
          <p:nvPr/>
        </p:nvSpPr>
        <p:spPr>
          <a:xfrm>
            <a:off x="914400" y="1346777"/>
            <a:ext cx="151257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Technologies Implemented:</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7259300" cy="2608211"/>
          </a:xfrm>
          <a:prstGeom prst="rect">
            <a:avLst/>
          </a:prstGeom>
          <a:solidFill>
            <a:srgbClr val="45AD7E"/>
          </a:solidFill>
        </p:spPr>
        <p:txBody>
          <a:bodyPr/>
          <a:lstStyle/>
          <a:p>
            <a:endParaRPr lang="en-IN" dirty="0"/>
          </a:p>
        </p:txBody>
      </p:sp>
      <p:sp>
        <p:nvSpPr>
          <p:cNvPr id="3" name="AutoShape 3"/>
          <p:cNvSpPr/>
          <p:nvPr/>
        </p:nvSpPr>
        <p:spPr>
          <a:xfrm>
            <a:off x="826732" y="2130838"/>
            <a:ext cx="403935" cy="403935"/>
          </a:xfrm>
          <a:prstGeom prst="rect">
            <a:avLst/>
          </a:prstGeom>
          <a:solidFill>
            <a:srgbClr val="17242D"/>
          </a:solidFill>
        </p:spPr>
      </p:sp>
      <p:sp>
        <p:nvSpPr>
          <p:cNvPr id="4" name="AutoShape 4"/>
          <p:cNvSpPr/>
          <p:nvPr/>
        </p:nvSpPr>
        <p:spPr>
          <a:xfrm>
            <a:off x="1028700" y="3839394"/>
            <a:ext cx="17259300" cy="2608211"/>
          </a:xfrm>
          <a:prstGeom prst="rect">
            <a:avLst/>
          </a:prstGeom>
          <a:solidFill>
            <a:srgbClr val="17242D"/>
          </a:solidFill>
        </p:spPr>
      </p:sp>
      <p:sp>
        <p:nvSpPr>
          <p:cNvPr id="5" name="AutoShape 5"/>
          <p:cNvSpPr/>
          <p:nvPr/>
        </p:nvSpPr>
        <p:spPr>
          <a:xfrm>
            <a:off x="1028700" y="6650089"/>
            <a:ext cx="17259300" cy="2608211"/>
          </a:xfrm>
          <a:prstGeom prst="rect">
            <a:avLst/>
          </a:prstGeom>
          <a:solidFill>
            <a:srgbClr val="45AD7E"/>
          </a:solidFill>
        </p:spPr>
      </p:sp>
      <p:sp>
        <p:nvSpPr>
          <p:cNvPr id="6" name="AutoShape 6"/>
          <p:cNvSpPr/>
          <p:nvPr/>
        </p:nvSpPr>
        <p:spPr>
          <a:xfrm>
            <a:off x="826732" y="4941532"/>
            <a:ext cx="403935" cy="403935"/>
          </a:xfrm>
          <a:prstGeom prst="rect">
            <a:avLst/>
          </a:prstGeom>
          <a:solidFill>
            <a:srgbClr val="45AD7E"/>
          </a:solidFill>
        </p:spPr>
      </p:sp>
      <p:sp>
        <p:nvSpPr>
          <p:cNvPr id="7" name="AutoShape 7"/>
          <p:cNvSpPr/>
          <p:nvPr/>
        </p:nvSpPr>
        <p:spPr>
          <a:xfrm>
            <a:off x="826732" y="7752227"/>
            <a:ext cx="403935" cy="403935"/>
          </a:xfrm>
          <a:prstGeom prst="rect">
            <a:avLst/>
          </a:prstGeom>
          <a:solidFill>
            <a:srgbClr val="17242D"/>
          </a:solidFill>
        </p:spPr>
      </p:sp>
      <p:grpSp>
        <p:nvGrpSpPr>
          <p:cNvPr id="8" name="Group 8"/>
          <p:cNvGrpSpPr/>
          <p:nvPr/>
        </p:nvGrpSpPr>
        <p:grpSpPr>
          <a:xfrm>
            <a:off x="2189806" y="1572840"/>
            <a:ext cx="9214680" cy="1097735"/>
            <a:chOff x="0" y="0"/>
            <a:chExt cx="12286240" cy="1463646"/>
          </a:xfrm>
        </p:grpSpPr>
        <p:sp>
          <p:nvSpPr>
            <p:cNvPr id="9" name="TextBox 9"/>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10" name="TextBox 10"/>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grpSp>
        <p:nvGrpSpPr>
          <p:cNvPr id="12" name="Group 12"/>
          <p:cNvGrpSpPr/>
          <p:nvPr/>
        </p:nvGrpSpPr>
        <p:grpSpPr>
          <a:xfrm>
            <a:off x="2189806" y="4383535"/>
            <a:ext cx="9214680" cy="1097735"/>
            <a:chOff x="0" y="0"/>
            <a:chExt cx="12286240" cy="1463646"/>
          </a:xfrm>
        </p:grpSpPr>
        <p:sp>
          <p:nvSpPr>
            <p:cNvPr id="13" name="TextBox 13"/>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14" name="TextBox 14"/>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grpSp>
        <p:nvGrpSpPr>
          <p:cNvPr id="15" name="Group 15"/>
          <p:cNvGrpSpPr/>
          <p:nvPr/>
        </p:nvGrpSpPr>
        <p:grpSpPr>
          <a:xfrm>
            <a:off x="2189806" y="7194229"/>
            <a:ext cx="9214680" cy="1097735"/>
            <a:chOff x="0" y="0"/>
            <a:chExt cx="12286240" cy="1463646"/>
          </a:xfrm>
        </p:grpSpPr>
        <p:sp>
          <p:nvSpPr>
            <p:cNvPr id="16" name="TextBox 16"/>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17" name="TextBox 17"/>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sp>
        <p:nvSpPr>
          <p:cNvPr id="20" name="AutoShape 2">
            <a:extLst>
              <a:ext uri="{FF2B5EF4-FFF2-40B4-BE49-F238E27FC236}">
                <a16:creationId xmlns:a16="http://schemas.microsoft.com/office/drawing/2014/main" id="{6A186485-BFEC-479B-80F8-7D08E702B1AC}"/>
              </a:ext>
            </a:extLst>
          </p:cNvPr>
          <p:cNvSpPr/>
          <p:nvPr/>
        </p:nvSpPr>
        <p:spPr>
          <a:xfrm>
            <a:off x="1028700" y="1028700"/>
            <a:ext cx="17259300" cy="2608211"/>
          </a:xfrm>
          <a:prstGeom prst="rect">
            <a:avLst/>
          </a:prstGeom>
          <a:solidFill>
            <a:srgbClr val="45AD7E"/>
          </a:solidFill>
        </p:spPr>
        <p:txBody>
          <a:bodyPr/>
          <a:lstStyle/>
          <a:p>
            <a:endParaRPr lang="en-IN" dirty="0"/>
          </a:p>
        </p:txBody>
      </p:sp>
      <p:sp>
        <p:nvSpPr>
          <p:cNvPr id="21" name="AutoShape 3">
            <a:extLst>
              <a:ext uri="{FF2B5EF4-FFF2-40B4-BE49-F238E27FC236}">
                <a16:creationId xmlns:a16="http://schemas.microsoft.com/office/drawing/2014/main" id="{65E34185-CC68-41DD-955D-5163A0D55D6E}"/>
              </a:ext>
            </a:extLst>
          </p:cNvPr>
          <p:cNvSpPr/>
          <p:nvPr/>
        </p:nvSpPr>
        <p:spPr>
          <a:xfrm>
            <a:off x="826732" y="2130838"/>
            <a:ext cx="403935" cy="403935"/>
          </a:xfrm>
          <a:prstGeom prst="rect">
            <a:avLst/>
          </a:prstGeom>
          <a:solidFill>
            <a:srgbClr val="17242D"/>
          </a:solidFill>
        </p:spPr>
      </p:sp>
      <p:sp>
        <p:nvSpPr>
          <p:cNvPr id="22" name="AutoShape 4">
            <a:extLst>
              <a:ext uri="{FF2B5EF4-FFF2-40B4-BE49-F238E27FC236}">
                <a16:creationId xmlns:a16="http://schemas.microsoft.com/office/drawing/2014/main" id="{D81EC0C4-4165-4D57-B2C4-E54B07CA802F}"/>
              </a:ext>
            </a:extLst>
          </p:cNvPr>
          <p:cNvSpPr/>
          <p:nvPr/>
        </p:nvSpPr>
        <p:spPr>
          <a:xfrm>
            <a:off x="1000991" y="3878602"/>
            <a:ext cx="17259300" cy="2608211"/>
          </a:xfrm>
          <a:prstGeom prst="rect">
            <a:avLst/>
          </a:prstGeom>
          <a:solidFill>
            <a:srgbClr val="17242D"/>
          </a:solidFill>
        </p:spPr>
        <p:txBody>
          <a:bodyPr/>
          <a:lstStyle/>
          <a:p>
            <a:r>
              <a:rPr lang="en-US" sz="60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Thank You</a:t>
            </a:r>
            <a:r>
              <a:rPr lang="en-US" sz="6000" b="1" dirty="0">
                <a:solidFill>
                  <a:schemeClr val="bg1"/>
                </a:solidFill>
                <a:latin typeface="Times New Roman" panose="02020603050405020304" pitchFamily="18" charset="0"/>
                <a:ea typeface="Calibri" panose="020F0502020204030204" pitchFamily="34" charset="0"/>
                <a:cs typeface="Mangal" panose="02040503050203030202" pitchFamily="18" charset="0"/>
              </a:rPr>
              <a:t>!</a:t>
            </a:r>
            <a:endParaRPr lang="en-IN" sz="60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23" name="AutoShape 5">
            <a:extLst>
              <a:ext uri="{FF2B5EF4-FFF2-40B4-BE49-F238E27FC236}">
                <a16:creationId xmlns:a16="http://schemas.microsoft.com/office/drawing/2014/main" id="{157EC017-B65A-4D63-A80D-30ACABD41E22}"/>
              </a:ext>
            </a:extLst>
          </p:cNvPr>
          <p:cNvSpPr/>
          <p:nvPr/>
        </p:nvSpPr>
        <p:spPr>
          <a:xfrm>
            <a:off x="1028700" y="6650089"/>
            <a:ext cx="17259300" cy="2608211"/>
          </a:xfrm>
          <a:prstGeom prst="rect">
            <a:avLst/>
          </a:prstGeom>
          <a:solidFill>
            <a:srgbClr val="45AD7E"/>
          </a:solidFill>
        </p:spPr>
      </p:sp>
      <p:sp>
        <p:nvSpPr>
          <p:cNvPr id="24" name="AutoShape 6">
            <a:extLst>
              <a:ext uri="{FF2B5EF4-FFF2-40B4-BE49-F238E27FC236}">
                <a16:creationId xmlns:a16="http://schemas.microsoft.com/office/drawing/2014/main" id="{DE367AFB-0B06-407C-8018-6D93A232CA32}"/>
              </a:ext>
            </a:extLst>
          </p:cNvPr>
          <p:cNvSpPr/>
          <p:nvPr/>
        </p:nvSpPr>
        <p:spPr>
          <a:xfrm>
            <a:off x="826732" y="4941532"/>
            <a:ext cx="403935" cy="403935"/>
          </a:xfrm>
          <a:prstGeom prst="rect">
            <a:avLst/>
          </a:prstGeom>
          <a:solidFill>
            <a:srgbClr val="45AD7E"/>
          </a:solidFill>
        </p:spPr>
      </p:sp>
      <p:sp>
        <p:nvSpPr>
          <p:cNvPr id="25" name="AutoShape 7">
            <a:extLst>
              <a:ext uri="{FF2B5EF4-FFF2-40B4-BE49-F238E27FC236}">
                <a16:creationId xmlns:a16="http://schemas.microsoft.com/office/drawing/2014/main" id="{01B59508-E043-4B5A-A23E-C44889D7E952}"/>
              </a:ext>
            </a:extLst>
          </p:cNvPr>
          <p:cNvSpPr/>
          <p:nvPr/>
        </p:nvSpPr>
        <p:spPr>
          <a:xfrm>
            <a:off x="826732" y="7752227"/>
            <a:ext cx="403935" cy="403935"/>
          </a:xfrm>
          <a:prstGeom prst="rect">
            <a:avLst/>
          </a:prstGeom>
          <a:solidFill>
            <a:srgbClr val="17242D"/>
          </a:solidFill>
        </p:spPr>
      </p:sp>
      <p:grpSp>
        <p:nvGrpSpPr>
          <p:cNvPr id="26" name="Group 8">
            <a:extLst>
              <a:ext uri="{FF2B5EF4-FFF2-40B4-BE49-F238E27FC236}">
                <a16:creationId xmlns:a16="http://schemas.microsoft.com/office/drawing/2014/main" id="{EED27DCE-2B36-400B-B60D-DA17A92F3F43}"/>
              </a:ext>
            </a:extLst>
          </p:cNvPr>
          <p:cNvGrpSpPr/>
          <p:nvPr/>
        </p:nvGrpSpPr>
        <p:grpSpPr>
          <a:xfrm>
            <a:off x="2189806" y="1572840"/>
            <a:ext cx="9214680" cy="1097735"/>
            <a:chOff x="0" y="0"/>
            <a:chExt cx="12286240" cy="1463646"/>
          </a:xfrm>
        </p:grpSpPr>
        <p:sp>
          <p:nvSpPr>
            <p:cNvPr id="27" name="TextBox 9">
              <a:extLst>
                <a:ext uri="{FF2B5EF4-FFF2-40B4-BE49-F238E27FC236}">
                  <a16:creationId xmlns:a16="http://schemas.microsoft.com/office/drawing/2014/main" id="{A0C6FB4A-91F9-43C2-85A6-8C05A7A9B27E}"/>
                </a:ext>
              </a:extLst>
            </p:cNvPr>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28" name="TextBox 10">
              <a:extLst>
                <a:ext uri="{FF2B5EF4-FFF2-40B4-BE49-F238E27FC236}">
                  <a16:creationId xmlns:a16="http://schemas.microsoft.com/office/drawing/2014/main" id="{738E4632-1085-40BF-AD6E-205163D4BA8D}"/>
                </a:ext>
              </a:extLst>
            </p:cNvPr>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sp>
        <p:nvSpPr>
          <p:cNvPr id="29" name="TextBox 11">
            <a:extLst>
              <a:ext uri="{FF2B5EF4-FFF2-40B4-BE49-F238E27FC236}">
                <a16:creationId xmlns:a16="http://schemas.microsoft.com/office/drawing/2014/main" id="{B049D917-C14A-4DDB-90F8-EFC89B035898}"/>
              </a:ext>
            </a:extLst>
          </p:cNvPr>
          <p:cNvSpPr txBox="1"/>
          <p:nvPr/>
        </p:nvSpPr>
        <p:spPr>
          <a:xfrm>
            <a:off x="12435587" y="1443577"/>
            <a:ext cx="4823713" cy="419217"/>
          </a:xfrm>
          <a:prstGeom prst="rect">
            <a:avLst/>
          </a:prstGeom>
        </p:spPr>
        <p:txBody>
          <a:bodyPr lIns="0" tIns="0" rIns="0" bIns="0" rtlCol="0" anchor="t">
            <a:spAutoFit/>
          </a:bodyPr>
          <a:lstStyle/>
          <a:p>
            <a:pPr marL="396240" lvl="1" indent="-198120" algn="l">
              <a:lnSpc>
                <a:spcPts val="3407"/>
              </a:lnSpc>
              <a:buFont typeface="Arial"/>
              <a:buChar char="•"/>
            </a:pPr>
            <a:endParaRPr lang="en-US" sz="2399" u="none" dirty="0">
              <a:solidFill>
                <a:srgbClr val="F0F0EE"/>
              </a:solidFill>
              <a:latin typeface="HK Grotesk Light"/>
            </a:endParaRPr>
          </a:p>
        </p:txBody>
      </p:sp>
      <p:grpSp>
        <p:nvGrpSpPr>
          <p:cNvPr id="30" name="Group 12">
            <a:extLst>
              <a:ext uri="{FF2B5EF4-FFF2-40B4-BE49-F238E27FC236}">
                <a16:creationId xmlns:a16="http://schemas.microsoft.com/office/drawing/2014/main" id="{470456DD-375B-4438-8C37-35E7DD531C3D}"/>
              </a:ext>
            </a:extLst>
          </p:cNvPr>
          <p:cNvGrpSpPr/>
          <p:nvPr/>
        </p:nvGrpSpPr>
        <p:grpSpPr>
          <a:xfrm>
            <a:off x="2189806" y="4383535"/>
            <a:ext cx="14878994" cy="1097735"/>
            <a:chOff x="0" y="0"/>
            <a:chExt cx="12286240" cy="1463646"/>
          </a:xfrm>
        </p:grpSpPr>
        <p:sp>
          <p:nvSpPr>
            <p:cNvPr id="31" name="TextBox 13">
              <a:extLst>
                <a:ext uri="{FF2B5EF4-FFF2-40B4-BE49-F238E27FC236}">
                  <a16:creationId xmlns:a16="http://schemas.microsoft.com/office/drawing/2014/main" id="{95A72E8D-C3D3-4B13-A082-7A103267908C}"/>
                </a:ext>
              </a:extLst>
            </p:cNvPr>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32" name="TextBox 14">
              <a:extLst>
                <a:ext uri="{FF2B5EF4-FFF2-40B4-BE49-F238E27FC236}">
                  <a16:creationId xmlns:a16="http://schemas.microsoft.com/office/drawing/2014/main" id="{56E9429E-4346-4EB2-81BD-6781C781246C}"/>
                </a:ext>
              </a:extLst>
            </p:cNvPr>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grpSp>
        <p:nvGrpSpPr>
          <p:cNvPr id="33" name="Group 15">
            <a:extLst>
              <a:ext uri="{FF2B5EF4-FFF2-40B4-BE49-F238E27FC236}">
                <a16:creationId xmlns:a16="http://schemas.microsoft.com/office/drawing/2014/main" id="{493E1EEF-0D24-4666-A938-9EE79DB29D4E}"/>
              </a:ext>
            </a:extLst>
          </p:cNvPr>
          <p:cNvGrpSpPr/>
          <p:nvPr/>
        </p:nvGrpSpPr>
        <p:grpSpPr>
          <a:xfrm>
            <a:off x="2189806" y="7194229"/>
            <a:ext cx="9214680" cy="1097735"/>
            <a:chOff x="0" y="0"/>
            <a:chExt cx="12286240" cy="1463646"/>
          </a:xfrm>
        </p:grpSpPr>
        <p:sp>
          <p:nvSpPr>
            <p:cNvPr id="34" name="TextBox 16">
              <a:extLst>
                <a:ext uri="{FF2B5EF4-FFF2-40B4-BE49-F238E27FC236}">
                  <a16:creationId xmlns:a16="http://schemas.microsoft.com/office/drawing/2014/main" id="{6AF9BB2A-D44C-4FAA-9547-2068470BBFE3}"/>
                </a:ext>
              </a:extLst>
            </p:cNvPr>
            <p:cNvSpPr txBox="1"/>
            <p:nvPr/>
          </p:nvSpPr>
          <p:spPr>
            <a:xfrm>
              <a:off x="0" y="904690"/>
              <a:ext cx="12286240" cy="558956"/>
            </a:xfrm>
            <a:prstGeom prst="rect">
              <a:avLst/>
            </a:prstGeom>
          </p:spPr>
          <p:txBody>
            <a:bodyPr lIns="0" tIns="0" rIns="0" bIns="0" rtlCol="0" anchor="t">
              <a:spAutoFit/>
            </a:bodyPr>
            <a:lstStyle/>
            <a:p>
              <a:pPr marL="0" lvl="0" indent="0" algn="l">
                <a:lnSpc>
                  <a:spcPts val="3407"/>
                </a:lnSpc>
                <a:spcBef>
                  <a:spcPct val="0"/>
                </a:spcBef>
              </a:pPr>
              <a:endParaRPr lang="en-US" sz="2399" u="none" dirty="0">
                <a:solidFill>
                  <a:srgbClr val="F0F0EE"/>
                </a:solidFill>
                <a:latin typeface="HK Grotesk Light"/>
              </a:endParaRPr>
            </a:p>
          </p:txBody>
        </p:sp>
        <p:sp>
          <p:nvSpPr>
            <p:cNvPr id="35" name="TextBox 17">
              <a:extLst>
                <a:ext uri="{FF2B5EF4-FFF2-40B4-BE49-F238E27FC236}">
                  <a16:creationId xmlns:a16="http://schemas.microsoft.com/office/drawing/2014/main" id="{20FE974C-404D-4D71-AD54-2794C2930B51}"/>
                </a:ext>
              </a:extLst>
            </p:cNvPr>
            <p:cNvSpPr txBox="1"/>
            <p:nvPr/>
          </p:nvSpPr>
          <p:spPr>
            <a:xfrm>
              <a:off x="0" y="0"/>
              <a:ext cx="12286240" cy="700106"/>
            </a:xfrm>
            <a:prstGeom prst="rect">
              <a:avLst/>
            </a:prstGeom>
          </p:spPr>
          <p:txBody>
            <a:bodyPr lIns="0" tIns="0" rIns="0" bIns="0" rtlCol="0" anchor="t">
              <a:spAutoFit/>
            </a:bodyPr>
            <a:lstStyle/>
            <a:p>
              <a:pPr marL="0" lvl="0" indent="0" algn="l">
                <a:lnSpc>
                  <a:spcPts val="4080"/>
                </a:lnSpc>
              </a:pPr>
              <a:endParaRPr lang="en-US" sz="3400" u="none" dirty="0">
                <a:solidFill>
                  <a:srgbClr val="F0F0EE"/>
                </a:solidFill>
                <a:latin typeface="HK Grotesk Bold Bold"/>
              </a:endParaRPr>
            </a:p>
          </p:txBody>
        </p:sp>
      </p:grpSp>
      <p:sp>
        <p:nvSpPr>
          <p:cNvPr id="36" name="TextBox 19">
            <a:extLst>
              <a:ext uri="{FF2B5EF4-FFF2-40B4-BE49-F238E27FC236}">
                <a16:creationId xmlns:a16="http://schemas.microsoft.com/office/drawing/2014/main" id="{F916192C-DEE6-4718-9FD8-2B0DAFBF4400}"/>
              </a:ext>
            </a:extLst>
          </p:cNvPr>
          <p:cNvSpPr txBox="1"/>
          <p:nvPr/>
        </p:nvSpPr>
        <p:spPr>
          <a:xfrm>
            <a:off x="12435587" y="4254272"/>
            <a:ext cx="4823713" cy="419217"/>
          </a:xfrm>
          <a:prstGeom prst="rect">
            <a:avLst/>
          </a:prstGeom>
        </p:spPr>
        <p:txBody>
          <a:bodyPr lIns="0" tIns="0" rIns="0" bIns="0" rtlCol="0" anchor="t">
            <a:spAutoFit/>
          </a:bodyPr>
          <a:lstStyle/>
          <a:p>
            <a:pPr marL="396240" lvl="1" indent="-198120" algn="l">
              <a:lnSpc>
                <a:spcPts val="3407"/>
              </a:lnSpc>
              <a:buFont typeface="Arial"/>
              <a:buChar char="•"/>
            </a:pPr>
            <a:endParaRPr lang="en-US" sz="2399" u="none" dirty="0">
              <a:solidFill>
                <a:srgbClr val="F0F0EE"/>
              </a:solidFill>
              <a:latin typeface="HK Grotesk Light"/>
            </a:endParaRPr>
          </a:p>
        </p:txBody>
      </p:sp>
      <p:pic>
        <p:nvPicPr>
          <p:cNvPr id="37" name="Picture 36">
            <a:extLst>
              <a:ext uri="{FF2B5EF4-FFF2-40B4-BE49-F238E27FC236}">
                <a16:creationId xmlns:a16="http://schemas.microsoft.com/office/drawing/2014/main" id="{20A9AA52-AD2A-4863-896C-71F46F9DEE3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612927" y="1028700"/>
            <a:ext cx="5626444" cy="2608211"/>
          </a:xfrm>
          <a:prstGeom prst="rect">
            <a:avLst/>
          </a:prstGeom>
        </p:spPr>
      </p:pic>
      <p:pic>
        <p:nvPicPr>
          <p:cNvPr id="38" name="Picture 37">
            <a:extLst>
              <a:ext uri="{FF2B5EF4-FFF2-40B4-BE49-F238E27FC236}">
                <a16:creationId xmlns:a16="http://schemas.microsoft.com/office/drawing/2014/main" id="{937CFB1A-F00E-4669-8037-401D4D3182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91401" y="6817825"/>
            <a:ext cx="3124200" cy="2306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63D7C3-753A-4A1B-80E6-EF72E2EDC24B}"/>
              </a:ext>
            </a:extLst>
          </p:cNvPr>
          <p:cNvSpPr txBox="1"/>
          <p:nvPr/>
        </p:nvSpPr>
        <p:spPr>
          <a:xfrm>
            <a:off x="1219200" y="2400300"/>
            <a:ext cx="15392400" cy="6056658"/>
          </a:xfrm>
          <a:prstGeom prst="rect">
            <a:avLst/>
          </a:prstGeom>
          <a:noFill/>
        </p:spPr>
        <p:txBody>
          <a:bodyPr wrap="square">
            <a:spAutoFit/>
          </a:bodyPr>
          <a:lstStyle/>
          <a:p>
            <a:pPr algn="just">
              <a:lnSpc>
                <a:spcPct val="115000"/>
              </a:lnSpc>
              <a:spcAft>
                <a:spcPts val="1000"/>
              </a:spcAft>
            </a:pPr>
            <a:br>
              <a:rPr lang="en-GB" sz="1800" dirty="0">
                <a:effectLst/>
                <a:latin typeface="+mj-lt"/>
                <a:ea typeface="Calibri" panose="020F0502020204030204" pitchFamily="34" charset="0"/>
                <a:cs typeface="Mangal" panose="02040503050203030202" pitchFamily="18" charset="0"/>
              </a:rPr>
            </a:br>
            <a:r>
              <a:rPr lang="en-GB" sz="3200" dirty="0">
                <a:effectLst/>
                <a:latin typeface="+mj-lt"/>
                <a:ea typeface="Calibri" panose="020F0502020204030204" pitchFamily="34" charset="0"/>
                <a:cs typeface="Mangal" panose="02040503050203030202" pitchFamily="18" charset="0"/>
              </a:rPr>
              <a:t> </a:t>
            </a:r>
            <a:r>
              <a:rPr lang="en-US" sz="3200" dirty="0">
                <a:effectLst/>
                <a:latin typeface="+mj-lt"/>
                <a:ea typeface="Times New Roman" panose="02020603050405020304" pitchFamily="18" charset="0"/>
              </a:rPr>
              <a:t>“</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Online FIR System” is a web based application.</a:t>
            </a:r>
          </a:p>
          <a:p>
            <a:pPr marL="342900" indent="-342900" algn="just">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software provides facility for reporting online crimes, complaints, missing persons, show most wanted person </a:t>
            </a:r>
          </a:p>
          <a:p>
            <a:pPr marL="342900" indent="-342900" algn="just">
              <a:lnSpc>
                <a:spcPct val="115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primary goal of an e-FIR site is to make City Police Station services online to reduce time and increase productivity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system is implemented using a 3-tier approach, with a backend database, a middle tier of Spring Boot MVC, and web browser as the front end client.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These include multi-tiered architecture, server and client side scripting techniques, implementation technologies such as Spring boot</a:t>
            </a: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uses all the modules of Spring-like Spring MVC, Spring Data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JPA, Spring Security etc. Programming language (such as Core Java, Advance Java), relational databases (such as MySQL).</a:t>
            </a:r>
          </a:p>
          <a:p>
            <a:pPr marL="342900" indent="-342900" algn="just">
              <a:lnSpc>
                <a:spcPct val="115000"/>
              </a:lnSpc>
              <a:spcAft>
                <a:spcPts val="10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user first makes their login to sever to show their availability</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Where the citizen will be given the power to know about his complaint and FIR status and would be able to review it. </a:t>
            </a: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GB" sz="1800" dirty="0">
              <a:effectLst/>
              <a:latin typeface="+mj-lt"/>
              <a:ea typeface="Calibri" panose="020F0502020204030204" pitchFamily="34" charset="0"/>
            </a:endParaRPr>
          </a:p>
          <a:p>
            <a:pPr algn="just">
              <a:lnSpc>
                <a:spcPct val="115000"/>
              </a:lnSpc>
              <a:spcAft>
                <a:spcPts val="1000"/>
              </a:spcAft>
            </a:pPr>
            <a:endParaRPr lang="en-IN" sz="1800" dirty="0">
              <a:effectLst/>
              <a:latin typeface="+mj-lt"/>
              <a:ea typeface="Calibri" panose="020F0502020204030204" pitchFamily="34" charset="0"/>
              <a:cs typeface="Mangal" panose="02040503050203030202" pitchFamily="18" charset="0"/>
            </a:endParaRPr>
          </a:p>
          <a:p>
            <a:pPr algn="just">
              <a:lnSpc>
                <a:spcPct val="115000"/>
              </a:lnSpc>
              <a:spcAft>
                <a:spcPts val="1000"/>
              </a:spcAft>
            </a:pPr>
            <a:r>
              <a:rPr lang="en-GB" sz="1800" dirty="0">
                <a:effectLst/>
                <a:latin typeface="+mj-lt"/>
                <a:ea typeface="Calibri" panose="020F0502020204030204" pitchFamily="34" charset="0"/>
                <a:cs typeface="Mangal" panose="02040503050203030202" pitchFamily="18" charset="0"/>
              </a:rPr>
              <a:t> </a:t>
            </a:r>
            <a:endParaRPr lang="en-IN" sz="1800" dirty="0">
              <a:effectLst/>
              <a:latin typeface="+mj-lt"/>
              <a:ea typeface="Calibri" panose="020F0502020204030204" pitchFamily="34" charset="0"/>
              <a:cs typeface="Mangal" panose="02040503050203030202" pitchFamily="18" charset="0"/>
            </a:endParaRPr>
          </a:p>
          <a:p>
            <a:pPr algn="just">
              <a:lnSpc>
                <a:spcPct val="115000"/>
              </a:lnSpc>
              <a:spcAft>
                <a:spcPts val="10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3D8E3409-62E0-47E7-A134-C720FF79B218}"/>
              </a:ext>
            </a:extLst>
          </p:cNvPr>
          <p:cNvSpPr/>
          <p:nvPr/>
        </p:nvSpPr>
        <p:spPr>
          <a:xfrm>
            <a:off x="1371600" y="1257300"/>
            <a:ext cx="368729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205084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4ADE9-B549-4365-8404-8160B75E291C}"/>
              </a:ext>
            </a:extLst>
          </p:cNvPr>
          <p:cNvSpPr txBox="1"/>
          <p:nvPr/>
        </p:nvSpPr>
        <p:spPr>
          <a:xfrm>
            <a:off x="1447800" y="952500"/>
            <a:ext cx="15316200" cy="6935553"/>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ea typeface="Times New Roman" panose="02020603050405020304" pitchFamily="18" charset="0"/>
              </a:rPr>
              <a:t>3.1 Existing System</a:t>
            </a:r>
            <a:endParaRPr lang="en-IN" sz="24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2400" dirty="0">
                <a:effectLst/>
                <a:latin typeface="Times New Roman" panose="02020603050405020304" pitchFamily="18" charset="0"/>
                <a:ea typeface="Times New Roman" panose="02020603050405020304" pitchFamily="18" charset="0"/>
              </a:rPr>
              <a:t> In the existing system only we can see the details of particular information about the police stations in our state, the existing system has more workload for the authorized person, but in the case of Proposed System, the user can registered in our site and send the </a:t>
            </a:r>
            <a:r>
              <a:rPr lang="en-US" sz="2400" dirty="0" err="1">
                <a:effectLst/>
                <a:latin typeface="Times New Roman" panose="02020603050405020304" pitchFamily="18" charset="0"/>
                <a:ea typeface="Times New Roman" panose="02020603050405020304" pitchFamily="18" charset="0"/>
              </a:rPr>
              <a:t>crimereport</a:t>
            </a:r>
            <a:r>
              <a:rPr lang="en-US" sz="2400" dirty="0">
                <a:effectLst/>
                <a:latin typeface="Times New Roman" panose="02020603050405020304" pitchFamily="18" charset="0"/>
                <a:ea typeface="Times New Roman" panose="02020603050405020304" pitchFamily="18" charset="0"/>
              </a:rPr>
              <a:t> and complaint about a particular city or person. </a:t>
            </a:r>
            <a:endParaRPr lang="en-IN" sz="2400" dirty="0">
              <a:effectLst/>
              <a:latin typeface="Times New Roman" panose="02020603050405020304" pitchFamily="18" charset="0"/>
              <a:ea typeface="Times New Roman" panose="02020603050405020304" pitchFamily="18" charset="0"/>
            </a:endParaRPr>
          </a:p>
          <a:p>
            <a:pPr algn="just">
              <a:lnSpc>
                <a:spcPct val="150000"/>
              </a:lnSpc>
              <a:spcAft>
                <a:spcPts val="600"/>
              </a:spcAft>
            </a:pPr>
            <a:r>
              <a:rPr lang="en-US" sz="2800" b="1" dirty="0">
                <a:effectLst/>
                <a:latin typeface="Times New Roman" panose="02020603050405020304" pitchFamily="18" charset="0"/>
                <a:ea typeface="Times New Roman" panose="02020603050405020304" pitchFamily="18" charset="0"/>
              </a:rPr>
              <a:t>  3.2 Drawbacks of Existing System</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95300" algn="l"/>
                <a:tab pos="685800" algn="l"/>
              </a:tabLst>
            </a:pPr>
            <a:r>
              <a:rPr lang="en-US" sz="2400" dirty="0">
                <a:effectLst/>
                <a:latin typeface="Times New Roman" panose="02020603050405020304" pitchFamily="18" charset="0"/>
                <a:ea typeface="Times New Roman" panose="02020603050405020304" pitchFamily="18" charset="0"/>
              </a:rPr>
              <a:t>More man power.</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95300" algn="l"/>
                <a:tab pos="685800" algn="l"/>
              </a:tabLst>
            </a:pPr>
            <a:r>
              <a:rPr lang="en-US" sz="2400" dirty="0">
                <a:effectLst/>
                <a:latin typeface="Times New Roman" panose="02020603050405020304" pitchFamily="18" charset="0"/>
                <a:ea typeface="Times New Roman" panose="02020603050405020304" pitchFamily="18" charset="0"/>
              </a:rPr>
              <a:t>Time consuming.</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95300" algn="l"/>
                <a:tab pos="685800" algn="l"/>
              </a:tabLst>
            </a:pPr>
            <a:r>
              <a:rPr lang="en-US" sz="2400" dirty="0">
                <a:effectLst/>
                <a:latin typeface="Times New Roman" panose="02020603050405020304" pitchFamily="18" charset="0"/>
                <a:ea typeface="Times New Roman" panose="02020603050405020304" pitchFamily="18" charset="0"/>
              </a:rPr>
              <a:t>Consumes large volume of pare work.</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95300" algn="l"/>
                <a:tab pos="685800" algn="l"/>
              </a:tabLst>
            </a:pPr>
            <a:r>
              <a:rPr lang="en-US" sz="2400" dirty="0">
                <a:effectLst/>
                <a:latin typeface="Times New Roman" panose="02020603050405020304" pitchFamily="18" charset="0"/>
                <a:ea typeface="Times New Roman" panose="02020603050405020304" pitchFamily="18" charset="0"/>
              </a:rPr>
              <a:t>Needs manual calculations.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95300" algn="l"/>
                <a:tab pos="685800" algn="l"/>
              </a:tabLst>
            </a:pPr>
            <a:r>
              <a:rPr lang="en-US" sz="2400" dirty="0">
                <a:effectLst/>
                <a:latin typeface="Times New Roman" panose="02020603050405020304" pitchFamily="18" charset="0"/>
                <a:ea typeface="Times New Roman" panose="02020603050405020304" pitchFamily="18" charset="0"/>
              </a:rPr>
              <a:t>No direct role for the higher officials.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To avoid all these limitations and make the working more accurately the system needs to be computerized.</a:t>
            </a:r>
            <a:endParaRPr lang="en-IN" sz="2400" dirty="0">
              <a:effectLst/>
              <a:latin typeface="Times New Roman" panose="02020603050405020304" pitchFamily="18" charset="0"/>
              <a:ea typeface="Times New Roman" panose="02020603050405020304" pitchFamily="18" charset="0"/>
            </a:endParaRPr>
          </a:p>
          <a:p>
            <a:pPr marL="266700" algn="just">
              <a:lnSpc>
                <a:spcPct val="150000"/>
              </a:lnSpc>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4179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E0804-7CF2-4355-9E10-3627007F9EA7}"/>
              </a:ext>
            </a:extLst>
          </p:cNvPr>
          <p:cNvSpPr txBox="1"/>
          <p:nvPr/>
        </p:nvSpPr>
        <p:spPr>
          <a:xfrm>
            <a:off x="838200" y="266700"/>
            <a:ext cx="15468600" cy="9166933"/>
          </a:xfrm>
          <a:prstGeom prst="rect">
            <a:avLst/>
          </a:prstGeom>
          <a:noFill/>
        </p:spPr>
        <p:txBody>
          <a:bodyPr wrap="square">
            <a:spAutoFit/>
          </a:bodyPr>
          <a:lstStyle/>
          <a:p>
            <a:pPr marL="266700" algn="just">
              <a:lnSpc>
                <a:spcPct val="150000"/>
              </a:lnSpc>
            </a:pPr>
            <a:r>
              <a:rPr lang="en-US" sz="2800" b="1" dirty="0">
                <a:effectLst/>
                <a:latin typeface="Times New Roman" panose="02020603050405020304" pitchFamily="18" charset="0"/>
                <a:ea typeface="Times New Roman" panose="02020603050405020304" pitchFamily="18" charset="0"/>
              </a:rPr>
              <a:t>Proposed System</a:t>
            </a:r>
            <a:endParaRPr lang="en-IN" sz="2400" dirty="0">
              <a:effectLst/>
              <a:latin typeface="Times New Roman" panose="02020603050405020304" pitchFamily="18" charset="0"/>
              <a:ea typeface="Times New Roman" panose="02020603050405020304" pitchFamily="18" charset="0"/>
            </a:endParaRPr>
          </a:p>
          <a:p>
            <a:pPr indent="266700" algn="just">
              <a:lnSpc>
                <a:spcPct val="150000"/>
              </a:lnSpc>
            </a:pPr>
            <a:r>
              <a:rPr lang="en-US" sz="2400" dirty="0">
                <a:effectLst/>
                <a:latin typeface="Times New Roman" panose="02020603050405020304" pitchFamily="18" charset="0"/>
                <a:ea typeface="Times New Roman" panose="02020603050405020304" pitchFamily="18" charset="0"/>
              </a:rPr>
              <a:t>The aim of proposed system is to develop a system of improved facilities. The proposed system can overcome all the limitations of the existing system. The system provides proper security and reduces the manual work. The existing system has several disadvantages and many more difficulties to work well. The proposed system tries to eliminate or reduce these difficulties up to some extent. The proposed system will help the user to reduce the workload and mental conflict. The proposed system helps the user to work user friendly and he can easily do his jobs without time lagging.</a:t>
            </a:r>
            <a:endParaRPr lang="en-IN" sz="2400" dirty="0">
              <a:effectLst/>
              <a:latin typeface="Times New Roman" panose="02020603050405020304" pitchFamily="18" charset="0"/>
              <a:ea typeface="Times New Roman" panose="02020603050405020304" pitchFamily="18" charset="0"/>
            </a:endParaRPr>
          </a:p>
          <a:p>
            <a:pPr indent="266700" algn="just">
              <a:lnSpc>
                <a:spcPct val="150000"/>
              </a:lnSpc>
            </a:pPr>
            <a:endParaRPr lang="en-US" sz="2800" b="1" dirty="0">
              <a:latin typeface="Times New Roman" panose="02020603050405020304" pitchFamily="18" charset="0"/>
              <a:ea typeface="Times New Roman" panose="02020603050405020304" pitchFamily="18" charset="0"/>
            </a:endParaRPr>
          </a:p>
          <a:p>
            <a:pPr indent="266700" algn="just">
              <a:lnSpc>
                <a:spcPct val="150000"/>
              </a:lnSpc>
            </a:pPr>
            <a:r>
              <a:rPr lang="en-US" sz="2800" b="1" dirty="0">
                <a:effectLst/>
                <a:latin typeface="Times New Roman" panose="02020603050405020304" pitchFamily="18" charset="0"/>
                <a:ea typeface="Times New Roman" panose="02020603050405020304" pitchFamily="18" charset="0"/>
              </a:rPr>
              <a:t>Advantages of Proposed System</a:t>
            </a:r>
            <a:endParaRPr lang="en-IN" sz="2400" dirty="0">
              <a:effectLst/>
              <a:latin typeface="Times New Roman" panose="02020603050405020304" pitchFamily="18" charset="0"/>
              <a:ea typeface="Times New Roman" panose="02020603050405020304" pitchFamily="18" charset="0"/>
            </a:endParaRPr>
          </a:p>
          <a:p>
            <a:pPr algn="just">
              <a:lnSpc>
                <a:spcPct val="150000"/>
              </a:lnSpc>
              <a:tabLst>
                <a:tab pos="68580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Proper control of the higher officials.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Minimize manual data entry.</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Minimum time needed for the various processing.</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Greater efficiency.</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Better service.</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User friendliness and interactive.</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Minimum time required.</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72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EE"/>
        </a:solidFill>
        <a:effectLst/>
      </p:bgPr>
    </p:bg>
    <p:spTree>
      <p:nvGrpSpPr>
        <p:cNvPr id="1" name=""/>
        <p:cNvGrpSpPr/>
        <p:nvPr/>
      </p:nvGrpSpPr>
      <p:grpSpPr>
        <a:xfrm>
          <a:off x="0" y="0"/>
          <a:ext cx="0" cy="0"/>
          <a:chOff x="0" y="0"/>
          <a:chExt cx="0" cy="0"/>
        </a:xfrm>
      </p:grpSpPr>
      <p:grpSp>
        <p:nvGrpSpPr>
          <p:cNvPr id="3" name="Group 3"/>
          <p:cNvGrpSpPr/>
          <p:nvPr/>
        </p:nvGrpSpPr>
        <p:grpSpPr>
          <a:xfrm>
            <a:off x="1028700" y="1078706"/>
            <a:ext cx="6775314" cy="4866553"/>
            <a:chOff x="0" y="66675"/>
            <a:chExt cx="9033752" cy="6488737"/>
          </a:xfrm>
        </p:grpSpPr>
        <p:sp>
          <p:nvSpPr>
            <p:cNvPr id="4" name="TextBox 4"/>
            <p:cNvSpPr txBox="1"/>
            <p:nvPr/>
          </p:nvSpPr>
          <p:spPr>
            <a:xfrm>
              <a:off x="0" y="66675"/>
              <a:ext cx="9033752" cy="1417995"/>
            </a:xfrm>
            <a:prstGeom prst="rect">
              <a:avLst/>
            </a:prstGeom>
          </p:spPr>
          <p:txBody>
            <a:bodyPr lIns="0" tIns="0" rIns="0" bIns="0" rtlCol="0" anchor="t">
              <a:spAutoFit/>
            </a:bodyPr>
            <a:lstStyle/>
            <a:p>
              <a:pPr>
                <a:lnSpc>
                  <a:spcPts val="8140"/>
                </a:lnSpc>
              </a:pPr>
              <a:endParaRPr lang="en-US" sz="7400" spc="-148" dirty="0">
                <a:solidFill>
                  <a:srgbClr val="F0F0EE"/>
                </a:solidFill>
                <a:latin typeface="HK Grotesk Bold"/>
              </a:endParaRPr>
            </a:p>
          </p:txBody>
        </p:sp>
        <p:sp>
          <p:nvSpPr>
            <p:cNvPr id="5" name="TextBox 5"/>
            <p:cNvSpPr txBox="1"/>
            <p:nvPr/>
          </p:nvSpPr>
          <p:spPr>
            <a:xfrm>
              <a:off x="0" y="5996369"/>
              <a:ext cx="9033752" cy="559043"/>
            </a:xfrm>
            <a:prstGeom prst="rect">
              <a:avLst/>
            </a:prstGeom>
          </p:spPr>
          <p:txBody>
            <a:bodyPr lIns="0" tIns="0" rIns="0" bIns="0" rtlCol="0" anchor="t">
              <a:spAutoFit/>
            </a:bodyPr>
            <a:lstStyle/>
            <a:p>
              <a:pPr>
                <a:lnSpc>
                  <a:spcPts val="3359"/>
                </a:lnSpc>
              </a:pPr>
              <a:endParaRPr lang="en-US" sz="2400" dirty="0">
                <a:solidFill>
                  <a:srgbClr val="F0F0EE"/>
                </a:solidFill>
                <a:latin typeface="HK Grotesk Light"/>
              </a:endParaRPr>
            </a:p>
          </p:txBody>
        </p:sp>
      </p:grpSp>
      <p:grpSp>
        <p:nvGrpSpPr>
          <p:cNvPr id="13" name="Group 13"/>
          <p:cNvGrpSpPr/>
          <p:nvPr/>
        </p:nvGrpSpPr>
        <p:grpSpPr>
          <a:xfrm>
            <a:off x="9775962" y="5205665"/>
            <a:ext cx="7483338" cy="1067085"/>
            <a:chOff x="0" y="-28575"/>
            <a:chExt cx="9977783" cy="1422780"/>
          </a:xfrm>
        </p:grpSpPr>
        <p:sp>
          <p:nvSpPr>
            <p:cNvPr id="14" name="TextBox 14"/>
            <p:cNvSpPr txBox="1"/>
            <p:nvPr/>
          </p:nvSpPr>
          <p:spPr>
            <a:xfrm>
              <a:off x="0" y="-28575"/>
              <a:ext cx="9977783" cy="761663"/>
            </a:xfrm>
            <a:prstGeom prst="rect">
              <a:avLst/>
            </a:prstGeom>
          </p:spPr>
          <p:txBody>
            <a:bodyPr lIns="0" tIns="0" rIns="0" bIns="0" rtlCol="0" anchor="t">
              <a:spAutoFit/>
            </a:bodyPr>
            <a:lstStyle/>
            <a:p>
              <a:pPr marL="0" lvl="0" indent="0" algn="l">
                <a:lnSpc>
                  <a:spcPts val="4536"/>
                </a:lnSpc>
                <a:spcBef>
                  <a:spcPct val="0"/>
                </a:spcBef>
              </a:pPr>
              <a:endParaRPr lang="en-US" sz="3600" u="none" dirty="0">
                <a:solidFill>
                  <a:srgbClr val="17242D"/>
                </a:solidFill>
                <a:latin typeface="HK Grotesk Medium"/>
              </a:endParaRPr>
            </a:p>
          </p:txBody>
        </p:sp>
        <p:sp>
          <p:nvSpPr>
            <p:cNvPr id="15" name="TextBox 15"/>
            <p:cNvSpPr txBox="1"/>
            <p:nvPr/>
          </p:nvSpPr>
          <p:spPr>
            <a:xfrm>
              <a:off x="0" y="901848"/>
              <a:ext cx="9977783" cy="492357"/>
            </a:xfrm>
            <a:prstGeom prst="rect">
              <a:avLst/>
            </a:prstGeom>
          </p:spPr>
          <p:txBody>
            <a:bodyPr lIns="0" tIns="0" rIns="0" bIns="0" rtlCol="0" anchor="t">
              <a:spAutoFit/>
            </a:bodyPr>
            <a:lstStyle/>
            <a:p>
              <a:pPr marL="0" lvl="0" indent="0" algn="l">
                <a:lnSpc>
                  <a:spcPts val="2982"/>
                </a:lnSpc>
                <a:spcBef>
                  <a:spcPct val="0"/>
                </a:spcBef>
              </a:pPr>
              <a:endParaRPr lang="en-US" sz="2100" u="none" dirty="0">
                <a:solidFill>
                  <a:srgbClr val="17242D"/>
                </a:solidFill>
                <a:latin typeface="HK Grotesk Light"/>
              </a:endParaRPr>
            </a:p>
          </p:txBody>
        </p:sp>
      </p:grpSp>
      <p:sp>
        <p:nvSpPr>
          <p:cNvPr id="18" name="TextBox 18"/>
          <p:cNvSpPr txBox="1"/>
          <p:nvPr/>
        </p:nvSpPr>
        <p:spPr>
          <a:xfrm>
            <a:off x="9775962" y="7970534"/>
            <a:ext cx="7483338" cy="369268"/>
          </a:xfrm>
          <a:prstGeom prst="rect">
            <a:avLst/>
          </a:prstGeom>
        </p:spPr>
        <p:txBody>
          <a:bodyPr lIns="0" tIns="0" rIns="0" bIns="0" rtlCol="0" anchor="t">
            <a:spAutoFit/>
          </a:bodyPr>
          <a:lstStyle/>
          <a:p>
            <a:pPr marL="0" lvl="0" indent="0" algn="l">
              <a:lnSpc>
                <a:spcPts val="2982"/>
              </a:lnSpc>
              <a:spcBef>
                <a:spcPct val="0"/>
              </a:spcBef>
            </a:pPr>
            <a:endParaRPr lang="en-US" sz="2100" u="none" dirty="0">
              <a:solidFill>
                <a:srgbClr val="17242D"/>
              </a:solidFill>
              <a:latin typeface="HK Grotesk Light"/>
            </a:endParaRPr>
          </a:p>
        </p:txBody>
      </p:sp>
      <p:sp>
        <p:nvSpPr>
          <p:cNvPr id="6" name="TextBox 5">
            <a:extLst>
              <a:ext uri="{FF2B5EF4-FFF2-40B4-BE49-F238E27FC236}">
                <a16:creationId xmlns:a16="http://schemas.microsoft.com/office/drawing/2014/main" id="{56F1FD9A-0289-43F1-9221-CF25FCC8B6BF}"/>
              </a:ext>
            </a:extLst>
          </p:cNvPr>
          <p:cNvSpPr txBox="1"/>
          <p:nvPr/>
        </p:nvSpPr>
        <p:spPr>
          <a:xfrm rot="10800000" flipV="1">
            <a:off x="228600" y="160208"/>
            <a:ext cx="16802100" cy="1015663"/>
          </a:xfrm>
          <a:prstGeom prst="rect">
            <a:avLst/>
          </a:prstGeom>
          <a:noFill/>
        </p:spPr>
        <p:txBody>
          <a:bodyPr wrap="square" rtlCol="0">
            <a:spAutoFit/>
          </a:bodyPr>
          <a:lstStyle/>
          <a:p>
            <a:pPr marL="857250" indent="-857250">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Modules</a:t>
            </a:r>
          </a:p>
        </p:txBody>
      </p:sp>
      <p:sp>
        <p:nvSpPr>
          <p:cNvPr id="7" name="TextBox 6">
            <a:extLst>
              <a:ext uri="{FF2B5EF4-FFF2-40B4-BE49-F238E27FC236}">
                <a16:creationId xmlns:a16="http://schemas.microsoft.com/office/drawing/2014/main" id="{01BFC737-5325-4F4C-B1EE-C42A0CAA9DB7}"/>
              </a:ext>
            </a:extLst>
          </p:cNvPr>
          <p:cNvSpPr txBox="1"/>
          <p:nvPr/>
        </p:nvSpPr>
        <p:spPr>
          <a:xfrm>
            <a:off x="76200" y="1078706"/>
            <a:ext cx="17983200" cy="5755422"/>
          </a:xfrm>
          <a:prstGeom prst="rect">
            <a:avLst/>
          </a:prstGeom>
          <a:noFill/>
        </p:spPr>
        <p:txBody>
          <a:bodyPr wrap="square" rtlCol="0">
            <a:spAutoFit/>
          </a:bodyPr>
          <a:lstStyle/>
          <a:p>
            <a:r>
              <a:rPr lang="en-US" sz="4000" b="1" dirty="0">
                <a:effectLst/>
                <a:latin typeface="Times New Roman" panose="02020603050405020304" pitchFamily="18" charset="0"/>
                <a:ea typeface="Calibri" panose="020F0502020204030204" pitchFamily="34" charset="0"/>
                <a:cs typeface="Mangal" panose="02040503050203030202" pitchFamily="18" charset="0"/>
              </a:rPr>
              <a:t>Citizens:</a:t>
            </a:r>
          </a:p>
          <a:p>
            <a:endParaRPr lang="en-IN" sz="40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Citizen will login to the portal </a:t>
            </a:r>
          </a:p>
          <a:p>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Citizen can click on the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file new complain’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button and reach the complaint details form page.</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Citizen has to pick a crime types among the predefined Crime types and brief about the Crime with Occurrence location (address) and image of the Id Proof if any or Aadhar card number.</a:t>
            </a:r>
          </a:p>
          <a:p>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Citizen able to see his complaint Status After the complaint has been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Received’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or either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Resolved’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by the respective Police Officer and his/her got a mail when police officer update the Status update the status of complaint.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ED5B12-779A-4DDA-9573-98B3F4DA2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171700"/>
            <a:ext cx="12836858" cy="4674870"/>
          </a:xfrm>
          <a:prstGeom prst="rect">
            <a:avLst/>
          </a:prstGeom>
        </p:spPr>
      </p:pic>
      <p:cxnSp>
        <p:nvCxnSpPr>
          <p:cNvPr id="5" name="Straight Connector 4">
            <a:extLst>
              <a:ext uri="{FF2B5EF4-FFF2-40B4-BE49-F238E27FC236}">
                <a16:creationId xmlns:a16="http://schemas.microsoft.com/office/drawing/2014/main" id="{8918E87B-C13F-4AB2-ADF0-66C2DC854393}"/>
              </a:ext>
            </a:extLst>
          </p:cNvPr>
          <p:cNvCxnSpPr/>
          <p:nvPr/>
        </p:nvCxnSpPr>
        <p:spPr>
          <a:xfrm>
            <a:off x="5029200" y="7429500"/>
            <a:ext cx="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1E09F84-3AF6-4B86-A8C3-068DC5B2A497}"/>
              </a:ext>
            </a:extLst>
          </p:cNvPr>
          <p:cNvCxnSpPr/>
          <p:nvPr/>
        </p:nvCxnSpPr>
        <p:spPr>
          <a:xfrm>
            <a:off x="5257800" y="6819900"/>
            <a:ext cx="8305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984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F6043-3933-4D7B-9A74-EA67D67F7889}"/>
              </a:ext>
            </a:extLst>
          </p:cNvPr>
          <p:cNvSpPr txBox="1"/>
          <p:nvPr/>
        </p:nvSpPr>
        <p:spPr>
          <a:xfrm>
            <a:off x="1676400" y="2705100"/>
            <a:ext cx="13411200" cy="5155066"/>
          </a:xfrm>
          <a:prstGeom prst="rect">
            <a:avLst/>
          </a:prstGeom>
          <a:noFill/>
        </p:spPr>
        <p:txBody>
          <a:bodyPr wrap="square">
            <a:spAutoFit/>
          </a:bodyPr>
          <a:lstStyle/>
          <a:p>
            <a:pPr marL="342900" lvl="0" indent="-342900" algn="just">
              <a:lnSpc>
                <a:spcPct val="115000"/>
              </a:lnSpc>
              <a:buFont typeface="Symbol" panose="05050102010706020507" pitchFamily="18" charset="2"/>
              <a:buChar char=""/>
              <a:tabLst>
                <a:tab pos="400050" algn="l"/>
                <a:tab pos="514350" algn="l"/>
                <a:tab pos="1028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Police Inspector will login from the login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page and will be able to see the Citizen Complaints filed by the Citizen of a particular City.</a:t>
            </a:r>
          </a:p>
          <a:p>
            <a:pPr lvl="0" algn="just">
              <a:lnSpc>
                <a:spcPct val="115000"/>
              </a:lnSpc>
              <a:tabLst>
                <a:tab pos="400050" algn="l"/>
                <a:tab pos="514350" algn="l"/>
                <a:tab pos="10287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400050" algn="l"/>
                <a:tab pos="514350" algn="l"/>
                <a:tab pos="1028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Police Inspector can Review the complaint and after verifying it Police Inspector will change  the complaint status as submitted successfully and send mail to the citizen.</a:t>
            </a:r>
          </a:p>
          <a:p>
            <a:pPr lvl="0" algn="just">
              <a:lnSpc>
                <a:spcPct val="115000"/>
              </a:lnSpc>
              <a:tabLst>
                <a:tab pos="400050" algn="l"/>
                <a:tab pos="514350" algn="l"/>
                <a:tab pos="10287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tabLst>
                <a:tab pos="400050" algn="l"/>
                <a:tab pos="514350" algn="l"/>
                <a:tab pos="1028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the job of Police Inspector to assign appropriate cases to the constables to resolve the case as soon as possible to Protect Citizen or solve the Complaints.</a:t>
            </a:r>
          </a:p>
          <a:p>
            <a:pPr lvl="0" algn="just">
              <a:lnSpc>
                <a:spcPct val="115000"/>
              </a:lnSpc>
              <a:tabLst>
                <a:tab pos="400050" algn="l"/>
                <a:tab pos="514350" algn="l"/>
                <a:tab pos="10287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342900" algn="l"/>
                <a:tab pos="400050" algn="l"/>
                <a:tab pos="514350" algn="l"/>
                <a:tab pos="10287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conforming about the completion/resolving of the Complaint, Police Inspector will Update the status of the Complaint as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Resolved’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send the mail to the citizen or complainer and head over to the next complaint if any.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ADFB871-E188-4CFD-A02D-9B7F10E622A8}"/>
              </a:ext>
            </a:extLst>
          </p:cNvPr>
          <p:cNvSpPr txBox="1"/>
          <p:nvPr/>
        </p:nvSpPr>
        <p:spPr>
          <a:xfrm>
            <a:off x="1202894" y="1441949"/>
            <a:ext cx="14358212" cy="984885"/>
          </a:xfrm>
          <a:prstGeom prst="rect">
            <a:avLst/>
          </a:prstGeom>
          <a:noFill/>
        </p:spPr>
        <p:txBody>
          <a:bodyPr wrap="square" rtlCol="0">
            <a:spAutoFit/>
          </a:bodyPr>
          <a:lstStyle/>
          <a:p>
            <a:r>
              <a:rPr lang="en-US" sz="4000" b="1" dirty="0">
                <a:effectLst/>
                <a:latin typeface="Times New Roman" panose="02020603050405020304" pitchFamily="18" charset="0"/>
                <a:ea typeface="Calibri" panose="020F0502020204030204" pitchFamily="34" charset="0"/>
                <a:cs typeface="Mangal" panose="02040503050203030202" pitchFamily="18" charset="0"/>
              </a:rPr>
              <a:t>Police Inspector</a:t>
            </a:r>
            <a:r>
              <a:rPr lang="en-US" sz="1800" b="1"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21349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8D902C-9EAE-4B9A-B9CC-136F69C86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552700"/>
            <a:ext cx="12112914" cy="4716780"/>
          </a:xfrm>
          <a:prstGeom prst="rect">
            <a:avLst/>
          </a:prstGeom>
        </p:spPr>
      </p:pic>
      <p:cxnSp>
        <p:nvCxnSpPr>
          <p:cNvPr id="5" name="Straight Connector 4">
            <a:extLst>
              <a:ext uri="{FF2B5EF4-FFF2-40B4-BE49-F238E27FC236}">
                <a16:creationId xmlns:a16="http://schemas.microsoft.com/office/drawing/2014/main" id="{B867B512-8458-4687-B171-F23BA47F46FC}"/>
              </a:ext>
            </a:extLst>
          </p:cNvPr>
          <p:cNvCxnSpPr/>
          <p:nvPr/>
        </p:nvCxnSpPr>
        <p:spPr>
          <a:xfrm>
            <a:off x="5029200" y="2552700"/>
            <a:ext cx="75438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8E6A697-E0EE-4248-811C-614B39097B44}"/>
              </a:ext>
            </a:extLst>
          </p:cNvPr>
          <p:cNvCxnSpPr/>
          <p:nvPr/>
        </p:nvCxnSpPr>
        <p:spPr>
          <a:xfrm>
            <a:off x="5029200" y="7269480"/>
            <a:ext cx="7543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668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7CDB01-739F-44C1-A2B8-2F11AC26DB5B}"/>
              </a:ext>
            </a:extLst>
          </p:cNvPr>
          <p:cNvSpPr txBox="1"/>
          <p:nvPr/>
        </p:nvSpPr>
        <p:spPr>
          <a:xfrm>
            <a:off x="1905000" y="1485900"/>
            <a:ext cx="14325600" cy="4294894"/>
          </a:xfrm>
          <a:prstGeom prst="rect">
            <a:avLst/>
          </a:prstGeom>
          <a:noFill/>
        </p:spPr>
        <p:txBody>
          <a:bodyPr wrap="square">
            <a:spAutoFit/>
          </a:bodyPr>
          <a:lstStyle/>
          <a:p>
            <a:pPr marL="857250" indent="-171450" algn="just">
              <a:lnSpc>
                <a:spcPct val="115000"/>
              </a:lnSpc>
              <a:spcAft>
                <a:spcPts val="1000"/>
              </a:spcAft>
              <a:tabLst>
                <a:tab pos="342900" algn="l"/>
                <a:tab pos="400050" algn="l"/>
                <a:tab pos="628650" algn="l"/>
                <a:tab pos="1028700" algn="l"/>
              </a:tabLst>
            </a:pPr>
            <a:r>
              <a:rPr lang="en-US" sz="3600" b="1" dirty="0">
                <a:effectLst/>
                <a:latin typeface="Times New Roman" panose="02020603050405020304" pitchFamily="18" charset="0"/>
                <a:ea typeface="Calibri" panose="020F0502020204030204" pitchFamily="34" charset="0"/>
                <a:cs typeface="Mangal" panose="02040503050203030202" pitchFamily="18" charset="0"/>
              </a:rPr>
              <a:t>Senior Police Inspector:</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Symbol" panose="05050102010706020507" pitchFamily="18" charset="2"/>
              <a:buChar char=""/>
              <a:tabLst>
                <a:tab pos="342900" algn="l"/>
                <a:tab pos="400050" algn="l"/>
                <a:tab pos="628650" algn="l"/>
                <a:tab pos="1028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Senior Police Inspector will login from the login</a:t>
            </a:r>
            <a:r>
              <a:rPr lang="en-US" sz="2800" b="1" dirty="0">
                <a:effectLst/>
                <a:latin typeface="Times New Roman" panose="02020603050405020304" pitchFamily="18" charset="0"/>
                <a:ea typeface="Calibri" panose="020F0502020204030204" pitchFamily="34" charset="0"/>
                <a:cs typeface="Mangal" panose="02040503050203030202" pitchFamily="18" charset="0"/>
              </a:rPr>
              <a:t> </a:t>
            </a:r>
            <a:r>
              <a:rPr lang="en-US" sz="2800" dirty="0">
                <a:effectLst/>
                <a:latin typeface="Times New Roman" panose="02020603050405020304" pitchFamily="18" charset="0"/>
                <a:ea typeface="Calibri" panose="020F0502020204030204" pitchFamily="34" charset="0"/>
                <a:cs typeface="Mangal" panose="02040503050203030202" pitchFamily="18" charset="0"/>
              </a:rPr>
              <a:t>page and will be able to see the Citizen Complaints filed by the Citizen of a particular City and previously added Police Inspectors, constables.</a:t>
            </a:r>
          </a:p>
          <a:p>
            <a:pPr lvl="0" algn="just">
              <a:lnSpc>
                <a:spcPct val="115000"/>
              </a:lnSpc>
              <a:tabLst>
                <a:tab pos="342900" algn="l"/>
                <a:tab pos="400050" algn="l"/>
                <a:tab pos="628650" algn="l"/>
                <a:tab pos="10287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tabLst>
                <a:tab pos="342900" algn="l"/>
                <a:tab pos="400050" algn="l"/>
                <a:tab pos="628650" algn="l"/>
                <a:tab pos="1028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Senior Police Inspector can delete citizen complaints which status rejected. Senior Police Inspector can change the constables Assigned by police inspector and he can add Police Inspector also. </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152134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839</Words>
  <Application>Microsoft Office PowerPoint</Application>
  <PresentationFormat>Custom</PresentationFormat>
  <Paragraphs>82</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Gill Sans MT</vt:lpstr>
      <vt:lpstr>HK Grotesk Bold Bold</vt:lpstr>
      <vt:lpstr>Times New Roman</vt:lpstr>
      <vt:lpstr>HK Grotesk Medium</vt:lpstr>
      <vt:lpstr>Calibri</vt:lpstr>
      <vt:lpstr>Symbol</vt:lpstr>
      <vt:lpstr>Arial</vt:lpstr>
      <vt:lpstr>HK Grotesk Bold</vt:lpstr>
      <vt:lpstr>HK Grotesk Light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rohitankalkhope@gmail.com</cp:lastModifiedBy>
  <cp:revision>8</cp:revision>
  <dcterms:created xsi:type="dcterms:W3CDTF">2006-08-16T00:00:00Z</dcterms:created>
  <dcterms:modified xsi:type="dcterms:W3CDTF">2021-09-26T16:27:45Z</dcterms:modified>
  <dc:identifier>DAEqv95-ZlI</dc:identifier>
</cp:coreProperties>
</file>