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21">
  <p:sldMasterIdLst>
    <p:sldMasterId id="2147483648" r:id="rId1"/>
    <p:sldMasterId id="2147483663" r:id="rId2"/>
  </p:sldMasterIdLst>
  <p:notesMasterIdLst>
    <p:notesMasterId r:id="rId13"/>
  </p:notesMasterIdLst>
  <p:handoutMasterIdLst>
    <p:handoutMasterId r:id="rId14"/>
  </p:handoutMasterIdLst>
  <p:sldIdLst>
    <p:sldId id="256" r:id="rId3"/>
    <p:sldId id="326" r:id="rId4"/>
    <p:sldId id="412" r:id="rId5"/>
    <p:sldId id="413" r:id="rId6"/>
    <p:sldId id="367" r:id="rId7"/>
    <p:sldId id="366" r:id="rId8"/>
    <p:sldId id="415" r:id="rId9"/>
    <p:sldId id="342" r:id="rId10"/>
    <p:sldId id="414" r:id="rId11"/>
    <p:sldId id="33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 uri="{2D200454-40CA-4A62-9FC3-DE9A4176ACB9}">
      <p15:notesGuideLst xmlns:p15="http://schemas.microsoft.com/office/powerpoint/2012/main">
        <p15:guide id="1" orient="horz" pos="287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061"/>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13" autoAdjust="0"/>
    <p:restoredTop sz="94624" autoAdjust="0"/>
  </p:normalViewPr>
  <p:slideViewPr>
    <p:cSldViewPr>
      <p:cViewPr varScale="1">
        <p:scale>
          <a:sx n="75" d="100"/>
          <a:sy n="75" d="100"/>
        </p:scale>
        <p:origin x="258" y="27"/>
      </p:cViewPr>
      <p:guideLst>
        <p:guide orient="horz" pos="2159"/>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9" d="100"/>
          <a:sy n="69" d="100"/>
        </p:scale>
        <p:origin x="-3318" y="-108"/>
      </p:cViewPr>
      <p:guideLst>
        <p:guide orient="horz" pos="287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a:t>abckk</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B91B5D-72B5-4F1F-9B83-3D9C24286D8A}" type="datetimeFigureOut">
              <a:rPr lang="en-US" smtClean="0"/>
              <a:t>8/3/2024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306D5BA-2AA7-49DE-90D3-2E3A4BB528D8}" type="slidenum">
              <a:rPr lang="en-US" smtClean="0"/>
              <a:t>‹#›</a:t>
            </a:fld>
            <a:endParaRPr lang="en-US"/>
          </a:p>
        </p:txBody>
      </p:sp>
    </p:spTree>
    <p:extLst>
      <p:ext uri="{BB962C8B-B14F-4D97-AF65-F5344CB8AC3E}">
        <p14:creationId xmlns:p14="http://schemas.microsoft.com/office/powerpoint/2010/main" val="2408395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EF2DC9-9E6B-4115-80F7-AF3C0B919820}" type="datetimeFigureOut">
              <a:rPr lang="en-US" smtClean="0"/>
              <a:t>8/3/2024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B36BD8-3BE0-4B04-B520-77C1F1F1FB7F}" type="slidenum">
              <a:rPr lang="en-US" smtClean="0"/>
              <a:t>‹#›</a:t>
            </a:fld>
            <a:endParaRPr lang="en-US" dirty="0"/>
          </a:p>
        </p:txBody>
      </p:sp>
    </p:spTree>
    <p:extLst>
      <p:ext uri="{BB962C8B-B14F-4D97-AF65-F5344CB8AC3E}">
        <p14:creationId xmlns:p14="http://schemas.microsoft.com/office/powerpoint/2010/main" val="413792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681670-4FE5-42CF-91ED-3C856CA1DCB8}" type="datetime2">
              <a:rPr lang="en-US" smtClean="0"/>
              <a:t>Saturday, August 3,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914395-DCF7-436B-A1D2-D6B966DF0C5C}" type="datetime2">
              <a:rPr lang="en-US" smtClean="0"/>
              <a:t>Saturday, August 3,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8836B1-6073-47D4-BD05-01E29AAD667E}" type="datetime2">
              <a:rPr lang="en-US" smtClean="0"/>
              <a:t>Saturday, August 3,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txBox="1"/>
          <p:nvPr userDrawn="1"/>
        </p:nvSpPr>
        <p:spPr>
          <a:xfrm>
            <a:off x="1809720" y="607199"/>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3200" dirty="0">
                <a:solidFill>
                  <a:srgbClr val="002060"/>
                </a:solidFill>
                <a:latin typeface="Britannic Bold" panose="020B0903060703020204" pitchFamily="34" charset="0"/>
                <a:cs typeface="Times New Roman" panose="02020603050405020304" pitchFamily="18" charset="0"/>
              </a:rPr>
              <a:t>LAKIREDDY</a:t>
            </a:r>
            <a:r>
              <a:rPr lang="en-IN" sz="3200" baseline="0" dirty="0">
                <a:solidFill>
                  <a:srgbClr val="002060"/>
                </a:solidFill>
                <a:latin typeface="Britannic Bold" panose="020B0903060703020204" pitchFamily="34" charset="0"/>
                <a:cs typeface="Times New Roman" panose="02020603050405020304" pitchFamily="18" charset="0"/>
              </a:rPr>
              <a:t> BALI REDDY COLLEGE OF ENGINEERING</a:t>
            </a:r>
          </a:p>
          <a:p>
            <a:r>
              <a:rPr lang="en-IN" sz="3200" baseline="0" dirty="0">
                <a:solidFill>
                  <a:srgbClr val="002060"/>
                </a:solidFill>
                <a:latin typeface="Britannic Bold" panose="020B0903060703020204" pitchFamily="34" charset="0"/>
                <a:cs typeface="Times New Roman" panose="02020603050405020304" pitchFamily="18" charset="0"/>
              </a:rPr>
              <a:t>(AUTONOMOUS)</a:t>
            </a:r>
            <a:endParaRPr lang="en-IN" sz="3200" dirty="0">
              <a:solidFill>
                <a:srgbClr val="002060"/>
              </a:solidFill>
              <a:latin typeface="Britannic Bold" panose="020B0903060703020204" pitchFamily="34" charset="0"/>
              <a:cs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Rectangle 7"/>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LBRCE</a:t>
            </a:r>
            <a:endParaRPr lang="en-IN" sz="1400" b="1" dirty="0">
              <a:solidFill>
                <a:srgbClr val="00B0F0"/>
              </a:solidFill>
            </a:endParaRPr>
          </a:p>
        </p:txBody>
      </p:sp>
      <p:sp>
        <p:nvSpPr>
          <p:cNvPr id="10" name="Date Placeholder 2"/>
          <p:cNvSpPr>
            <a:spLocks noGrp="1"/>
          </p:cNvSpPr>
          <p:nvPr>
            <p:ph type="dt" sz="half" idx="11"/>
          </p:nvPr>
        </p:nvSpPr>
        <p:spPr>
          <a:xfrm>
            <a:off x="666712" y="6286520"/>
            <a:ext cx="2104513" cy="365125"/>
          </a:xfrm>
          <a:ln>
            <a:noFill/>
          </a:ln>
        </p:spPr>
        <p:txBody>
          <a:bodyPr/>
          <a:lstStyle>
            <a:lvl1pPr>
              <a:defRPr b="1">
                <a:solidFill>
                  <a:schemeClr val="bg1">
                    <a:lumMod val="50000"/>
                  </a:schemeClr>
                </a:solidFill>
              </a:defRPr>
            </a:lvl1pPr>
          </a:lstStyle>
          <a:p>
            <a:fld id="{D3697EF0-D672-4AF0-8BC7-2A428FBCB893}" type="datetime2">
              <a:rPr lang="en-US" smtClean="0"/>
              <a:t>Saturday, August 3, 2024</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2858BC-DDBE-4C32-AC7F-D039D016E315}" type="datetime2">
              <a:rPr lang="en-US" smtClean="0"/>
              <a:t>Saturday, August 3, 2024</a:t>
            </a:fld>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2CA8E8-9001-4467-A058-48A8DCE9B2FA}" type="datetime2">
              <a:rPr lang="en-US" smtClean="0"/>
              <a:t>Saturday, August 3, 2024</a:t>
            </a:fld>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830C6D-DF1D-435F-82F8-6AB236DF8A00}" type="datetime2">
              <a:rPr lang="en-US" smtClean="0"/>
              <a:t>Saturday, August 3, 2024</a:t>
            </a:fld>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8521EA-4127-4099-B53D-1EFA6FA2CD57}" type="datetime2">
              <a:rPr lang="en-US" smtClean="0"/>
              <a:t>Saturday, August 3, 2024</a:t>
            </a:fld>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12DFA2-9AE8-4399-8156-2250635DB06C}" type="datetime2">
              <a:rPr lang="en-US" smtClean="0"/>
              <a:t>Saturday, August 3, 2024</a:t>
            </a:fld>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8A7CD51-BBA4-446A-B365-FEB442BB2FBA}" type="datetime2">
              <a:rPr lang="en-US" smtClean="0"/>
              <a:t>Saturday, August 3, 2024</a:t>
            </a:fld>
            <a:endParaRPr lang="en-US" dirty="0"/>
          </a:p>
        </p:txBody>
      </p:sp>
      <p:sp>
        <p:nvSpPr>
          <p:cNvPr id="9" name="Slide Number Placeholder 8"/>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B2658B-F7F1-4E6F-A17C-11F9B846A32E}" type="datetime2">
              <a:rPr lang="en-US" smtClean="0"/>
              <a:t>Saturday, August 3,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3BBFFB1-FE10-439B-846E-E38A60E45F5D}" type="datetime2">
              <a:rPr lang="en-US" smtClean="0"/>
              <a:t>Saturday, August 3, 2024</a:t>
            </a:fld>
            <a:endParaRPr lang="en-US" dirty="0"/>
          </a:p>
        </p:txBody>
      </p:sp>
      <p:sp>
        <p:nvSpPr>
          <p:cNvPr id="5" name="Slide Number Placeholder 4"/>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EDFE16-C98E-4495-B7C8-68ED723374FC}" type="datetime2">
              <a:rPr lang="en-US" smtClean="0"/>
              <a:t>Saturday, August 3, 2024</a:t>
            </a:fld>
            <a:endParaRPr lang="en-US" dirty="0"/>
          </a:p>
        </p:txBody>
      </p:sp>
      <p:sp>
        <p:nvSpPr>
          <p:cNvPr id="4" name="Slide Number Placeholder 3"/>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94572-49BD-4CDA-9101-01B66A0AFB37}" type="datetime2">
              <a:rPr lang="en-US" smtClean="0"/>
              <a:t>Saturday, August 3, 2024</a:t>
            </a:fld>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155891-F43D-43C2-89DC-05F76C6914AE}" type="datetime2">
              <a:rPr lang="en-US" smtClean="0"/>
              <a:t>Saturday, August 3, 2024</a:t>
            </a:fld>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13257A3-C554-4072-A81B-1F8E1F50EDF5}" type="datetime2">
              <a:rPr lang="en-US" smtClean="0"/>
              <a:t>Saturday, August 3, 2024</a:t>
            </a:fld>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72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C91957-7F5B-4AB0-8D14-2B7E9ED00A7E}" type="datetime2">
              <a:rPr lang="en-US" smtClean="0"/>
              <a:t>Saturday, August 3, 2024</a:t>
            </a:fld>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1"/>
          <p:cNvSpPr txBox="1"/>
          <p:nvPr userDrawn="1"/>
        </p:nvSpPr>
        <p:spPr>
          <a:xfrm>
            <a:off x="1809720" y="285728"/>
            <a:ext cx="10072758" cy="642942"/>
          </a:xfrm>
          <a:prstGeom prst="rect">
            <a:avLst/>
          </a:prstGeom>
        </p:spPr>
        <p:txBody>
          <a:bodyPr vert="horz" lIns="91440" tIns="45720" rIns="91440" bIns="45720" rtlCol="0" anchor="b">
            <a:no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IN" sz="3200" dirty="0">
                <a:solidFill>
                  <a:srgbClr val="002060"/>
                </a:solidFill>
                <a:latin typeface="Britannic Bold" panose="020B0903060703020204" pitchFamily="34" charset="0"/>
                <a:cs typeface="Times New Roman" panose="02020603050405020304" pitchFamily="18" charset="0"/>
              </a:rPr>
              <a:t>LAKIREEDY BALI REDDY COLLEGE OF ENGINEERING</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69085" y="1561876"/>
            <a:ext cx="10515600" cy="4531419"/>
          </a:xfrm>
        </p:spPr>
        <p:txBody>
          <a:bodyPr/>
          <a:lstStyle>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Rectangle 7"/>
          <p:cNvSpPr/>
          <p:nvPr userDrawn="1"/>
        </p:nvSpPr>
        <p:spPr>
          <a:xfrm>
            <a:off x="8310578" y="132319"/>
            <a:ext cx="3504101" cy="307777"/>
          </a:xfrm>
          <a:prstGeom prst="rect">
            <a:avLst/>
          </a:prstGeom>
        </p:spPr>
        <p:txBody>
          <a:bodyPr wrap="square">
            <a:spAutoFit/>
          </a:bodyPr>
          <a:lstStyle/>
          <a:p>
            <a:pPr algn="ctr"/>
            <a:r>
              <a:rPr lang="en-US" sz="1400" b="1" dirty="0">
                <a:solidFill>
                  <a:srgbClr val="00B0F0"/>
                </a:solidFill>
              </a:rPr>
              <a:t>LBRCE</a:t>
            </a:r>
            <a:endParaRPr lang="en-IN" sz="1400" b="1" dirty="0">
              <a:solidFill>
                <a:srgbClr val="00B0F0"/>
              </a:solidFill>
            </a:endParaRPr>
          </a:p>
        </p:txBody>
      </p:sp>
      <p:sp>
        <p:nvSpPr>
          <p:cNvPr id="10" name="Date Placeholder 2"/>
          <p:cNvSpPr>
            <a:spLocks noGrp="1"/>
          </p:cNvSpPr>
          <p:nvPr>
            <p:ph type="dt" sz="half" idx="11"/>
          </p:nvPr>
        </p:nvSpPr>
        <p:spPr>
          <a:xfrm>
            <a:off x="666712" y="6286520"/>
            <a:ext cx="2104513" cy="365125"/>
          </a:xfrm>
          <a:ln>
            <a:noFill/>
          </a:ln>
        </p:spPr>
        <p:txBody>
          <a:bodyPr/>
          <a:lstStyle>
            <a:lvl1pPr>
              <a:defRPr b="1">
                <a:solidFill>
                  <a:schemeClr val="bg1">
                    <a:lumMod val="50000"/>
                  </a:schemeClr>
                </a:solidFill>
              </a:defRPr>
            </a:lvl1pPr>
          </a:lstStyle>
          <a:p>
            <a:fld id="{BF57A8A9-FDA9-4413-AB7A-5E315CE139E3}" type="datetime2">
              <a:rPr lang="en-US" smtClean="0"/>
              <a:t>Saturday, August 3, 2024</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1E134C1-E382-49E6-A0B3-C2F7C3016738}" type="datetime2">
              <a:rPr lang="en-US" smtClean="0"/>
              <a:t>Saturday, August 3, 2024</a:t>
            </a:fld>
            <a:endParaRPr lang="en-US" dirty="0"/>
          </a:p>
        </p:txBody>
      </p:sp>
      <p:sp>
        <p:nvSpPr>
          <p:cNvPr id="5" name="Slide Number Placeholder 4"/>
          <p:cNvSpPr>
            <a:spLocks noGrp="1"/>
          </p:cNvSpPr>
          <p:nvPr>
            <p:ph type="sldNum" sz="quarter" idx="12"/>
          </p:nvPr>
        </p:nvSpPr>
        <p:spPr/>
        <p:txBody>
          <a:bodyPr/>
          <a:lstStyle/>
          <a:p>
            <a:fld id="{326EF2E3-409D-4D76-AD02-397A36B0DAF9}"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0"/>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5A814-CFE2-43EB-90AF-AE0B795F3D76}" type="datetime2">
              <a:rPr lang="en-US" smtClean="0"/>
              <a:t>Saturday, August 3, 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9DA93F-A005-4A68-8CE4-79FA961E6F4B}" type="datetime2">
              <a:rPr lang="en-US" smtClean="0"/>
              <a:t>Saturday, August 3,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09C793-B355-4AAB-BE01-7F9AD03CDFA1}" type="datetime2">
              <a:rPr lang="en-US" smtClean="0"/>
              <a:t>Saturday, August 3, 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89378D-6DB7-4796-B1DB-E341A4E902DA}" type="datetime2">
              <a:rPr lang="en-US" smtClean="0"/>
              <a:t>Saturday, August 3, 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6ADB4A-D2EF-49CA-B259-D52879C09EB8}" type="datetime2">
              <a:rPr lang="en-US" smtClean="0"/>
              <a:t>Saturday, August 3, 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2E1135-06F2-4209-8008-ABF729D95183}" type="datetime2">
              <a:rPr lang="en-US" smtClean="0"/>
              <a:t>Saturday, August 3,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18DB7B-0DDC-460D-ACF2-D7E7D7105B56}" type="datetime2">
              <a:rPr lang="en-US" smtClean="0"/>
              <a:t>Saturday, August 3, 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AC7FFEE-1FC8-4BC8-AE94-E3DEA2FE5ED6}"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23CFC0-15CC-4B98-9988-AC2AB2C69E41}" type="datetime2">
              <a:rPr lang="en-US" smtClean="0"/>
              <a:t>Saturday, August 3, 2024</a:t>
            </a:fld>
            <a:endParaRPr lang="en-US" dirty="0"/>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FFEE-1FC8-4BC8-AE94-E3DEA2FE5E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056FA2-89B9-49D3-9355-49A2DC8BEB4A}" type="datetime2">
              <a:rPr lang="en-US" smtClean="0"/>
              <a:t>Saturday, August 3, 2024</a:t>
            </a:fld>
            <a:endParaRPr lang="en-US" dirty="0"/>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7FFEE-1FC8-4BC8-AE94-E3DEA2FE5E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Spyder_(software)"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188" y="3789040"/>
            <a:ext cx="482427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latin typeface="MS PGothic" panose="020B0600070205080204" charset="-128"/>
              <a:ea typeface="MS PGothic" panose="020B0600070205080204" charset="-128"/>
              <a:cs typeface="Segoe UI" panose="020B0502040204020203"/>
            </a:endParaRPr>
          </a:p>
          <a:p>
            <a:r>
              <a:rPr lang="en-US" dirty="0">
                <a:latin typeface="Times New Roman" panose="02020603050405020304"/>
                <a:cs typeface="Segoe UI" panose="020B0502040204020203"/>
              </a:rPr>
              <a:t>​</a:t>
            </a:r>
          </a:p>
          <a:p>
            <a:r>
              <a:rPr lang="en-US" b="1" dirty="0">
                <a:latin typeface="Times New Roman" panose="02020603050405020304"/>
                <a:cs typeface="Segoe UI" panose="020B0502040204020203"/>
              </a:rPr>
              <a:t>UNDER THE ESTEEMED GUIDANCE OF</a:t>
            </a:r>
            <a:r>
              <a:rPr lang="en-US" dirty="0">
                <a:latin typeface="Times New Roman" panose="02020603050405020304"/>
                <a:cs typeface="Segoe UI" panose="020B0502040204020203"/>
              </a:rPr>
              <a:t>​</a:t>
            </a:r>
          </a:p>
          <a:p>
            <a:r>
              <a:rPr lang="en-IN" sz="1800" dirty="0">
                <a:effectLst/>
                <a:latin typeface="Times New Roman" panose="02020603050405020304" pitchFamily="18" charset="0"/>
                <a:ea typeface="Times New Roman" panose="02020603050405020304" pitchFamily="18" charset="0"/>
              </a:rPr>
              <a:t>Mrs. </a:t>
            </a:r>
            <a:r>
              <a:rPr lang="en-IN" dirty="0" err="1">
                <a:latin typeface="Times New Roman" panose="02020603050405020304" pitchFamily="18" charset="0"/>
                <a:ea typeface="Times New Roman" panose="02020603050405020304" pitchFamily="18" charset="0"/>
              </a:rPr>
              <a:t>K.Lakshmi</a:t>
            </a:r>
            <a:r>
              <a:rPr lang="en-IN" dirty="0">
                <a:latin typeface="Times New Roman" panose="02020603050405020304" pitchFamily="18" charset="0"/>
                <a:ea typeface="Times New Roman" panose="02020603050405020304" pitchFamily="18" charset="0"/>
              </a:rPr>
              <a:t> </a:t>
            </a:r>
            <a:r>
              <a:rPr lang="en-IN" dirty="0" err="1">
                <a:latin typeface="Times New Roman" panose="02020603050405020304" pitchFamily="18" charset="0"/>
                <a:ea typeface="Times New Roman" panose="02020603050405020304" pitchFamily="18" charset="0"/>
              </a:rPr>
              <a:t>padmavathi</a:t>
            </a:r>
            <a:r>
              <a:rPr lang="en-IN" sz="1800" dirty="0">
                <a:effectLst/>
                <a:latin typeface="Times New Roman" panose="02020603050405020304" pitchFamily="18" charset="0"/>
                <a:ea typeface="Times New Roman" panose="02020603050405020304" pitchFamily="18" charset="0"/>
              </a:rPr>
              <a:t>,</a:t>
            </a:r>
            <a:endParaRPr lang="en-US" dirty="0">
              <a:latin typeface="Times New Roman" panose="02020603050405020304" pitchFamily="18" charset="0"/>
              <a:ea typeface="Malgun Gothic Semilight" panose="020B0502040204020203" charset="-122"/>
              <a:cs typeface="Times New Roman" panose="02020603050405020304" pitchFamily="18" charset="0"/>
            </a:endParaRPr>
          </a:p>
          <a:p>
            <a:r>
              <a:rPr lang="en-US" dirty="0">
                <a:latin typeface="Times New Roman" panose="02020603050405020304" pitchFamily="18" charset="0"/>
                <a:ea typeface="Malgun Gothic Semilight" panose="020B0502040204020203" charset="-122"/>
                <a:cs typeface="Times New Roman" panose="02020603050405020304" pitchFamily="18" charset="0"/>
              </a:rPr>
              <a:t>Assistant Professor.</a:t>
            </a:r>
            <a:endParaRPr lang="en-US" dirty="0">
              <a:latin typeface="Malgun Gothic Semilight" panose="020B0502040204020203" charset="-122"/>
              <a:ea typeface="Malgun Gothic Semilight" panose="020B0502040204020203" charset="-122"/>
              <a:cs typeface="Segoe UI" panose="020B0502040204020203"/>
            </a:endParaRPr>
          </a:p>
          <a:p>
            <a:endParaRPr lang="en-US" dirty="0">
              <a:latin typeface="Cavolini"/>
              <a:cs typeface="Segoe UI" panose="020B0502040204020203"/>
            </a:endParaRPr>
          </a:p>
        </p:txBody>
      </p:sp>
      <p:sp>
        <p:nvSpPr>
          <p:cNvPr id="5" name="TextBox 4"/>
          <p:cNvSpPr txBox="1"/>
          <p:nvPr/>
        </p:nvSpPr>
        <p:spPr>
          <a:xfrm>
            <a:off x="7236782" y="4240974"/>
            <a:ext cx="4431849"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Project Associate</a:t>
            </a:r>
            <a:r>
              <a:rPr lang="en-IN" altLang="en-US" sz="2400" b="1" dirty="0">
                <a:latin typeface="Times New Roman" panose="02020603050405020304" pitchFamily="18" charset="0"/>
                <a:cs typeface="Times New Roman" panose="02020603050405020304" pitchFamily="18" charset="0"/>
              </a:rPr>
              <a:t>s</a:t>
            </a:r>
          </a:p>
          <a:p>
            <a:pPr marL="342900" indent="-342900">
              <a:buFont typeface="+mj-lt"/>
              <a:buAutoNum type="arabicPeriod"/>
            </a:pP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B.Pavan</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Kumar(21761A5475)</a:t>
            </a:r>
          </a:p>
          <a:p>
            <a:pPr marL="342900" indent="-342900">
              <a:buFont typeface="+mj-lt"/>
              <a:buAutoNum type="arabicPeriod"/>
            </a:pPr>
            <a:r>
              <a:rPr lang="en-IN" kern="1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D.Bhanusri</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(21761A5481)</a:t>
            </a:r>
            <a:endParaRPr lang="en-US" kern="1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en-IN" sz="1800" dirty="0" err="1">
                <a:solidFill>
                  <a:srgbClr val="000000"/>
                </a:solidFill>
                <a:effectLst/>
                <a:latin typeface="Times New Roman" panose="02020603050405020304" pitchFamily="18" charset="0"/>
                <a:ea typeface="Calibri" panose="020F0502020204030204" pitchFamily="34" charset="0"/>
              </a:rPr>
              <a:t>K.Jaithra</a:t>
            </a:r>
            <a:r>
              <a:rPr lang="en-IN" sz="1800" dirty="0">
                <a:solidFill>
                  <a:srgbClr val="000000"/>
                </a:solidFill>
                <a:effectLst/>
                <a:latin typeface="Times New Roman" panose="02020603050405020304" pitchFamily="18" charset="0"/>
                <a:ea typeface="Calibri" panose="020F0502020204030204" pitchFamily="34" charset="0"/>
              </a:rPr>
              <a:t>(21761A5492)</a:t>
            </a:r>
            <a:r>
              <a:rPr lang="en-IN" sz="1800" b="1" dirty="0">
                <a:solidFill>
                  <a:srgbClr val="000000"/>
                </a:solidFill>
                <a:effectLst/>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ea typeface="MS PGothic" panose="020B0600070205080204" charset="-128"/>
              <a:cs typeface="Times New Roman" panose="02020603050405020304" pitchFamily="18" charset="0"/>
            </a:endParaRPr>
          </a:p>
        </p:txBody>
      </p:sp>
      <p:sp>
        <p:nvSpPr>
          <p:cNvPr id="8" name="Rectangle 7"/>
          <p:cNvSpPr/>
          <p:nvPr/>
        </p:nvSpPr>
        <p:spPr>
          <a:xfrm>
            <a:off x="1166778" y="1714488"/>
            <a:ext cx="9929882" cy="1575816"/>
          </a:xfrm>
          <a:prstGeom prst="rect">
            <a:avLst/>
          </a:prstGeom>
        </p:spPr>
        <p:txBody>
          <a:bodyPr wrap="square">
            <a:spAutoFit/>
          </a:bodyPr>
          <a:lstStyle/>
          <a:p>
            <a:pPr algn="ctr">
              <a:lnSpc>
                <a:spcPct val="90000"/>
              </a:lnSpc>
              <a:spcBef>
                <a:spcPct val="0"/>
              </a:spcBef>
              <a:spcAft>
                <a:spcPts val="600"/>
              </a:spcAft>
            </a:pPr>
            <a:r>
              <a:rPr lang="en-US" sz="2800" b="1" dirty="0">
                <a:solidFill>
                  <a:srgbClr val="254061"/>
                </a:solidFill>
                <a:effectLst/>
                <a:latin typeface="Times New Roman" panose="02020603050405020304" pitchFamily="18" charset="0"/>
                <a:ea typeface="Times New Roman" panose="02020603050405020304" pitchFamily="18" charset="0"/>
              </a:rPr>
              <a:t>Exploring Data Poisoning in </a:t>
            </a:r>
          </a:p>
          <a:p>
            <a:pPr algn="ctr">
              <a:lnSpc>
                <a:spcPct val="90000"/>
              </a:lnSpc>
              <a:spcBef>
                <a:spcPct val="0"/>
              </a:spcBef>
              <a:spcAft>
                <a:spcPts val="600"/>
              </a:spcAft>
            </a:pPr>
            <a:r>
              <a:rPr lang="en-US" sz="2800" b="1" dirty="0">
                <a:solidFill>
                  <a:srgbClr val="254061"/>
                </a:solidFill>
                <a:effectLst/>
                <a:latin typeface="Times New Roman" panose="02020603050405020304" pitchFamily="18" charset="0"/>
                <a:ea typeface="Times New Roman" panose="02020603050405020304" pitchFamily="18" charset="0"/>
              </a:rPr>
              <a:t>Archaeological Datasets</a:t>
            </a:r>
            <a:endParaRPr lang="en-US" altLang="en-IN" sz="4000" b="1" dirty="0">
              <a:solidFill>
                <a:srgbClr val="254061"/>
              </a:solidFill>
              <a:latin typeface="Times New Roman" panose="02020603050405020304" pitchFamily="18" charset="0"/>
              <a:cs typeface="Times New Roman" panose="02020603050405020304" pitchFamily="18" charset="0"/>
            </a:endParaRPr>
          </a:p>
          <a:p>
            <a:pPr algn="ctr">
              <a:lnSpc>
                <a:spcPct val="90000"/>
              </a:lnSpc>
              <a:spcBef>
                <a:spcPct val="0"/>
              </a:spcBef>
              <a:spcAft>
                <a:spcPts val="600"/>
              </a:spcAft>
            </a:pPr>
            <a:endParaRPr lang="en-US" sz="4000" b="1" dirty="0">
              <a:latin typeface="Malgun Gothic" panose="020B0503020000020004" charset="-127"/>
              <a:ea typeface="Malgun Gothic" panose="020B0503020000020004" charset="-127"/>
              <a:cs typeface="Cavolin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726E96F9-DB39-4374-8B0A-C41A6F84B9F7}" type="datetime2">
              <a:rPr lang="en-US" smtClean="0"/>
              <a:t>Saturday, August 3, 2024</a:t>
            </a:fld>
            <a:endParaRPr lang="en-US" dirty="0"/>
          </a:p>
        </p:txBody>
      </p:sp>
      <p:pic>
        <p:nvPicPr>
          <p:cNvPr id="9" name="Content Placeholder 8" descr="image3_2fe3e1e9-9264-4c5e-95af-d228c9aabd35_large"/>
          <p:cNvPicPr>
            <a:picLocks noGrp="1" noChangeAspect="1"/>
          </p:cNvPicPr>
          <p:nvPr>
            <p:ph idx="1"/>
          </p:nvPr>
        </p:nvPicPr>
        <p:blipFill>
          <a:blip r:embed="rId2"/>
          <a:stretch>
            <a:fillRect/>
          </a:stretch>
        </p:blipFill>
        <p:spPr>
          <a:xfrm>
            <a:off x="1272540" y="364490"/>
            <a:ext cx="9431972" cy="5765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9814A6F4-8076-4A83-9518-132201EBDF73}" type="datetime2">
              <a:rPr lang="en-US" smtClean="0"/>
              <a:t>Saturday, August 3, 2024</a:t>
            </a:fld>
            <a:endParaRPr lang="en-US" dirty="0"/>
          </a:p>
        </p:txBody>
      </p:sp>
      <p:sp>
        <p:nvSpPr>
          <p:cNvPr id="2" name="Text Box 1"/>
          <p:cNvSpPr txBox="1"/>
          <p:nvPr/>
        </p:nvSpPr>
        <p:spPr>
          <a:xfrm>
            <a:off x="4655820" y="332740"/>
            <a:ext cx="1859915" cy="460375"/>
          </a:xfrm>
          <a:prstGeom prst="rect">
            <a:avLst/>
          </a:prstGeom>
          <a:noFill/>
        </p:spPr>
        <p:txBody>
          <a:bodyPr wrap="none" rtlCol="0">
            <a:spAutoFit/>
          </a:bodyPr>
          <a:lstStyle/>
          <a:p>
            <a:r>
              <a:rPr lang="en-IN" altLang="en-US" sz="2400" b="1">
                <a:latin typeface="Times New Roman" panose="02020603050405020304" pitchFamily="18" charset="0"/>
                <a:cs typeface="Times New Roman" panose="02020603050405020304" pitchFamily="18" charset="0"/>
              </a:rPr>
              <a:t>CONTENTS</a:t>
            </a:r>
          </a:p>
        </p:txBody>
      </p:sp>
      <p:sp>
        <p:nvSpPr>
          <p:cNvPr id="6" name="Text Box 5"/>
          <p:cNvSpPr txBox="1"/>
          <p:nvPr/>
        </p:nvSpPr>
        <p:spPr>
          <a:xfrm>
            <a:off x="767080" y="980440"/>
            <a:ext cx="10439400" cy="3170099"/>
          </a:xfrm>
          <a:prstGeom prst="rect">
            <a:avLst/>
          </a:prstGeom>
          <a:noFill/>
        </p:spPr>
        <p:txBody>
          <a:bodyPr wrap="square" rtlCol="0">
            <a:spAutoFit/>
          </a:bodyPr>
          <a:lstStyle/>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Introduction to Domain of Interest</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Titles Referred for Finalization</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Existing System</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Proposed System</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charset="0"/>
              <a:buChar char="Ø"/>
            </a:pPr>
            <a:r>
              <a:rPr lang="en-IN" altLang="en-US" sz="2000" dirty="0">
                <a:latin typeface="Times New Roman" panose="02020603050405020304" pitchFamily="18" charset="0"/>
                <a:cs typeface="Times New Roman" panose="02020603050405020304" pitchFamily="18" charset="0"/>
              </a:rPr>
              <a:t>Bibliography</a:t>
            </a:r>
          </a:p>
          <a:p>
            <a:pPr marL="285750" indent="-285750">
              <a:buFont typeface="Wingdings" panose="05000000000000000000" charset="0"/>
              <a:buChar char="Ø"/>
            </a:pPr>
            <a:endParaRPr lang="en-IN" alt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alt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charset="0"/>
              <a:buChar char="Ø"/>
            </a:pP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035468292"/>
              </p:ext>
            </p:extLst>
          </p:nvPr>
        </p:nvGraphicFramePr>
        <p:xfrm>
          <a:off x="479376" y="836712"/>
          <a:ext cx="10990576" cy="5593683"/>
        </p:xfrm>
        <a:graphic>
          <a:graphicData uri="http://schemas.openxmlformats.org/drawingml/2006/table">
            <a:tbl>
              <a:tblPr firstRow="1" bandRow="1">
                <a:tableStyleId>{073A0DAA-6AF3-43AB-8588-CEC1D06C72B9}</a:tableStyleId>
              </a:tblPr>
              <a:tblGrid>
                <a:gridCol w="676593">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3520645">
                  <a:extLst>
                    <a:ext uri="{9D8B030D-6E8A-4147-A177-3AD203B41FA5}">
                      <a16:colId xmlns:a16="http://schemas.microsoft.com/office/drawing/2014/main" val="20002"/>
                    </a:ext>
                  </a:extLst>
                </a:gridCol>
                <a:gridCol w="3696994">
                  <a:extLst>
                    <a:ext uri="{9D8B030D-6E8A-4147-A177-3AD203B41FA5}">
                      <a16:colId xmlns:a16="http://schemas.microsoft.com/office/drawing/2014/main" val="20003"/>
                    </a:ext>
                  </a:extLst>
                </a:gridCol>
              </a:tblGrid>
              <a:tr h="1080120">
                <a:tc>
                  <a:txBody>
                    <a:bodyPr/>
                    <a:lstStyle/>
                    <a:p>
                      <a:r>
                        <a:rPr lang="en-US" sz="1700" dirty="0" err="1">
                          <a:latin typeface="Times New Roman" panose="02020603050405020304" pitchFamily="18" charset="0"/>
                          <a:cs typeface="Times New Roman" panose="02020603050405020304" pitchFamily="18" charset="0"/>
                        </a:rPr>
                        <a:t>S.No</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dirty="0">
                          <a:latin typeface="Times New Roman" panose="02020603050405020304" pitchFamily="18" charset="0"/>
                          <a:cs typeface="Times New Roman" panose="02020603050405020304" pitchFamily="18" charset="0"/>
                        </a:rPr>
                        <a:t>Paper</a:t>
                      </a:r>
                      <a:r>
                        <a:rPr lang="en-US" sz="1700" baseline="0" dirty="0">
                          <a:latin typeface="Times New Roman" panose="02020603050405020304" pitchFamily="18" charset="0"/>
                          <a:cs typeface="Times New Roman" panose="02020603050405020304" pitchFamily="18" charset="0"/>
                        </a:rPr>
                        <a:t> Details (Journal/Conference details along with year of publication)</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Title of the Paper</a:t>
                      </a:r>
                      <a:r>
                        <a:rPr lang="en-US" sz="1700" baseline="0">
                          <a:latin typeface="Times New Roman" panose="02020603050405020304" pitchFamily="18" charset="0"/>
                          <a:cs typeface="Times New Roman" panose="02020603050405020304" pitchFamily="18" charset="0"/>
                        </a:rPr>
                        <a:t> referred</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700">
                          <a:latin typeface="Times New Roman" panose="02020603050405020304" pitchFamily="18" charset="0"/>
                          <a:cs typeface="Times New Roman" panose="02020603050405020304" pitchFamily="18" charset="0"/>
                        </a:rPr>
                        <a:t>Problem Identified</a:t>
                      </a:r>
                      <a:endParaRPr lang="en-US"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224136">
                <a:tc>
                  <a:txBody>
                    <a:bodyPr/>
                    <a:lstStyle/>
                    <a:p>
                      <a:r>
                        <a:rPr lang="en-US" sz="1700">
                          <a:latin typeface="Times New Roman" panose="02020603050405020304" pitchFamily="18" charset="0"/>
                          <a:cs typeface="Times New Roman" panose="02020603050405020304" pitchFamily="18" charset="0"/>
                        </a:rPr>
                        <a:t>1</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IEEE TRANSACTIONS ON DEPENDABLE AND SECURE COMPUTING, VOL. 19, NO. 2, MARCH/APRIL 2022</a:t>
                      </a:r>
                      <a:endParaRPr lang="en-US" sz="1700" dirty="0">
                        <a:latin typeface="Times New Roman" panose="02020603050405020304" pitchFamily="18" charset="0"/>
                        <a:cs typeface="Times New Roman" panose="02020603050405020304" pitchFamily="18" charset="0"/>
                      </a:endParaRPr>
                    </a:p>
                  </a:txBody>
                  <a:tcPr/>
                </a:tc>
                <a:tc>
                  <a:txBody>
                    <a:bodyPr/>
                    <a:lstStyle/>
                    <a:p>
                      <a:pPr algn="just"/>
                      <a:r>
                        <a:rPr lang="en-US" sz="1800" kern="1200" dirty="0">
                          <a:solidFill>
                            <a:schemeClr val="dk1"/>
                          </a:solidFill>
                          <a:effectLst/>
                          <a:latin typeface="Times New Roman" panose="02020603050405020304" pitchFamily="18" charset="0"/>
                          <a:ea typeface="+mn-ea"/>
                          <a:cs typeface="Times New Roman" panose="02020603050405020304" pitchFamily="18" charset="0"/>
                        </a:rPr>
                        <a:t>Detection of Phishing Emails using Machine Learning and Deep Learning</a:t>
                      </a:r>
                      <a:endParaRPr lang="en-US" sz="1700" dirty="0">
                        <a:latin typeface="Times New Roman" panose="02020603050405020304" pitchFamily="18" charset="0"/>
                        <a:cs typeface="Times New Roman" panose="02020603050405020304" pitchFamily="18" charset="0"/>
                      </a:endParaRPr>
                    </a:p>
                  </a:txBody>
                  <a:tcPr/>
                </a:tc>
                <a:tc>
                  <a:txBody>
                    <a:bodyPr/>
                    <a:lstStyle/>
                    <a:p>
                      <a:pPr marL="0" marR="0" algn="just">
                        <a:lnSpc>
                          <a:spcPct val="107000"/>
                        </a:lnSpc>
                        <a:spcBef>
                          <a:spcPts val="0"/>
                        </a:spcBef>
                        <a:spcAft>
                          <a:spcPts val="0"/>
                        </a:spcAft>
                      </a:pPr>
                      <a:r>
                        <a:rPr lang="en-IN" sz="1800" kern="1200" dirty="0">
                          <a:solidFill>
                            <a:schemeClr val="dk1"/>
                          </a:solidFill>
                          <a:effectLst/>
                          <a:latin typeface="Times New Roman" panose="02020603050405020304" pitchFamily="18" charset="0"/>
                          <a:ea typeface="+mn-ea"/>
                          <a:cs typeface="Times New Roman" panose="02020603050405020304" pitchFamily="18" charset="0"/>
                        </a:rPr>
                        <a:t>Enhanced filtering and blocking techniques aim to improve the ability of email systems to identify and block phishing emails</a:t>
                      </a:r>
                      <a:endParaRPr lang="en-US"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30480" marT="8890" marB="0"/>
                </a:tc>
                <a:extLst>
                  <a:ext uri="{0D108BD9-81ED-4DB2-BD59-A6C34878D82A}">
                    <a16:rowId xmlns:a16="http://schemas.microsoft.com/office/drawing/2014/main" val="10001"/>
                  </a:ext>
                </a:extLst>
              </a:tr>
              <a:tr h="1512168">
                <a:tc>
                  <a:txBody>
                    <a:bodyPr/>
                    <a:lstStyle/>
                    <a:p>
                      <a:r>
                        <a:rPr lang="en-US" sz="1700" dirty="0">
                          <a:latin typeface="Times New Roman" panose="02020603050405020304" pitchFamily="18" charset="0"/>
                          <a:cs typeface="Times New Roman" panose="02020603050405020304" pitchFamily="18" charset="0"/>
                        </a:rPr>
                        <a:t>2</a:t>
                      </a:r>
                    </a:p>
                  </a:txBody>
                  <a:tcPr/>
                </a:tc>
                <a:tc>
                  <a:txBody>
                    <a:bodyPr/>
                    <a:lstStyle/>
                    <a:p>
                      <a:r>
                        <a:rPr lang="en-GB" sz="1600" dirty="0">
                          <a:latin typeface="Times New Roman" panose="02020603050405020304" pitchFamily="18" charset="0"/>
                          <a:cs typeface="Times New Roman" panose="02020603050405020304" pitchFamily="18" charset="0"/>
                        </a:rPr>
                        <a:t>IEEE TRANSACTIONS ON BIG DATA, VOL. 8, NO. 1, JANUARY/FEBRUARY 2022</a:t>
                      </a:r>
                      <a:endParaRPr lang="en-US" sz="1700" dirty="0">
                        <a:latin typeface="Times New Roman" panose="02020603050405020304" pitchFamily="18" charset="0"/>
                        <a:cs typeface="Times New Roman" panose="02020603050405020304" pitchFamily="18" charset="0"/>
                      </a:endParaRPr>
                    </a:p>
                  </a:txBody>
                  <a:tcPr/>
                </a:tc>
                <a:tc>
                  <a:txBody>
                    <a:bodyPr/>
                    <a:lstStyle/>
                    <a:p>
                      <a:pPr marL="1270" marR="0">
                        <a:lnSpc>
                          <a:spcPct val="107000"/>
                        </a:lnSpc>
                        <a:spcBef>
                          <a:spcPts val="0"/>
                        </a:spcBef>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LSTM Based Phishing Detection for Big Email Data</a:t>
                      </a:r>
                      <a:endParaRPr lang="en-US" sz="17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30480" marT="8890" marB="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The method mainly uses of one-hot encoding for converting string features into digital features is inefficient for large-scale data, causing significant feature loss due to feature dimension issues</a:t>
                      </a:r>
                      <a:r>
                        <a:rPr lang="en-US" sz="1700" kern="1200" dirty="0">
                          <a:solidFill>
                            <a:schemeClr val="dk1"/>
                          </a:solidFill>
                          <a:effectLst/>
                          <a:latin typeface="Times New Roman" panose="02020603050405020304" pitchFamily="18" charset="0"/>
                          <a:ea typeface="+mn-ea"/>
                          <a:cs typeface="Times New Roman" panose="02020603050405020304" pitchFamily="18" charset="0"/>
                        </a:rPr>
                        <a:t>. </a:t>
                      </a:r>
                    </a:p>
                  </a:txBody>
                  <a:tcPr/>
                </a:tc>
                <a:extLst>
                  <a:ext uri="{0D108BD9-81ED-4DB2-BD59-A6C34878D82A}">
                    <a16:rowId xmlns:a16="http://schemas.microsoft.com/office/drawing/2014/main" val="10002"/>
                  </a:ext>
                </a:extLst>
              </a:tr>
              <a:tr h="1530715">
                <a:tc>
                  <a:txBody>
                    <a:bodyPr/>
                    <a:lstStyle/>
                    <a:p>
                      <a:r>
                        <a:rPr lang="en-US" sz="1700" dirty="0">
                          <a:latin typeface="Times New Roman" panose="02020603050405020304" pitchFamily="18" charset="0"/>
                          <a:cs typeface="Times New Roman" panose="02020603050405020304" pitchFamily="18" charset="0"/>
                        </a:rPr>
                        <a:t>3</a:t>
                      </a:r>
                    </a:p>
                  </a:txBody>
                  <a:tcPr/>
                </a:tc>
                <a:tc>
                  <a:txBody>
                    <a:bodyPr/>
                    <a:lstStyle/>
                    <a:p>
                      <a:r>
                        <a:rPr lang="en-GB" sz="1600" dirty="0">
                          <a:latin typeface="Times New Roman" panose="02020603050405020304" pitchFamily="18" charset="0"/>
                          <a:cs typeface="Times New Roman" panose="02020603050405020304" pitchFamily="18" charset="0"/>
                        </a:rPr>
                        <a:t>IEEE TRANSACTIONS ON DEPENDABLE AND SECURE COMPUTING, VOL. 19, NO. 2, MARCH/APRIL 2022</a:t>
                      </a:r>
                      <a:endParaRPr lang="en-US" sz="17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Phishing Email Detection Using Persuasion Cues</a:t>
                      </a:r>
                      <a:endParaRPr lang="en-US" sz="17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Traditional NLP techniques struggle with synonyms and varied sentence constructions in phishing emails, necessitating deep learning techniques for improved detection accuracy</a:t>
                      </a:r>
                      <a:endParaRPr lang="en-US" sz="17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1"/>
          </p:nvPr>
        </p:nvSpPr>
        <p:spPr/>
        <p:txBody>
          <a:bodyPr/>
          <a:lstStyle/>
          <a:p>
            <a:fld id="{AC1A6E19-0D8A-4479-AEFD-5A0182C8F857}" type="datetime2">
              <a:rPr lang="en-US" smtClean="0"/>
              <a:t>Saturday, August 3, 2024</a:t>
            </a:fld>
            <a:endParaRPr lang="en-US" dirty="0"/>
          </a:p>
        </p:txBody>
      </p:sp>
      <p:sp>
        <p:nvSpPr>
          <p:cNvPr id="4" name="Text Box 99"/>
          <p:cNvSpPr txBox="1"/>
          <p:nvPr/>
        </p:nvSpPr>
        <p:spPr>
          <a:xfrm>
            <a:off x="119336" y="206355"/>
            <a:ext cx="5080000" cy="523220"/>
          </a:xfrm>
          <a:prstGeom prst="rect">
            <a:avLst/>
          </a:prstGeom>
          <a:noFill/>
          <a:ln w="9525">
            <a:noFill/>
          </a:ln>
        </p:spPr>
        <p:txBody>
          <a:bodyPr>
            <a:spAutoFit/>
          </a:bodyPr>
          <a:lstStyle/>
          <a:p>
            <a:pPr indent="0"/>
            <a:r>
              <a:rPr lang="en-US" sz="2800" b="1" dirty="0">
                <a:latin typeface="Times New Roman" panose="02020603050405020304" pitchFamily="18" charset="0"/>
              </a:rPr>
              <a:t>TITLES REFERED</a:t>
            </a:r>
            <a:endParaRPr lang="en-US" sz="2400" dirty="0"/>
          </a:p>
        </p:txBody>
      </p:sp>
    </p:spTree>
    <p:extLst>
      <p:ext uri="{BB962C8B-B14F-4D97-AF65-F5344CB8AC3E}">
        <p14:creationId xmlns:p14="http://schemas.microsoft.com/office/powerpoint/2010/main" val="522949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B5DEA6C0-6A9D-4CAC-9497-87B22F98F0E7}" type="datetime2">
              <a:rPr lang="en-US" smtClean="0"/>
              <a:t>Saturday, August 3, 2024</a:t>
            </a:fld>
            <a:endParaRPr lang="en-US" dirty="0"/>
          </a:p>
        </p:txBody>
      </p:sp>
      <p:sp>
        <p:nvSpPr>
          <p:cNvPr id="100" name="Text Box 99"/>
          <p:cNvSpPr txBox="1"/>
          <p:nvPr/>
        </p:nvSpPr>
        <p:spPr>
          <a:xfrm>
            <a:off x="191135" y="980123"/>
            <a:ext cx="5080000" cy="521970"/>
          </a:xfrm>
          <a:prstGeom prst="rect">
            <a:avLst/>
          </a:prstGeom>
          <a:noFill/>
          <a:ln w="9525">
            <a:noFill/>
          </a:ln>
        </p:spPr>
        <p:txBody>
          <a:bodyPr>
            <a:spAutoFit/>
          </a:bodyPr>
          <a:lstStyle/>
          <a:p>
            <a:pPr indent="0"/>
            <a:r>
              <a:rPr lang="en-US" sz="2800" b="1" dirty="0">
                <a:latin typeface="Times New Roman" panose="02020603050405020304" pitchFamily="18" charset="0"/>
              </a:rPr>
              <a:t>PROBLEM STATEMENT</a:t>
            </a:r>
            <a:endParaRPr lang="en-US" sz="2400" dirty="0"/>
          </a:p>
        </p:txBody>
      </p:sp>
      <p:sp>
        <p:nvSpPr>
          <p:cNvPr id="5" name="Text Box 4"/>
          <p:cNvSpPr txBox="1"/>
          <p:nvPr/>
        </p:nvSpPr>
        <p:spPr>
          <a:xfrm>
            <a:off x="911424" y="1550035"/>
            <a:ext cx="10441160" cy="4062651"/>
          </a:xfrm>
          <a:prstGeom prst="rect">
            <a:avLst/>
          </a:prstGeom>
          <a:noFill/>
        </p:spPr>
        <p:txBody>
          <a:bodyPr wrap="square" rtlCol="0">
            <a:spAutoFit/>
          </a:bodyPr>
          <a:lstStyle/>
          <a:p>
            <a:pPr marL="342900" indent="-342900"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Phishing emails are fake messages that try to trick people into giving away personal information like passwords or credit card details </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The system will analyse the content and patterns in emails to distinguish between genuine and fraudulent messages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These models are highly susceptible to data poisoning attacks, where adversaries manipulate the training data, leading to degraded model performance.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a:t>
            </a:r>
            <a:r>
              <a:rPr lang="en-GB" sz="2400" dirty="0">
                <a:latin typeface="Times New Roman" panose="02020603050405020304" pitchFamily="18" charset="0"/>
                <a:cs typeface="Times New Roman" panose="02020603050405020304" pitchFamily="18" charset="0"/>
              </a:rPr>
              <a:t>The goal of my project is to create a system that can automatically identify these fake emails and filter them out, making email communication safer</a:t>
            </a:r>
            <a:r>
              <a:rPr lang="en-GB" sz="18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endParaRPr lang="en-US" dirty="0"/>
          </a:p>
        </p:txBody>
      </p:sp>
    </p:spTree>
    <p:extLst>
      <p:ext uri="{BB962C8B-B14F-4D97-AF65-F5344CB8AC3E}">
        <p14:creationId xmlns:p14="http://schemas.microsoft.com/office/powerpoint/2010/main" val="183576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5FCD55D0-A612-4CF4-8FBC-C9525275D785}" type="datetime2">
              <a:rPr lang="en-US" smtClean="0"/>
              <a:t>Saturday, August 3, 2024</a:t>
            </a:fld>
            <a:endParaRPr lang="en-US" dirty="0"/>
          </a:p>
        </p:txBody>
      </p:sp>
      <p:sp>
        <p:nvSpPr>
          <p:cNvPr id="2" name="Text Box 1"/>
          <p:cNvSpPr txBox="1"/>
          <p:nvPr/>
        </p:nvSpPr>
        <p:spPr>
          <a:xfrm>
            <a:off x="316230" y="780415"/>
            <a:ext cx="11540490" cy="373929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EXISTING SYSTEM</a:t>
            </a:r>
          </a:p>
          <a:p>
            <a:endParaRPr lang="en-US" dirty="0"/>
          </a:p>
          <a:p>
            <a:pPr marL="0" marR="0" algn="just">
              <a:lnSpc>
                <a:spcPct val="115000"/>
              </a:lnSpc>
              <a:spcBef>
                <a:spcPts val="0"/>
              </a:spcBef>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study involves analysing and preprocessing an imbalanced dataset with email texts and labels using machine learning and deep learning techniques such as XG Boost, Random forest, ANN algorithms. The performance of the developed models is evaluated using various metrics. The final model is deployed as a web application using Flask in Python, allowing users to input emails and receive a classification indicating whether the email is genuine or fraudulent. This system aims to help users make informed decisions about whether to open or ignore suspicious emails.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446BB41C-3C70-4483-AA10-27AEDA693948}" type="datetime2">
              <a:rPr lang="en-US" smtClean="0"/>
              <a:t>Saturday, August 3, 2024</a:t>
            </a:fld>
            <a:endParaRPr lang="en-US" dirty="0"/>
          </a:p>
        </p:txBody>
      </p:sp>
      <p:sp>
        <p:nvSpPr>
          <p:cNvPr id="100" name="Text Box 99"/>
          <p:cNvSpPr txBox="1"/>
          <p:nvPr/>
        </p:nvSpPr>
        <p:spPr>
          <a:xfrm>
            <a:off x="460375" y="1028700"/>
            <a:ext cx="11154410" cy="3785652"/>
          </a:xfrm>
          <a:prstGeom prst="rect">
            <a:avLst/>
          </a:prstGeom>
          <a:noFill/>
          <a:ln w="9525">
            <a:noFill/>
          </a:ln>
        </p:spPr>
        <p:txBody>
          <a:bodyPr wrap="square">
            <a:spAutoFit/>
          </a:bodyPr>
          <a:lstStyle/>
          <a:p>
            <a:pPr indent="0" algn="l">
              <a:buFont typeface="Arial" panose="020B0604020202020204" pitchFamily="34" charset="0"/>
              <a:buNone/>
            </a:pPr>
            <a:r>
              <a:rPr lang="en-US" sz="2400" b="1" dirty="0">
                <a:latin typeface="Times New Roman" panose="02020603050405020304" pitchFamily="18" charset="0"/>
                <a:cs typeface="Times New Roman" panose="02020603050405020304" pitchFamily="18" charset="0"/>
              </a:rPr>
              <a:t> PROPOSED SYSTEM</a:t>
            </a:r>
          </a:p>
          <a:p>
            <a:pPr indent="0" algn="l">
              <a:buFont typeface="Arial" panose="020B0604020202020204" pitchFamily="34" charset="0"/>
              <a:buNone/>
            </a:pPr>
            <a:endParaRPr lang="en-US" sz="2400" b="0" dirty="0">
              <a:latin typeface="Times New Roman" panose="02020603050405020304" pitchFamily="18" charset="0"/>
              <a:cs typeface="Times New Roman" panose="02020603050405020304" pitchFamily="18" charset="0"/>
            </a:endParaRPr>
          </a:p>
          <a:p>
            <a:pPr indent="0" algn="just">
              <a:buFont typeface="Arial" panose="020B0604020202020204" pitchFamily="34" charset="0"/>
              <a:buNone/>
            </a:pPr>
            <a:r>
              <a:rPr lang="en-US" sz="2400" b="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The proposed system enhances phishing email detection by integrating Reinforcement Learning (RL) to improve accuracy and adaptability. It uses a dataset with email texts and labels, applying preprocessing steps like tokenization, lemmatization, and count vectorization. In addition to traditional ML algorithms, an RL agent continuously learns from interactions, improving detection in ambiguous situations. The RL agent also considers the sequence and context of emails, aiding in the identification of multi-stage phishing campaigns. This continuous learning ensures the model stays updated with evolving phishing tactics, offering a more robust detection mechanism.</a:t>
            </a:r>
            <a:endParaRPr lang="en-US" sz="24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6323D510-0BE8-4140-862B-62C7E5A2BC39}" type="datetime2">
              <a:rPr lang="en-US" smtClean="0"/>
              <a:t>Saturday, August 3, 2024</a:t>
            </a:fld>
            <a:endParaRPr lang="en-US" dirty="0"/>
          </a:p>
        </p:txBody>
      </p:sp>
      <p:sp>
        <p:nvSpPr>
          <p:cNvPr id="100" name="Text Box 99"/>
          <p:cNvSpPr txBox="1"/>
          <p:nvPr/>
        </p:nvSpPr>
        <p:spPr>
          <a:xfrm>
            <a:off x="4511675" y="477202"/>
            <a:ext cx="5080000" cy="460375"/>
          </a:xfrm>
          <a:prstGeom prst="rect">
            <a:avLst/>
          </a:prstGeom>
          <a:noFill/>
          <a:ln w="9525">
            <a:noFill/>
          </a:ln>
        </p:spPr>
        <p:txBody>
          <a:bodyPr>
            <a:spAutoFit/>
          </a:bodyPr>
          <a:lstStyle/>
          <a:p>
            <a:pPr indent="0"/>
            <a:r>
              <a:rPr lang="en-US" sz="2400" b="1" dirty="0">
                <a:latin typeface="Times New Roman" panose="02020603050405020304" pitchFamily="18" charset="0"/>
              </a:rPr>
              <a:t>OUTCOME</a:t>
            </a:r>
            <a:endParaRPr lang="en-US" sz="2400" dirty="0"/>
          </a:p>
        </p:txBody>
      </p:sp>
      <p:sp>
        <p:nvSpPr>
          <p:cNvPr id="2" name="Text Box 1"/>
          <p:cNvSpPr txBox="1"/>
          <p:nvPr/>
        </p:nvSpPr>
        <p:spPr>
          <a:xfrm>
            <a:off x="666750" y="1484630"/>
            <a:ext cx="10090150" cy="3642344"/>
          </a:xfrm>
          <a:prstGeom prst="rect">
            <a:avLst/>
          </a:prstGeom>
          <a:noFill/>
          <a:ln w="9525">
            <a:noFill/>
          </a:ln>
        </p:spPr>
        <p:txBody>
          <a:bodyPr wrap="square">
            <a:spAutoFit/>
          </a:bodyPr>
          <a:lstStyle/>
          <a:p>
            <a:pPr marL="342900" marR="0" lvl="0" indent="-342900" algn="just">
              <a:lnSpc>
                <a:spcPct val="115000"/>
              </a:lnSpc>
              <a:spcBef>
                <a:spcPts val="0"/>
              </a:spcBef>
              <a:spcAft>
                <a:spcPts val="1000"/>
              </a:spcAft>
              <a:buFont typeface="+mj-lt"/>
              <a:buAutoNum type="arabicPeriod"/>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Improved Detection Accuracy</a:t>
            </a:r>
            <a:r>
              <a:rPr lang="en-GB" dirty="0">
                <a:effectLst/>
                <a:latin typeface="Times New Roman" panose="02020603050405020304" pitchFamily="18" charset="0"/>
                <a:ea typeface="Calibri" panose="020F0502020204030204" pitchFamily="34" charset="0"/>
                <a:cs typeface="Times New Roman" panose="02020603050405020304" pitchFamily="18" charset="0"/>
              </a:rPr>
              <a:t>: By incorporating Reinforcement Learning (RL), the system adapts over time, learning from new and evolving phishing tactics. This continuous improvement can lead to higher accuracy compared to traditional models.</a:t>
            </a:r>
          </a:p>
          <a:p>
            <a:pPr marL="342900" marR="0" lvl="0" indent="-342900" algn="just">
              <a:lnSpc>
                <a:spcPct val="115000"/>
              </a:lnSpc>
              <a:spcBef>
                <a:spcPts val="0"/>
              </a:spcBef>
              <a:spcAft>
                <a:spcPts val="1000"/>
              </a:spcAft>
              <a:buFont typeface="+mj-lt"/>
              <a:buAutoNum type="arabicPeriod"/>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Enhanced Adaptability</a:t>
            </a:r>
            <a:r>
              <a:rPr lang="en-GB" dirty="0">
                <a:effectLst/>
                <a:latin typeface="Times New Roman" panose="02020603050405020304" pitchFamily="18" charset="0"/>
                <a:ea typeface="Calibri" panose="020F0502020204030204" pitchFamily="34" charset="0"/>
                <a:cs typeface="Times New Roman" panose="02020603050405020304" pitchFamily="18" charset="0"/>
              </a:rPr>
              <a:t>: The RL agent’s ability to learn from interactions and consider email context and sequence allows the system to handle ambiguous and multi-stage phishing campaigns more effectively.</a:t>
            </a:r>
          </a:p>
          <a:p>
            <a:pPr marL="342900" marR="0" lvl="0" indent="-342900" algn="just">
              <a:lnSpc>
                <a:spcPct val="115000"/>
              </a:lnSpc>
              <a:spcBef>
                <a:spcPts val="0"/>
              </a:spcBef>
              <a:spcAft>
                <a:spcPts val="1000"/>
              </a:spcAft>
              <a:buFont typeface="+mj-lt"/>
              <a:buAutoNum type="arabicPeriod"/>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Better Handling of Ambiguity</a:t>
            </a:r>
            <a:r>
              <a:rPr lang="en-GB" dirty="0">
                <a:effectLst/>
                <a:latin typeface="Times New Roman" panose="02020603050405020304" pitchFamily="18" charset="0"/>
                <a:ea typeface="Calibri" panose="020F0502020204030204" pitchFamily="34" charset="0"/>
                <a:cs typeface="Times New Roman" panose="02020603050405020304" pitchFamily="18" charset="0"/>
              </a:rPr>
              <a:t>: The RL approach helps the model make more informed decisions in cases where phishing attempts are less straightforward, reducing false positives and negatives.</a:t>
            </a:r>
          </a:p>
          <a:p>
            <a:pPr marL="342900" marR="0" lvl="0" indent="-342900" algn="just">
              <a:lnSpc>
                <a:spcPct val="115000"/>
              </a:lnSpc>
              <a:spcBef>
                <a:spcPts val="0"/>
              </a:spcBef>
              <a:spcAft>
                <a:spcPts val="1000"/>
              </a:spcAft>
              <a:buFont typeface="+mj-lt"/>
              <a:buAutoNum type="arabicPeriod"/>
              <a:tabLst>
                <a:tab pos="457200" algn="l"/>
              </a:tabLst>
            </a:pPr>
            <a:r>
              <a:rPr lang="en-GB" b="1" dirty="0">
                <a:effectLst/>
                <a:latin typeface="Times New Roman" panose="02020603050405020304" pitchFamily="18" charset="0"/>
                <a:ea typeface="Calibri" panose="020F0502020204030204" pitchFamily="34" charset="0"/>
                <a:cs typeface="Times New Roman" panose="02020603050405020304" pitchFamily="18" charset="0"/>
              </a:rPr>
              <a:t>Dynamic Learning</a:t>
            </a:r>
            <a:r>
              <a:rPr lang="en-GB" dirty="0">
                <a:effectLst/>
                <a:latin typeface="Times New Roman" panose="02020603050405020304" pitchFamily="18" charset="0"/>
                <a:ea typeface="Calibri" panose="020F0502020204030204" pitchFamily="34" charset="0"/>
                <a:cs typeface="Times New Roman" panose="02020603050405020304" pitchFamily="18" charset="0"/>
              </a:rPr>
              <a:t>: The system's continuous learning capability ensures it remains effective against new phishing methods as it evolves with emerging threats</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93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990D5852-574E-47E6-80EC-FA6321D61AC2}" type="datetime2">
              <a:rPr lang="en-US" smtClean="0"/>
              <a:t>Saturday, August 3, 2024</a:t>
            </a:fld>
            <a:endParaRPr lang="en-US" dirty="0"/>
          </a:p>
        </p:txBody>
      </p:sp>
      <p:sp>
        <p:nvSpPr>
          <p:cNvPr id="100" name="Text Box 99"/>
          <p:cNvSpPr txBox="1"/>
          <p:nvPr/>
        </p:nvSpPr>
        <p:spPr>
          <a:xfrm>
            <a:off x="3647440" y="260033"/>
            <a:ext cx="5080000" cy="460375"/>
          </a:xfrm>
          <a:prstGeom prst="rect">
            <a:avLst/>
          </a:prstGeom>
          <a:noFill/>
          <a:ln w="9525">
            <a:noFill/>
          </a:ln>
        </p:spPr>
        <p:txBody>
          <a:bodyPr>
            <a:spAutoFit/>
          </a:bodyPr>
          <a:lstStyle/>
          <a:p>
            <a:pPr indent="0"/>
            <a:r>
              <a:rPr lang="en-US" sz="2400" b="1">
                <a:latin typeface="Times New Roman" panose="02020603050405020304" pitchFamily="18" charset="0"/>
              </a:rPr>
              <a:t>BIBLIOGRAPHY</a:t>
            </a:r>
            <a:endParaRPr lang="en-US" sz="2400"/>
          </a:p>
        </p:txBody>
      </p:sp>
      <p:sp>
        <p:nvSpPr>
          <p:cNvPr id="2" name="Text Box 1"/>
          <p:cNvSpPr txBox="1"/>
          <p:nvPr/>
        </p:nvSpPr>
        <p:spPr>
          <a:xfrm>
            <a:off x="666712" y="918845"/>
            <a:ext cx="10973904" cy="4524315"/>
          </a:xfrm>
          <a:prstGeom prst="rect">
            <a:avLst/>
          </a:prstGeom>
          <a:noFill/>
          <a:ln w="9525">
            <a:noFill/>
          </a:ln>
        </p:spPr>
        <p:txBody>
          <a:bodyPr wrap="square">
            <a:spAutoFit/>
          </a:bodyPr>
          <a:lstStyle/>
          <a:p>
            <a:pPr indent="0"/>
            <a:r>
              <a:rPr lang="en-US" sz="2400" b="1" dirty="0">
                <a:latin typeface="Times New Roman" panose="02020603050405020304" pitchFamily="18" charset="0"/>
                <a:cs typeface="Times New Roman" panose="02020603050405020304" pitchFamily="18" charset="0"/>
              </a:rPr>
              <a:t>References</a:t>
            </a:r>
          </a:p>
          <a:p>
            <a:r>
              <a:rPr lang="en-US" sz="2200" b="0" dirty="0">
                <a:solidFill>
                  <a:srgbClr val="000000"/>
                </a:solidFill>
                <a:latin typeface="Times New Roman" panose="02020603050405020304" pitchFamily="18" charset="0"/>
                <a:cs typeface="Times New Roman" panose="02020603050405020304" pitchFamily="18" charset="0"/>
              </a:rPr>
              <a:t>[1]</a:t>
            </a:r>
            <a:r>
              <a:rPr lang="en-US" sz="2200" kern="1200" dirty="0">
                <a:solidFill>
                  <a:schemeClr val="dk1"/>
                </a:solidFill>
                <a:effectLst/>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IEEE TRANSACTIONS ON DEPENDABLE AND SECURE COMPUTING, VOL. 19, NO. 2, MARCH/APRIL 2022.</a:t>
            </a:r>
          </a:p>
          <a:p>
            <a:endParaRPr lang="en-US" sz="2800" dirty="0">
              <a:latin typeface="Times New Roman" panose="02020603050405020304" pitchFamily="18" charset="0"/>
              <a:cs typeface="Times New Roman" panose="02020603050405020304" pitchFamily="18" charset="0"/>
            </a:endParaRPr>
          </a:p>
          <a:p>
            <a:r>
              <a:rPr lang="en-US" sz="2200" b="0" dirty="0">
                <a:solidFill>
                  <a:srgbClr val="000000"/>
                </a:solidFill>
                <a:latin typeface="Times New Roman" panose="02020603050405020304" pitchFamily="18" charset="0"/>
                <a:cs typeface="Times New Roman" panose="02020603050405020304" pitchFamily="18" charset="0"/>
              </a:rPr>
              <a:t>[2]</a:t>
            </a:r>
            <a:r>
              <a:rPr lang="en-US" sz="2200" b="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IEEE TRANSACTIONS ON BIG DATA, VOL. 8, NO. 1, JANUARY/FEBRUARY 2022.</a:t>
            </a:r>
          </a:p>
          <a:p>
            <a:endParaRPr lang="en-US" sz="2200" dirty="0">
              <a:latin typeface="Times New Roman" panose="02020603050405020304" pitchFamily="18" charset="0"/>
              <a:cs typeface="Times New Roman" panose="02020603050405020304" pitchFamily="18" charset="0"/>
            </a:endParaRPr>
          </a:p>
          <a:p>
            <a:r>
              <a:rPr lang="en-US" sz="2200" b="0" dirty="0">
                <a:solidFill>
                  <a:srgbClr val="000000"/>
                </a:solidFill>
                <a:latin typeface="Times New Roman" panose="02020603050405020304" pitchFamily="18" charset="0"/>
                <a:cs typeface="Times New Roman" panose="02020603050405020304" pitchFamily="18" charset="0"/>
              </a:rPr>
              <a:t>[3]</a:t>
            </a:r>
            <a:r>
              <a:rPr lang="en-US" sz="2200" b="0" u="sng" dirty="0">
                <a:solidFill>
                  <a:srgbClr val="0563C1"/>
                </a:solidFill>
                <a:latin typeface="Times New Roman" panose="02020603050405020304" pitchFamily="18" charset="0"/>
                <a:cs typeface="Times New Roman" panose="02020603050405020304" pitchFamily="18" charset="0"/>
                <a:hlinkClick r:id="rId2"/>
              </a:rPr>
              <a:t> </a:t>
            </a:r>
            <a:r>
              <a:rPr lang="en-GB" sz="2400" dirty="0">
                <a:latin typeface="Times New Roman" panose="02020603050405020304" pitchFamily="18" charset="0"/>
                <a:cs typeface="Times New Roman" panose="02020603050405020304" pitchFamily="18" charset="0"/>
              </a:rPr>
              <a:t>IEEE TRANSACTIONS ON DEPENDABLE AND SECURE COMPUTING, VOL. 19, NO. 2, MARCH/APRIL 2022.</a:t>
            </a:r>
            <a:endParaRPr lang="en-US" sz="2800" dirty="0">
              <a:latin typeface="Times New Roman" panose="02020603050405020304" pitchFamily="18" charset="0"/>
              <a:cs typeface="Times New Roman" panose="02020603050405020304" pitchFamily="18" charset="0"/>
            </a:endParaRPr>
          </a:p>
          <a:p>
            <a:pPr indent="0"/>
            <a:endParaRPr lang="en-US" sz="2200" b="0" i="1" kern="1200" dirty="0">
              <a:solidFill>
                <a:schemeClr val="dk1"/>
              </a:solidFill>
              <a:effectLst/>
              <a:latin typeface="Times New Roman" panose="02020603050405020304" pitchFamily="18" charset="0"/>
              <a:cs typeface="Times New Roman" panose="02020603050405020304" pitchFamily="18" charset="0"/>
            </a:endParaRPr>
          </a:p>
          <a:p>
            <a:pPr indent="0"/>
            <a:endParaRPr lang="en-US" sz="2400" b="0" dirty="0">
              <a:solidFill>
                <a:srgbClr val="000000"/>
              </a:solidFill>
              <a:latin typeface="Times New Roman" panose="02020603050405020304" pitchFamily="18" charset="0"/>
              <a:cs typeface="Times New Roman" panose="02020603050405020304" pitchFamily="18" charset="0"/>
            </a:endParaRPr>
          </a:p>
          <a:p>
            <a:pPr indent="0"/>
            <a:endParaRPr lang="en-US" sz="2400" b="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1"/>
          </p:nvPr>
        </p:nvSpPr>
        <p:spPr/>
        <p:txBody>
          <a:bodyPr/>
          <a:lstStyle/>
          <a:p>
            <a:fld id="{5850CA72-C637-4A7E-AC68-D0FF8FEC2D02}" type="datetime2">
              <a:rPr lang="en-US" smtClean="0"/>
              <a:t>Saturday, August 3, 2024</a:t>
            </a:fld>
            <a:endParaRPr lang="en-US" dirty="0"/>
          </a:p>
        </p:txBody>
      </p:sp>
      <p:pic>
        <p:nvPicPr>
          <p:cNvPr id="6" name="Content Placeholder 5" descr="download"/>
          <p:cNvPicPr>
            <a:picLocks noGrp="1" noChangeAspect="1"/>
          </p:cNvPicPr>
          <p:nvPr>
            <p:ph idx="1"/>
          </p:nvPr>
        </p:nvPicPr>
        <p:blipFill>
          <a:blip r:embed="rId2"/>
          <a:stretch>
            <a:fillRect/>
          </a:stretch>
        </p:blipFill>
        <p:spPr>
          <a:xfrm>
            <a:off x="2279576" y="964565"/>
            <a:ext cx="5832648" cy="4928870"/>
          </a:xfrm>
          <a:prstGeom prst="rect">
            <a:avLst/>
          </a:prstGeom>
        </p:spPr>
      </p:pic>
    </p:spTree>
    <p:extLst>
      <p:ext uri="{BB962C8B-B14F-4D97-AF65-F5344CB8AC3E}">
        <p14:creationId xmlns:p14="http://schemas.microsoft.com/office/powerpoint/2010/main" val="406634814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746</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Malgun Gothic</vt:lpstr>
      <vt:lpstr>Malgun Gothic Semilight</vt:lpstr>
      <vt:lpstr>MS PGothic</vt:lpstr>
      <vt:lpstr>Arial</vt:lpstr>
      <vt:lpstr>Britannic Bold</vt:lpstr>
      <vt:lpstr>Calibri</vt:lpstr>
      <vt:lpstr>Cavolini</vt:lpstr>
      <vt:lpstr>Times New Roman</vt:lpstr>
      <vt:lpstr>Wingdings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Pavan Kumar</cp:lastModifiedBy>
  <cp:revision>457</cp:revision>
  <dcterms:created xsi:type="dcterms:W3CDTF">2019-12-14T03:50:00Z</dcterms:created>
  <dcterms:modified xsi:type="dcterms:W3CDTF">2024-08-03T09:50:12Z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0x0101007F769839446A544B862E584B2709D8CA</vt:lpwstr>
  </property>
  <property fmtid="{D5CDD505-2E9C-101B-9397-08002B2CF9AE}" pid="3" name="KSOProductBuildVer">
    <vt:lpwstr>1033-11.2.0.10223</vt:lpwstr>
  </property>
</Properties>
</file>