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7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3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0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27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82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0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1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69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7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0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8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4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6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8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17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9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614E5B-3BB8-4FC7-ADA1-C10BD544AB43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ED94A53-B82B-4BE5-BDC2-16C285A71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4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vankumargunnamsett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EA5B-7449-832F-1CA1-DDB9D7F2C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 VIP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2F4B-F83C-3564-6E5D-F898B5392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576" y="5038077"/>
            <a:ext cx="8825658" cy="861420"/>
          </a:xfrm>
        </p:spPr>
        <p:txBody>
          <a:bodyPr>
            <a:normAutofit fontScale="77500" lnSpcReduction="20000"/>
          </a:bodyPr>
          <a:lstStyle/>
          <a:p>
            <a:r>
              <a:rPr lang="en-US" b="1" cap="none" dirty="0">
                <a:solidFill>
                  <a:schemeClr val="bg1"/>
                </a:solidFill>
              </a:rPr>
              <a:t>Prepared By   </a:t>
            </a:r>
            <a:r>
              <a:rPr lang="en-US" b="1" dirty="0">
                <a:solidFill>
                  <a:schemeClr val="bg1"/>
                </a:solidFill>
              </a:rPr>
              <a:t>:   </a:t>
            </a:r>
            <a:r>
              <a:rPr lang="en-US" b="1" cap="none" dirty="0">
                <a:solidFill>
                  <a:schemeClr val="bg1"/>
                </a:solidFill>
              </a:rPr>
              <a:t>Pavan Kumar Gunnamsetti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cap="none" dirty="0">
                <a:solidFill>
                  <a:schemeClr val="bg1"/>
                </a:solidFill>
              </a:rPr>
              <a:t>Email : </a:t>
            </a:r>
            <a:r>
              <a:rPr lang="en-US" b="1" cap="none" dirty="0">
                <a:solidFill>
                  <a:schemeClr val="bg1"/>
                </a:solidFill>
                <a:hlinkClick r:id="rId2"/>
              </a:rPr>
              <a:t>pavankumargunnamsetti@gmail.com</a:t>
            </a:r>
            <a:endParaRPr lang="en-US" b="1" cap="none" dirty="0">
              <a:solidFill>
                <a:schemeClr val="bg1"/>
              </a:solidFill>
            </a:endParaRPr>
          </a:p>
          <a:p>
            <a:r>
              <a:rPr lang="en-US" b="1" cap="none" dirty="0">
                <a:solidFill>
                  <a:schemeClr val="bg1"/>
                </a:solidFill>
              </a:rPr>
              <a:t>Mobile : +91 6300137271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57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B15B-EB3E-E7A6-B1FC-6283B7D5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Conclusion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1ED68-A1E4-C9EA-C039-7E5740AAD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525238" cy="1371601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AXI verification is critical for ensuring high-performance and reliable data transfer in SoCs.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Using UVM, SystemVerilog, and industry-standard tools helps achieve thorough verification and high functional coverage.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Robust AXI verification is essential for meeting the demands of modern digital systems.</a:t>
            </a:r>
          </a:p>
        </p:txBody>
      </p:sp>
    </p:spTree>
    <p:extLst>
      <p:ext uri="{BB962C8B-B14F-4D97-AF65-F5344CB8AC3E}">
        <p14:creationId xmlns:p14="http://schemas.microsoft.com/office/powerpoint/2010/main" val="199170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B290E4-2847-23D5-E110-538151392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9555" y="2651759"/>
            <a:ext cx="8825658" cy="1046629"/>
          </a:xfrm>
        </p:spPr>
        <p:txBody>
          <a:bodyPr/>
          <a:lstStyle/>
          <a:p>
            <a:r>
              <a:rPr lang="en-US" sz="8000" dirty="0">
                <a:latin typeface="Edwardian Script ITC" panose="030303020407070D0804" pitchFamily="66" charset="0"/>
              </a:rPr>
              <a:t>Thank You</a:t>
            </a:r>
            <a:endParaRPr lang="en-IN" sz="80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0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5AD208C-36B3-D340-DD86-0875A868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latypi" panose="020B0604020202020204" charset="0"/>
                <a:cs typeface="Platypi" panose="020B0604020202020204" charset="0"/>
              </a:rPr>
              <a:t>AXI Introduction</a:t>
            </a:r>
            <a:endParaRPr lang="en-IN" b="1" dirty="0">
              <a:solidFill>
                <a:schemeClr val="bg1"/>
              </a:solidFill>
              <a:latin typeface="Platypi" panose="020B0604020202020204" charset="0"/>
              <a:cs typeface="Platypi" panose="020B060402020202020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A6703-DCCC-60C1-5CF1-FDD4BDC73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1627" y="3183348"/>
            <a:ext cx="10411404" cy="2476500"/>
          </a:xfrm>
        </p:spPr>
        <p:txBody>
          <a:bodyPr/>
          <a:lstStyle/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AXI, or Advanced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eXtensible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Interface, is a high-performance interface protocol developed by ARM for connecting components in System-on-Chip (SoC) designs. It is part of the AMBA (Advanced Microcontroller Bus Architecture) specification, which aims to standardize communication between various blocks in a chip.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01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70E87C-F7DE-E710-FFC1-8182B1168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1" y="718748"/>
            <a:ext cx="5694949" cy="57430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9CD49D-51EF-CDFD-9A8A-F1BFF7E8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9" y="449176"/>
            <a:ext cx="4283242" cy="131545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latypi" panose="020B0604020202020204" charset="0"/>
                <a:cs typeface="Platypi" panose="020B0604020202020204" charset="0"/>
              </a:rPr>
              <a:t>Overview of AXI</a:t>
            </a:r>
            <a:endParaRPr lang="en-IN" b="1" dirty="0">
              <a:solidFill>
                <a:schemeClr val="bg1"/>
              </a:solidFill>
              <a:latin typeface="Platypi" panose="020B0604020202020204" charset="0"/>
              <a:cs typeface="Platypi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76D37-8405-7ADD-3A4F-41E45F896E52}"/>
              </a:ext>
            </a:extLst>
          </p:cNvPr>
          <p:cNvSpPr txBox="1"/>
          <p:nvPr/>
        </p:nvSpPr>
        <p:spPr>
          <a:xfrm>
            <a:off x="689810" y="1681274"/>
            <a:ext cx="5967664" cy="760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6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AXI  utilizes dedicated channels for data, address, and control signals to facilitate efficient communication between masters and slaves.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6CBA99-75AB-0D84-F1E5-DABA832C8123}"/>
              </a:ext>
            </a:extLst>
          </p:cNvPr>
          <p:cNvSpPr txBox="1"/>
          <p:nvPr/>
        </p:nvSpPr>
        <p:spPr>
          <a:xfrm>
            <a:off x="1431758" y="2527590"/>
            <a:ext cx="6200272" cy="21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Address Channel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Data Channel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Response Channel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Address Channel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 Data/Response Channel</a:t>
            </a:r>
          </a:p>
        </p:txBody>
      </p:sp>
    </p:spTree>
    <p:extLst>
      <p:ext uri="{BB962C8B-B14F-4D97-AF65-F5344CB8AC3E}">
        <p14:creationId xmlns:p14="http://schemas.microsoft.com/office/powerpoint/2010/main" val="102396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9A17A-680F-EE61-0F20-7F440AC7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8" y="818369"/>
            <a:ext cx="8761413" cy="706964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Key Features of AXI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DDFA43-1BA6-8D76-49FD-1972AEFA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Burst based transaction with start-address </a:t>
            </a:r>
          </a:p>
          <a:p>
            <a:pPr algn="just"/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Five channel Architecture</a:t>
            </a:r>
          </a:p>
          <a:p>
            <a:pPr algn="just"/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Multiple outstanding Addresses(Multiple request)</a:t>
            </a:r>
          </a:p>
          <a:p>
            <a:pPr algn="just"/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Separate channel for read and write operations</a:t>
            </a:r>
          </a:p>
          <a:p>
            <a:pPr algn="just"/>
            <a:r>
              <a:rPr lang="en-IN" altLang="en-US" sz="1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Aligned and Non-Aligned Address support</a:t>
            </a:r>
          </a:p>
          <a:p>
            <a:pPr algn="just"/>
            <a:r>
              <a:rPr lang="en-IN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Higher Bandwidth</a:t>
            </a:r>
            <a:endParaRPr lang="en-IN" altLang="en-US" sz="1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AutoShape 2" descr="AXI Verification, the story so far">
            <a:extLst>
              <a:ext uri="{FF2B5EF4-FFF2-40B4-BE49-F238E27FC236}">
                <a16:creationId xmlns:a16="http://schemas.microsoft.com/office/drawing/2014/main" id="{83A077E4-4C59-8408-2954-C213CCF6AF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AXI Verification, the story so far">
            <a:extLst>
              <a:ext uri="{FF2B5EF4-FFF2-40B4-BE49-F238E27FC236}">
                <a16:creationId xmlns:a16="http://schemas.microsoft.com/office/drawing/2014/main" id="{0C4D9151-4893-108B-8674-D33E2EF28F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A3EE8C-CB24-F37E-901C-795197DA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043" y="2499360"/>
            <a:ext cx="2212003" cy="29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E15A61-6B78-3D53-4CB0-2B1CA3A7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Platypi" panose="020B0604020202020204" charset="0"/>
                <a:cs typeface="Platypi" panose="020B0604020202020204" charset="0"/>
              </a:rPr>
              <a:t>Handshake in AXI</a:t>
            </a:r>
            <a:endParaRPr lang="en-IN" sz="4000" b="1" dirty="0">
              <a:solidFill>
                <a:schemeClr val="bg1"/>
              </a:solidFill>
              <a:latin typeface="Platypi" panose="020B0604020202020204" charset="0"/>
              <a:cs typeface="Platypi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772A15-1FE6-55DF-739F-527805A56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4" y="2428825"/>
            <a:ext cx="11213430" cy="236776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C4F865-CC9B-6F5C-E198-22D927AD2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79544" y="4796589"/>
            <a:ext cx="10539740" cy="1977190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Indicates that the sender (master or slave) has valid data or an address to send.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READY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Indicates that the receiver (slave or master) is ready to accept data or the address.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transfer happens only when both the VALID and READY signals are asserted (set to high).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42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88CA-3A79-A7E7-F5EA-E0B78566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Platypi" panose="020B0604020202020204" charset="0"/>
                <a:cs typeface="Platypi" panose="020B0604020202020204" charset="0"/>
              </a:rPr>
              <a:t>AXI Signals</a:t>
            </a:r>
            <a:endParaRPr lang="en-IN" sz="4000" b="1" dirty="0">
              <a:latin typeface="Platypi" panose="020B0604020202020204" charset="0"/>
              <a:cs typeface="Platypi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7741-501A-9DC3-5DF9-8F30CE1D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47" y="2658364"/>
            <a:ext cx="2402062" cy="576262"/>
          </a:xfrm>
        </p:spPr>
        <p:txBody>
          <a:bodyPr/>
          <a:lstStyle/>
          <a:p>
            <a:r>
              <a:rPr lang="en-US" sz="1400" b="1" dirty="0"/>
              <a:t>Write Address Channel</a:t>
            </a:r>
            <a:endParaRPr lang="en-IN" sz="1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6DAF-8122-C8AF-74C1-A61295D1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5199" y="3329812"/>
            <a:ext cx="1277350" cy="284003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WID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WVALID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WSTRB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WDATA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WREADY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WLAST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17ECA11-B578-BF22-6C3E-6B77699637A6}"/>
              </a:ext>
            </a:extLst>
          </p:cNvPr>
          <p:cNvSpPr txBox="1">
            <a:spLocks/>
          </p:cNvSpPr>
          <p:nvPr/>
        </p:nvSpPr>
        <p:spPr>
          <a:xfrm>
            <a:off x="2880123" y="2655316"/>
            <a:ext cx="240206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Write Data Channel</a:t>
            </a:r>
            <a:endParaRPr lang="en-IN" sz="1400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5DE0EE9-35DF-12CE-55A3-792BBE6B9867}"/>
              </a:ext>
            </a:extLst>
          </p:cNvPr>
          <p:cNvSpPr txBox="1">
            <a:spLocks/>
          </p:cNvSpPr>
          <p:nvPr/>
        </p:nvSpPr>
        <p:spPr>
          <a:xfrm>
            <a:off x="915567" y="3295586"/>
            <a:ext cx="1277350" cy="284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AWID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AWVALID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AWADDR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AWREADY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AWBURST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AWSIZE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AWLEN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E714CF-5259-07D9-4A1B-D44D4A6D169D}"/>
              </a:ext>
            </a:extLst>
          </p:cNvPr>
          <p:cNvSpPr txBox="1">
            <a:spLocks/>
          </p:cNvSpPr>
          <p:nvPr/>
        </p:nvSpPr>
        <p:spPr>
          <a:xfrm>
            <a:off x="7461267" y="2646172"/>
            <a:ext cx="240206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Read Address Channel</a:t>
            </a:r>
            <a:endParaRPr lang="en-IN" sz="1400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3A4E72B-934C-BD1A-4E05-774D91139026}"/>
              </a:ext>
            </a:extLst>
          </p:cNvPr>
          <p:cNvSpPr txBox="1">
            <a:spLocks/>
          </p:cNvSpPr>
          <p:nvPr/>
        </p:nvSpPr>
        <p:spPr>
          <a:xfrm>
            <a:off x="10407039" y="3372484"/>
            <a:ext cx="1277350" cy="284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RID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RVALID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RDATA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RREADY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RLAST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RRESP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0878B3F-8F24-CB6D-3E17-9D96711C2F9B}"/>
              </a:ext>
            </a:extLst>
          </p:cNvPr>
          <p:cNvSpPr txBox="1">
            <a:spLocks/>
          </p:cNvSpPr>
          <p:nvPr/>
        </p:nvSpPr>
        <p:spPr>
          <a:xfrm>
            <a:off x="9899667" y="2670556"/>
            <a:ext cx="240206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Write Data Channel</a:t>
            </a:r>
            <a:endParaRPr lang="en-IN" sz="1400" b="1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A878CDB-2524-026C-D7F0-88ACE5EFFD2C}"/>
              </a:ext>
            </a:extLst>
          </p:cNvPr>
          <p:cNvSpPr txBox="1">
            <a:spLocks/>
          </p:cNvSpPr>
          <p:nvPr/>
        </p:nvSpPr>
        <p:spPr>
          <a:xfrm>
            <a:off x="7944255" y="3374834"/>
            <a:ext cx="1277350" cy="284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ARID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ARVALID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ARADDR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ARREADY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ARBURST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ARSIZE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ARLEN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E603124-AEA7-877E-EF54-EB86CD7A4267}"/>
              </a:ext>
            </a:extLst>
          </p:cNvPr>
          <p:cNvSpPr txBox="1">
            <a:spLocks/>
          </p:cNvSpPr>
          <p:nvPr/>
        </p:nvSpPr>
        <p:spPr>
          <a:xfrm>
            <a:off x="5524143" y="3354196"/>
            <a:ext cx="1277350" cy="284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BID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BVALID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BRESP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/>
                </a:solidFill>
              </a:rPr>
              <a:t>BREADY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80E3233-6AC0-CE8D-50ED-4DEBF6BD30AB}"/>
              </a:ext>
            </a:extLst>
          </p:cNvPr>
          <p:cNvSpPr txBox="1">
            <a:spLocks/>
          </p:cNvSpPr>
          <p:nvPr/>
        </p:nvSpPr>
        <p:spPr>
          <a:xfrm>
            <a:off x="4943619" y="2652268"/>
            <a:ext cx="240206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Write Response Channel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20102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E006-EA28-8518-2125-8E55F1ED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52" y="612648"/>
            <a:ext cx="5812752" cy="835152"/>
          </a:xfrm>
        </p:spPr>
        <p:txBody>
          <a:bodyPr/>
          <a:lstStyle/>
          <a:p>
            <a:r>
              <a:rPr lang="en-US" sz="3200" b="1" dirty="0"/>
              <a:t>AXI Burst Transfers</a:t>
            </a:r>
            <a:endParaRPr lang="en-IN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FC531-5032-1793-330C-9B1EE9E9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4352" y="1755648"/>
            <a:ext cx="3810216" cy="4269231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Source Serif Pro" pitchFamily="34" charset="-122"/>
                <a:cs typeface="Times New Roman" panose="02020603050405020304" pitchFamily="18" charset="0"/>
              </a:rPr>
              <a:t>AXI supports burst transfers, which allow for multiple data transfers with a single address and control signal, reducing overhead and enhancing efficiency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Source Serif Pro" pitchFamily="34" charset="-122"/>
                <a:cs typeface="Times New Roman" panose="02020603050405020304" pitchFamily="18" charset="0"/>
              </a:rPr>
              <a:t>FIXED LENGTH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length burst transfer a predefined Number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words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burst transfer data words at sequential addresses</a:t>
            </a: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  burst transfer data words with Addresses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wrap around a defined boundary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10FE5-C264-3BCE-2DC9-F4306B13C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066" y="1627632"/>
            <a:ext cx="6096382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9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845F2B-6C67-095B-2954-B0C387E5E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8" y="862486"/>
            <a:ext cx="8967537" cy="5995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3C37004-9F86-38AD-2606-50F6BB27BF26}"/>
              </a:ext>
            </a:extLst>
          </p:cNvPr>
          <p:cNvSpPr txBox="1">
            <a:spLocks/>
          </p:cNvSpPr>
          <p:nvPr/>
        </p:nvSpPr>
        <p:spPr>
          <a:xfrm>
            <a:off x="192427" y="155522"/>
            <a:ext cx="8422184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 Architecture</a:t>
            </a:r>
            <a:endParaRPr lang="en-IN" sz="4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9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'S THESIS IMPROVEMENTS IN UVM-BASED AXI VERIFICATION IP FOR DESIGN  VERIFICATION">
            <a:extLst>
              <a:ext uri="{FF2B5EF4-FFF2-40B4-BE49-F238E27FC236}">
                <a16:creationId xmlns:a16="http://schemas.microsoft.com/office/drawing/2014/main" id="{754E515B-DF67-A6C3-2E90-F46D7FCEB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71" y="827623"/>
            <a:ext cx="7340204" cy="29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F4CBA8-D4D3-2E7A-D2EA-9CEAE54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50" y="5143663"/>
            <a:ext cx="8825659" cy="56673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Scoreboard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80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369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Century Gothic</vt:lpstr>
      <vt:lpstr>Courier New</vt:lpstr>
      <vt:lpstr>Edwardian Script ITC</vt:lpstr>
      <vt:lpstr>Platypi</vt:lpstr>
      <vt:lpstr>Symbol</vt:lpstr>
      <vt:lpstr>Times New Roman</vt:lpstr>
      <vt:lpstr>Wingdings</vt:lpstr>
      <vt:lpstr>Wingdings 3</vt:lpstr>
      <vt:lpstr>Ion Boardroom</vt:lpstr>
      <vt:lpstr>AXI VIP</vt:lpstr>
      <vt:lpstr>AXI Introduction</vt:lpstr>
      <vt:lpstr>Overview of AXI</vt:lpstr>
      <vt:lpstr>Key Features of AXI</vt:lpstr>
      <vt:lpstr>Handshake in AXI</vt:lpstr>
      <vt:lpstr>AXI Signals</vt:lpstr>
      <vt:lpstr>AXI Burst Transfers</vt:lpstr>
      <vt:lpstr>PowerPoint Presentation</vt:lpstr>
      <vt:lpstr>Scoreboard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Kumar Gunnamsetti</dc:creator>
  <cp:lastModifiedBy>Pavan Kumar Gunnamsetti</cp:lastModifiedBy>
  <cp:revision>5</cp:revision>
  <dcterms:created xsi:type="dcterms:W3CDTF">2024-10-17T17:43:23Z</dcterms:created>
  <dcterms:modified xsi:type="dcterms:W3CDTF">2024-10-20T08:10:03Z</dcterms:modified>
</cp:coreProperties>
</file>