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2" r:id="rId2"/>
    <p:sldId id="270" r:id="rId3"/>
    <p:sldId id="258" r:id="rId4"/>
    <p:sldId id="259" r:id="rId5"/>
    <p:sldId id="271" r:id="rId6"/>
    <p:sldId id="273" r:id="rId7"/>
    <p:sldId id="261" r:id="rId8"/>
    <p:sldId id="262" r:id="rId9"/>
    <p:sldId id="263" r:id="rId10"/>
    <p:sldId id="264" r:id="rId11"/>
    <p:sldId id="265"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D67AB94-4BF2-4EFE-A5A3-0E41AD07656C}"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0A9712-488F-4E37-9BF2-068F888894DF}" type="slidenum">
              <a:rPr lang="en-IN" smtClean="0"/>
              <a:t>‹#›</a:t>
            </a:fld>
            <a:endParaRPr lang="en-IN"/>
          </a:p>
        </p:txBody>
      </p:sp>
    </p:spTree>
    <p:extLst>
      <p:ext uri="{BB962C8B-B14F-4D97-AF65-F5344CB8AC3E}">
        <p14:creationId xmlns:p14="http://schemas.microsoft.com/office/powerpoint/2010/main" val="1594424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963175" y="6283803"/>
            <a:ext cx="2949299" cy="446595"/>
          </a:xfrm>
          <a:prstGeom prst="rect">
            <a:avLst/>
          </a:prstGeom>
        </p:spPr>
      </p:pic>
      <p:pic>
        <p:nvPicPr>
          <p:cNvPr id="17" name="bg object 17"/>
          <p:cNvPicPr/>
          <p:nvPr/>
        </p:nvPicPr>
        <p:blipFill>
          <a:blip r:embed="rId3" cstate="print"/>
          <a:stretch>
            <a:fillRect/>
          </a:stretch>
        </p:blipFill>
        <p:spPr>
          <a:xfrm>
            <a:off x="6467475" y="1847850"/>
            <a:ext cx="4467225" cy="2838450"/>
          </a:xfrm>
          <a:prstGeom prst="rect">
            <a:avLst/>
          </a:prstGeom>
        </p:spPr>
      </p:pic>
      <p:sp>
        <p:nvSpPr>
          <p:cNvPr id="2" name="Holder 2"/>
          <p:cNvSpPr>
            <a:spLocks noGrp="1"/>
          </p:cNvSpPr>
          <p:nvPr>
            <p:ph type="title"/>
          </p:nvPr>
        </p:nvSpPr>
        <p:spPr/>
        <p:txBody>
          <a:bodyPr lIns="0" tIns="0" rIns="0" bIns="0"/>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411502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extLst>
      <p:ext uri="{BB962C8B-B14F-4D97-AF65-F5344CB8AC3E}">
        <p14:creationId xmlns:p14="http://schemas.microsoft.com/office/powerpoint/2010/main" val="31039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8963175" y="6283803"/>
            <a:ext cx="2949299" cy="446595"/>
          </a:xfrm>
          <a:prstGeom prst="rect">
            <a:avLst/>
          </a:prstGeom>
        </p:spPr>
      </p:pic>
      <p:sp>
        <p:nvSpPr>
          <p:cNvPr id="2" name="Holder 2"/>
          <p:cNvSpPr>
            <a:spLocks noGrp="1"/>
          </p:cNvSpPr>
          <p:nvPr>
            <p:ph type="title"/>
          </p:nvPr>
        </p:nvSpPr>
        <p:spPr>
          <a:xfrm>
            <a:off x="841375" y="949642"/>
            <a:ext cx="10509250" cy="391794"/>
          </a:xfrm>
          <a:prstGeom prst="rect">
            <a:avLst/>
          </a:prstGeom>
        </p:spPr>
        <p:txBody>
          <a:bodyPr wrap="square" lIns="0" tIns="0" rIns="0" bIns="0">
            <a:spAutoFit/>
          </a:bodyPr>
          <a:lstStyle>
            <a:lvl1pPr>
              <a:defRPr sz="2400" b="0"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778827" y="1707518"/>
            <a:ext cx="6645909" cy="4191000"/>
          </a:xfrm>
          <a:prstGeom prst="rect">
            <a:avLst/>
          </a:prstGeom>
        </p:spPr>
        <p:txBody>
          <a:bodyPr wrap="square" lIns="0" tIns="0" rIns="0" bIns="0">
            <a:spAutoFit/>
          </a:bodyPr>
          <a:lstStyle>
            <a:lvl1pPr>
              <a:defRPr sz="1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github.com/Pavankurapati03" TargetMode="Externa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43318" y="3637935"/>
            <a:ext cx="7020232" cy="707846"/>
          </a:xfrm>
          <a:prstGeom prst="rect">
            <a:avLst/>
          </a:prstGeom>
          <a:noFill/>
          <a:ln>
            <a:noFill/>
          </a:ln>
        </p:spPr>
        <p:txBody>
          <a:bodyPr spcFirstLastPara="1" wrap="square" lIns="91425" tIns="45700" rIns="91425" bIns="45700" anchor="t" anchorCtr="0">
            <a:spAutoFit/>
          </a:bodyPr>
          <a:lstStyle/>
          <a:p>
            <a:pPr algn="ctr"/>
            <a:br>
              <a:rPr lang="en-IN" sz="2000" b="0" i="0" u="none" strike="noStrike" cap="none" dirty="0">
                <a:solidFill>
                  <a:schemeClr val="dk1"/>
                </a:solidFill>
                <a:latin typeface="Calibri"/>
                <a:ea typeface="Calibri"/>
                <a:cs typeface="Calibri"/>
                <a:sym typeface="Calibri"/>
              </a:rPr>
            </a:br>
            <a:r>
              <a:rPr lang="en-US" sz="2000" b="1" dirty="0">
                <a:latin typeface="Times New Roman"/>
                <a:cs typeface="Times New Roman"/>
              </a:rPr>
              <a:t>Exploratory</a:t>
            </a:r>
            <a:r>
              <a:rPr lang="en-US" sz="2000" b="1" spc="-60" dirty="0">
                <a:latin typeface="Times New Roman"/>
                <a:cs typeface="Times New Roman"/>
              </a:rPr>
              <a:t> </a:t>
            </a:r>
            <a:r>
              <a:rPr lang="en-US" sz="2000" b="1" dirty="0">
                <a:latin typeface="Times New Roman"/>
                <a:cs typeface="Times New Roman"/>
              </a:rPr>
              <a:t>Data</a:t>
            </a:r>
            <a:r>
              <a:rPr lang="en-US" sz="2000" b="1" spc="-55" dirty="0">
                <a:latin typeface="Times New Roman"/>
                <a:cs typeface="Times New Roman"/>
              </a:rPr>
              <a:t> </a:t>
            </a:r>
            <a:r>
              <a:rPr lang="en-US" sz="2000" b="1" dirty="0">
                <a:latin typeface="Times New Roman"/>
                <a:cs typeface="Times New Roman"/>
              </a:rPr>
              <a:t>Analysis</a:t>
            </a:r>
            <a:r>
              <a:rPr lang="en-US" sz="2000" b="1" spc="-55" dirty="0">
                <a:latin typeface="Times New Roman"/>
                <a:cs typeface="Times New Roman"/>
              </a:rPr>
              <a:t> </a:t>
            </a:r>
            <a:r>
              <a:rPr lang="en-US" sz="2000" b="1" dirty="0">
                <a:latin typeface="Times New Roman"/>
                <a:cs typeface="Times New Roman"/>
              </a:rPr>
              <a:t>on</a:t>
            </a:r>
            <a:r>
              <a:rPr lang="en-US" sz="2000" b="1" spc="-15" dirty="0">
                <a:latin typeface="Times New Roman"/>
                <a:cs typeface="Times New Roman"/>
              </a:rPr>
              <a:t> </a:t>
            </a:r>
            <a:r>
              <a:rPr lang="en-US" sz="2000" b="1" spc="-20" dirty="0">
                <a:latin typeface="Times New Roman"/>
                <a:cs typeface="Times New Roman"/>
              </a:rPr>
              <a:t>AMCAT</a:t>
            </a:r>
            <a:r>
              <a:rPr lang="en-US" sz="2000" b="1" spc="-90" dirty="0">
                <a:latin typeface="Times New Roman"/>
                <a:cs typeface="Times New Roman"/>
              </a:rPr>
              <a:t> </a:t>
            </a:r>
            <a:r>
              <a:rPr lang="en-US" sz="2000" b="1" spc="-10" dirty="0">
                <a:latin typeface="Times New Roman"/>
                <a:cs typeface="Times New Roman"/>
              </a:rPr>
              <a:t>Dataset</a:t>
            </a:r>
            <a:endParaRPr lang="en-US" sz="2000" dirty="0">
              <a:latin typeface="Times New Roman"/>
              <a:cs typeface="Times New Roman"/>
            </a:endParaRPr>
          </a:p>
        </p:txBody>
      </p:sp>
      <p:sp>
        <p:nvSpPr>
          <p:cNvPr id="2" name="Google Shape;99;p1">
            <a:extLst>
              <a:ext uri="{FF2B5EF4-FFF2-40B4-BE49-F238E27FC236}">
                <a16:creationId xmlns:a16="http://schemas.microsoft.com/office/drawing/2014/main" id="{6DF300E1-EA09-F156-9FD0-2557EF7F8229}"/>
              </a:ext>
            </a:extLst>
          </p:cNvPr>
          <p:cNvSpPr txBox="1"/>
          <p:nvPr/>
        </p:nvSpPr>
        <p:spPr>
          <a:xfrm>
            <a:off x="2443318" y="4675085"/>
            <a:ext cx="7020232" cy="707846"/>
          </a:xfrm>
          <a:prstGeom prst="rect">
            <a:avLst/>
          </a:prstGeom>
          <a:noFill/>
          <a:ln>
            <a:noFill/>
          </a:ln>
        </p:spPr>
        <p:txBody>
          <a:bodyPr spcFirstLastPara="1" wrap="square" lIns="91425" tIns="45700" rIns="91425" bIns="45700" anchor="t" anchorCtr="0">
            <a:spAutoFit/>
          </a:bodyPr>
          <a:lstStyle/>
          <a:p>
            <a:pPr algn="ctr"/>
            <a:r>
              <a:rPr lang="en-IN" sz="2000" b="1" i="0" u="none" strike="noStrike" cap="none" dirty="0" err="1">
                <a:solidFill>
                  <a:schemeClr val="dk1"/>
                </a:solidFill>
                <a:latin typeface="Calibri"/>
                <a:ea typeface="Calibri"/>
                <a:cs typeface="Calibri"/>
                <a:sym typeface="Calibri"/>
              </a:rPr>
              <a:t>Kurapati</a:t>
            </a:r>
            <a:r>
              <a:rPr lang="en-IN" sz="2000" b="1" i="0" u="none" strike="noStrike" cap="none" dirty="0">
                <a:solidFill>
                  <a:schemeClr val="dk1"/>
                </a:solidFill>
                <a:latin typeface="Calibri"/>
                <a:ea typeface="Calibri"/>
                <a:cs typeface="Calibri"/>
                <a:sym typeface="Calibri"/>
              </a:rPr>
              <a:t> Pavankumar</a:t>
            </a:r>
          </a:p>
          <a:p>
            <a:pPr algn="ctr"/>
            <a:r>
              <a:rPr lang="en-IN" sz="2000" b="1" dirty="0">
                <a:solidFill>
                  <a:schemeClr val="dk1"/>
                </a:solidFill>
                <a:latin typeface="Calibri"/>
                <a:ea typeface="Calibri"/>
                <a:cs typeface="Calibri"/>
                <a:sym typeface="Calibri"/>
              </a:rPr>
              <a:t>ID : IN9240133</a:t>
            </a:r>
            <a:endParaRPr lang="en-US" sz="20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2962" y="366775"/>
            <a:ext cx="6343650" cy="666750"/>
          </a:xfrm>
          <a:prstGeom prst="rect">
            <a:avLst/>
          </a:prstGeom>
          <a:ln w="9525">
            <a:solidFill>
              <a:srgbClr val="4471C4"/>
            </a:solidFill>
          </a:ln>
        </p:spPr>
        <p:txBody>
          <a:bodyPr vert="horz" wrap="square" lIns="0" tIns="22860" rIns="0" bIns="0" rtlCol="0">
            <a:spAutoFit/>
          </a:bodyPr>
          <a:lstStyle/>
          <a:p>
            <a:pPr marL="86995">
              <a:lnSpc>
                <a:spcPts val="2250"/>
              </a:lnSpc>
              <a:spcBef>
                <a:spcPts val="180"/>
              </a:spcBef>
            </a:pPr>
            <a:r>
              <a:rPr sz="2000" dirty="0">
                <a:solidFill>
                  <a:srgbClr val="C00000"/>
                </a:solidFill>
                <a:latin typeface="Times New Roman"/>
                <a:cs typeface="Times New Roman"/>
              </a:rPr>
              <a:t>Which</a:t>
            </a:r>
            <a:r>
              <a:rPr sz="2000" spc="-35" dirty="0">
                <a:solidFill>
                  <a:srgbClr val="C00000"/>
                </a:solidFill>
                <a:latin typeface="Times New Roman"/>
                <a:cs typeface="Times New Roman"/>
              </a:rPr>
              <a:t> </a:t>
            </a:r>
            <a:r>
              <a:rPr sz="2000" dirty="0">
                <a:solidFill>
                  <a:srgbClr val="C00000"/>
                </a:solidFill>
                <a:latin typeface="Times New Roman"/>
                <a:cs typeface="Times New Roman"/>
              </a:rPr>
              <a:t>top</a:t>
            </a:r>
            <a:r>
              <a:rPr sz="2000" spc="-30" dirty="0">
                <a:solidFill>
                  <a:srgbClr val="C00000"/>
                </a:solidFill>
                <a:latin typeface="Times New Roman"/>
                <a:cs typeface="Times New Roman"/>
              </a:rPr>
              <a:t> </a:t>
            </a:r>
            <a:r>
              <a:rPr sz="2000" dirty="0">
                <a:solidFill>
                  <a:srgbClr val="C00000"/>
                </a:solidFill>
                <a:latin typeface="Times New Roman"/>
                <a:cs typeface="Times New Roman"/>
              </a:rPr>
              <a:t>20</a:t>
            </a:r>
            <a:r>
              <a:rPr sz="2000" spc="-35" dirty="0">
                <a:solidFill>
                  <a:srgbClr val="C00000"/>
                </a:solidFill>
                <a:latin typeface="Times New Roman"/>
                <a:cs typeface="Times New Roman"/>
              </a:rPr>
              <a:t> </a:t>
            </a:r>
            <a:r>
              <a:rPr sz="2000" dirty="0">
                <a:solidFill>
                  <a:srgbClr val="C00000"/>
                </a:solidFill>
                <a:latin typeface="Times New Roman"/>
                <a:cs typeface="Times New Roman"/>
              </a:rPr>
              <a:t>jobs</a:t>
            </a:r>
            <a:r>
              <a:rPr sz="2000" spc="-35" dirty="0">
                <a:solidFill>
                  <a:srgbClr val="C00000"/>
                </a:solidFill>
                <a:latin typeface="Times New Roman"/>
                <a:cs typeface="Times New Roman"/>
              </a:rPr>
              <a:t> </a:t>
            </a:r>
            <a:r>
              <a:rPr sz="2000" dirty="0">
                <a:solidFill>
                  <a:srgbClr val="C00000"/>
                </a:solidFill>
                <a:latin typeface="Times New Roman"/>
                <a:cs typeface="Times New Roman"/>
              </a:rPr>
              <a:t>Designation</a:t>
            </a:r>
            <a:r>
              <a:rPr sz="2000" spc="-35" dirty="0">
                <a:solidFill>
                  <a:srgbClr val="C00000"/>
                </a:solidFill>
                <a:latin typeface="Times New Roman"/>
                <a:cs typeface="Times New Roman"/>
              </a:rPr>
              <a:t> </a:t>
            </a:r>
            <a:r>
              <a:rPr sz="2000" dirty="0">
                <a:solidFill>
                  <a:srgbClr val="C00000"/>
                </a:solidFill>
                <a:latin typeface="Times New Roman"/>
                <a:cs typeface="Times New Roman"/>
              </a:rPr>
              <a:t>has</a:t>
            </a:r>
            <a:r>
              <a:rPr sz="2000" spc="-35" dirty="0">
                <a:solidFill>
                  <a:srgbClr val="C00000"/>
                </a:solidFill>
                <a:latin typeface="Times New Roman"/>
                <a:cs typeface="Times New Roman"/>
              </a:rPr>
              <a:t> </a:t>
            </a:r>
            <a:r>
              <a:rPr sz="2000" dirty="0">
                <a:solidFill>
                  <a:srgbClr val="C00000"/>
                </a:solidFill>
                <a:latin typeface="Times New Roman"/>
                <a:cs typeface="Times New Roman"/>
              </a:rPr>
              <a:t>more</a:t>
            </a:r>
            <a:r>
              <a:rPr sz="2000" spc="-5" dirty="0">
                <a:solidFill>
                  <a:srgbClr val="C00000"/>
                </a:solidFill>
                <a:latin typeface="Times New Roman"/>
                <a:cs typeface="Times New Roman"/>
              </a:rPr>
              <a:t> </a:t>
            </a:r>
            <a:r>
              <a:rPr sz="2000" dirty="0">
                <a:solidFill>
                  <a:srgbClr val="C00000"/>
                </a:solidFill>
                <a:latin typeface="Times New Roman"/>
                <a:cs typeface="Times New Roman"/>
              </a:rPr>
              <a:t>salary</a:t>
            </a:r>
            <a:r>
              <a:rPr sz="2000" spc="-40" dirty="0">
                <a:solidFill>
                  <a:srgbClr val="C00000"/>
                </a:solidFill>
                <a:latin typeface="Times New Roman"/>
                <a:cs typeface="Times New Roman"/>
              </a:rPr>
              <a:t> </a:t>
            </a:r>
            <a:r>
              <a:rPr sz="2000" dirty="0">
                <a:solidFill>
                  <a:srgbClr val="C00000"/>
                </a:solidFill>
                <a:latin typeface="Times New Roman"/>
                <a:cs typeface="Times New Roman"/>
              </a:rPr>
              <a:t>in</a:t>
            </a:r>
            <a:r>
              <a:rPr sz="2000" spc="-30" dirty="0">
                <a:solidFill>
                  <a:srgbClr val="C00000"/>
                </a:solidFill>
                <a:latin typeface="Times New Roman"/>
                <a:cs typeface="Times New Roman"/>
              </a:rPr>
              <a:t> </a:t>
            </a:r>
            <a:r>
              <a:rPr sz="2000" spc="-25" dirty="0">
                <a:solidFill>
                  <a:srgbClr val="C00000"/>
                </a:solidFill>
                <a:latin typeface="Times New Roman"/>
                <a:cs typeface="Times New Roman"/>
              </a:rPr>
              <a:t>IT</a:t>
            </a:r>
            <a:endParaRPr sz="2000">
              <a:latin typeface="Times New Roman"/>
              <a:cs typeface="Times New Roman"/>
            </a:endParaRPr>
          </a:p>
          <a:p>
            <a:pPr marL="86995">
              <a:lnSpc>
                <a:spcPts val="2250"/>
              </a:lnSpc>
            </a:pPr>
            <a:r>
              <a:rPr sz="2000" dirty="0">
                <a:solidFill>
                  <a:srgbClr val="C00000"/>
                </a:solidFill>
                <a:latin typeface="Times New Roman"/>
                <a:cs typeface="Times New Roman"/>
              </a:rPr>
              <a:t>companies</a:t>
            </a:r>
            <a:r>
              <a:rPr sz="2000" spc="-20" dirty="0">
                <a:solidFill>
                  <a:srgbClr val="C00000"/>
                </a:solidFill>
                <a:latin typeface="Times New Roman"/>
                <a:cs typeface="Times New Roman"/>
              </a:rPr>
              <a:t> </a:t>
            </a:r>
            <a:r>
              <a:rPr sz="2000" spc="-50" dirty="0">
                <a:solidFill>
                  <a:srgbClr val="C00000"/>
                </a:solidFill>
                <a:latin typeface="Times New Roman"/>
                <a:cs typeface="Times New Roman"/>
              </a:rPr>
              <a:t>?</a:t>
            </a:r>
            <a:endParaRPr sz="2000">
              <a:latin typeface="Times New Roman"/>
              <a:cs typeface="Times New Roman"/>
            </a:endParaRPr>
          </a:p>
        </p:txBody>
      </p:sp>
      <p:sp>
        <p:nvSpPr>
          <p:cNvPr id="3" name="object 3"/>
          <p:cNvSpPr txBox="1"/>
          <p:nvPr/>
        </p:nvSpPr>
        <p:spPr>
          <a:xfrm>
            <a:off x="1032192" y="1265491"/>
            <a:ext cx="6080760" cy="1521460"/>
          </a:xfrm>
          <a:prstGeom prst="rect">
            <a:avLst/>
          </a:prstGeom>
        </p:spPr>
        <p:txBody>
          <a:bodyPr vert="horz" wrap="square" lIns="0" tIns="41275" rIns="0" bIns="0" rtlCol="0">
            <a:spAutoFit/>
          </a:bodyPr>
          <a:lstStyle/>
          <a:p>
            <a:pPr marL="354965" marR="10795" indent="-342900" algn="just">
              <a:lnSpc>
                <a:spcPts val="1500"/>
              </a:lnSpc>
              <a:spcBef>
                <a:spcPts val="325"/>
              </a:spcBef>
              <a:buSzPct val="128571"/>
              <a:buFont typeface="Arial MT"/>
              <a:buChar char="•"/>
              <a:tabLst>
                <a:tab pos="354965" algn="l"/>
              </a:tabLst>
            </a:pPr>
            <a:r>
              <a:rPr sz="1400" b="1" spc="-10" dirty="0">
                <a:latin typeface="+mn-lt"/>
                <a:cs typeface="Times New Roman"/>
              </a:rPr>
              <a:t>High-</a:t>
            </a:r>
            <a:r>
              <a:rPr sz="1400" b="1" dirty="0">
                <a:latin typeface="+mn-lt"/>
                <a:cs typeface="Times New Roman"/>
              </a:rPr>
              <a:t>Paying</a:t>
            </a:r>
            <a:r>
              <a:rPr sz="1400" b="1" spc="270" dirty="0">
                <a:latin typeface="+mn-lt"/>
                <a:cs typeface="Times New Roman"/>
              </a:rPr>
              <a:t>  </a:t>
            </a:r>
            <a:r>
              <a:rPr sz="1400" b="1" dirty="0">
                <a:latin typeface="+mn-lt"/>
                <a:cs typeface="Times New Roman"/>
              </a:rPr>
              <a:t>Roles:</a:t>
            </a:r>
            <a:r>
              <a:rPr sz="1400" b="1" spc="290" dirty="0">
                <a:latin typeface="+mn-lt"/>
                <a:cs typeface="Times New Roman"/>
              </a:rPr>
              <a:t>  </a:t>
            </a:r>
            <a:r>
              <a:rPr sz="1400" dirty="0">
                <a:solidFill>
                  <a:srgbClr val="0D0D0D"/>
                </a:solidFill>
                <a:latin typeface="+mn-lt"/>
                <a:cs typeface="Times New Roman"/>
              </a:rPr>
              <a:t>Analysis</a:t>
            </a:r>
            <a:r>
              <a:rPr sz="1400" spc="305" dirty="0">
                <a:solidFill>
                  <a:srgbClr val="0D0D0D"/>
                </a:solidFill>
                <a:latin typeface="+mn-lt"/>
                <a:cs typeface="Times New Roman"/>
              </a:rPr>
              <a:t>  </a:t>
            </a:r>
            <a:r>
              <a:rPr sz="1400" dirty="0">
                <a:solidFill>
                  <a:srgbClr val="0D0D0D"/>
                </a:solidFill>
                <a:latin typeface="+mn-lt"/>
                <a:cs typeface="Times New Roman"/>
              </a:rPr>
              <a:t>reveals</a:t>
            </a:r>
            <a:r>
              <a:rPr sz="1400" spc="285" dirty="0">
                <a:solidFill>
                  <a:srgbClr val="0D0D0D"/>
                </a:solidFill>
                <a:latin typeface="+mn-lt"/>
                <a:cs typeface="Times New Roman"/>
              </a:rPr>
              <a:t>  </a:t>
            </a:r>
            <a:r>
              <a:rPr sz="1400" dirty="0">
                <a:solidFill>
                  <a:srgbClr val="0D0D0D"/>
                </a:solidFill>
                <a:latin typeface="+mn-lt"/>
                <a:cs typeface="Times New Roman"/>
              </a:rPr>
              <a:t>that</a:t>
            </a:r>
            <a:r>
              <a:rPr sz="1400" spc="290" dirty="0">
                <a:solidFill>
                  <a:srgbClr val="0D0D0D"/>
                </a:solidFill>
                <a:latin typeface="+mn-lt"/>
                <a:cs typeface="Times New Roman"/>
              </a:rPr>
              <a:t>  </a:t>
            </a:r>
            <a:r>
              <a:rPr sz="1400" dirty="0">
                <a:solidFill>
                  <a:srgbClr val="0D0D0D"/>
                </a:solidFill>
                <a:latin typeface="+mn-lt"/>
                <a:cs typeface="Times New Roman"/>
              </a:rPr>
              <a:t>job</a:t>
            </a:r>
            <a:r>
              <a:rPr sz="1400" spc="275" dirty="0">
                <a:solidFill>
                  <a:srgbClr val="0D0D0D"/>
                </a:solidFill>
                <a:latin typeface="+mn-lt"/>
                <a:cs typeface="Times New Roman"/>
              </a:rPr>
              <a:t>  </a:t>
            </a:r>
            <a:r>
              <a:rPr sz="1400" dirty="0">
                <a:solidFill>
                  <a:srgbClr val="0D0D0D"/>
                </a:solidFill>
                <a:latin typeface="+mn-lt"/>
                <a:cs typeface="Times New Roman"/>
              </a:rPr>
              <a:t>titles</a:t>
            </a:r>
            <a:r>
              <a:rPr sz="1400" spc="300" dirty="0">
                <a:solidFill>
                  <a:srgbClr val="0D0D0D"/>
                </a:solidFill>
                <a:latin typeface="+mn-lt"/>
                <a:cs typeface="Times New Roman"/>
              </a:rPr>
              <a:t>  </a:t>
            </a:r>
            <a:r>
              <a:rPr sz="1400" dirty="0">
                <a:solidFill>
                  <a:srgbClr val="0D0D0D"/>
                </a:solidFill>
                <a:latin typeface="+mn-lt"/>
                <a:cs typeface="Times New Roman"/>
              </a:rPr>
              <a:t>such</a:t>
            </a:r>
            <a:r>
              <a:rPr sz="1400" spc="290" dirty="0">
                <a:solidFill>
                  <a:srgbClr val="0D0D0D"/>
                </a:solidFill>
                <a:latin typeface="+mn-lt"/>
                <a:cs typeface="Times New Roman"/>
              </a:rPr>
              <a:t>  </a:t>
            </a:r>
            <a:r>
              <a:rPr sz="1400" dirty="0">
                <a:solidFill>
                  <a:srgbClr val="0D0D0D"/>
                </a:solidFill>
                <a:latin typeface="+mn-lt"/>
                <a:cs typeface="Times New Roman"/>
              </a:rPr>
              <a:t>as</a:t>
            </a:r>
            <a:r>
              <a:rPr sz="1400" spc="305" dirty="0">
                <a:solidFill>
                  <a:srgbClr val="0D0D0D"/>
                </a:solidFill>
                <a:latin typeface="+mn-lt"/>
                <a:cs typeface="Times New Roman"/>
              </a:rPr>
              <a:t>  </a:t>
            </a:r>
            <a:r>
              <a:rPr sz="1400" spc="-20" dirty="0">
                <a:solidFill>
                  <a:srgbClr val="0D0D0D"/>
                </a:solidFill>
                <a:latin typeface="+mn-lt"/>
                <a:cs typeface="Times New Roman"/>
              </a:rPr>
              <a:t>Data </a:t>
            </a:r>
            <a:r>
              <a:rPr sz="1400" dirty="0">
                <a:solidFill>
                  <a:srgbClr val="0D0D0D"/>
                </a:solidFill>
                <a:latin typeface="+mn-lt"/>
                <a:cs typeface="Times New Roman"/>
              </a:rPr>
              <a:t>Scientist,</a:t>
            </a:r>
            <a:r>
              <a:rPr sz="1400" spc="450" dirty="0">
                <a:solidFill>
                  <a:srgbClr val="0D0D0D"/>
                </a:solidFill>
                <a:latin typeface="+mn-lt"/>
                <a:cs typeface="Times New Roman"/>
              </a:rPr>
              <a:t> </a:t>
            </a:r>
            <a:r>
              <a:rPr sz="1400" dirty="0">
                <a:solidFill>
                  <a:srgbClr val="0D0D0D"/>
                </a:solidFill>
                <a:latin typeface="+mn-lt"/>
                <a:cs typeface="Times New Roman"/>
              </a:rPr>
              <a:t>Senior</a:t>
            </a:r>
            <a:r>
              <a:rPr sz="1400" spc="400" dirty="0">
                <a:solidFill>
                  <a:srgbClr val="0D0D0D"/>
                </a:solidFill>
                <a:latin typeface="+mn-lt"/>
                <a:cs typeface="Times New Roman"/>
              </a:rPr>
              <a:t> </a:t>
            </a:r>
            <a:r>
              <a:rPr sz="1400" dirty="0">
                <a:solidFill>
                  <a:srgbClr val="0D0D0D"/>
                </a:solidFill>
                <a:latin typeface="+mn-lt"/>
                <a:cs typeface="Times New Roman"/>
              </a:rPr>
              <a:t>Developer,</a:t>
            </a:r>
            <a:r>
              <a:rPr sz="1400" spc="425" dirty="0">
                <a:solidFill>
                  <a:srgbClr val="0D0D0D"/>
                </a:solidFill>
                <a:latin typeface="+mn-lt"/>
                <a:cs typeface="Times New Roman"/>
              </a:rPr>
              <a:t> </a:t>
            </a:r>
            <a:r>
              <a:rPr sz="1400" dirty="0">
                <a:solidFill>
                  <a:srgbClr val="0D0D0D"/>
                </a:solidFill>
                <a:latin typeface="+mn-lt"/>
                <a:cs typeface="Times New Roman"/>
              </a:rPr>
              <a:t>and</a:t>
            </a:r>
            <a:r>
              <a:rPr sz="1400" spc="405" dirty="0">
                <a:solidFill>
                  <a:srgbClr val="0D0D0D"/>
                </a:solidFill>
                <a:latin typeface="+mn-lt"/>
                <a:cs typeface="Times New Roman"/>
              </a:rPr>
              <a:t> </a:t>
            </a:r>
            <a:r>
              <a:rPr sz="1400" dirty="0">
                <a:solidFill>
                  <a:srgbClr val="0D0D0D"/>
                </a:solidFill>
                <a:latin typeface="+mn-lt"/>
                <a:cs typeface="Times New Roman"/>
              </a:rPr>
              <a:t>Technology</a:t>
            </a:r>
            <a:r>
              <a:rPr sz="1400" spc="420" dirty="0">
                <a:solidFill>
                  <a:srgbClr val="0D0D0D"/>
                </a:solidFill>
                <a:latin typeface="+mn-lt"/>
                <a:cs typeface="Times New Roman"/>
              </a:rPr>
              <a:t> </a:t>
            </a:r>
            <a:r>
              <a:rPr sz="1400" dirty="0">
                <a:solidFill>
                  <a:srgbClr val="0D0D0D"/>
                </a:solidFill>
                <a:latin typeface="+mn-lt"/>
                <a:cs typeface="Times New Roman"/>
              </a:rPr>
              <a:t>Lead</a:t>
            </a:r>
            <a:r>
              <a:rPr sz="1400" spc="430" dirty="0">
                <a:solidFill>
                  <a:srgbClr val="0D0D0D"/>
                </a:solidFill>
                <a:latin typeface="+mn-lt"/>
                <a:cs typeface="Times New Roman"/>
              </a:rPr>
              <a:t> </a:t>
            </a:r>
            <a:r>
              <a:rPr sz="1400" dirty="0">
                <a:solidFill>
                  <a:srgbClr val="0D0D0D"/>
                </a:solidFill>
                <a:latin typeface="+mn-lt"/>
                <a:cs typeface="Times New Roman"/>
              </a:rPr>
              <a:t>are</a:t>
            </a:r>
            <a:r>
              <a:rPr sz="1400" spc="390" dirty="0">
                <a:solidFill>
                  <a:srgbClr val="0D0D0D"/>
                </a:solidFill>
                <a:latin typeface="+mn-lt"/>
                <a:cs typeface="Times New Roman"/>
              </a:rPr>
              <a:t> </a:t>
            </a:r>
            <a:r>
              <a:rPr sz="1400" dirty="0">
                <a:solidFill>
                  <a:srgbClr val="0D0D0D"/>
                </a:solidFill>
                <a:latin typeface="+mn-lt"/>
                <a:cs typeface="Times New Roman"/>
              </a:rPr>
              <a:t>among</a:t>
            </a:r>
            <a:r>
              <a:rPr sz="1400" spc="395" dirty="0">
                <a:solidFill>
                  <a:srgbClr val="0D0D0D"/>
                </a:solidFill>
                <a:latin typeface="+mn-lt"/>
                <a:cs typeface="Times New Roman"/>
              </a:rPr>
              <a:t> </a:t>
            </a:r>
            <a:r>
              <a:rPr sz="1400" dirty="0">
                <a:solidFill>
                  <a:srgbClr val="0D0D0D"/>
                </a:solidFill>
                <a:latin typeface="+mn-lt"/>
                <a:cs typeface="Times New Roman"/>
              </a:rPr>
              <a:t>the</a:t>
            </a:r>
            <a:r>
              <a:rPr sz="1400" spc="390" dirty="0">
                <a:solidFill>
                  <a:srgbClr val="0D0D0D"/>
                </a:solidFill>
                <a:latin typeface="+mn-lt"/>
                <a:cs typeface="Times New Roman"/>
              </a:rPr>
              <a:t> </a:t>
            </a:r>
            <a:r>
              <a:rPr sz="1400" dirty="0">
                <a:solidFill>
                  <a:srgbClr val="0D0D0D"/>
                </a:solidFill>
                <a:latin typeface="+mn-lt"/>
                <a:cs typeface="Times New Roman"/>
              </a:rPr>
              <a:t>top</a:t>
            </a:r>
            <a:r>
              <a:rPr sz="1400" spc="395" dirty="0">
                <a:solidFill>
                  <a:srgbClr val="0D0D0D"/>
                </a:solidFill>
                <a:latin typeface="+mn-lt"/>
                <a:cs typeface="Times New Roman"/>
              </a:rPr>
              <a:t> </a:t>
            </a:r>
            <a:r>
              <a:rPr sz="1400" spc="-25" dirty="0">
                <a:solidFill>
                  <a:srgbClr val="0D0D0D"/>
                </a:solidFill>
                <a:latin typeface="+mn-lt"/>
                <a:cs typeface="Times New Roman"/>
              </a:rPr>
              <a:t>20 </a:t>
            </a:r>
            <a:r>
              <a:rPr sz="1400" dirty="0">
                <a:solidFill>
                  <a:srgbClr val="0D0D0D"/>
                </a:solidFill>
                <a:latin typeface="+mn-lt"/>
                <a:cs typeface="Times New Roman"/>
              </a:rPr>
              <a:t>positions</a:t>
            </a:r>
            <a:r>
              <a:rPr sz="1400" spc="-35" dirty="0">
                <a:solidFill>
                  <a:srgbClr val="0D0D0D"/>
                </a:solidFill>
                <a:latin typeface="+mn-lt"/>
                <a:cs typeface="Times New Roman"/>
              </a:rPr>
              <a:t> </a:t>
            </a:r>
            <a:r>
              <a:rPr sz="1400" dirty="0">
                <a:solidFill>
                  <a:srgbClr val="0D0D0D"/>
                </a:solidFill>
                <a:latin typeface="+mn-lt"/>
                <a:cs typeface="Times New Roman"/>
              </a:rPr>
              <a:t>commanding</a:t>
            </a:r>
            <a:r>
              <a:rPr sz="1400" spc="-20" dirty="0">
                <a:solidFill>
                  <a:srgbClr val="0D0D0D"/>
                </a:solidFill>
                <a:latin typeface="+mn-lt"/>
                <a:cs typeface="Times New Roman"/>
              </a:rPr>
              <a:t> </a:t>
            </a:r>
            <a:r>
              <a:rPr sz="1400" dirty="0">
                <a:solidFill>
                  <a:srgbClr val="0D0D0D"/>
                </a:solidFill>
                <a:latin typeface="+mn-lt"/>
                <a:cs typeface="Times New Roman"/>
              </a:rPr>
              <a:t>higher</a:t>
            </a:r>
            <a:r>
              <a:rPr sz="1400" spc="-80" dirty="0">
                <a:solidFill>
                  <a:srgbClr val="0D0D0D"/>
                </a:solidFill>
                <a:latin typeface="+mn-lt"/>
                <a:cs typeface="Times New Roman"/>
              </a:rPr>
              <a:t> </a:t>
            </a:r>
            <a:r>
              <a:rPr sz="1400" dirty="0">
                <a:solidFill>
                  <a:srgbClr val="0D0D0D"/>
                </a:solidFill>
                <a:latin typeface="+mn-lt"/>
                <a:cs typeface="Times New Roman"/>
              </a:rPr>
              <a:t>salaries</a:t>
            </a:r>
            <a:r>
              <a:rPr sz="1400" spc="-45" dirty="0">
                <a:solidFill>
                  <a:srgbClr val="0D0D0D"/>
                </a:solidFill>
                <a:latin typeface="+mn-lt"/>
                <a:cs typeface="Times New Roman"/>
              </a:rPr>
              <a:t> </a:t>
            </a:r>
            <a:r>
              <a:rPr sz="1400" spc="-10" dirty="0">
                <a:solidFill>
                  <a:srgbClr val="0D0D0D"/>
                </a:solidFill>
                <a:latin typeface="+mn-lt"/>
                <a:cs typeface="Times New Roman"/>
              </a:rPr>
              <a:t>within</a:t>
            </a:r>
            <a:endParaRPr sz="1400" dirty="0">
              <a:latin typeface="+mn-lt"/>
              <a:cs typeface="Times New Roman"/>
            </a:endParaRPr>
          </a:p>
          <a:p>
            <a:pPr marL="354965" marR="5080" indent="-342900" algn="just">
              <a:lnSpc>
                <a:spcPts val="1500"/>
              </a:lnSpc>
              <a:spcBef>
                <a:spcPts val="1060"/>
              </a:spcBef>
              <a:buSzPct val="128571"/>
              <a:buFont typeface="Arial MT"/>
              <a:buChar char="•"/>
              <a:tabLst>
                <a:tab pos="354965" algn="l"/>
              </a:tabLst>
            </a:pPr>
            <a:r>
              <a:rPr sz="1400" b="1" dirty="0">
                <a:latin typeface="+mn-lt"/>
                <a:cs typeface="Times New Roman"/>
              </a:rPr>
              <a:t>Leadership</a:t>
            </a:r>
            <a:r>
              <a:rPr sz="1400" b="1" spc="365" dirty="0">
                <a:latin typeface="+mn-lt"/>
                <a:cs typeface="Times New Roman"/>
              </a:rPr>
              <a:t>   </a:t>
            </a:r>
            <a:r>
              <a:rPr sz="1400" b="1" dirty="0">
                <a:latin typeface="+mn-lt"/>
                <a:cs typeface="Times New Roman"/>
              </a:rPr>
              <a:t>and</a:t>
            </a:r>
            <a:r>
              <a:rPr sz="1400" b="1" spc="360" dirty="0">
                <a:latin typeface="+mn-lt"/>
                <a:cs typeface="Times New Roman"/>
              </a:rPr>
              <a:t>   </a:t>
            </a:r>
            <a:r>
              <a:rPr sz="1400" b="1" dirty="0">
                <a:latin typeface="+mn-lt"/>
                <a:cs typeface="Times New Roman"/>
              </a:rPr>
              <a:t>Expertise:</a:t>
            </a:r>
            <a:r>
              <a:rPr sz="1400" b="1" spc="370" dirty="0">
                <a:latin typeface="+mn-lt"/>
                <a:cs typeface="Times New Roman"/>
              </a:rPr>
              <a:t>   </a:t>
            </a:r>
            <a:r>
              <a:rPr sz="1400" dirty="0">
                <a:solidFill>
                  <a:srgbClr val="0D0D0D"/>
                </a:solidFill>
                <a:latin typeface="+mn-lt"/>
                <a:cs typeface="Times New Roman"/>
              </a:rPr>
              <a:t>Positions</a:t>
            </a:r>
            <a:r>
              <a:rPr sz="1400" spc="375" dirty="0">
                <a:solidFill>
                  <a:srgbClr val="0D0D0D"/>
                </a:solidFill>
                <a:latin typeface="+mn-lt"/>
                <a:cs typeface="Times New Roman"/>
              </a:rPr>
              <a:t>   </a:t>
            </a:r>
            <a:r>
              <a:rPr sz="1400" dirty="0">
                <a:solidFill>
                  <a:srgbClr val="0D0D0D"/>
                </a:solidFill>
                <a:latin typeface="+mn-lt"/>
                <a:cs typeface="Times New Roman"/>
              </a:rPr>
              <a:t>like</a:t>
            </a:r>
            <a:r>
              <a:rPr sz="1400" spc="365" dirty="0">
                <a:solidFill>
                  <a:srgbClr val="0D0D0D"/>
                </a:solidFill>
                <a:latin typeface="+mn-lt"/>
                <a:cs typeface="Times New Roman"/>
              </a:rPr>
              <a:t>   </a:t>
            </a:r>
            <a:r>
              <a:rPr sz="1400" dirty="0">
                <a:solidFill>
                  <a:srgbClr val="0D0D0D"/>
                </a:solidFill>
                <a:latin typeface="+mn-lt"/>
                <a:cs typeface="Times New Roman"/>
              </a:rPr>
              <a:t>Branch</a:t>
            </a:r>
            <a:r>
              <a:rPr sz="1400" spc="360" dirty="0">
                <a:solidFill>
                  <a:srgbClr val="0D0D0D"/>
                </a:solidFill>
                <a:latin typeface="+mn-lt"/>
                <a:cs typeface="Times New Roman"/>
              </a:rPr>
              <a:t>   </a:t>
            </a:r>
            <a:r>
              <a:rPr sz="1400" spc="-10" dirty="0">
                <a:solidFill>
                  <a:srgbClr val="0D0D0D"/>
                </a:solidFill>
                <a:latin typeface="+mn-lt"/>
                <a:cs typeface="Times New Roman"/>
              </a:rPr>
              <a:t>Manager, </a:t>
            </a:r>
            <a:r>
              <a:rPr sz="1400" dirty="0">
                <a:solidFill>
                  <a:srgbClr val="0D0D0D"/>
                </a:solidFill>
                <a:latin typeface="+mn-lt"/>
                <a:cs typeface="Times New Roman"/>
              </a:rPr>
              <a:t>Research</a:t>
            </a:r>
            <a:r>
              <a:rPr sz="1400" spc="25" dirty="0">
                <a:solidFill>
                  <a:srgbClr val="0D0D0D"/>
                </a:solidFill>
                <a:latin typeface="+mn-lt"/>
                <a:cs typeface="Times New Roman"/>
              </a:rPr>
              <a:t> </a:t>
            </a:r>
            <a:r>
              <a:rPr sz="1400" dirty="0">
                <a:solidFill>
                  <a:srgbClr val="0D0D0D"/>
                </a:solidFill>
                <a:latin typeface="+mn-lt"/>
                <a:cs typeface="Times New Roman"/>
              </a:rPr>
              <a:t>Scientist,</a:t>
            </a:r>
            <a:r>
              <a:rPr sz="1400" spc="55" dirty="0">
                <a:solidFill>
                  <a:srgbClr val="0D0D0D"/>
                </a:solidFill>
                <a:latin typeface="+mn-lt"/>
                <a:cs typeface="Times New Roman"/>
              </a:rPr>
              <a:t> </a:t>
            </a:r>
            <a:r>
              <a:rPr sz="1400" dirty="0">
                <a:solidFill>
                  <a:srgbClr val="0D0D0D"/>
                </a:solidFill>
                <a:latin typeface="+mn-lt"/>
                <a:cs typeface="Times New Roman"/>
              </a:rPr>
              <a:t>and</a:t>
            </a:r>
            <a:r>
              <a:rPr sz="1400" spc="-5" dirty="0">
                <a:solidFill>
                  <a:srgbClr val="0D0D0D"/>
                </a:solidFill>
                <a:latin typeface="+mn-lt"/>
                <a:cs typeface="Times New Roman"/>
              </a:rPr>
              <a:t> </a:t>
            </a:r>
            <a:r>
              <a:rPr sz="1400" dirty="0">
                <a:solidFill>
                  <a:srgbClr val="0D0D0D"/>
                </a:solidFill>
                <a:latin typeface="+mn-lt"/>
                <a:cs typeface="Times New Roman"/>
              </a:rPr>
              <a:t>Sales</a:t>
            </a:r>
            <a:r>
              <a:rPr sz="1400" spc="40" dirty="0">
                <a:solidFill>
                  <a:srgbClr val="0D0D0D"/>
                </a:solidFill>
                <a:latin typeface="+mn-lt"/>
                <a:cs typeface="Times New Roman"/>
              </a:rPr>
              <a:t> </a:t>
            </a:r>
            <a:r>
              <a:rPr sz="1400" dirty="0">
                <a:solidFill>
                  <a:srgbClr val="0D0D0D"/>
                </a:solidFill>
                <a:latin typeface="+mn-lt"/>
                <a:cs typeface="Times New Roman"/>
              </a:rPr>
              <a:t>Account</a:t>
            </a:r>
            <a:r>
              <a:rPr sz="1400" spc="30" dirty="0">
                <a:solidFill>
                  <a:srgbClr val="0D0D0D"/>
                </a:solidFill>
                <a:latin typeface="+mn-lt"/>
                <a:cs typeface="Times New Roman"/>
              </a:rPr>
              <a:t> </a:t>
            </a:r>
            <a:r>
              <a:rPr sz="1400" dirty="0">
                <a:solidFill>
                  <a:srgbClr val="0D0D0D"/>
                </a:solidFill>
                <a:latin typeface="+mn-lt"/>
                <a:cs typeface="Times New Roman"/>
              </a:rPr>
              <a:t>Manager</a:t>
            </a:r>
            <a:r>
              <a:rPr sz="1400" spc="45" dirty="0">
                <a:solidFill>
                  <a:srgbClr val="0D0D0D"/>
                </a:solidFill>
                <a:latin typeface="+mn-lt"/>
                <a:cs typeface="Times New Roman"/>
              </a:rPr>
              <a:t> </a:t>
            </a:r>
            <a:r>
              <a:rPr sz="1400" dirty="0">
                <a:solidFill>
                  <a:srgbClr val="0D0D0D"/>
                </a:solidFill>
                <a:latin typeface="+mn-lt"/>
                <a:cs typeface="Times New Roman"/>
              </a:rPr>
              <a:t>also</a:t>
            </a:r>
            <a:r>
              <a:rPr sz="1400" spc="5" dirty="0">
                <a:solidFill>
                  <a:srgbClr val="0D0D0D"/>
                </a:solidFill>
                <a:latin typeface="+mn-lt"/>
                <a:cs typeface="Times New Roman"/>
              </a:rPr>
              <a:t> </a:t>
            </a:r>
            <a:r>
              <a:rPr sz="1400" dirty="0">
                <a:solidFill>
                  <a:srgbClr val="0D0D0D"/>
                </a:solidFill>
                <a:latin typeface="+mn-lt"/>
                <a:cs typeface="Times New Roman"/>
              </a:rPr>
              <a:t>feature</a:t>
            </a:r>
            <a:r>
              <a:rPr sz="1400" spc="-10" dirty="0">
                <a:solidFill>
                  <a:srgbClr val="0D0D0D"/>
                </a:solidFill>
                <a:latin typeface="+mn-lt"/>
                <a:cs typeface="Times New Roman"/>
              </a:rPr>
              <a:t> </a:t>
            </a:r>
            <a:r>
              <a:rPr sz="1400" dirty="0">
                <a:solidFill>
                  <a:srgbClr val="0D0D0D"/>
                </a:solidFill>
                <a:latin typeface="+mn-lt"/>
                <a:cs typeface="Times New Roman"/>
              </a:rPr>
              <a:t>prominently</a:t>
            </a:r>
            <a:r>
              <a:rPr sz="1400" spc="10" dirty="0">
                <a:solidFill>
                  <a:srgbClr val="0D0D0D"/>
                </a:solidFill>
                <a:latin typeface="+mn-lt"/>
                <a:cs typeface="Times New Roman"/>
              </a:rPr>
              <a:t> </a:t>
            </a:r>
            <a:r>
              <a:rPr sz="1400" dirty="0">
                <a:solidFill>
                  <a:srgbClr val="0D0D0D"/>
                </a:solidFill>
                <a:latin typeface="+mn-lt"/>
                <a:cs typeface="Times New Roman"/>
              </a:rPr>
              <a:t>in</a:t>
            </a:r>
            <a:r>
              <a:rPr sz="1400" spc="25" dirty="0">
                <a:solidFill>
                  <a:srgbClr val="0D0D0D"/>
                </a:solidFill>
                <a:latin typeface="+mn-lt"/>
                <a:cs typeface="Times New Roman"/>
              </a:rPr>
              <a:t> </a:t>
            </a:r>
            <a:r>
              <a:rPr sz="1400" spc="-25" dirty="0">
                <a:solidFill>
                  <a:srgbClr val="0D0D0D"/>
                </a:solidFill>
                <a:latin typeface="+mn-lt"/>
                <a:cs typeface="Times New Roman"/>
              </a:rPr>
              <a:t>the </a:t>
            </a:r>
            <a:r>
              <a:rPr sz="1400" dirty="0">
                <a:solidFill>
                  <a:srgbClr val="0D0D0D"/>
                </a:solidFill>
                <a:latin typeface="+mn-lt"/>
                <a:cs typeface="Times New Roman"/>
              </a:rPr>
              <a:t>list,</a:t>
            </a:r>
            <a:r>
              <a:rPr sz="1400" spc="270" dirty="0">
                <a:solidFill>
                  <a:srgbClr val="0D0D0D"/>
                </a:solidFill>
                <a:latin typeface="+mn-lt"/>
                <a:cs typeface="Times New Roman"/>
              </a:rPr>
              <a:t>   </a:t>
            </a:r>
            <a:r>
              <a:rPr sz="1400" dirty="0">
                <a:solidFill>
                  <a:srgbClr val="0D0D0D"/>
                </a:solidFill>
                <a:latin typeface="+mn-lt"/>
                <a:cs typeface="Times New Roman"/>
              </a:rPr>
              <a:t>indicating</a:t>
            </a:r>
            <a:r>
              <a:rPr sz="1400" spc="285" dirty="0">
                <a:solidFill>
                  <a:srgbClr val="0D0D0D"/>
                </a:solidFill>
                <a:latin typeface="+mn-lt"/>
                <a:cs typeface="Times New Roman"/>
              </a:rPr>
              <a:t>   </a:t>
            </a:r>
            <a:r>
              <a:rPr sz="1400" dirty="0">
                <a:solidFill>
                  <a:srgbClr val="0D0D0D"/>
                </a:solidFill>
                <a:latin typeface="+mn-lt"/>
                <a:cs typeface="Times New Roman"/>
              </a:rPr>
              <a:t>that</a:t>
            </a:r>
            <a:r>
              <a:rPr sz="1400" spc="270" dirty="0">
                <a:solidFill>
                  <a:srgbClr val="0D0D0D"/>
                </a:solidFill>
                <a:latin typeface="+mn-lt"/>
                <a:cs typeface="Times New Roman"/>
              </a:rPr>
              <a:t>   </a:t>
            </a:r>
            <a:r>
              <a:rPr sz="1400" dirty="0">
                <a:solidFill>
                  <a:srgbClr val="0D0D0D"/>
                </a:solidFill>
                <a:latin typeface="+mn-lt"/>
                <a:cs typeface="Times New Roman"/>
              </a:rPr>
              <a:t>leadership</a:t>
            </a:r>
            <a:r>
              <a:rPr sz="1400" spc="260" dirty="0">
                <a:solidFill>
                  <a:srgbClr val="0D0D0D"/>
                </a:solidFill>
                <a:latin typeface="+mn-lt"/>
                <a:cs typeface="Times New Roman"/>
              </a:rPr>
              <a:t>   </a:t>
            </a:r>
            <a:r>
              <a:rPr sz="1400" dirty="0">
                <a:solidFill>
                  <a:srgbClr val="0D0D0D"/>
                </a:solidFill>
                <a:latin typeface="+mn-lt"/>
                <a:cs typeface="Times New Roman"/>
              </a:rPr>
              <a:t>roles</a:t>
            </a:r>
            <a:r>
              <a:rPr sz="1400" spc="280" dirty="0">
                <a:solidFill>
                  <a:srgbClr val="0D0D0D"/>
                </a:solidFill>
                <a:latin typeface="+mn-lt"/>
                <a:cs typeface="Times New Roman"/>
              </a:rPr>
              <a:t>   </a:t>
            </a:r>
            <a:r>
              <a:rPr sz="1400" dirty="0">
                <a:solidFill>
                  <a:srgbClr val="0D0D0D"/>
                </a:solidFill>
                <a:latin typeface="+mn-lt"/>
                <a:cs typeface="Times New Roman"/>
              </a:rPr>
              <a:t>and</a:t>
            </a:r>
            <a:r>
              <a:rPr sz="1400" spc="265" dirty="0">
                <a:solidFill>
                  <a:srgbClr val="0D0D0D"/>
                </a:solidFill>
                <a:latin typeface="+mn-lt"/>
                <a:cs typeface="Times New Roman"/>
              </a:rPr>
              <a:t>   </a:t>
            </a:r>
            <a:r>
              <a:rPr sz="1400" dirty="0">
                <a:solidFill>
                  <a:srgbClr val="0D0D0D"/>
                </a:solidFill>
                <a:latin typeface="+mn-lt"/>
                <a:cs typeface="Times New Roman"/>
              </a:rPr>
              <a:t>specialized</a:t>
            </a:r>
            <a:r>
              <a:rPr sz="1400" spc="270" dirty="0">
                <a:solidFill>
                  <a:srgbClr val="0D0D0D"/>
                </a:solidFill>
                <a:latin typeface="+mn-lt"/>
                <a:cs typeface="Times New Roman"/>
              </a:rPr>
              <a:t>   </a:t>
            </a:r>
            <a:r>
              <a:rPr sz="1400" spc="-10" dirty="0">
                <a:solidFill>
                  <a:srgbClr val="0D0D0D"/>
                </a:solidFill>
                <a:latin typeface="+mn-lt"/>
                <a:cs typeface="Times New Roman"/>
              </a:rPr>
              <a:t>expertise </a:t>
            </a:r>
            <a:r>
              <a:rPr sz="1400" dirty="0">
                <a:solidFill>
                  <a:srgbClr val="0D0D0D"/>
                </a:solidFill>
                <a:latin typeface="+mn-lt"/>
                <a:cs typeface="Times New Roman"/>
              </a:rPr>
              <a:t>contribute</a:t>
            </a:r>
            <a:r>
              <a:rPr sz="1400" spc="-25" dirty="0">
                <a:solidFill>
                  <a:srgbClr val="0D0D0D"/>
                </a:solidFill>
                <a:latin typeface="+mn-lt"/>
                <a:cs typeface="Times New Roman"/>
              </a:rPr>
              <a:t> </a:t>
            </a:r>
            <a:r>
              <a:rPr sz="1400" dirty="0">
                <a:solidFill>
                  <a:srgbClr val="0D0D0D"/>
                </a:solidFill>
                <a:latin typeface="+mn-lt"/>
                <a:cs typeface="Times New Roman"/>
              </a:rPr>
              <a:t>significantly</a:t>
            </a:r>
            <a:r>
              <a:rPr sz="1400" spc="-35" dirty="0">
                <a:solidFill>
                  <a:srgbClr val="0D0D0D"/>
                </a:solidFill>
                <a:latin typeface="+mn-lt"/>
                <a:cs typeface="Times New Roman"/>
              </a:rPr>
              <a:t> </a:t>
            </a:r>
            <a:r>
              <a:rPr sz="1400" dirty="0">
                <a:solidFill>
                  <a:srgbClr val="0D0D0D"/>
                </a:solidFill>
                <a:latin typeface="+mn-lt"/>
                <a:cs typeface="Times New Roman"/>
              </a:rPr>
              <a:t>to</a:t>
            </a:r>
            <a:r>
              <a:rPr sz="1400" spc="-35" dirty="0">
                <a:solidFill>
                  <a:srgbClr val="0D0D0D"/>
                </a:solidFill>
                <a:latin typeface="+mn-lt"/>
                <a:cs typeface="Times New Roman"/>
              </a:rPr>
              <a:t> </a:t>
            </a:r>
            <a:r>
              <a:rPr sz="1400" dirty="0">
                <a:solidFill>
                  <a:srgbClr val="0D0D0D"/>
                </a:solidFill>
                <a:latin typeface="+mn-lt"/>
                <a:cs typeface="Times New Roman"/>
              </a:rPr>
              <a:t>salary</a:t>
            </a:r>
            <a:r>
              <a:rPr sz="1400" spc="-15" dirty="0">
                <a:solidFill>
                  <a:srgbClr val="0D0D0D"/>
                </a:solidFill>
                <a:latin typeface="+mn-lt"/>
                <a:cs typeface="Times New Roman"/>
              </a:rPr>
              <a:t> </a:t>
            </a:r>
            <a:r>
              <a:rPr sz="1400" dirty="0">
                <a:solidFill>
                  <a:srgbClr val="0D0D0D"/>
                </a:solidFill>
                <a:latin typeface="+mn-lt"/>
                <a:cs typeface="Times New Roman"/>
              </a:rPr>
              <a:t>levels</a:t>
            </a:r>
            <a:r>
              <a:rPr sz="1400" spc="-15" dirty="0">
                <a:solidFill>
                  <a:srgbClr val="0D0D0D"/>
                </a:solidFill>
                <a:latin typeface="+mn-lt"/>
                <a:cs typeface="Times New Roman"/>
              </a:rPr>
              <a:t> </a:t>
            </a:r>
            <a:r>
              <a:rPr sz="1400" dirty="0">
                <a:solidFill>
                  <a:srgbClr val="0D0D0D"/>
                </a:solidFill>
                <a:latin typeface="+mn-lt"/>
                <a:cs typeface="Times New Roman"/>
              </a:rPr>
              <a:t>within</a:t>
            </a:r>
            <a:r>
              <a:rPr sz="1400" spc="-20" dirty="0">
                <a:solidFill>
                  <a:srgbClr val="0D0D0D"/>
                </a:solidFill>
                <a:latin typeface="+mn-lt"/>
                <a:cs typeface="Times New Roman"/>
              </a:rPr>
              <a:t> </a:t>
            </a:r>
            <a:r>
              <a:rPr sz="1400" dirty="0">
                <a:solidFill>
                  <a:srgbClr val="0D0D0D"/>
                </a:solidFill>
                <a:latin typeface="+mn-lt"/>
                <a:cs typeface="Times New Roman"/>
              </a:rPr>
              <a:t>the</a:t>
            </a:r>
            <a:r>
              <a:rPr sz="1400" spc="-70" dirty="0">
                <a:solidFill>
                  <a:srgbClr val="0D0D0D"/>
                </a:solidFill>
                <a:latin typeface="+mn-lt"/>
                <a:cs typeface="Times New Roman"/>
              </a:rPr>
              <a:t> </a:t>
            </a:r>
            <a:r>
              <a:rPr sz="1400" dirty="0">
                <a:solidFill>
                  <a:srgbClr val="0D0D0D"/>
                </a:solidFill>
                <a:latin typeface="+mn-lt"/>
                <a:cs typeface="Times New Roman"/>
              </a:rPr>
              <a:t>IT</a:t>
            </a:r>
            <a:r>
              <a:rPr sz="1400" spc="-40" dirty="0">
                <a:solidFill>
                  <a:srgbClr val="0D0D0D"/>
                </a:solidFill>
                <a:latin typeface="+mn-lt"/>
                <a:cs typeface="Times New Roman"/>
              </a:rPr>
              <a:t> </a:t>
            </a:r>
            <a:r>
              <a:rPr sz="1400" spc="-10" dirty="0">
                <a:solidFill>
                  <a:srgbClr val="0D0D0D"/>
                </a:solidFill>
                <a:latin typeface="+mn-lt"/>
                <a:cs typeface="Times New Roman"/>
              </a:rPr>
              <a:t>industry.</a:t>
            </a:r>
            <a:endParaRPr sz="1400" dirty="0">
              <a:latin typeface="+mn-lt"/>
              <a:cs typeface="Times New Roman"/>
            </a:endParaRPr>
          </a:p>
        </p:txBody>
      </p:sp>
      <p:sp>
        <p:nvSpPr>
          <p:cNvPr id="4" name="object 4"/>
          <p:cNvSpPr txBox="1"/>
          <p:nvPr/>
        </p:nvSpPr>
        <p:spPr>
          <a:xfrm>
            <a:off x="3716020" y="4414456"/>
            <a:ext cx="6907530" cy="1130300"/>
          </a:xfrm>
          <a:prstGeom prst="rect">
            <a:avLst/>
          </a:prstGeom>
        </p:spPr>
        <p:txBody>
          <a:bodyPr vert="horz" wrap="square" lIns="0" tIns="48260" rIns="0" bIns="0" rtlCol="0">
            <a:spAutoFit/>
          </a:bodyPr>
          <a:lstStyle/>
          <a:p>
            <a:pPr marL="355600" marR="6985" indent="-343535" algn="just">
              <a:lnSpc>
                <a:spcPts val="1430"/>
              </a:lnSpc>
              <a:spcBef>
                <a:spcPts val="380"/>
              </a:spcBef>
              <a:buClr>
                <a:srgbClr val="000000"/>
              </a:buClr>
              <a:buSzPct val="128571"/>
              <a:buFont typeface="Arial MT"/>
              <a:buChar char="•"/>
              <a:tabLst>
                <a:tab pos="355600" algn="l"/>
              </a:tabLst>
            </a:pPr>
            <a:r>
              <a:rPr sz="1400" b="1" dirty="0">
                <a:solidFill>
                  <a:srgbClr val="0D0D0D"/>
                </a:solidFill>
                <a:latin typeface="+mn-lt"/>
                <a:cs typeface="Times New Roman"/>
              </a:rPr>
              <a:t>Key</a:t>
            </a:r>
            <a:r>
              <a:rPr sz="1400" b="1" spc="-25" dirty="0">
                <a:solidFill>
                  <a:srgbClr val="0D0D0D"/>
                </a:solidFill>
                <a:latin typeface="+mn-lt"/>
                <a:cs typeface="Times New Roman"/>
              </a:rPr>
              <a:t> </a:t>
            </a:r>
            <a:r>
              <a:rPr sz="1400" b="1" dirty="0">
                <a:solidFill>
                  <a:srgbClr val="0D0D0D"/>
                </a:solidFill>
                <a:latin typeface="+mn-lt"/>
                <a:cs typeface="Times New Roman"/>
              </a:rPr>
              <a:t>Employment</a:t>
            </a:r>
            <a:r>
              <a:rPr sz="1400" b="1" spc="25" dirty="0">
                <a:solidFill>
                  <a:srgbClr val="0D0D0D"/>
                </a:solidFill>
                <a:latin typeface="+mn-lt"/>
                <a:cs typeface="Times New Roman"/>
              </a:rPr>
              <a:t> </a:t>
            </a:r>
            <a:r>
              <a:rPr sz="1400" b="1" dirty="0">
                <a:solidFill>
                  <a:srgbClr val="0D0D0D"/>
                </a:solidFill>
                <a:latin typeface="+mn-lt"/>
                <a:cs typeface="Times New Roman"/>
              </a:rPr>
              <a:t>Hubs:</a:t>
            </a:r>
            <a:r>
              <a:rPr sz="1400" b="1" spc="-20" dirty="0">
                <a:solidFill>
                  <a:srgbClr val="0D0D0D"/>
                </a:solidFill>
                <a:latin typeface="+mn-lt"/>
                <a:cs typeface="Times New Roman"/>
              </a:rPr>
              <a:t> </a:t>
            </a:r>
            <a:r>
              <a:rPr sz="1400" dirty="0">
                <a:solidFill>
                  <a:srgbClr val="0D0D0D"/>
                </a:solidFill>
                <a:latin typeface="+mn-lt"/>
                <a:cs typeface="Times New Roman"/>
              </a:rPr>
              <a:t>Cities</a:t>
            </a:r>
            <a:r>
              <a:rPr sz="1400" spc="25" dirty="0">
                <a:solidFill>
                  <a:srgbClr val="0D0D0D"/>
                </a:solidFill>
                <a:latin typeface="+mn-lt"/>
                <a:cs typeface="Times New Roman"/>
              </a:rPr>
              <a:t> </a:t>
            </a:r>
            <a:r>
              <a:rPr sz="1400" dirty="0">
                <a:solidFill>
                  <a:srgbClr val="0D0D0D"/>
                </a:solidFill>
                <a:latin typeface="+mn-lt"/>
                <a:cs typeface="Times New Roman"/>
              </a:rPr>
              <a:t>such</a:t>
            </a:r>
            <a:r>
              <a:rPr sz="1400" spc="-15" dirty="0">
                <a:solidFill>
                  <a:srgbClr val="0D0D0D"/>
                </a:solidFill>
                <a:latin typeface="+mn-lt"/>
                <a:cs typeface="Times New Roman"/>
              </a:rPr>
              <a:t> </a:t>
            </a:r>
            <a:r>
              <a:rPr sz="1400" dirty="0">
                <a:solidFill>
                  <a:srgbClr val="0D0D0D"/>
                </a:solidFill>
                <a:latin typeface="+mn-lt"/>
                <a:cs typeface="Times New Roman"/>
              </a:rPr>
              <a:t>as</a:t>
            </a:r>
            <a:r>
              <a:rPr sz="1400" spc="20" dirty="0">
                <a:solidFill>
                  <a:srgbClr val="0D0D0D"/>
                </a:solidFill>
                <a:latin typeface="+mn-lt"/>
                <a:cs typeface="Times New Roman"/>
              </a:rPr>
              <a:t> </a:t>
            </a:r>
            <a:r>
              <a:rPr sz="1400" dirty="0">
                <a:solidFill>
                  <a:srgbClr val="0D0D0D"/>
                </a:solidFill>
                <a:latin typeface="+mn-lt"/>
                <a:cs typeface="Times New Roman"/>
              </a:rPr>
              <a:t>Gurgaon,</a:t>
            </a:r>
            <a:r>
              <a:rPr sz="1400" spc="20" dirty="0">
                <a:solidFill>
                  <a:srgbClr val="0D0D0D"/>
                </a:solidFill>
                <a:latin typeface="+mn-lt"/>
                <a:cs typeface="Times New Roman"/>
              </a:rPr>
              <a:t> </a:t>
            </a:r>
            <a:r>
              <a:rPr sz="1400" dirty="0">
                <a:solidFill>
                  <a:srgbClr val="0D0D0D"/>
                </a:solidFill>
                <a:latin typeface="+mn-lt"/>
                <a:cs typeface="Times New Roman"/>
              </a:rPr>
              <a:t>Bangalore,</a:t>
            </a:r>
            <a:r>
              <a:rPr sz="1400" spc="-15" dirty="0">
                <a:solidFill>
                  <a:srgbClr val="0D0D0D"/>
                </a:solidFill>
                <a:latin typeface="+mn-lt"/>
                <a:cs typeface="Times New Roman"/>
              </a:rPr>
              <a:t> </a:t>
            </a:r>
            <a:r>
              <a:rPr sz="1400" dirty="0">
                <a:solidFill>
                  <a:srgbClr val="0D0D0D"/>
                </a:solidFill>
                <a:latin typeface="+mn-lt"/>
                <a:cs typeface="Times New Roman"/>
              </a:rPr>
              <a:t>Pune,</a:t>
            </a:r>
            <a:r>
              <a:rPr sz="1400" spc="15" dirty="0">
                <a:solidFill>
                  <a:srgbClr val="0D0D0D"/>
                </a:solidFill>
                <a:latin typeface="+mn-lt"/>
                <a:cs typeface="Times New Roman"/>
              </a:rPr>
              <a:t> </a:t>
            </a:r>
            <a:r>
              <a:rPr sz="1400" dirty="0">
                <a:solidFill>
                  <a:srgbClr val="0D0D0D"/>
                </a:solidFill>
                <a:latin typeface="+mn-lt"/>
                <a:cs typeface="Times New Roman"/>
              </a:rPr>
              <a:t>Noida,</a:t>
            </a:r>
            <a:r>
              <a:rPr sz="1400" spc="-25" dirty="0">
                <a:solidFill>
                  <a:srgbClr val="0D0D0D"/>
                </a:solidFill>
                <a:latin typeface="+mn-lt"/>
                <a:cs typeface="Times New Roman"/>
              </a:rPr>
              <a:t> </a:t>
            </a:r>
            <a:r>
              <a:rPr sz="1400" dirty="0">
                <a:solidFill>
                  <a:srgbClr val="0D0D0D"/>
                </a:solidFill>
                <a:latin typeface="+mn-lt"/>
                <a:cs typeface="Times New Roman"/>
              </a:rPr>
              <a:t>and</a:t>
            </a:r>
            <a:r>
              <a:rPr sz="1400" spc="-35" dirty="0">
                <a:solidFill>
                  <a:srgbClr val="0D0D0D"/>
                </a:solidFill>
                <a:latin typeface="+mn-lt"/>
                <a:cs typeface="Times New Roman"/>
              </a:rPr>
              <a:t> </a:t>
            </a:r>
            <a:r>
              <a:rPr sz="1400" spc="-10" dirty="0">
                <a:solidFill>
                  <a:srgbClr val="0D0D0D"/>
                </a:solidFill>
                <a:latin typeface="+mn-lt"/>
                <a:cs typeface="Times New Roman"/>
              </a:rPr>
              <a:t>Hyderabad </a:t>
            </a:r>
            <a:r>
              <a:rPr sz="1400" dirty="0">
                <a:solidFill>
                  <a:srgbClr val="0D0D0D"/>
                </a:solidFill>
                <a:latin typeface="+mn-lt"/>
                <a:cs typeface="Times New Roman"/>
              </a:rPr>
              <a:t>emerge</a:t>
            </a:r>
            <a:r>
              <a:rPr sz="1400" spc="-50" dirty="0">
                <a:solidFill>
                  <a:srgbClr val="0D0D0D"/>
                </a:solidFill>
                <a:latin typeface="+mn-lt"/>
                <a:cs typeface="Times New Roman"/>
              </a:rPr>
              <a:t> </a:t>
            </a:r>
            <a:r>
              <a:rPr sz="1400" dirty="0">
                <a:solidFill>
                  <a:srgbClr val="0D0D0D"/>
                </a:solidFill>
                <a:latin typeface="+mn-lt"/>
                <a:cs typeface="Times New Roman"/>
              </a:rPr>
              <a:t>as</a:t>
            </a:r>
            <a:r>
              <a:rPr sz="1400" spc="-5" dirty="0">
                <a:solidFill>
                  <a:srgbClr val="0D0D0D"/>
                </a:solidFill>
                <a:latin typeface="+mn-lt"/>
                <a:cs typeface="Times New Roman"/>
              </a:rPr>
              <a:t> </a:t>
            </a:r>
            <a:r>
              <a:rPr sz="1400" dirty="0">
                <a:solidFill>
                  <a:srgbClr val="0D0D0D"/>
                </a:solidFill>
                <a:latin typeface="+mn-lt"/>
                <a:cs typeface="Times New Roman"/>
              </a:rPr>
              <a:t>prominent</a:t>
            </a:r>
            <a:r>
              <a:rPr sz="1400" spc="-60" dirty="0">
                <a:solidFill>
                  <a:srgbClr val="0D0D0D"/>
                </a:solidFill>
                <a:latin typeface="+mn-lt"/>
                <a:cs typeface="Times New Roman"/>
              </a:rPr>
              <a:t> </a:t>
            </a:r>
            <a:r>
              <a:rPr sz="1400" dirty="0">
                <a:solidFill>
                  <a:srgbClr val="0D0D0D"/>
                </a:solidFill>
                <a:latin typeface="+mn-lt"/>
                <a:cs typeface="Times New Roman"/>
              </a:rPr>
              <a:t>destinations</a:t>
            </a:r>
            <a:r>
              <a:rPr sz="1400" spc="-20" dirty="0">
                <a:solidFill>
                  <a:srgbClr val="0D0D0D"/>
                </a:solidFill>
                <a:latin typeface="+mn-lt"/>
                <a:cs typeface="Times New Roman"/>
              </a:rPr>
              <a:t> </a:t>
            </a:r>
            <a:r>
              <a:rPr sz="1400" dirty="0">
                <a:solidFill>
                  <a:srgbClr val="0D0D0D"/>
                </a:solidFill>
                <a:latin typeface="+mn-lt"/>
                <a:cs typeface="Times New Roman"/>
              </a:rPr>
              <a:t>for</a:t>
            </a:r>
            <a:r>
              <a:rPr sz="1400" spc="-70" dirty="0">
                <a:solidFill>
                  <a:srgbClr val="0D0D0D"/>
                </a:solidFill>
                <a:latin typeface="+mn-lt"/>
                <a:cs typeface="Times New Roman"/>
              </a:rPr>
              <a:t> </a:t>
            </a:r>
            <a:r>
              <a:rPr sz="1400" dirty="0">
                <a:solidFill>
                  <a:srgbClr val="0D0D0D"/>
                </a:solidFill>
                <a:latin typeface="+mn-lt"/>
                <a:cs typeface="Times New Roman"/>
              </a:rPr>
              <a:t>Data</a:t>
            </a:r>
            <a:r>
              <a:rPr sz="1400" spc="-35" dirty="0">
                <a:solidFill>
                  <a:srgbClr val="0D0D0D"/>
                </a:solidFill>
                <a:latin typeface="+mn-lt"/>
                <a:cs typeface="Times New Roman"/>
              </a:rPr>
              <a:t> </a:t>
            </a:r>
            <a:r>
              <a:rPr sz="1400" dirty="0">
                <a:solidFill>
                  <a:srgbClr val="0D0D0D"/>
                </a:solidFill>
                <a:latin typeface="+mn-lt"/>
                <a:cs typeface="Times New Roman"/>
              </a:rPr>
              <a:t>Analysis</a:t>
            </a:r>
            <a:r>
              <a:rPr sz="1400" spc="-15" dirty="0">
                <a:solidFill>
                  <a:srgbClr val="0D0D0D"/>
                </a:solidFill>
                <a:latin typeface="+mn-lt"/>
                <a:cs typeface="Times New Roman"/>
              </a:rPr>
              <a:t> </a:t>
            </a:r>
            <a:r>
              <a:rPr sz="1400" dirty="0">
                <a:solidFill>
                  <a:srgbClr val="0D0D0D"/>
                </a:solidFill>
                <a:latin typeface="+mn-lt"/>
                <a:cs typeface="Times New Roman"/>
              </a:rPr>
              <a:t>roles</a:t>
            </a:r>
            <a:r>
              <a:rPr sz="1400" spc="-25" dirty="0">
                <a:solidFill>
                  <a:srgbClr val="0D0D0D"/>
                </a:solidFill>
                <a:latin typeface="+mn-lt"/>
                <a:cs typeface="Times New Roman"/>
              </a:rPr>
              <a:t> </a:t>
            </a:r>
            <a:r>
              <a:rPr sz="1400" dirty="0">
                <a:solidFill>
                  <a:srgbClr val="0D0D0D"/>
                </a:solidFill>
                <a:latin typeface="+mn-lt"/>
                <a:cs typeface="Times New Roman"/>
              </a:rPr>
              <a:t>with</a:t>
            </a:r>
            <a:r>
              <a:rPr sz="1400" spc="-45" dirty="0">
                <a:solidFill>
                  <a:srgbClr val="0D0D0D"/>
                </a:solidFill>
                <a:latin typeface="+mn-lt"/>
                <a:cs typeface="Times New Roman"/>
              </a:rPr>
              <a:t> </a:t>
            </a:r>
            <a:r>
              <a:rPr sz="1400" dirty="0">
                <a:solidFill>
                  <a:srgbClr val="0D0D0D"/>
                </a:solidFill>
                <a:latin typeface="+mn-lt"/>
                <a:cs typeface="Times New Roman"/>
              </a:rPr>
              <a:t>lucrative</a:t>
            </a:r>
            <a:r>
              <a:rPr sz="1400" spc="-25" dirty="0">
                <a:solidFill>
                  <a:srgbClr val="0D0D0D"/>
                </a:solidFill>
                <a:latin typeface="+mn-lt"/>
                <a:cs typeface="Times New Roman"/>
              </a:rPr>
              <a:t> </a:t>
            </a:r>
            <a:r>
              <a:rPr sz="1400" dirty="0">
                <a:solidFill>
                  <a:srgbClr val="0D0D0D"/>
                </a:solidFill>
                <a:latin typeface="+mn-lt"/>
                <a:cs typeface="Times New Roman"/>
              </a:rPr>
              <a:t>salary</a:t>
            </a:r>
            <a:r>
              <a:rPr sz="1400" spc="-15" dirty="0">
                <a:solidFill>
                  <a:srgbClr val="0D0D0D"/>
                </a:solidFill>
                <a:latin typeface="+mn-lt"/>
                <a:cs typeface="Times New Roman"/>
              </a:rPr>
              <a:t> </a:t>
            </a:r>
            <a:r>
              <a:rPr sz="1400" spc="-10" dirty="0">
                <a:solidFill>
                  <a:srgbClr val="0D0D0D"/>
                </a:solidFill>
                <a:latin typeface="+mn-lt"/>
                <a:cs typeface="Times New Roman"/>
              </a:rPr>
              <a:t>packages.</a:t>
            </a:r>
            <a:endParaRPr sz="1400" dirty="0">
              <a:latin typeface="+mn-lt"/>
              <a:cs typeface="Times New Roman"/>
            </a:endParaRPr>
          </a:p>
          <a:p>
            <a:pPr marL="355600" marR="5080" indent="-343535" algn="just">
              <a:lnSpc>
                <a:spcPts val="1500"/>
              </a:lnSpc>
              <a:spcBef>
                <a:spcPts val="1065"/>
              </a:spcBef>
              <a:buClr>
                <a:srgbClr val="000000"/>
              </a:buClr>
              <a:buSzPct val="128571"/>
              <a:buFont typeface="Arial MT"/>
              <a:buChar char="•"/>
              <a:tabLst>
                <a:tab pos="355600" algn="l"/>
              </a:tabLst>
            </a:pPr>
            <a:r>
              <a:rPr sz="1400" b="1" dirty="0">
                <a:solidFill>
                  <a:srgbClr val="0D0D0D"/>
                </a:solidFill>
                <a:latin typeface="+mn-lt"/>
                <a:cs typeface="Times New Roman"/>
              </a:rPr>
              <a:t>Growing</a:t>
            </a:r>
            <a:r>
              <a:rPr sz="1400" b="1" spc="300" dirty="0">
                <a:solidFill>
                  <a:srgbClr val="0D0D0D"/>
                </a:solidFill>
                <a:latin typeface="+mn-lt"/>
                <a:cs typeface="Times New Roman"/>
              </a:rPr>
              <a:t>  </a:t>
            </a:r>
            <a:r>
              <a:rPr sz="1400" b="1" dirty="0">
                <a:solidFill>
                  <a:srgbClr val="0D0D0D"/>
                </a:solidFill>
                <a:latin typeface="+mn-lt"/>
                <a:cs typeface="Times New Roman"/>
              </a:rPr>
              <a:t>Opportunities:</a:t>
            </a:r>
            <a:r>
              <a:rPr sz="1400" b="1" spc="290" dirty="0">
                <a:solidFill>
                  <a:srgbClr val="0D0D0D"/>
                </a:solidFill>
                <a:latin typeface="+mn-lt"/>
                <a:cs typeface="Times New Roman"/>
              </a:rPr>
              <a:t>  </a:t>
            </a:r>
            <a:r>
              <a:rPr sz="1400" dirty="0">
                <a:solidFill>
                  <a:srgbClr val="0D0D0D"/>
                </a:solidFill>
                <a:latin typeface="+mn-lt"/>
                <a:cs typeface="Times New Roman"/>
              </a:rPr>
              <a:t>Emerging</a:t>
            </a:r>
            <a:r>
              <a:rPr sz="1400" spc="305" dirty="0">
                <a:solidFill>
                  <a:srgbClr val="0D0D0D"/>
                </a:solidFill>
                <a:latin typeface="+mn-lt"/>
                <a:cs typeface="Times New Roman"/>
              </a:rPr>
              <a:t>  </a:t>
            </a:r>
            <a:r>
              <a:rPr sz="1400" dirty="0">
                <a:solidFill>
                  <a:srgbClr val="0D0D0D"/>
                </a:solidFill>
                <a:latin typeface="+mn-lt"/>
                <a:cs typeface="Times New Roman"/>
              </a:rPr>
              <a:t>job</a:t>
            </a:r>
            <a:r>
              <a:rPr sz="1400" spc="275" dirty="0">
                <a:solidFill>
                  <a:srgbClr val="0D0D0D"/>
                </a:solidFill>
                <a:latin typeface="+mn-lt"/>
                <a:cs typeface="Times New Roman"/>
              </a:rPr>
              <a:t>  </a:t>
            </a:r>
            <a:r>
              <a:rPr sz="1400" dirty="0">
                <a:solidFill>
                  <a:srgbClr val="0D0D0D"/>
                </a:solidFill>
                <a:latin typeface="+mn-lt"/>
                <a:cs typeface="Times New Roman"/>
              </a:rPr>
              <a:t>markets</a:t>
            </a:r>
            <a:r>
              <a:rPr sz="1400" spc="295" dirty="0">
                <a:solidFill>
                  <a:srgbClr val="0D0D0D"/>
                </a:solidFill>
                <a:latin typeface="+mn-lt"/>
                <a:cs typeface="Times New Roman"/>
              </a:rPr>
              <a:t>  </a:t>
            </a:r>
            <a:r>
              <a:rPr sz="1400" dirty="0">
                <a:solidFill>
                  <a:srgbClr val="0D0D0D"/>
                </a:solidFill>
                <a:latin typeface="+mn-lt"/>
                <a:cs typeface="Times New Roman"/>
              </a:rPr>
              <a:t>like</a:t>
            </a:r>
            <a:r>
              <a:rPr sz="1400" spc="280" dirty="0">
                <a:solidFill>
                  <a:srgbClr val="0D0D0D"/>
                </a:solidFill>
                <a:latin typeface="+mn-lt"/>
                <a:cs typeface="Times New Roman"/>
              </a:rPr>
              <a:t>  </a:t>
            </a:r>
            <a:r>
              <a:rPr sz="1400" dirty="0">
                <a:solidFill>
                  <a:srgbClr val="0D0D0D"/>
                </a:solidFill>
                <a:latin typeface="+mn-lt"/>
                <a:cs typeface="Times New Roman"/>
              </a:rPr>
              <a:t>Visakhapatnam,</a:t>
            </a:r>
            <a:r>
              <a:rPr sz="1400" spc="315" dirty="0">
                <a:solidFill>
                  <a:srgbClr val="0D0D0D"/>
                </a:solidFill>
                <a:latin typeface="+mn-lt"/>
                <a:cs typeface="Times New Roman"/>
              </a:rPr>
              <a:t>  </a:t>
            </a:r>
            <a:r>
              <a:rPr sz="1400" spc="-10" dirty="0">
                <a:solidFill>
                  <a:srgbClr val="0D0D0D"/>
                </a:solidFill>
                <a:latin typeface="+mn-lt"/>
                <a:cs typeface="Times New Roman"/>
              </a:rPr>
              <a:t>Chennai, </a:t>
            </a:r>
            <a:r>
              <a:rPr sz="1400" dirty="0">
                <a:solidFill>
                  <a:srgbClr val="0D0D0D"/>
                </a:solidFill>
                <a:latin typeface="+mn-lt"/>
                <a:cs typeface="Times New Roman"/>
              </a:rPr>
              <a:t>Coimbatore,</a:t>
            </a:r>
            <a:r>
              <a:rPr sz="1400" spc="120" dirty="0">
                <a:solidFill>
                  <a:srgbClr val="0D0D0D"/>
                </a:solidFill>
                <a:latin typeface="+mn-lt"/>
                <a:cs typeface="Times New Roman"/>
              </a:rPr>
              <a:t> </a:t>
            </a:r>
            <a:r>
              <a:rPr sz="1400" dirty="0">
                <a:solidFill>
                  <a:srgbClr val="0D0D0D"/>
                </a:solidFill>
                <a:latin typeface="+mn-lt"/>
                <a:cs typeface="Times New Roman"/>
              </a:rPr>
              <a:t>Mysore,</a:t>
            </a:r>
            <a:r>
              <a:rPr sz="1400" spc="114" dirty="0">
                <a:solidFill>
                  <a:srgbClr val="0D0D0D"/>
                </a:solidFill>
                <a:latin typeface="+mn-lt"/>
                <a:cs typeface="Times New Roman"/>
              </a:rPr>
              <a:t> </a:t>
            </a:r>
            <a:r>
              <a:rPr sz="1400" dirty="0">
                <a:solidFill>
                  <a:srgbClr val="0D0D0D"/>
                </a:solidFill>
                <a:latin typeface="+mn-lt"/>
                <a:cs typeface="Times New Roman"/>
              </a:rPr>
              <a:t>and</a:t>
            </a:r>
            <a:r>
              <a:rPr sz="1400" spc="70" dirty="0">
                <a:solidFill>
                  <a:srgbClr val="0D0D0D"/>
                </a:solidFill>
                <a:latin typeface="+mn-lt"/>
                <a:cs typeface="Times New Roman"/>
              </a:rPr>
              <a:t> </a:t>
            </a:r>
            <a:r>
              <a:rPr sz="1400" dirty="0">
                <a:solidFill>
                  <a:srgbClr val="0D0D0D"/>
                </a:solidFill>
                <a:latin typeface="+mn-lt"/>
                <a:cs typeface="Times New Roman"/>
              </a:rPr>
              <a:t>Indore</a:t>
            </a:r>
            <a:r>
              <a:rPr sz="1400" spc="120" dirty="0">
                <a:solidFill>
                  <a:srgbClr val="0D0D0D"/>
                </a:solidFill>
                <a:latin typeface="+mn-lt"/>
                <a:cs typeface="Times New Roman"/>
              </a:rPr>
              <a:t> </a:t>
            </a:r>
            <a:r>
              <a:rPr sz="1400" dirty="0">
                <a:solidFill>
                  <a:srgbClr val="0D0D0D"/>
                </a:solidFill>
                <a:latin typeface="+mn-lt"/>
                <a:cs typeface="Times New Roman"/>
              </a:rPr>
              <a:t>also</a:t>
            </a:r>
            <a:r>
              <a:rPr sz="1400" spc="80" dirty="0">
                <a:solidFill>
                  <a:srgbClr val="0D0D0D"/>
                </a:solidFill>
                <a:latin typeface="+mn-lt"/>
                <a:cs typeface="Times New Roman"/>
              </a:rPr>
              <a:t> </a:t>
            </a:r>
            <a:r>
              <a:rPr sz="1400" dirty="0">
                <a:solidFill>
                  <a:srgbClr val="0D0D0D"/>
                </a:solidFill>
                <a:latin typeface="+mn-lt"/>
                <a:cs typeface="Times New Roman"/>
              </a:rPr>
              <a:t>feature</a:t>
            </a:r>
            <a:r>
              <a:rPr sz="1400" spc="65" dirty="0">
                <a:solidFill>
                  <a:srgbClr val="0D0D0D"/>
                </a:solidFill>
                <a:latin typeface="+mn-lt"/>
                <a:cs typeface="Times New Roman"/>
              </a:rPr>
              <a:t> </a:t>
            </a:r>
            <a:r>
              <a:rPr sz="1400" dirty="0">
                <a:solidFill>
                  <a:srgbClr val="0D0D0D"/>
                </a:solidFill>
                <a:latin typeface="+mn-lt"/>
                <a:cs typeface="Times New Roman"/>
              </a:rPr>
              <a:t>in</a:t>
            </a:r>
            <a:r>
              <a:rPr sz="1400" spc="100" dirty="0">
                <a:solidFill>
                  <a:srgbClr val="0D0D0D"/>
                </a:solidFill>
                <a:latin typeface="+mn-lt"/>
                <a:cs typeface="Times New Roman"/>
              </a:rPr>
              <a:t> </a:t>
            </a:r>
            <a:r>
              <a:rPr sz="1400" dirty="0">
                <a:solidFill>
                  <a:srgbClr val="0D0D0D"/>
                </a:solidFill>
                <a:latin typeface="+mn-lt"/>
                <a:cs typeface="Times New Roman"/>
              </a:rPr>
              <a:t>the</a:t>
            </a:r>
            <a:r>
              <a:rPr sz="1400" spc="65" dirty="0">
                <a:solidFill>
                  <a:srgbClr val="0D0D0D"/>
                </a:solidFill>
                <a:latin typeface="+mn-lt"/>
                <a:cs typeface="Times New Roman"/>
              </a:rPr>
              <a:t> </a:t>
            </a:r>
            <a:r>
              <a:rPr sz="1400" dirty="0">
                <a:solidFill>
                  <a:srgbClr val="0D0D0D"/>
                </a:solidFill>
                <a:latin typeface="+mn-lt"/>
                <a:cs typeface="Times New Roman"/>
              </a:rPr>
              <a:t>list,</a:t>
            </a:r>
            <a:r>
              <a:rPr sz="1400" spc="85" dirty="0">
                <a:solidFill>
                  <a:srgbClr val="0D0D0D"/>
                </a:solidFill>
                <a:latin typeface="+mn-lt"/>
                <a:cs typeface="Times New Roman"/>
              </a:rPr>
              <a:t> </a:t>
            </a:r>
            <a:r>
              <a:rPr sz="1400" dirty="0">
                <a:solidFill>
                  <a:srgbClr val="0D0D0D"/>
                </a:solidFill>
                <a:latin typeface="+mn-lt"/>
                <a:cs typeface="Times New Roman"/>
              </a:rPr>
              <a:t>indicating</a:t>
            </a:r>
            <a:r>
              <a:rPr sz="1400" spc="120" dirty="0">
                <a:solidFill>
                  <a:srgbClr val="0D0D0D"/>
                </a:solidFill>
                <a:latin typeface="+mn-lt"/>
                <a:cs typeface="Times New Roman"/>
              </a:rPr>
              <a:t> </a:t>
            </a:r>
            <a:r>
              <a:rPr sz="1400" dirty="0">
                <a:solidFill>
                  <a:srgbClr val="0D0D0D"/>
                </a:solidFill>
                <a:latin typeface="+mn-lt"/>
                <a:cs typeface="Times New Roman"/>
              </a:rPr>
              <a:t>a</a:t>
            </a:r>
            <a:r>
              <a:rPr sz="1400" spc="100" dirty="0">
                <a:solidFill>
                  <a:srgbClr val="0D0D0D"/>
                </a:solidFill>
                <a:latin typeface="+mn-lt"/>
                <a:cs typeface="Times New Roman"/>
              </a:rPr>
              <a:t> </a:t>
            </a:r>
            <a:r>
              <a:rPr sz="1400" dirty="0">
                <a:solidFill>
                  <a:srgbClr val="0D0D0D"/>
                </a:solidFill>
                <a:latin typeface="+mn-lt"/>
                <a:cs typeface="Times New Roman"/>
              </a:rPr>
              <a:t>growing</a:t>
            </a:r>
            <a:r>
              <a:rPr sz="1400" spc="80" dirty="0">
                <a:solidFill>
                  <a:srgbClr val="0D0D0D"/>
                </a:solidFill>
                <a:latin typeface="+mn-lt"/>
                <a:cs typeface="Times New Roman"/>
              </a:rPr>
              <a:t> </a:t>
            </a:r>
            <a:r>
              <a:rPr sz="1400" dirty="0">
                <a:solidFill>
                  <a:srgbClr val="0D0D0D"/>
                </a:solidFill>
                <a:latin typeface="+mn-lt"/>
                <a:cs typeface="Times New Roman"/>
              </a:rPr>
              <a:t>demand</a:t>
            </a:r>
            <a:r>
              <a:rPr sz="1400" spc="85" dirty="0">
                <a:solidFill>
                  <a:srgbClr val="0D0D0D"/>
                </a:solidFill>
                <a:latin typeface="+mn-lt"/>
                <a:cs typeface="Times New Roman"/>
              </a:rPr>
              <a:t> </a:t>
            </a:r>
            <a:r>
              <a:rPr sz="1400" spc="-25" dirty="0">
                <a:solidFill>
                  <a:srgbClr val="0D0D0D"/>
                </a:solidFill>
                <a:latin typeface="+mn-lt"/>
                <a:cs typeface="Times New Roman"/>
              </a:rPr>
              <a:t>for </a:t>
            </a:r>
            <a:r>
              <a:rPr sz="1400" dirty="0">
                <a:solidFill>
                  <a:srgbClr val="0D0D0D"/>
                </a:solidFill>
                <a:latin typeface="+mn-lt"/>
                <a:cs typeface="Times New Roman"/>
              </a:rPr>
              <a:t>data</a:t>
            </a:r>
            <a:r>
              <a:rPr sz="1400" spc="-50" dirty="0">
                <a:solidFill>
                  <a:srgbClr val="0D0D0D"/>
                </a:solidFill>
                <a:latin typeface="+mn-lt"/>
                <a:cs typeface="Times New Roman"/>
              </a:rPr>
              <a:t> </a:t>
            </a:r>
            <a:r>
              <a:rPr sz="1400" dirty="0">
                <a:solidFill>
                  <a:srgbClr val="0D0D0D"/>
                </a:solidFill>
                <a:latin typeface="+mn-lt"/>
                <a:cs typeface="Times New Roman"/>
              </a:rPr>
              <a:t>analysis</a:t>
            </a:r>
            <a:r>
              <a:rPr sz="1400" spc="-35" dirty="0">
                <a:solidFill>
                  <a:srgbClr val="0D0D0D"/>
                </a:solidFill>
                <a:latin typeface="+mn-lt"/>
                <a:cs typeface="Times New Roman"/>
              </a:rPr>
              <a:t> </a:t>
            </a:r>
            <a:r>
              <a:rPr sz="1400" dirty="0">
                <a:solidFill>
                  <a:srgbClr val="0D0D0D"/>
                </a:solidFill>
                <a:latin typeface="+mn-lt"/>
                <a:cs typeface="Times New Roman"/>
              </a:rPr>
              <a:t>professionals</a:t>
            </a:r>
            <a:r>
              <a:rPr sz="1400" spc="-5" dirty="0">
                <a:solidFill>
                  <a:srgbClr val="0D0D0D"/>
                </a:solidFill>
                <a:latin typeface="+mn-lt"/>
                <a:cs typeface="Times New Roman"/>
              </a:rPr>
              <a:t> </a:t>
            </a:r>
            <a:r>
              <a:rPr sz="1400" dirty="0">
                <a:solidFill>
                  <a:srgbClr val="0D0D0D"/>
                </a:solidFill>
                <a:latin typeface="+mn-lt"/>
                <a:cs typeface="Times New Roman"/>
              </a:rPr>
              <a:t>in</a:t>
            </a:r>
            <a:r>
              <a:rPr sz="1400" spc="-35" dirty="0">
                <a:solidFill>
                  <a:srgbClr val="0D0D0D"/>
                </a:solidFill>
                <a:latin typeface="+mn-lt"/>
                <a:cs typeface="Times New Roman"/>
              </a:rPr>
              <a:t> </a:t>
            </a:r>
            <a:r>
              <a:rPr sz="1400" dirty="0">
                <a:solidFill>
                  <a:srgbClr val="0D0D0D"/>
                </a:solidFill>
                <a:latin typeface="+mn-lt"/>
                <a:cs typeface="Times New Roman"/>
              </a:rPr>
              <a:t>these</a:t>
            </a:r>
            <a:r>
              <a:rPr sz="1400" spc="-25" dirty="0">
                <a:solidFill>
                  <a:srgbClr val="0D0D0D"/>
                </a:solidFill>
                <a:latin typeface="+mn-lt"/>
                <a:cs typeface="Times New Roman"/>
              </a:rPr>
              <a:t> </a:t>
            </a:r>
            <a:r>
              <a:rPr sz="1400" spc="-10" dirty="0">
                <a:solidFill>
                  <a:srgbClr val="0D0D0D"/>
                </a:solidFill>
                <a:latin typeface="+mn-lt"/>
                <a:cs typeface="Times New Roman"/>
              </a:rPr>
              <a:t>regions.</a:t>
            </a:r>
            <a:endParaRPr sz="1400" dirty="0">
              <a:latin typeface="+mn-lt"/>
              <a:cs typeface="Times New Roman"/>
            </a:endParaRPr>
          </a:p>
        </p:txBody>
      </p:sp>
      <p:pic>
        <p:nvPicPr>
          <p:cNvPr id="5" name="object 5"/>
          <p:cNvPicPr/>
          <p:nvPr/>
        </p:nvPicPr>
        <p:blipFill>
          <a:blip r:embed="rId2" cstate="print"/>
          <a:stretch>
            <a:fillRect/>
          </a:stretch>
        </p:blipFill>
        <p:spPr>
          <a:xfrm>
            <a:off x="467400" y="3842238"/>
            <a:ext cx="2943851" cy="2697773"/>
          </a:xfrm>
          <a:prstGeom prst="rect">
            <a:avLst/>
          </a:prstGeom>
        </p:spPr>
      </p:pic>
      <p:sp>
        <p:nvSpPr>
          <p:cNvPr id="6" name="object 6"/>
          <p:cNvSpPr txBox="1"/>
          <p:nvPr/>
        </p:nvSpPr>
        <p:spPr>
          <a:xfrm>
            <a:off x="766762" y="2948051"/>
            <a:ext cx="6496050" cy="666750"/>
          </a:xfrm>
          <a:prstGeom prst="rect">
            <a:avLst/>
          </a:prstGeom>
          <a:ln w="9525">
            <a:solidFill>
              <a:srgbClr val="4471C4"/>
            </a:solidFill>
          </a:ln>
        </p:spPr>
        <p:txBody>
          <a:bodyPr vert="horz" wrap="square" lIns="0" tIns="67310" rIns="0" bIns="0" rtlCol="0">
            <a:spAutoFit/>
          </a:bodyPr>
          <a:lstStyle/>
          <a:p>
            <a:pPr marL="83185" marR="664845">
              <a:lnSpc>
                <a:spcPts val="2100"/>
              </a:lnSpc>
              <a:spcBef>
                <a:spcPts val="530"/>
              </a:spcBef>
            </a:pPr>
            <a:r>
              <a:rPr sz="2000" dirty="0">
                <a:solidFill>
                  <a:srgbClr val="C00000"/>
                </a:solidFill>
                <a:latin typeface="Times New Roman"/>
                <a:cs typeface="Times New Roman"/>
              </a:rPr>
              <a:t>Which</a:t>
            </a:r>
            <a:r>
              <a:rPr sz="2000" spc="-30" dirty="0">
                <a:solidFill>
                  <a:srgbClr val="C00000"/>
                </a:solidFill>
                <a:latin typeface="Times New Roman"/>
                <a:cs typeface="Times New Roman"/>
              </a:rPr>
              <a:t> </a:t>
            </a:r>
            <a:r>
              <a:rPr sz="2000" dirty="0">
                <a:solidFill>
                  <a:srgbClr val="C00000"/>
                </a:solidFill>
                <a:latin typeface="Times New Roman"/>
                <a:cs typeface="Times New Roman"/>
              </a:rPr>
              <a:t>are</a:t>
            </a:r>
            <a:r>
              <a:rPr sz="2000" spc="10" dirty="0">
                <a:solidFill>
                  <a:srgbClr val="C00000"/>
                </a:solidFill>
                <a:latin typeface="Times New Roman"/>
                <a:cs typeface="Times New Roman"/>
              </a:rPr>
              <a:t> </a:t>
            </a:r>
            <a:r>
              <a:rPr sz="2000" dirty="0">
                <a:solidFill>
                  <a:srgbClr val="C00000"/>
                </a:solidFill>
                <a:latin typeface="Times New Roman"/>
                <a:cs typeface="Times New Roman"/>
              </a:rPr>
              <a:t>top</a:t>
            </a:r>
            <a:r>
              <a:rPr sz="2000" spc="-30" dirty="0">
                <a:solidFill>
                  <a:srgbClr val="C00000"/>
                </a:solidFill>
                <a:latin typeface="Times New Roman"/>
                <a:cs typeface="Times New Roman"/>
              </a:rPr>
              <a:t> </a:t>
            </a:r>
            <a:r>
              <a:rPr sz="2000" dirty="0">
                <a:solidFill>
                  <a:srgbClr val="C00000"/>
                </a:solidFill>
                <a:latin typeface="Times New Roman"/>
                <a:cs typeface="Times New Roman"/>
              </a:rPr>
              <a:t>20</a:t>
            </a:r>
            <a:r>
              <a:rPr sz="2000" spc="-20" dirty="0">
                <a:solidFill>
                  <a:srgbClr val="C00000"/>
                </a:solidFill>
                <a:latin typeface="Times New Roman"/>
                <a:cs typeface="Times New Roman"/>
              </a:rPr>
              <a:t> </a:t>
            </a:r>
            <a:r>
              <a:rPr sz="2000" dirty="0">
                <a:solidFill>
                  <a:srgbClr val="C00000"/>
                </a:solidFill>
                <a:latin typeface="Times New Roman"/>
                <a:cs typeface="Times New Roman"/>
              </a:rPr>
              <a:t>job</a:t>
            </a:r>
            <a:r>
              <a:rPr sz="2000" spc="-25" dirty="0">
                <a:solidFill>
                  <a:srgbClr val="C00000"/>
                </a:solidFill>
                <a:latin typeface="Times New Roman"/>
                <a:cs typeface="Times New Roman"/>
              </a:rPr>
              <a:t> </a:t>
            </a:r>
            <a:r>
              <a:rPr sz="2000" dirty="0">
                <a:solidFill>
                  <a:srgbClr val="C00000"/>
                </a:solidFill>
                <a:latin typeface="Times New Roman"/>
                <a:cs typeface="Times New Roman"/>
              </a:rPr>
              <a:t>cities</a:t>
            </a:r>
            <a:r>
              <a:rPr sz="2000" spc="-25" dirty="0">
                <a:solidFill>
                  <a:srgbClr val="C00000"/>
                </a:solidFill>
                <a:latin typeface="Times New Roman"/>
                <a:cs typeface="Times New Roman"/>
              </a:rPr>
              <a:t> </a:t>
            </a:r>
            <a:r>
              <a:rPr sz="2000" dirty="0">
                <a:solidFill>
                  <a:srgbClr val="C00000"/>
                </a:solidFill>
                <a:latin typeface="Times New Roman"/>
                <a:cs typeface="Times New Roman"/>
              </a:rPr>
              <a:t>offer</a:t>
            </a:r>
            <a:r>
              <a:rPr sz="2000" spc="15" dirty="0">
                <a:solidFill>
                  <a:srgbClr val="C00000"/>
                </a:solidFill>
                <a:latin typeface="Times New Roman"/>
                <a:cs typeface="Times New Roman"/>
              </a:rPr>
              <a:t> </a:t>
            </a:r>
            <a:r>
              <a:rPr sz="2000" dirty="0">
                <a:solidFill>
                  <a:srgbClr val="C00000"/>
                </a:solidFill>
                <a:latin typeface="Times New Roman"/>
                <a:cs typeface="Times New Roman"/>
              </a:rPr>
              <a:t>higher</a:t>
            </a:r>
            <a:r>
              <a:rPr sz="2000" spc="-55" dirty="0">
                <a:solidFill>
                  <a:srgbClr val="C00000"/>
                </a:solidFill>
                <a:latin typeface="Times New Roman"/>
                <a:cs typeface="Times New Roman"/>
              </a:rPr>
              <a:t> </a:t>
            </a:r>
            <a:r>
              <a:rPr sz="2000" dirty="0">
                <a:solidFill>
                  <a:srgbClr val="C00000"/>
                </a:solidFill>
                <a:latin typeface="Times New Roman"/>
                <a:cs typeface="Times New Roman"/>
              </a:rPr>
              <a:t>salaries</a:t>
            </a:r>
            <a:r>
              <a:rPr sz="2000" spc="-20" dirty="0">
                <a:solidFill>
                  <a:srgbClr val="C00000"/>
                </a:solidFill>
                <a:latin typeface="Times New Roman"/>
                <a:cs typeface="Times New Roman"/>
              </a:rPr>
              <a:t> </a:t>
            </a:r>
            <a:r>
              <a:rPr sz="2000" dirty="0">
                <a:solidFill>
                  <a:srgbClr val="C00000"/>
                </a:solidFill>
                <a:latin typeface="Times New Roman"/>
                <a:cs typeface="Times New Roman"/>
              </a:rPr>
              <a:t>for</a:t>
            </a:r>
            <a:r>
              <a:rPr sz="2000" spc="-65" dirty="0">
                <a:solidFill>
                  <a:srgbClr val="C00000"/>
                </a:solidFill>
                <a:latin typeface="Times New Roman"/>
                <a:cs typeface="Times New Roman"/>
              </a:rPr>
              <a:t> </a:t>
            </a:r>
            <a:r>
              <a:rPr sz="2000" spc="-20" dirty="0">
                <a:solidFill>
                  <a:srgbClr val="C00000"/>
                </a:solidFill>
                <a:latin typeface="Times New Roman"/>
                <a:cs typeface="Times New Roman"/>
              </a:rPr>
              <a:t>Data </a:t>
            </a:r>
            <a:r>
              <a:rPr sz="2000" dirty="0">
                <a:solidFill>
                  <a:srgbClr val="C00000"/>
                </a:solidFill>
                <a:latin typeface="Times New Roman"/>
                <a:cs typeface="Times New Roman"/>
              </a:rPr>
              <a:t>Analysis</a:t>
            </a:r>
            <a:r>
              <a:rPr sz="2000" spc="405" dirty="0">
                <a:solidFill>
                  <a:srgbClr val="C00000"/>
                </a:solidFill>
                <a:latin typeface="Times New Roman"/>
                <a:cs typeface="Times New Roman"/>
              </a:rPr>
              <a:t> </a:t>
            </a:r>
            <a:r>
              <a:rPr sz="2000" dirty="0">
                <a:solidFill>
                  <a:srgbClr val="C00000"/>
                </a:solidFill>
                <a:latin typeface="Times New Roman"/>
                <a:cs typeface="Times New Roman"/>
              </a:rPr>
              <a:t>Designation</a:t>
            </a:r>
            <a:r>
              <a:rPr sz="2000" spc="-55" dirty="0">
                <a:solidFill>
                  <a:srgbClr val="C00000"/>
                </a:solidFill>
                <a:latin typeface="Times New Roman"/>
                <a:cs typeface="Times New Roman"/>
              </a:rPr>
              <a:t> </a:t>
            </a:r>
            <a:r>
              <a:rPr sz="2000" spc="-50" dirty="0">
                <a:solidFill>
                  <a:srgbClr val="C00000"/>
                </a:solidFill>
                <a:latin typeface="Times New Roman"/>
                <a:cs typeface="Times New Roman"/>
              </a:rPr>
              <a:t>?</a:t>
            </a:r>
            <a:endParaRPr sz="2000">
              <a:latin typeface="Times New Roman"/>
              <a:cs typeface="Times New Roman"/>
            </a:endParaRPr>
          </a:p>
        </p:txBody>
      </p:sp>
      <p:pic>
        <p:nvPicPr>
          <p:cNvPr id="7" name="object 7"/>
          <p:cNvPicPr/>
          <p:nvPr/>
        </p:nvPicPr>
        <p:blipFill>
          <a:blip r:embed="rId3" cstate="print"/>
          <a:stretch>
            <a:fillRect/>
          </a:stretch>
        </p:blipFill>
        <p:spPr>
          <a:xfrm>
            <a:off x="7501844" y="339795"/>
            <a:ext cx="4289947" cy="34842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47322" y="606334"/>
            <a:ext cx="5798943" cy="3029494"/>
          </a:xfrm>
          <a:prstGeom prst="rect">
            <a:avLst/>
          </a:prstGeom>
        </p:spPr>
      </p:pic>
      <p:pic>
        <p:nvPicPr>
          <p:cNvPr id="3" name="object 3"/>
          <p:cNvPicPr/>
          <p:nvPr/>
        </p:nvPicPr>
        <p:blipFill>
          <a:blip r:embed="rId3" cstate="print"/>
          <a:stretch>
            <a:fillRect/>
          </a:stretch>
        </p:blipFill>
        <p:spPr>
          <a:xfrm>
            <a:off x="137552" y="445140"/>
            <a:ext cx="5360894" cy="3373807"/>
          </a:xfrm>
          <a:prstGeom prst="rect">
            <a:avLst/>
          </a:prstGeom>
        </p:spPr>
      </p:pic>
      <p:grpSp>
        <p:nvGrpSpPr>
          <p:cNvPr id="4" name="object 4"/>
          <p:cNvGrpSpPr/>
          <p:nvPr/>
        </p:nvGrpSpPr>
        <p:grpSpPr>
          <a:xfrm>
            <a:off x="5076563" y="4503102"/>
            <a:ext cx="78740" cy="1595120"/>
            <a:chOff x="5076563" y="4503102"/>
            <a:chExt cx="78740" cy="1595120"/>
          </a:xfrm>
        </p:grpSpPr>
        <p:sp>
          <p:nvSpPr>
            <p:cNvPr id="5" name="object 5"/>
            <p:cNvSpPr/>
            <p:nvPr/>
          </p:nvSpPr>
          <p:spPr>
            <a:xfrm>
              <a:off x="5098266" y="4523740"/>
              <a:ext cx="43815" cy="1554480"/>
            </a:xfrm>
            <a:custGeom>
              <a:avLst/>
              <a:gdLst/>
              <a:ahLst/>
              <a:cxnLst/>
              <a:rect l="l" t="t" r="r" b="b"/>
              <a:pathLst>
                <a:path w="43814" h="1554479">
                  <a:moveTo>
                    <a:pt x="16277" y="0"/>
                  </a:moveTo>
                  <a:lnTo>
                    <a:pt x="7133" y="635"/>
                  </a:lnTo>
                  <a:lnTo>
                    <a:pt x="12424" y="79658"/>
                  </a:lnTo>
                  <a:lnTo>
                    <a:pt x="14550" y="120149"/>
                  </a:lnTo>
                  <a:lnTo>
                    <a:pt x="16149" y="162668"/>
                  </a:lnTo>
                  <a:lnTo>
                    <a:pt x="17086" y="208248"/>
                  </a:lnTo>
                  <a:lnTo>
                    <a:pt x="17228" y="257919"/>
                  </a:lnTo>
                  <a:lnTo>
                    <a:pt x="16438" y="312714"/>
                  </a:lnTo>
                  <a:lnTo>
                    <a:pt x="14582" y="373665"/>
                  </a:lnTo>
                  <a:lnTo>
                    <a:pt x="11525" y="441803"/>
                  </a:lnTo>
                  <a:lnTo>
                    <a:pt x="3331" y="586187"/>
                  </a:lnTo>
                  <a:lnTo>
                    <a:pt x="1043" y="644659"/>
                  </a:lnTo>
                  <a:lnTo>
                    <a:pt x="16" y="695549"/>
                  </a:lnTo>
                  <a:lnTo>
                    <a:pt x="0" y="740833"/>
                  </a:lnTo>
                  <a:lnTo>
                    <a:pt x="744" y="782486"/>
                  </a:lnTo>
                  <a:lnTo>
                    <a:pt x="1998" y="822483"/>
                  </a:lnTo>
                  <a:lnTo>
                    <a:pt x="5031" y="905405"/>
                  </a:lnTo>
                  <a:lnTo>
                    <a:pt x="6308" y="952281"/>
                  </a:lnTo>
                  <a:lnTo>
                    <a:pt x="7093" y="1005400"/>
                  </a:lnTo>
                  <a:lnTo>
                    <a:pt x="6934" y="1133351"/>
                  </a:lnTo>
                  <a:lnTo>
                    <a:pt x="7157" y="1189439"/>
                  </a:lnTo>
                  <a:lnTo>
                    <a:pt x="7661" y="1237450"/>
                  </a:lnTo>
                  <a:lnTo>
                    <a:pt x="9437" y="1357529"/>
                  </a:lnTo>
                  <a:lnTo>
                    <a:pt x="9645" y="1397737"/>
                  </a:lnTo>
                  <a:lnTo>
                    <a:pt x="9425" y="1442120"/>
                  </a:lnTo>
                  <a:lnTo>
                    <a:pt x="8635" y="1493127"/>
                  </a:lnTo>
                  <a:lnTo>
                    <a:pt x="7133" y="1553210"/>
                  </a:lnTo>
                  <a:lnTo>
                    <a:pt x="12340" y="1554086"/>
                  </a:lnTo>
                  <a:lnTo>
                    <a:pt x="26183" y="1553210"/>
                  </a:lnTo>
                  <a:lnTo>
                    <a:pt x="24216" y="1479005"/>
                  </a:lnTo>
                  <a:lnTo>
                    <a:pt x="16333" y="1241226"/>
                  </a:lnTo>
                  <a:lnTo>
                    <a:pt x="15345" y="1192538"/>
                  </a:lnTo>
                  <a:lnTo>
                    <a:pt x="15146" y="1146549"/>
                  </a:lnTo>
                  <a:lnTo>
                    <a:pt x="15933" y="1102460"/>
                  </a:lnTo>
                  <a:lnTo>
                    <a:pt x="17903" y="1059470"/>
                  </a:lnTo>
                  <a:lnTo>
                    <a:pt x="21254" y="1016777"/>
                  </a:lnTo>
                  <a:lnTo>
                    <a:pt x="32572" y="919669"/>
                  </a:lnTo>
                  <a:lnTo>
                    <a:pt x="37546" y="865085"/>
                  </a:lnTo>
                  <a:lnTo>
                    <a:pt x="41028" y="810288"/>
                  </a:lnTo>
                  <a:lnTo>
                    <a:pt x="42939" y="755735"/>
                  </a:lnTo>
                  <a:lnTo>
                    <a:pt x="43200" y="701885"/>
                  </a:lnTo>
                  <a:lnTo>
                    <a:pt x="41733" y="649195"/>
                  </a:lnTo>
                  <a:lnTo>
                    <a:pt x="38461" y="598124"/>
                  </a:lnTo>
                  <a:lnTo>
                    <a:pt x="33303" y="549128"/>
                  </a:lnTo>
                  <a:lnTo>
                    <a:pt x="20258" y="462514"/>
                  </a:lnTo>
                  <a:lnTo>
                    <a:pt x="16819" y="422535"/>
                  </a:lnTo>
                  <a:lnTo>
                    <a:pt x="15430" y="381825"/>
                  </a:lnTo>
                  <a:lnTo>
                    <a:pt x="15649" y="339484"/>
                  </a:lnTo>
                  <a:lnTo>
                    <a:pt x="17039" y="294608"/>
                  </a:lnTo>
                  <a:lnTo>
                    <a:pt x="21574" y="193644"/>
                  </a:lnTo>
                  <a:lnTo>
                    <a:pt x="23842" y="135751"/>
                  </a:lnTo>
                  <a:lnTo>
                    <a:pt x="25525" y="71716"/>
                  </a:lnTo>
                  <a:lnTo>
                    <a:pt x="26183" y="635"/>
                  </a:lnTo>
                  <a:lnTo>
                    <a:pt x="16277" y="0"/>
                  </a:lnTo>
                  <a:close/>
                </a:path>
              </a:pathLst>
            </a:custGeom>
            <a:solidFill>
              <a:srgbClr val="EC7C30"/>
            </a:solidFill>
          </p:spPr>
          <p:txBody>
            <a:bodyPr wrap="square" lIns="0" tIns="0" rIns="0" bIns="0" rtlCol="0"/>
            <a:lstStyle/>
            <a:p>
              <a:endParaRPr/>
            </a:p>
          </p:txBody>
        </p:sp>
        <p:sp>
          <p:nvSpPr>
            <p:cNvPr id="6" name="object 6"/>
            <p:cNvSpPr/>
            <p:nvPr/>
          </p:nvSpPr>
          <p:spPr>
            <a:xfrm>
              <a:off x="5097200" y="4523740"/>
              <a:ext cx="37465" cy="1553845"/>
            </a:xfrm>
            <a:custGeom>
              <a:avLst/>
              <a:gdLst/>
              <a:ahLst/>
              <a:cxnLst/>
              <a:rect l="l" t="t" r="r" b="b"/>
              <a:pathLst>
                <a:path w="37464" h="1553845">
                  <a:moveTo>
                    <a:pt x="27249" y="635"/>
                  </a:moveTo>
                  <a:lnTo>
                    <a:pt x="31955" y="34521"/>
                  </a:lnTo>
                  <a:lnTo>
                    <a:pt x="34952" y="73542"/>
                  </a:lnTo>
                  <a:lnTo>
                    <a:pt x="36496" y="117051"/>
                  </a:lnTo>
                  <a:lnTo>
                    <a:pt x="36843" y="164403"/>
                  </a:lnTo>
                  <a:lnTo>
                    <a:pt x="36249" y="214950"/>
                  </a:lnTo>
                  <a:lnTo>
                    <a:pt x="34969" y="268047"/>
                  </a:lnTo>
                  <a:lnTo>
                    <a:pt x="33260" y="323046"/>
                  </a:lnTo>
                  <a:lnTo>
                    <a:pt x="31378" y="379303"/>
                  </a:lnTo>
                  <a:lnTo>
                    <a:pt x="29578" y="436169"/>
                  </a:lnTo>
                  <a:lnTo>
                    <a:pt x="28116" y="492999"/>
                  </a:lnTo>
                  <a:lnTo>
                    <a:pt x="27249" y="549148"/>
                  </a:lnTo>
                  <a:lnTo>
                    <a:pt x="26983" y="602567"/>
                  </a:lnTo>
                  <a:lnTo>
                    <a:pt x="27084" y="652197"/>
                  </a:lnTo>
                  <a:lnTo>
                    <a:pt x="27448" y="698970"/>
                  </a:lnTo>
                  <a:lnTo>
                    <a:pt x="27970" y="743818"/>
                  </a:lnTo>
                  <a:lnTo>
                    <a:pt x="28546" y="787676"/>
                  </a:lnTo>
                  <a:lnTo>
                    <a:pt x="29069" y="831475"/>
                  </a:lnTo>
                  <a:lnTo>
                    <a:pt x="29437" y="876149"/>
                  </a:lnTo>
                  <a:lnTo>
                    <a:pt x="29543" y="922632"/>
                  </a:lnTo>
                  <a:lnTo>
                    <a:pt x="29284" y="971855"/>
                  </a:lnTo>
                  <a:lnTo>
                    <a:pt x="28554" y="1024752"/>
                  </a:lnTo>
                  <a:lnTo>
                    <a:pt x="27249" y="1082255"/>
                  </a:lnTo>
                  <a:lnTo>
                    <a:pt x="25522" y="1150174"/>
                  </a:lnTo>
                  <a:lnTo>
                    <a:pt x="24300" y="1208598"/>
                  </a:lnTo>
                  <a:lnTo>
                    <a:pt x="23552" y="1259927"/>
                  </a:lnTo>
                  <a:lnTo>
                    <a:pt x="23245" y="1306559"/>
                  </a:lnTo>
                  <a:lnTo>
                    <a:pt x="23350" y="1350891"/>
                  </a:lnTo>
                  <a:lnTo>
                    <a:pt x="23834" y="1395325"/>
                  </a:lnTo>
                  <a:lnTo>
                    <a:pt x="24666" y="1442256"/>
                  </a:lnTo>
                  <a:lnTo>
                    <a:pt x="25815" y="1494085"/>
                  </a:lnTo>
                  <a:lnTo>
                    <a:pt x="27249" y="1553210"/>
                  </a:lnTo>
                  <a:lnTo>
                    <a:pt x="19756" y="1553692"/>
                  </a:lnTo>
                  <a:lnTo>
                    <a:pt x="13025" y="1552638"/>
                  </a:lnTo>
                  <a:lnTo>
                    <a:pt x="8199" y="1553210"/>
                  </a:lnTo>
                  <a:lnTo>
                    <a:pt x="10736" y="1491236"/>
                  </a:lnTo>
                  <a:lnTo>
                    <a:pt x="11125" y="1434073"/>
                  </a:lnTo>
                  <a:lnTo>
                    <a:pt x="9959" y="1381027"/>
                  </a:lnTo>
                  <a:lnTo>
                    <a:pt x="7833" y="1331405"/>
                  </a:lnTo>
                  <a:lnTo>
                    <a:pt x="5341" y="1284512"/>
                  </a:lnTo>
                  <a:lnTo>
                    <a:pt x="3078" y="1239657"/>
                  </a:lnTo>
                  <a:lnTo>
                    <a:pt x="1638" y="1196145"/>
                  </a:lnTo>
                  <a:lnTo>
                    <a:pt x="1615" y="1153283"/>
                  </a:lnTo>
                  <a:lnTo>
                    <a:pt x="3604" y="1110378"/>
                  </a:lnTo>
                  <a:lnTo>
                    <a:pt x="8199" y="1066736"/>
                  </a:lnTo>
                  <a:lnTo>
                    <a:pt x="13565" y="1023174"/>
                  </a:lnTo>
                  <a:lnTo>
                    <a:pt x="17526" y="980354"/>
                  </a:lnTo>
                  <a:lnTo>
                    <a:pt x="20160" y="937315"/>
                  </a:lnTo>
                  <a:lnTo>
                    <a:pt x="21549" y="893094"/>
                  </a:lnTo>
                  <a:lnTo>
                    <a:pt x="21772" y="846732"/>
                  </a:lnTo>
                  <a:lnTo>
                    <a:pt x="20909" y="797267"/>
                  </a:lnTo>
                  <a:lnTo>
                    <a:pt x="19040" y="743737"/>
                  </a:lnTo>
                  <a:lnTo>
                    <a:pt x="16246" y="685181"/>
                  </a:lnTo>
                  <a:lnTo>
                    <a:pt x="12605" y="620639"/>
                  </a:lnTo>
                  <a:lnTo>
                    <a:pt x="8199" y="549148"/>
                  </a:lnTo>
                  <a:lnTo>
                    <a:pt x="4515" y="483413"/>
                  </a:lnTo>
                  <a:lnTo>
                    <a:pt x="2021" y="422628"/>
                  </a:lnTo>
                  <a:lnTo>
                    <a:pt x="566" y="366201"/>
                  </a:lnTo>
                  <a:lnTo>
                    <a:pt x="0" y="313540"/>
                  </a:lnTo>
                  <a:lnTo>
                    <a:pt x="170" y="264053"/>
                  </a:lnTo>
                  <a:lnTo>
                    <a:pt x="925" y="217149"/>
                  </a:lnTo>
                  <a:lnTo>
                    <a:pt x="2115" y="172234"/>
                  </a:lnTo>
                  <a:lnTo>
                    <a:pt x="3589" y="128717"/>
                  </a:lnTo>
                  <a:lnTo>
                    <a:pt x="5195" y="86006"/>
                  </a:lnTo>
                  <a:lnTo>
                    <a:pt x="6782" y="43509"/>
                  </a:lnTo>
                  <a:lnTo>
                    <a:pt x="8199" y="635"/>
                  </a:lnTo>
                  <a:lnTo>
                    <a:pt x="13406" y="0"/>
                  </a:lnTo>
                  <a:lnTo>
                    <a:pt x="22423" y="1397"/>
                  </a:lnTo>
                  <a:lnTo>
                    <a:pt x="27249" y="635"/>
                  </a:lnTo>
                  <a:close/>
                </a:path>
              </a:pathLst>
            </a:custGeom>
            <a:ln w="41275">
              <a:solidFill>
                <a:srgbClr val="EC7C30"/>
              </a:solidFill>
            </a:ln>
          </p:spPr>
          <p:txBody>
            <a:bodyPr wrap="square" lIns="0" tIns="0" rIns="0" bIns="0" rtlCol="0"/>
            <a:lstStyle/>
            <a:p>
              <a:endParaRPr/>
            </a:p>
          </p:txBody>
        </p:sp>
      </p:grpSp>
      <p:sp>
        <p:nvSpPr>
          <p:cNvPr id="7" name="object 7"/>
          <p:cNvSpPr txBox="1"/>
          <p:nvPr/>
        </p:nvSpPr>
        <p:spPr>
          <a:xfrm>
            <a:off x="5487034" y="4804346"/>
            <a:ext cx="5779135" cy="539115"/>
          </a:xfrm>
          <a:prstGeom prst="rect">
            <a:avLst/>
          </a:prstGeom>
        </p:spPr>
        <p:txBody>
          <a:bodyPr vert="horz" wrap="square" lIns="0" tIns="50165" rIns="0" bIns="0" rtlCol="0">
            <a:spAutoFit/>
          </a:bodyPr>
          <a:lstStyle/>
          <a:p>
            <a:pPr marL="12700" marR="5080">
              <a:lnSpc>
                <a:spcPts val="1880"/>
              </a:lnSpc>
              <a:spcBef>
                <a:spcPts val="395"/>
              </a:spcBef>
            </a:pPr>
            <a:r>
              <a:rPr sz="1800" dirty="0">
                <a:latin typeface="+mn-lt"/>
                <a:cs typeface="Times New Roman"/>
              </a:rPr>
              <a:t>The</a:t>
            </a:r>
            <a:r>
              <a:rPr sz="1800" spc="-80" dirty="0">
                <a:latin typeface="+mn-lt"/>
                <a:cs typeface="Times New Roman"/>
              </a:rPr>
              <a:t> </a:t>
            </a:r>
            <a:r>
              <a:rPr sz="1800" dirty="0">
                <a:latin typeface="+mn-lt"/>
                <a:cs typeface="Times New Roman"/>
              </a:rPr>
              <a:t>claim that</a:t>
            </a:r>
            <a:r>
              <a:rPr sz="1800" spc="5" dirty="0">
                <a:latin typeface="+mn-lt"/>
                <a:cs typeface="Times New Roman"/>
              </a:rPr>
              <a:t> </a:t>
            </a:r>
            <a:r>
              <a:rPr sz="1800" dirty="0">
                <a:latin typeface="+mn-lt"/>
                <a:cs typeface="Times New Roman"/>
              </a:rPr>
              <a:t>fresh</a:t>
            </a:r>
            <a:r>
              <a:rPr sz="1800" spc="-15" dirty="0">
                <a:latin typeface="+mn-lt"/>
                <a:cs typeface="Times New Roman"/>
              </a:rPr>
              <a:t> </a:t>
            </a:r>
            <a:r>
              <a:rPr sz="1800" dirty="0">
                <a:latin typeface="+mn-lt"/>
                <a:cs typeface="Times New Roman"/>
              </a:rPr>
              <a:t>graduates</a:t>
            </a:r>
            <a:r>
              <a:rPr sz="1800" spc="25" dirty="0">
                <a:latin typeface="+mn-lt"/>
                <a:cs typeface="Times New Roman"/>
              </a:rPr>
              <a:t> </a:t>
            </a:r>
            <a:r>
              <a:rPr sz="1800" dirty="0">
                <a:latin typeface="+mn-lt"/>
                <a:cs typeface="Times New Roman"/>
              </a:rPr>
              <a:t>can</a:t>
            </a:r>
            <a:r>
              <a:rPr sz="1800" spc="-15" dirty="0">
                <a:latin typeface="+mn-lt"/>
                <a:cs typeface="Times New Roman"/>
              </a:rPr>
              <a:t> </a:t>
            </a:r>
            <a:r>
              <a:rPr sz="1800" dirty="0">
                <a:latin typeface="+mn-lt"/>
                <a:cs typeface="Times New Roman"/>
              </a:rPr>
              <a:t>earn</a:t>
            </a:r>
            <a:r>
              <a:rPr sz="1800" spc="-15" dirty="0">
                <a:latin typeface="+mn-lt"/>
                <a:cs typeface="Times New Roman"/>
              </a:rPr>
              <a:t> </a:t>
            </a:r>
            <a:r>
              <a:rPr sz="1800" dirty="0">
                <a:latin typeface="+mn-lt"/>
                <a:cs typeface="Times New Roman"/>
              </a:rPr>
              <a:t>up</a:t>
            </a:r>
            <a:r>
              <a:rPr sz="1800" spc="-15" dirty="0">
                <a:latin typeface="+mn-lt"/>
                <a:cs typeface="Times New Roman"/>
              </a:rPr>
              <a:t> </a:t>
            </a:r>
            <a:r>
              <a:rPr sz="1800" dirty="0">
                <a:latin typeface="+mn-lt"/>
                <a:cs typeface="Times New Roman"/>
              </a:rPr>
              <a:t>to</a:t>
            </a:r>
            <a:r>
              <a:rPr sz="1800" spc="-15" dirty="0">
                <a:latin typeface="+mn-lt"/>
                <a:cs typeface="Times New Roman"/>
              </a:rPr>
              <a:t> </a:t>
            </a:r>
            <a:r>
              <a:rPr sz="1800" dirty="0">
                <a:latin typeface="+mn-lt"/>
                <a:cs typeface="Times New Roman"/>
              </a:rPr>
              <a:t>2.5-3</a:t>
            </a:r>
            <a:r>
              <a:rPr sz="1800" spc="-15" dirty="0">
                <a:latin typeface="+mn-lt"/>
                <a:cs typeface="Times New Roman"/>
              </a:rPr>
              <a:t> </a:t>
            </a:r>
            <a:r>
              <a:rPr sz="1800" dirty="0">
                <a:latin typeface="+mn-lt"/>
                <a:cs typeface="Times New Roman"/>
              </a:rPr>
              <a:t>lakhs</a:t>
            </a:r>
            <a:r>
              <a:rPr sz="1800" spc="25" dirty="0">
                <a:latin typeface="+mn-lt"/>
                <a:cs typeface="Times New Roman"/>
              </a:rPr>
              <a:t> </a:t>
            </a:r>
            <a:r>
              <a:rPr sz="1800" dirty="0">
                <a:latin typeface="+mn-lt"/>
                <a:cs typeface="Times New Roman"/>
              </a:rPr>
              <a:t>is</a:t>
            </a:r>
            <a:r>
              <a:rPr sz="1800" spc="30" dirty="0">
                <a:latin typeface="+mn-lt"/>
                <a:cs typeface="Times New Roman"/>
              </a:rPr>
              <a:t> </a:t>
            </a:r>
            <a:r>
              <a:rPr sz="1800" spc="-25" dirty="0">
                <a:latin typeface="+mn-lt"/>
                <a:cs typeface="Times New Roman"/>
              </a:rPr>
              <a:t>not </a:t>
            </a:r>
            <a:r>
              <a:rPr sz="1800" dirty="0">
                <a:latin typeface="+mn-lt"/>
                <a:cs typeface="Times New Roman"/>
              </a:rPr>
              <a:t>supported</a:t>
            </a:r>
            <a:r>
              <a:rPr sz="1800" spc="-20" dirty="0">
                <a:latin typeface="+mn-lt"/>
                <a:cs typeface="Times New Roman"/>
              </a:rPr>
              <a:t> </a:t>
            </a:r>
            <a:r>
              <a:rPr sz="1800" dirty="0">
                <a:latin typeface="+mn-lt"/>
                <a:cs typeface="Times New Roman"/>
              </a:rPr>
              <a:t>by</a:t>
            </a:r>
            <a:r>
              <a:rPr sz="1800" spc="-20" dirty="0">
                <a:latin typeface="+mn-lt"/>
                <a:cs typeface="Times New Roman"/>
              </a:rPr>
              <a:t> </a:t>
            </a:r>
            <a:r>
              <a:rPr sz="1800" dirty="0">
                <a:latin typeface="+mn-lt"/>
                <a:cs typeface="Times New Roman"/>
              </a:rPr>
              <a:t>the</a:t>
            </a:r>
            <a:r>
              <a:rPr sz="1800" spc="5" dirty="0">
                <a:latin typeface="+mn-lt"/>
                <a:cs typeface="Times New Roman"/>
              </a:rPr>
              <a:t> </a:t>
            </a:r>
            <a:r>
              <a:rPr sz="1800" spc="-20" dirty="0">
                <a:latin typeface="+mn-lt"/>
                <a:cs typeface="Times New Roman"/>
              </a:rPr>
              <a:t>data.</a:t>
            </a:r>
            <a:endParaRPr sz="1800" dirty="0">
              <a:latin typeface="+mn-lt"/>
              <a:cs typeface="Times New Roman"/>
            </a:endParaRPr>
          </a:p>
        </p:txBody>
      </p:sp>
      <p:sp>
        <p:nvSpPr>
          <p:cNvPr id="8" name="object 8"/>
          <p:cNvSpPr txBox="1"/>
          <p:nvPr/>
        </p:nvSpPr>
        <p:spPr>
          <a:xfrm>
            <a:off x="976947" y="4531042"/>
            <a:ext cx="3738879" cy="139763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0000"/>
                </a:solidFill>
                <a:latin typeface="Times New Roman"/>
                <a:cs typeface="Times New Roman"/>
              </a:rPr>
              <a:t>Software</a:t>
            </a:r>
            <a:r>
              <a:rPr sz="1800" spc="-30" dirty="0">
                <a:solidFill>
                  <a:srgbClr val="FF0000"/>
                </a:solidFill>
                <a:latin typeface="Times New Roman"/>
                <a:cs typeface="Times New Roman"/>
              </a:rPr>
              <a:t> </a:t>
            </a:r>
            <a:r>
              <a:rPr sz="1800" dirty="0">
                <a:solidFill>
                  <a:srgbClr val="FF0000"/>
                </a:solidFill>
                <a:latin typeface="Times New Roman"/>
                <a:cs typeface="Times New Roman"/>
              </a:rPr>
              <a:t>Engineer,</a:t>
            </a:r>
            <a:r>
              <a:rPr sz="1800" spc="-40" dirty="0">
                <a:solidFill>
                  <a:srgbClr val="FF0000"/>
                </a:solidFill>
                <a:latin typeface="Times New Roman"/>
                <a:cs typeface="Times New Roman"/>
              </a:rPr>
              <a:t> </a:t>
            </a:r>
            <a:r>
              <a:rPr sz="1800" dirty="0">
                <a:solidFill>
                  <a:srgbClr val="FF0000"/>
                </a:solidFill>
                <a:latin typeface="Times New Roman"/>
                <a:cs typeface="Times New Roman"/>
              </a:rPr>
              <a:t>Hardware</a:t>
            </a:r>
            <a:r>
              <a:rPr sz="1800" spc="-15" dirty="0">
                <a:solidFill>
                  <a:srgbClr val="FF0000"/>
                </a:solidFill>
                <a:latin typeface="Times New Roman"/>
                <a:cs typeface="Times New Roman"/>
              </a:rPr>
              <a:t> </a:t>
            </a:r>
            <a:r>
              <a:rPr sz="1800" spc="-10" dirty="0">
                <a:solidFill>
                  <a:srgbClr val="FF0000"/>
                </a:solidFill>
                <a:latin typeface="Times New Roman"/>
                <a:cs typeface="Times New Roman"/>
              </a:rPr>
              <a:t>Engineer </a:t>
            </a:r>
            <a:r>
              <a:rPr sz="1800" dirty="0">
                <a:solidFill>
                  <a:srgbClr val="FF0000"/>
                </a:solidFill>
                <a:latin typeface="Times New Roman"/>
                <a:cs typeface="Times New Roman"/>
              </a:rPr>
              <a:t>and</a:t>
            </a:r>
            <a:r>
              <a:rPr sz="1800" spc="-25" dirty="0">
                <a:solidFill>
                  <a:srgbClr val="FF0000"/>
                </a:solidFill>
                <a:latin typeface="Times New Roman"/>
                <a:cs typeface="Times New Roman"/>
              </a:rPr>
              <a:t> </a:t>
            </a:r>
            <a:r>
              <a:rPr sz="1800" dirty="0">
                <a:solidFill>
                  <a:srgbClr val="FF0000"/>
                </a:solidFill>
                <a:latin typeface="Times New Roman"/>
                <a:cs typeface="Times New Roman"/>
              </a:rPr>
              <a:t>Associate</a:t>
            </a:r>
            <a:r>
              <a:rPr sz="1800" spc="-50" dirty="0">
                <a:solidFill>
                  <a:srgbClr val="FF0000"/>
                </a:solidFill>
                <a:latin typeface="Times New Roman"/>
                <a:cs typeface="Times New Roman"/>
              </a:rPr>
              <a:t> </a:t>
            </a:r>
            <a:r>
              <a:rPr sz="1800" dirty="0">
                <a:solidFill>
                  <a:srgbClr val="FF0000"/>
                </a:solidFill>
                <a:latin typeface="Times New Roman"/>
                <a:cs typeface="Times New Roman"/>
              </a:rPr>
              <a:t>Engineer you</a:t>
            </a:r>
            <a:r>
              <a:rPr sz="1800" spc="5" dirty="0">
                <a:solidFill>
                  <a:srgbClr val="FF0000"/>
                </a:solidFill>
                <a:latin typeface="Times New Roman"/>
                <a:cs typeface="Times New Roman"/>
              </a:rPr>
              <a:t> </a:t>
            </a:r>
            <a:r>
              <a:rPr sz="1800" dirty="0">
                <a:solidFill>
                  <a:srgbClr val="FF0000"/>
                </a:solidFill>
                <a:latin typeface="Times New Roman"/>
                <a:cs typeface="Times New Roman"/>
              </a:rPr>
              <a:t>can earn</a:t>
            </a:r>
            <a:r>
              <a:rPr sz="1800" spc="5" dirty="0">
                <a:solidFill>
                  <a:srgbClr val="FF0000"/>
                </a:solidFill>
                <a:latin typeface="Times New Roman"/>
                <a:cs typeface="Times New Roman"/>
              </a:rPr>
              <a:t> </a:t>
            </a:r>
            <a:r>
              <a:rPr sz="1800" spc="-25" dirty="0">
                <a:solidFill>
                  <a:srgbClr val="FF0000"/>
                </a:solidFill>
                <a:latin typeface="Times New Roman"/>
                <a:cs typeface="Times New Roman"/>
              </a:rPr>
              <a:t>up </a:t>
            </a:r>
            <a:r>
              <a:rPr sz="1800" dirty="0">
                <a:solidFill>
                  <a:srgbClr val="FF0000"/>
                </a:solidFill>
                <a:latin typeface="Times New Roman"/>
                <a:cs typeface="Times New Roman"/>
              </a:rPr>
              <a:t>to</a:t>
            </a:r>
            <a:r>
              <a:rPr sz="1800" spc="-10" dirty="0">
                <a:solidFill>
                  <a:srgbClr val="FF0000"/>
                </a:solidFill>
                <a:latin typeface="Times New Roman"/>
                <a:cs typeface="Times New Roman"/>
              </a:rPr>
              <a:t> 2.5-</a:t>
            </a:r>
            <a:r>
              <a:rPr sz="1800" dirty="0">
                <a:solidFill>
                  <a:srgbClr val="FF0000"/>
                </a:solidFill>
                <a:latin typeface="Times New Roman"/>
                <a:cs typeface="Times New Roman"/>
              </a:rPr>
              <a:t>3</a:t>
            </a:r>
            <a:r>
              <a:rPr sz="1800" spc="-15" dirty="0">
                <a:solidFill>
                  <a:srgbClr val="FF0000"/>
                </a:solidFill>
                <a:latin typeface="Times New Roman"/>
                <a:cs typeface="Times New Roman"/>
              </a:rPr>
              <a:t> </a:t>
            </a:r>
            <a:r>
              <a:rPr sz="1800" dirty="0">
                <a:solidFill>
                  <a:srgbClr val="FF0000"/>
                </a:solidFill>
                <a:latin typeface="Times New Roman"/>
                <a:cs typeface="Times New Roman"/>
              </a:rPr>
              <a:t>lakhs</a:t>
            </a:r>
            <a:r>
              <a:rPr sz="1800" spc="35" dirty="0">
                <a:solidFill>
                  <a:srgbClr val="FF0000"/>
                </a:solidFill>
                <a:latin typeface="Times New Roman"/>
                <a:cs typeface="Times New Roman"/>
              </a:rPr>
              <a:t> </a:t>
            </a:r>
            <a:r>
              <a:rPr sz="1800" dirty="0">
                <a:solidFill>
                  <a:srgbClr val="FF0000"/>
                </a:solidFill>
                <a:latin typeface="Times New Roman"/>
                <a:cs typeface="Times New Roman"/>
              </a:rPr>
              <a:t>as</a:t>
            </a:r>
            <a:r>
              <a:rPr sz="1800" spc="40" dirty="0">
                <a:solidFill>
                  <a:srgbClr val="FF0000"/>
                </a:solidFill>
                <a:latin typeface="Times New Roman"/>
                <a:cs typeface="Times New Roman"/>
              </a:rPr>
              <a:t> </a:t>
            </a:r>
            <a:r>
              <a:rPr sz="1800" dirty="0">
                <a:solidFill>
                  <a:srgbClr val="FF0000"/>
                </a:solidFill>
                <a:latin typeface="Times New Roman"/>
                <a:cs typeface="Times New Roman"/>
              </a:rPr>
              <a:t>a</a:t>
            </a:r>
            <a:r>
              <a:rPr sz="1800" spc="-60"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5" dirty="0">
                <a:solidFill>
                  <a:srgbClr val="FF0000"/>
                </a:solidFill>
                <a:latin typeface="Times New Roman"/>
                <a:cs typeface="Times New Roman"/>
              </a:rPr>
              <a:t> </a:t>
            </a:r>
            <a:r>
              <a:rPr sz="1800" dirty="0">
                <a:solidFill>
                  <a:srgbClr val="FF0000"/>
                </a:solidFill>
                <a:latin typeface="Times New Roman"/>
                <a:cs typeface="Times New Roman"/>
              </a:rPr>
              <a:t>graduate..5-</a:t>
            </a:r>
            <a:r>
              <a:rPr sz="1800" spc="-50" dirty="0">
                <a:solidFill>
                  <a:srgbClr val="FF0000"/>
                </a:solidFill>
                <a:latin typeface="Times New Roman"/>
                <a:cs typeface="Times New Roman"/>
              </a:rPr>
              <a:t>3 </a:t>
            </a:r>
            <a:r>
              <a:rPr sz="1800" dirty="0">
                <a:solidFill>
                  <a:srgbClr val="FF0000"/>
                </a:solidFill>
                <a:latin typeface="Times New Roman"/>
                <a:cs typeface="Times New Roman"/>
              </a:rPr>
              <a:t>lakhs</a:t>
            </a:r>
            <a:r>
              <a:rPr sz="1800" spc="15" dirty="0">
                <a:solidFill>
                  <a:srgbClr val="FF0000"/>
                </a:solidFill>
                <a:latin typeface="Times New Roman"/>
                <a:cs typeface="Times New Roman"/>
              </a:rPr>
              <a:t> </a:t>
            </a:r>
            <a:r>
              <a:rPr sz="1800" dirty="0">
                <a:solidFill>
                  <a:srgbClr val="FF0000"/>
                </a:solidFill>
                <a:latin typeface="Times New Roman"/>
                <a:cs typeface="Times New Roman"/>
              </a:rPr>
              <a:t>as</a:t>
            </a:r>
            <a:r>
              <a:rPr sz="1800" spc="25" dirty="0">
                <a:solidFill>
                  <a:srgbClr val="FF0000"/>
                </a:solidFill>
                <a:latin typeface="Times New Roman"/>
                <a:cs typeface="Times New Roman"/>
              </a:rPr>
              <a:t> </a:t>
            </a:r>
            <a:r>
              <a:rPr sz="1800" dirty="0">
                <a:solidFill>
                  <a:srgbClr val="FF0000"/>
                </a:solidFill>
                <a:latin typeface="Times New Roman"/>
                <a:cs typeface="Times New Roman"/>
              </a:rPr>
              <a:t>a</a:t>
            </a:r>
            <a:r>
              <a:rPr sz="1800" spc="-35" dirty="0">
                <a:solidFill>
                  <a:srgbClr val="FF0000"/>
                </a:solidFill>
                <a:latin typeface="Times New Roman"/>
                <a:cs typeface="Times New Roman"/>
              </a:rPr>
              <a:t> </a:t>
            </a:r>
            <a:r>
              <a:rPr sz="1800" dirty="0">
                <a:solidFill>
                  <a:srgbClr val="FF0000"/>
                </a:solidFill>
                <a:latin typeface="Times New Roman"/>
                <a:cs typeface="Times New Roman"/>
              </a:rPr>
              <a:t>fresh</a:t>
            </a:r>
            <a:r>
              <a:rPr sz="1800" spc="-15" dirty="0">
                <a:solidFill>
                  <a:srgbClr val="FF0000"/>
                </a:solidFill>
                <a:latin typeface="Times New Roman"/>
                <a:cs typeface="Times New Roman"/>
              </a:rPr>
              <a:t> </a:t>
            </a:r>
            <a:r>
              <a:rPr sz="1800" dirty="0">
                <a:solidFill>
                  <a:srgbClr val="FF0000"/>
                </a:solidFill>
                <a:latin typeface="Times New Roman"/>
                <a:cs typeface="Times New Roman"/>
              </a:rPr>
              <a:t>graduate.</a:t>
            </a:r>
            <a:r>
              <a:rPr sz="1800" spc="-20" dirty="0">
                <a:solidFill>
                  <a:srgbClr val="FF0000"/>
                </a:solidFill>
                <a:latin typeface="Times New Roman"/>
                <a:cs typeface="Times New Roman"/>
              </a:rPr>
              <a:t> </a:t>
            </a:r>
            <a:r>
              <a:rPr sz="1800" dirty="0">
                <a:solidFill>
                  <a:srgbClr val="FF0000"/>
                </a:solidFill>
                <a:latin typeface="Times New Roman"/>
                <a:cs typeface="Times New Roman"/>
              </a:rPr>
              <a:t>Test</a:t>
            </a:r>
            <a:r>
              <a:rPr sz="1800" spc="5" dirty="0">
                <a:solidFill>
                  <a:srgbClr val="FF0000"/>
                </a:solidFill>
                <a:latin typeface="Times New Roman"/>
                <a:cs typeface="Times New Roman"/>
              </a:rPr>
              <a:t> </a:t>
            </a:r>
            <a:r>
              <a:rPr sz="1800" dirty="0">
                <a:solidFill>
                  <a:srgbClr val="FF0000"/>
                </a:solidFill>
                <a:latin typeface="Times New Roman"/>
                <a:cs typeface="Times New Roman"/>
              </a:rPr>
              <a:t>this</a:t>
            </a:r>
            <a:r>
              <a:rPr sz="1800" spc="30" dirty="0">
                <a:solidFill>
                  <a:srgbClr val="FF0000"/>
                </a:solidFill>
                <a:latin typeface="Times New Roman"/>
                <a:cs typeface="Times New Roman"/>
              </a:rPr>
              <a:t> </a:t>
            </a:r>
            <a:r>
              <a:rPr sz="1800" spc="-10" dirty="0">
                <a:solidFill>
                  <a:srgbClr val="FF0000"/>
                </a:solidFill>
                <a:latin typeface="Times New Roman"/>
                <a:cs typeface="Times New Roman"/>
              </a:rPr>
              <a:t>claim </a:t>
            </a:r>
            <a:r>
              <a:rPr sz="1800" dirty="0">
                <a:solidFill>
                  <a:srgbClr val="FF0000"/>
                </a:solidFill>
                <a:latin typeface="Times New Roman"/>
                <a:cs typeface="Times New Roman"/>
              </a:rPr>
              <a:t>with</a:t>
            </a:r>
            <a:r>
              <a:rPr sz="1800" spc="-20" dirty="0">
                <a:solidFill>
                  <a:srgbClr val="FF0000"/>
                </a:solidFill>
                <a:latin typeface="Times New Roman"/>
                <a:cs typeface="Times New Roman"/>
              </a:rPr>
              <a:t> </a:t>
            </a:r>
            <a:r>
              <a:rPr sz="1800" dirty="0">
                <a:solidFill>
                  <a:srgbClr val="FF0000"/>
                </a:solidFill>
                <a:latin typeface="Times New Roman"/>
                <a:cs typeface="Times New Roman"/>
              </a:rPr>
              <a:t>the</a:t>
            </a:r>
            <a:r>
              <a:rPr sz="1800" spc="5" dirty="0">
                <a:solidFill>
                  <a:srgbClr val="FF0000"/>
                </a:solidFill>
                <a:latin typeface="Times New Roman"/>
                <a:cs typeface="Times New Roman"/>
              </a:rPr>
              <a:t> </a:t>
            </a:r>
            <a:r>
              <a:rPr sz="1800" dirty="0">
                <a:solidFill>
                  <a:srgbClr val="FF0000"/>
                </a:solidFill>
                <a:latin typeface="Times New Roman"/>
                <a:cs typeface="Times New Roman"/>
              </a:rPr>
              <a:t>data given</a:t>
            </a:r>
            <a:r>
              <a:rPr sz="1800" spc="-20" dirty="0">
                <a:solidFill>
                  <a:srgbClr val="FF0000"/>
                </a:solidFill>
                <a:latin typeface="Times New Roman"/>
                <a:cs typeface="Times New Roman"/>
              </a:rPr>
              <a:t> </a:t>
            </a:r>
            <a:r>
              <a:rPr sz="1800" dirty="0">
                <a:solidFill>
                  <a:srgbClr val="FF0000"/>
                </a:solidFill>
                <a:latin typeface="Times New Roman"/>
                <a:cs typeface="Times New Roman"/>
              </a:rPr>
              <a:t>to</a:t>
            </a:r>
            <a:r>
              <a:rPr sz="1800" spc="-15" dirty="0">
                <a:solidFill>
                  <a:srgbClr val="FF0000"/>
                </a:solidFill>
                <a:latin typeface="Times New Roman"/>
                <a:cs typeface="Times New Roman"/>
              </a:rPr>
              <a:t> </a:t>
            </a:r>
            <a:r>
              <a:rPr sz="1800" spc="-20" dirty="0">
                <a:solidFill>
                  <a:srgbClr val="FF0000"/>
                </a:solidFill>
                <a:latin typeface="Times New Roman"/>
                <a:cs typeface="Times New Roman"/>
              </a:rPr>
              <a:t>you.</a:t>
            </a:r>
            <a:endParaRPr sz="1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91718"/>
            <a:ext cx="2458720" cy="449580"/>
          </a:xfrm>
          <a:prstGeom prst="rect">
            <a:avLst/>
          </a:prstGeom>
        </p:spPr>
        <p:txBody>
          <a:bodyPr vert="horz" wrap="square" lIns="0" tIns="16510" rIns="0" bIns="0" rtlCol="0">
            <a:spAutoFit/>
          </a:bodyPr>
          <a:lstStyle/>
          <a:p>
            <a:pPr marL="12700">
              <a:lnSpc>
                <a:spcPct val="100000"/>
              </a:lnSpc>
              <a:spcBef>
                <a:spcPts val="130"/>
              </a:spcBef>
            </a:pPr>
            <a:r>
              <a:rPr sz="2750" dirty="0"/>
              <a:t>Final</a:t>
            </a:r>
            <a:r>
              <a:rPr sz="2750" spc="65" dirty="0"/>
              <a:t> </a:t>
            </a:r>
            <a:r>
              <a:rPr sz="2750" spc="-10" dirty="0"/>
              <a:t>Conclusion</a:t>
            </a:r>
            <a:endParaRPr sz="2750"/>
          </a:p>
        </p:txBody>
      </p:sp>
      <p:sp>
        <p:nvSpPr>
          <p:cNvPr id="3" name="object 3"/>
          <p:cNvSpPr txBox="1"/>
          <p:nvPr/>
        </p:nvSpPr>
        <p:spPr>
          <a:xfrm>
            <a:off x="939164" y="992254"/>
            <a:ext cx="10502900" cy="5067413"/>
          </a:xfrm>
          <a:prstGeom prst="rect">
            <a:avLst/>
          </a:prstGeom>
        </p:spPr>
        <p:txBody>
          <a:bodyPr vert="horz" wrap="square" lIns="0" tIns="62865" rIns="0" bIns="0" rtlCol="0">
            <a:spAutoFit/>
          </a:bodyPr>
          <a:lstStyle/>
          <a:p>
            <a:pPr marL="12700">
              <a:lnSpc>
                <a:spcPct val="100000"/>
              </a:lnSpc>
              <a:spcBef>
                <a:spcPts val="495"/>
              </a:spcBef>
            </a:pPr>
            <a:r>
              <a:rPr sz="1400" b="1" dirty="0">
                <a:latin typeface="+mn-lt"/>
                <a:cs typeface="Times New Roman"/>
              </a:rPr>
              <a:t>Academic</a:t>
            </a:r>
            <a:r>
              <a:rPr sz="1400" b="1" spc="-40" dirty="0">
                <a:latin typeface="+mn-lt"/>
                <a:cs typeface="Times New Roman"/>
              </a:rPr>
              <a:t> </a:t>
            </a:r>
            <a:r>
              <a:rPr sz="1400" b="1" dirty="0">
                <a:latin typeface="+mn-lt"/>
                <a:cs typeface="Times New Roman"/>
              </a:rPr>
              <a:t>Performance</a:t>
            </a:r>
            <a:r>
              <a:rPr sz="1400" b="1" spc="-40" dirty="0">
                <a:latin typeface="+mn-lt"/>
                <a:cs typeface="Times New Roman"/>
              </a:rPr>
              <a:t> </a:t>
            </a:r>
            <a:r>
              <a:rPr sz="1400" b="1" spc="-10" dirty="0">
                <a:latin typeface="+mn-lt"/>
                <a:cs typeface="Times New Roman"/>
              </a:rPr>
              <a:t>Insights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69"/>
              </a:spcBef>
              <a:buClr>
                <a:srgbClr val="000000"/>
              </a:buClr>
              <a:buSzPct val="128571"/>
              <a:buFont typeface="Arial MT"/>
              <a:buChar char="•"/>
              <a:tabLst>
                <a:tab pos="298450" algn="l"/>
              </a:tabLst>
            </a:pPr>
            <a:r>
              <a:rPr sz="1400" dirty="0">
                <a:solidFill>
                  <a:srgbClr val="0D0D0D"/>
                </a:solidFill>
                <a:latin typeface="+mn-lt"/>
                <a:cs typeface="Times New Roman"/>
              </a:rPr>
              <a:t>Both</a:t>
            </a:r>
            <a:r>
              <a:rPr sz="1400" spc="-35" dirty="0">
                <a:solidFill>
                  <a:srgbClr val="0D0D0D"/>
                </a:solidFill>
                <a:latin typeface="+mn-lt"/>
                <a:cs typeface="Times New Roman"/>
              </a:rPr>
              <a:t> </a:t>
            </a:r>
            <a:r>
              <a:rPr sz="1400" dirty="0">
                <a:solidFill>
                  <a:srgbClr val="0D0D0D"/>
                </a:solidFill>
                <a:latin typeface="+mn-lt"/>
                <a:cs typeface="Times New Roman"/>
              </a:rPr>
              <a:t>10th</a:t>
            </a:r>
            <a:r>
              <a:rPr sz="1400" spc="-30" dirty="0">
                <a:solidFill>
                  <a:srgbClr val="0D0D0D"/>
                </a:solidFill>
                <a:latin typeface="+mn-lt"/>
                <a:cs typeface="Times New Roman"/>
              </a:rPr>
              <a:t> </a:t>
            </a:r>
            <a:r>
              <a:rPr sz="1400" dirty="0">
                <a:solidFill>
                  <a:srgbClr val="0D0D0D"/>
                </a:solidFill>
                <a:latin typeface="+mn-lt"/>
                <a:cs typeface="Times New Roman"/>
              </a:rPr>
              <a:t>and</a:t>
            </a:r>
            <a:r>
              <a:rPr sz="1400" spc="-35" dirty="0">
                <a:solidFill>
                  <a:srgbClr val="0D0D0D"/>
                </a:solidFill>
                <a:latin typeface="+mn-lt"/>
                <a:cs typeface="Times New Roman"/>
              </a:rPr>
              <a:t> </a:t>
            </a:r>
            <a:r>
              <a:rPr sz="1400" spc="-10" dirty="0">
                <a:solidFill>
                  <a:srgbClr val="0D0D0D"/>
                </a:solidFill>
                <a:latin typeface="+mn-lt"/>
                <a:cs typeface="Times New Roman"/>
              </a:rPr>
              <a:t>12th</a:t>
            </a:r>
            <a:r>
              <a:rPr sz="1400" spc="-35" dirty="0">
                <a:solidFill>
                  <a:srgbClr val="0D0D0D"/>
                </a:solidFill>
                <a:latin typeface="+mn-lt"/>
                <a:cs typeface="Times New Roman"/>
              </a:rPr>
              <a:t> </a:t>
            </a:r>
            <a:r>
              <a:rPr sz="1400" dirty="0">
                <a:solidFill>
                  <a:srgbClr val="0D0D0D"/>
                </a:solidFill>
                <a:latin typeface="+mn-lt"/>
                <a:cs typeface="Times New Roman"/>
              </a:rPr>
              <a:t>percentages</a:t>
            </a:r>
            <a:r>
              <a:rPr sz="1400" spc="-25" dirty="0">
                <a:solidFill>
                  <a:srgbClr val="0D0D0D"/>
                </a:solidFill>
                <a:latin typeface="+mn-lt"/>
                <a:cs typeface="Times New Roman"/>
              </a:rPr>
              <a:t> </a:t>
            </a:r>
            <a:r>
              <a:rPr sz="1400" dirty="0">
                <a:solidFill>
                  <a:srgbClr val="0D0D0D"/>
                </a:solidFill>
                <a:latin typeface="+mn-lt"/>
                <a:cs typeface="Times New Roman"/>
              </a:rPr>
              <a:t>exhibit</a:t>
            </a:r>
            <a:r>
              <a:rPr sz="1400" spc="-20" dirty="0">
                <a:solidFill>
                  <a:srgbClr val="0D0D0D"/>
                </a:solidFill>
                <a:latin typeface="+mn-lt"/>
                <a:cs typeface="Times New Roman"/>
              </a:rPr>
              <a:t> </a:t>
            </a:r>
            <a:r>
              <a:rPr sz="1400" dirty="0">
                <a:solidFill>
                  <a:srgbClr val="0D0D0D"/>
                </a:solidFill>
                <a:latin typeface="+mn-lt"/>
                <a:cs typeface="Times New Roman"/>
              </a:rPr>
              <a:t>a</a:t>
            </a:r>
            <a:r>
              <a:rPr sz="1400" spc="-30" dirty="0">
                <a:solidFill>
                  <a:srgbClr val="0D0D0D"/>
                </a:solidFill>
                <a:latin typeface="+mn-lt"/>
                <a:cs typeface="Times New Roman"/>
              </a:rPr>
              <a:t> </a:t>
            </a:r>
            <a:r>
              <a:rPr sz="1400" dirty="0">
                <a:solidFill>
                  <a:srgbClr val="0D0D0D"/>
                </a:solidFill>
                <a:latin typeface="+mn-lt"/>
                <a:cs typeface="Times New Roman"/>
              </a:rPr>
              <a:t>clustered</a:t>
            </a:r>
            <a:r>
              <a:rPr sz="1400" spc="-30" dirty="0">
                <a:solidFill>
                  <a:srgbClr val="0D0D0D"/>
                </a:solidFill>
                <a:latin typeface="+mn-lt"/>
                <a:cs typeface="Times New Roman"/>
              </a:rPr>
              <a:t> </a:t>
            </a:r>
            <a:r>
              <a:rPr sz="1400" dirty="0">
                <a:solidFill>
                  <a:srgbClr val="0D0D0D"/>
                </a:solidFill>
                <a:latin typeface="+mn-lt"/>
                <a:cs typeface="Times New Roman"/>
              </a:rPr>
              <a:t>distribution</a:t>
            </a:r>
            <a:r>
              <a:rPr sz="1400" spc="-35" dirty="0">
                <a:solidFill>
                  <a:srgbClr val="0D0D0D"/>
                </a:solidFill>
                <a:latin typeface="+mn-lt"/>
                <a:cs typeface="Times New Roman"/>
              </a:rPr>
              <a:t> </a:t>
            </a:r>
            <a:r>
              <a:rPr sz="1400" dirty="0">
                <a:solidFill>
                  <a:srgbClr val="0D0D0D"/>
                </a:solidFill>
                <a:latin typeface="+mn-lt"/>
                <a:cs typeface="Times New Roman"/>
              </a:rPr>
              <a:t>between</a:t>
            </a:r>
            <a:r>
              <a:rPr sz="1400" spc="-30" dirty="0">
                <a:solidFill>
                  <a:srgbClr val="0D0D0D"/>
                </a:solidFill>
                <a:latin typeface="+mn-lt"/>
                <a:cs typeface="Times New Roman"/>
              </a:rPr>
              <a:t> </a:t>
            </a:r>
            <a:r>
              <a:rPr sz="1400" dirty="0">
                <a:solidFill>
                  <a:srgbClr val="0D0D0D"/>
                </a:solidFill>
                <a:latin typeface="+mn-lt"/>
                <a:cs typeface="Times New Roman"/>
              </a:rPr>
              <a:t>65%</a:t>
            </a:r>
            <a:r>
              <a:rPr sz="1400" spc="10" dirty="0">
                <a:solidFill>
                  <a:srgbClr val="0D0D0D"/>
                </a:solidFill>
                <a:latin typeface="+mn-lt"/>
                <a:cs typeface="Times New Roman"/>
              </a:rPr>
              <a:t> </a:t>
            </a:r>
            <a:r>
              <a:rPr sz="1400" dirty="0">
                <a:solidFill>
                  <a:srgbClr val="0D0D0D"/>
                </a:solidFill>
                <a:latin typeface="+mn-lt"/>
                <a:cs typeface="Times New Roman"/>
              </a:rPr>
              <a:t>to</a:t>
            </a:r>
            <a:r>
              <a:rPr sz="1400" spc="-30" dirty="0">
                <a:solidFill>
                  <a:srgbClr val="0D0D0D"/>
                </a:solidFill>
                <a:latin typeface="+mn-lt"/>
                <a:cs typeface="Times New Roman"/>
              </a:rPr>
              <a:t> </a:t>
            </a:r>
            <a:r>
              <a:rPr sz="1400" dirty="0">
                <a:solidFill>
                  <a:srgbClr val="0D0D0D"/>
                </a:solidFill>
                <a:latin typeface="+mn-lt"/>
                <a:cs typeface="Times New Roman"/>
              </a:rPr>
              <a:t>90%,</a:t>
            </a:r>
            <a:r>
              <a:rPr sz="1400" spc="-55" dirty="0">
                <a:solidFill>
                  <a:srgbClr val="0D0D0D"/>
                </a:solidFill>
                <a:latin typeface="+mn-lt"/>
                <a:cs typeface="Times New Roman"/>
              </a:rPr>
              <a:t> </a:t>
            </a:r>
            <a:r>
              <a:rPr sz="1400" dirty="0">
                <a:solidFill>
                  <a:srgbClr val="0D0D0D"/>
                </a:solidFill>
                <a:latin typeface="+mn-lt"/>
                <a:cs typeface="Times New Roman"/>
              </a:rPr>
              <a:t>with</a:t>
            </a:r>
            <a:r>
              <a:rPr sz="1400" spc="-30" dirty="0">
                <a:solidFill>
                  <a:srgbClr val="0D0D0D"/>
                </a:solidFill>
                <a:latin typeface="+mn-lt"/>
                <a:cs typeface="Times New Roman"/>
              </a:rPr>
              <a:t> </a:t>
            </a:r>
            <a:r>
              <a:rPr sz="1400" dirty="0">
                <a:solidFill>
                  <a:srgbClr val="0D0D0D"/>
                </a:solidFill>
                <a:latin typeface="+mn-lt"/>
                <a:cs typeface="Times New Roman"/>
              </a:rPr>
              <a:t>a</a:t>
            </a:r>
            <a:r>
              <a:rPr sz="1400" spc="-30" dirty="0">
                <a:solidFill>
                  <a:srgbClr val="0D0D0D"/>
                </a:solidFill>
                <a:latin typeface="+mn-lt"/>
                <a:cs typeface="Times New Roman"/>
              </a:rPr>
              <a:t> </a:t>
            </a:r>
            <a:r>
              <a:rPr sz="1400" dirty="0">
                <a:solidFill>
                  <a:srgbClr val="0D0D0D"/>
                </a:solidFill>
                <a:latin typeface="+mn-lt"/>
                <a:cs typeface="Times New Roman"/>
              </a:rPr>
              <a:t>significant</a:t>
            </a:r>
            <a:r>
              <a:rPr sz="1400" spc="-20" dirty="0">
                <a:solidFill>
                  <a:srgbClr val="0D0D0D"/>
                </a:solidFill>
                <a:latin typeface="+mn-lt"/>
                <a:cs typeface="Times New Roman"/>
              </a:rPr>
              <a:t> </a:t>
            </a:r>
            <a:r>
              <a:rPr sz="1400" dirty="0">
                <a:solidFill>
                  <a:srgbClr val="0D0D0D"/>
                </a:solidFill>
                <a:latin typeface="+mn-lt"/>
                <a:cs typeface="Times New Roman"/>
              </a:rPr>
              <a:t>portion</a:t>
            </a:r>
            <a:r>
              <a:rPr sz="1400" spc="-30" dirty="0">
                <a:solidFill>
                  <a:srgbClr val="0D0D0D"/>
                </a:solidFill>
                <a:latin typeface="+mn-lt"/>
                <a:cs typeface="Times New Roman"/>
              </a:rPr>
              <a:t> </a:t>
            </a:r>
            <a:r>
              <a:rPr sz="1400" dirty="0">
                <a:solidFill>
                  <a:srgbClr val="0D0D0D"/>
                </a:solidFill>
                <a:latin typeface="+mn-lt"/>
                <a:cs typeface="Times New Roman"/>
              </a:rPr>
              <a:t>of</a:t>
            </a:r>
            <a:r>
              <a:rPr sz="1400" spc="-25" dirty="0">
                <a:solidFill>
                  <a:srgbClr val="0D0D0D"/>
                </a:solidFill>
                <a:latin typeface="+mn-lt"/>
                <a:cs typeface="Times New Roman"/>
              </a:rPr>
              <a:t> </a:t>
            </a:r>
            <a:r>
              <a:rPr sz="1400" dirty="0">
                <a:solidFill>
                  <a:srgbClr val="0D0D0D"/>
                </a:solidFill>
                <a:latin typeface="+mn-lt"/>
                <a:cs typeface="Times New Roman"/>
              </a:rPr>
              <a:t>students</a:t>
            </a:r>
            <a:r>
              <a:rPr sz="1400" spc="-25" dirty="0">
                <a:solidFill>
                  <a:srgbClr val="0D0D0D"/>
                </a:solidFill>
                <a:latin typeface="+mn-lt"/>
                <a:cs typeface="Times New Roman"/>
              </a:rPr>
              <a:t> </a:t>
            </a:r>
            <a:r>
              <a:rPr sz="1400" dirty="0">
                <a:solidFill>
                  <a:srgbClr val="0D0D0D"/>
                </a:solidFill>
                <a:latin typeface="+mn-lt"/>
                <a:cs typeface="Times New Roman"/>
              </a:rPr>
              <a:t>scoring</a:t>
            </a:r>
            <a:r>
              <a:rPr sz="1400" spc="-35" dirty="0">
                <a:solidFill>
                  <a:srgbClr val="0D0D0D"/>
                </a:solidFill>
                <a:latin typeface="+mn-lt"/>
                <a:cs typeface="Times New Roman"/>
              </a:rPr>
              <a:t> </a:t>
            </a:r>
            <a:r>
              <a:rPr sz="1400" dirty="0">
                <a:solidFill>
                  <a:srgbClr val="0D0D0D"/>
                </a:solidFill>
                <a:latin typeface="+mn-lt"/>
                <a:cs typeface="Times New Roman"/>
              </a:rPr>
              <a:t>above</a:t>
            </a:r>
            <a:r>
              <a:rPr sz="1400" spc="-35" dirty="0">
                <a:solidFill>
                  <a:srgbClr val="0D0D0D"/>
                </a:solidFill>
                <a:latin typeface="+mn-lt"/>
                <a:cs typeface="Times New Roman"/>
              </a:rPr>
              <a:t> </a:t>
            </a:r>
            <a:r>
              <a:rPr sz="1400" spc="-20" dirty="0">
                <a:solidFill>
                  <a:srgbClr val="0D0D0D"/>
                </a:solidFill>
                <a:latin typeface="+mn-lt"/>
                <a:cs typeface="Times New Roman"/>
              </a:rPr>
              <a:t>65%.</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College</a:t>
            </a:r>
            <a:r>
              <a:rPr sz="1400" spc="-20" dirty="0">
                <a:solidFill>
                  <a:srgbClr val="0D0D0D"/>
                </a:solidFill>
                <a:latin typeface="+mn-lt"/>
                <a:cs typeface="Times New Roman"/>
              </a:rPr>
              <a:t> </a:t>
            </a:r>
            <a:r>
              <a:rPr sz="1400" dirty="0">
                <a:solidFill>
                  <a:srgbClr val="0D0D0D"/>
                </a:solidFill>
                <a:latin typeface="+mn-lt"/>
                <a:cs typeface="Times New Roman"/>
              </a:rPr>
              <a:t>GPA</a:t>
            </a:r>
            <a:r>
              <a:rPr sz="1400" spc="-45" dirty="0">
                <a:solidFill>
                  <a:srgbClr val="0D0D0D"/>
                </a:solidFill>
                <a:latin typeface="+mn-lt"/>
                <a:cs typeface="Times New Roman"/>
              </a:rPr>
              <a:t> </a:t>
            </a:r>
            <a:r>
              <a:rPr sz="1400" dirty="0">
                <a:solidFill>
                  <a:srgbClr val="0D0D0D"/>
                </a:solidFill>
                <a:latin typeface="+mn-lt"/>
                <a:cs typeface="Times New Roman"/>
              </a:rPr>
              <a:t>distribution</a:t>
            </a:r>
            <a:r>
              <a:rPr sz="1400" spc="-25" dirty="0">
                <a:solidFill>
                  <a:srgbClr val="0D0D0D"/>
                </a:solidFill>
                <a:latin typeface="+mn-lt"/>
                <a:cs typeface="Times New Roman"/>
              </a:rPr>
              <a:t> </a:t>
            </a:r>
            <a:r>
              <a:rPr sz="1400" dirty="0">
                <a:solidFill>
                  <a:srgbClr val="0D0D0D"/>
                </a:solidFill>
                <a:latin typeface="+mn-lt"/>
                <a:cs typeface="Times New Roman"/>
              </a:rPr>
              <a:t>also</a:t>
            </a:r>
            <a:r>
              <a:rPr sz="1400" spc="-25" dirty="0">
                <a:solidFill>
                  <a:srgbClr val="0D0D0D"/>
                </a:solidFill>
                <a:latin typeface="+mn-lt"/>
                <a:cs typeface="Times New Roman"/>
              </a:rPr>
              <a:t> </a:t>
            </a:r>
            <a:r>
              <a:rPr sz="1400" dirty="0">
                <a:solidFill>
                  <a:srgbClr val="0D0D0D"/>
                </a:solidFill>
                <a:latin typeface="+mn-lt"/>
                <a:cs typeface="Times New Roman"/>
              </a:rPr>
              <a:t>shows</a:t>
            </a:r>
            <a:r>
              <a:rPr sz="1400" spc="-20" dirty="0">
                <a:solidFill>
                  <a:srgbClr val="0D0D0D"/>
                </a:solidFill>
                <a:latin typeface="+mn-lt"/>
                <a:cs typeface="Times New Roman"/>
              </a:rPr>
              <a:t> </a:t>
            </a:r>
            <a:r>
              <a:rPr sz="1400" dirty="0">
                <a:solidFill>
                  <a:srgbClr val="0D0D0D"/>
                </a:solidFill>
                <a:latin typeface="+mn-lt"/>
                <a:cs typeface="Times New Roman"/>
              </a:rPr>
              <a:t>a</a:t>
            </a:r>
            <a:r>
              <a:rPr sz="1400" spc="-20" dirty="0">
                <a:solidFill>
                  <a:srgbClr val="0D0D0D"/>
                </a:solidFill>
                <a:latin typeface="+mn-lt"/>
                <a:cs typeface="Times New Roman"/>
              </a:rPr>
              <a:t> </a:t>
            </a:r>
            <a:r>
              <a:rPr sz="1400" spc="-10" dirty="0">
                <a:solidFill>
                  <a:srgbClr val="0D0D0D"/>
                </a:solidFill>
                <a:latin typeface="+mn-lt"/>
                <a:cs typeface="Times New Roman"/>
              </a:rPr>
              <a:t>concentration</a:t>
            </a:r>
            <a:r>
              <a:rPr sz="1400" spc="-25" dirty="0">
                <a:solidFill>
                  <a:srgbClr val="0D0D0D"/>
                </a:solidFill>
                <a:latin typeface="+mn-lt"/>
                <a:cs typeface="Times New Roman"/>
              </a:rPr>
              <a:t> </a:t>
            </a:r>
            <a:r>
              <a:rPr sz="1400" dirty="0">
                <a:solidFill>
                  <a:srgbClr val="0D0D0D"/>
                </a:solidFill>
                <a:latin typeface="+mn-lt"/>
                <a:cs typeface="Times New Roman"/>
              </a:rPr>
              <a:t>between</a:t>
            </a:r>
            <a:r>
              <a:rPr sz="1400" spc="-25" dirty="0">
                <a:solidFill>
                  <a:srgbClr val="0D0D0D"/>
                </a:solidFill>
                <a:latin typeface="+mn-lt"/>
                <a:cs typeface="Times New Roman"/>
              </a:rPr>
              <a:t> </a:t>
            </a:r>
            <a:r>
              <a:rPr sz="1400" dirty="0">
                <a:solidFill>
                  <a:srgbClr val="0D0D0D"/>
                </a:solidFill>
                <a:latin typeface="+mn-lt"/>
                <a:cs typeface="Times New Roman"/>
              </a:rPr>
              <a:t>65</a:t>
            </a:r>
            <a:r>
              <a:rPr sz="1400" spc="-25" dirty="0">
                <a:solidFill>
                  <a:srgbClr val="0D0D0D"/>
                </a:solidFill>
                <a:latin typeface="+mn-lt"/>
                <a:cs typeface="Times New Roman"/>
              </a:rPr>
              <a:t> </a:t>
            </a:r>
            <a:r>
              <a:rPr sz="1400" dirty="0">
                <a:solidFill>
                  <a:srgbClr val="0D0D0D"/>
                </a:solidFill>
                <a:latin typeface="+mn-lt"/>
                <a:cs typeface="Times New Roman"/>
              </a:rPr>
              <a:t>to</a:t>
            </a:r>
            <a:r>
              <a:rPr sz="1400" spc="-25" dirty="0">
                <a:solidFill>
                  <a:srgbClr val="0D0D0D"/>
                </a:solidFill>
                <a:latin typeface="+mn-lt"/>
                <a:cs typeface="Times New Roman"/>
              </a:rPr>
              <a:t> </a:t>
            </a:r>
            <a:r>
              <a:rPr sz="1400" dirty="0">
                <a:solidFill>
                  <a:srgbClr val="0D0D0D"/>
                </a:solidFill>
                <a:latin typeface="+mn-lt"/>
                <a:cs typeface="Times New Roman"/>
              </a:rPr>
              <a:t>85,</a:t>
            </a:r>
            <a:r>
              <a:rPr sz="1400" spc="30" dirty="0">
                <a:solidFill>
                  <a:srgbClr val="0D0D0D"/>
                </a:solidFill>
                <a:latin typeface="+mn-lt"/>
                <a:cs typeface="Times New Roman"/>
              </a:rPr>
              <a:t> </a:t>
            </a:r>
            <a:r>
              <a:rPr sz="1400" dirty="0">
                <a:solidFill>
                  <a:srgbClr val="0D0D0D"/>
                </a:solidFill>
                <a:latin typeface="+mn-lt"/>
                <a:cs typeface="Times New Roman"/>
              </a:rPr>
              <a:t>with</a:t>
            </a:r>
            <a:r>
              <a:rPr sz="1400" spc="-25" dirty="0">
                <a:solidFill>
                  <a:srgbClr val="0D0D0D"/>
                </a:solidFill>
                <a:latin typeface="+mn-lt"/>
                <a:cs typeface="Times New Roman"/>
              </a:rPr>
              <a:t> </a:t>
            </a:r>
            <a:r>
              <a:rPr sz="1400" dirty="0">
                <a:solidFill>
                  <a:srgbClr val="0D0D0D"/>
                </a:solidFill>
                <a:latin typeface="+mn-lt"/>
                <a:cs typeface="Times New Roman"/>
              </a:rPr>
              <a:t>fewer</a:t>
            </a:r>
            <a:r>
              <a:rPr sz="1400" spc="-15" dirty="0">
                <a:solidFill>
                  <a:srgbClr val="0D0D0D"/>
                </a:solidFill>
                <a:latin typeface="+mn-lt"/>
                <a:cs typeface="Times New Roman"/>
              </a:rPr>
              <a:t> </a:t>
            </a:r>
            <a:r>
              <a:rPr sz="1400" dirty="0">
                <a:solidFill>
                  <a:srgbClr val="0D0D0D"/>
                </a:solidFill>
                <a:latin typeface="+mn-lt"/>
                <a:cs typeface="Times New Roman"/>
              </a:rPr>
              <a:t>students</a:t>
            </a:r>
            <a:r>
              <a:rPr sz="1400" spc="-20" dirty="0">
                <a:solidFill>
                  <a:srgbClr val="0D0D0D"/>
                </a:solidFill>
                <a:latin typeface="+mn-lt"/>
                <a:cs typeface="Times New Roman"/>
              </a:rPr>
              <a:t> </a:t>
            </a:r>
            <a:r>
              <a:rPr sz="1400" dirty="0">
                <a:solidFill>
                  <a:srgbClr val="0D0D0D"/>
                </a:solidFill>
                <a:latin typeface="+mn-lt"/>
                <a:cs typeface="Times New Roman"/>
              </a:rPr>
              <a:t>having</a:t>
            </a:r>
            <a:r>
              <a:rPr sz="1400" spc="-25" dirty="0">
                <a:solidFill>
                  <a:srgbClr val="0D0D0D"/>
                </a:solidFill>
                <a:latin typeface="+mn-lt"/>
                <a:cs typeface="Times New Roman"/>
              </a:rPr>
              <a:t> </a:t>
            </a:r>
            <a:r>
              <a:rPr sz="1400" dirty="0">
                <a:solidFill>
                  <a:srgbClr val="0D0D0D"/>
                </a:solidFill>
                <a:latin typeface="+mn-lt"/>
                <a:cs typeface="Times New Roman"/>
              </a:rPr>
              <a:t>exceptionally</a:t>
            </a:r>
            <a:r>
              <a:rPr sz="1400" spc="-25" dirty="0">
                <a:solidFill>
                  <a:srgbClr val="0D0D0D"/>
                </a:solidFill>
                <a:latin typeface="+mn-lt"/>
                <a:cs typeface="Times New Roman"/>
              </a:rPr>
              <a:t> </a:t>
            </a:r>
            <a:r>
              <a:rPr sz="1400" spc="-10" dirty="0">
                <a:solidFill>
                  <a:srgbClr val="0D0D0D"/>
                </a:solidFill>
                <a:latin typeface="+mn-lt"/>
                <a:cs typeface="Times New Roman"/>
              </a:rPr>
              <a:t>high</a:t>
            </a:r>
            <a:r>
              <a:rPr sz="1400" spc="-25" dirty="0">
                <a:solidFill>
                  <a:srgbClr val="0D0D0D"/>
                </a:solidFill>
                <a:latin typeface="+mn-lt"/>
                <a:cs typeface="Times New Roman"/>
              </a:rPr>
              <a:t> </a:t>
            </a:r>
            <a:r>
              <a:rPr sz="1400" dirty="0">
                <a:solidFill>
                  <a:srgbClr val="0D0D0D"/>
                </a:solidFill>
                <a:latin typeface="+mn-lt"/>
                <a:cs typeface="Times New Roman"/>
              </a:rPr>
              <a:t>GPAs</a:t>
            </a:r>
            <a:r>
              <a:rPr sz="1400" spc="-20" dirty="0">
                <a:solidFill>
                  <a:srgbClr val="0D0D0D"/>
                </a:solidFill>
                <a:latin typeface="+mn-lt"/>
                <a:cs typeface="Times New Roman"/>
              </a:rPr>
              <a:t> </a:t>
            </a:r>
            <a:r>
              <a:rPr sz="1400" dirty="0">
                <a:solidFill>
                  <a:srgbClr val="0D0D0D"/>
                </a:solidFill>
                <a:latin typeface="+mn-lt"/>
                <a:cs typeface="Times New Roman"/>
              </a:rPr>
              <a:t>above</a:t>
            </a:r>
            <a:r>
              <a:rPr sz="1400" spc="-20" dirty="0">
                <a:solidFill>
                  <a:srgbClr val="0D0D0D"/>
                </a:solidFill>
                <a:latin typeface="+mn-lt"/>
                <a:cs typeface="Times New Roman"/>
              </a:rPr>
              <a:t> </a:t>
            </a:r>
            <a:r>
              <a:rPr sz="1400" spc="-25" dirty="0">
                <a:solidFill>
                  <a:srgbClr val="0D0D0D"/>
                </a:solidFill>
                <a:latin typeface="+mn-lt"/>
                <a:cs typeface="Times New Roman"/>
              </a:rPr>
              <a:t>95.</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CGPA</a:t>
            </a:r>
            <a:r>
              <a:rPr sz="1400" b="1" spc="25" dirty="0">
                <a:latin typeface="+mn-lt"/>
                <a:cs typeface="Times New Roman"/>
              </a:rPr>
              <a:t> </a:t>
            </a:r>
            <a:r>
              <a:rPr sz="1400" b="1" dirty="0">
                <a:latin typeface="+mn-lt"/>
                <a:cs typeface="Times New Roman"/>
              </a:rPr>
              <a:t>as</a:t>
            </a:r>
            <a:r>
              <a:rPr sz="1400" b="1" spc="-20" dirty="0">
                <a:latin typeface="+mn-lt"/>
                <a:cs typeface="Times New Roman"/>
              </a:rPr>
              <a:t> </a:t>
            </a:r>
            <a:r>
              <a:rPr sz="1400" b="1" dirty="0">
                <a:latin typeface="+mn-lt"/>
                <a:cs typeface="Times New Roman"/>
              </a:rPr>
              <a:t>a</a:t>
            </a:r>
            <a:r>
              <a:rPr sz="1400" b="1" spc="-30" dirty="0">
                <a:latin typeface="+mn-lt"/>
                <a:cs typeface="Times New Roman"/>
              </a:rPr>
              <a:t> </a:t>
            </a:r>
            <a:r>
              <a:rPr sz="1400" b="1" spc="-10" dirty="0">
                <a:latin typeface="+mn-lt"/>
                <a:cs typeface="Times New Roman"/>
              </a:rPr>
              <a:t>Determinant</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CGPA</a:t>
            </a:r>
            <a:r>
              <a:rPr sz="1400" spc="20" dirty="0">
                <a:solidFill>
                  <a:srgbClr val="0D0D0D"/>
                </a:solidFill>
                <a:latin typeface="+mn-lt"/>
                <a:cs typeface="Times New Roman"/>
              </a:rPr>
              <a:t> </a:t>
            </a:r>
            <a:r>
              <a:rPr sz="1400" dirty="0">
                <a:solidFill>
                  <a:srgbClr val="0D0D0D"/>
                </a:solidFill>
                <a:latin typeface="+mn-lt"/>
                <a:cs typeface="Times New Roman"/>
              </a:rPr>
              <a:t>above</a:t>
            </a:r>
            <a:r>
              <a:rPr sz="1400" spc="-25" dirty="0">
                <a:solidFill>
                  <a:srgbClr val="0D0D0D"/>
                </a:solidFill>
                <a:latin typeface="+mn-lt"/>
                <a:cs typeface="Times New Roman"/>
              </a:rPr>
              <a:t> </a:t>
            </a:r>
            <a:r>
              <a:rPr sz="1400" dirty="0">
                <a:solidFill>
                  <a:srgbClr val="0D0D0D"/>
                </a:solidFill>
                <a:latin typeface="+mn-lt"/>
                <a:cs typeface="Times New Roman"/>
              </a:rPr>
              <a:t>60%</a:t>
            </a:r>
            <a:r>
              <a:rPr sz="1400" spc="-60" dirty="0">
                <a:solidFill>
                  <a:srgbClr val="0D0D0D"/>
                </a:solidFill>
                <a:latin typeface="+mn-lt"/>
                <a:cs typeface="Times New Roman"/>
              </a:rPr>
              <a:t> </a:t>
            </a:r>
            <a:r>
              <a:rPr sz="1400" dirty="0">
                <a:solidFill>
                  <a:srgbClr val="0D0D0D"/>
                </a:solidFill>
                <a:latin typeface="+mn-lt"/>
                <a:cs typeface="Times New Roman"/>
              </a:rPr>
              <a:t>is</a:t>
            </a:r>
            <a:r>
              <a:rPr sz="1400" spc="-20" dirty="0">
                <a:solidFill>
                  <a:srgbClr val="0D0D0D"/>
                </a:solidFill>
                <a:latin typeface="+mn-lt"/>
                <a:cs typeface="Times New Roman"/>
              </a:rPr>
              <a:t> </a:t>
            </a:r>
            <a:r>
              <a:rPr sz="1400" dirty="0">
                <a:solidFill>
                  <a:srgbClr val="0D0D0D"/>
                </a:solidFill>
                <a:latin typeface="+mn-lt"/>
                <a:cs typeface="Times New Roman"/>
              </a:rPr>
              <a:t>associated</a:t>
            </a:r>
            <a:r>
              <a:rPr sz="1400" spc="-30" dirty="0">
                <a:solidFill>
                  <a:srgbClr val="0D0D0D"/>
                </a:solidFill>
                <a:latin typeface="+mn-lt"/>
                <a:cs typeface="Times New Roman"/>
              </a:rPr>
              <a:t> </a:t>
            </a:r>
            <a:r>
              <a:rPr sz="1400" spc="-10" dirty="0">
                <a:solidFill>
                  <a:srgbClr val="0D0D0D"/>
                </a:solidFill>
                <a:latin typeface="+mn-lt"/>
                <a:cs typeface="Times New Roman"/>
              </a:rPr>
              <a:t>with</a:t>
            </a:r>
            <a:r>
              <a:rPr sz="1400" spc="-35" dirty="0">
                <a:solidFill>
                  <a:srgbClr val="0D0D0D"/>
                </a:solidFill>
                <a:latin typeface="+mn-lt"/>
                <a:cs typeface="Times New Roman"/>
              </a:rPr>
              <a:t> </a:t>
            </a:r>
            <a:r>
              <a:rPr sz="1400" dirty="0">
                <a:solidFill>
                  <a:srgbClr val="0D0D0D"/>
                </a:solidFill>
                <a:latin typeface="+mn-lt"/>
                <a:cs typeface="Times New Roman"/>
              </a:rPr>
              <a:t>enhanced</a:t>
            </a:r>
            <a:r>
              <a:rPr sz="1400" spc="-25" dirty="0">
                <a:solidFill>
                  <a:srgbClr val="0D0D0D"/>
                </a:solidFill>
                <a:latin typeface="+mn-lt"/>
                <a:cs typeface="Times New Roman"/>
              </a:rPr>
              <a:t> </a:t>
            </a:r>
            <a:r>
              <a:rPr sz="1400" dirty="0">
                <a:solidFill>
                  <a:srgbClr val="0D0D0D"/>
                </a:solidFill>
                <a:latin typeface="+mn-lt"/>
                <a:cs typeface="Times New Roman"/>
              </a:rPr>
              <a:t>job</a:t>
            </a:r>
            <a:r>
              <a:rPr sz="1400" spc="-35" dirty="0">
                <a:solidFill>
                  <a:srgbClr val="0D0D0D"/>
                </a:solidFill>
                <a:latin typeface="+mn-lt"/>
                <a:cs typeface="Times New Roman"/>
              </a:rPr>
              <a:t> </a:t>
            </a:r>
            <a:r>
              <a:rPr sz="1400" dirty="0">
                <a:solidFill>
                  <a:srgbClr val="0D0D0D"/>
                </a:solidFill>
                <a:latin typeface="+mn-lt"/>
                <a:cs typeface="Times New Roman"/>
              </a:rPr>
              <a:t>prospects</a:t>
            </a:r>
            <a:r>
              <a:rPr sz="1400" spc="-25" dirty="0">
                <a:solidFill>
                  <a:srgbClr val="0D0D0D"/>
                </a:solidFill>
                <a:latin typeface="+mn-lt"/>
                <a:cs typeface="Times New Roman"/>
              </a:rPr>
              <a:t> </a:t>
            </a:r>
            <a:r>
              <a:rPr sz="1400" dirty="0">
                <a:solidFill>
                  <a:srgbClr val="0D0D0D"/>
                </a:solidFill>
                <a:latin typeface="+mn-lt"/>
                <a:cs typeface="Times New Roman"/>
              </a:rPr>
              <a:t>and</a:t>
            </a:r>
            <a:r>
              <a:rPr sz="1400" spc="-30" dirty="0">
                <a:solidFill>
                  <a:srgbClr val="0D0D0D"/>
                </a:solidFill>
                <a:latin typeface="+mn-lt"/>
                <a:cs typeface="Times New Roman"/>
              </a:rPr>
              <a:t> </a:t>
            </a:r>
            <a:r>
              <a:rPr sz="1400" dirty="0">
                <a:solidFill>
                  <a:srgbClr val="0D0D0D"/>
                </a:solidFill>
                <a:latin typeface="+mn-lt"/>
                <a:cs typeface="Times New Roman"/>
              </a:rPr>
              <a:t>salary</a:t>
            </a:r>
            <a:r>
              <a:rPr sz="1400" spc="-30" dirty="0">
                <a:solidFill>
                  <a:srgbClr val="0D0D0D"/>
                </a:solidFill>
                <a:latin typeface="+mn-lt"/>
                <a:cs typeface="Times New Roman"/>
              </a:rPr>
              <a:t> </a:t>
            </a:r>
            <a:r>
              <a:rPr sz="1400" spc="-10" dirty="0">
                <a:solidFill>
                  <a:srgbClr val="0D0D0D"/>
                </a:solidFill>
                <a:latin typeface="+mn-lt"/>
                <a:cs typeface="Times New Roman"/>
              </a:rPr>
              <a:t>negotiation</a:t>
            </a:r>
            <a:r>
              <a:rPr sz="1400" spc="-35" dirty="0">
                <a:solidFill>
                  <a:srgbClr val="0D0D0D"/>
                </a:solidFill>
                <a:latin typeface="+mn-lt"/>
                <a:cs typeface="Times New Roman"/>
              </a:rPr>
              <a:t> </a:t>
            </a:r>
            <a:r>
              <a:rPr sz="1400" spc="-10" dirty="0">
                <a:solidFill>
                  <a:srgbClr val="0D0D0D"/>
                </a:solidFill>
                <a:latin typeface="+mn-lt"/>
                <a:cs typeface="Times New Roman"/>
              </a:rPr>
              <a:t>power.</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A</a:t>
            </a:r>
            <a:r>
              <a:rPr sz="1400" spc="-60" dirty="0">
                <a:solidFill>
                  <a:srgbClr val="0D0D0D"/>
                </a:solidFill>
                <a:latin typeface="+mn-lt"/>
                <a:cs typeface="Times New Roman"/>
              </a:rPr>
              <a:t> </a:t>
            </a:r>
            <a:r>
              <a:rPr sz="1400" dirty="0">
                <a:solidFill>
                  <a:srgbClr val="0D0D0D"/>
                </a:solidFill>
                <a:latin typeface="+mn-lt"/>
                <a:cs typeface="Times New Roman"/>
              </a:rPr>
              <a:t>threshold</a:t>
            </a:r>
            <a:r>
              <a:rPr sz="1400" spc="-45" dirty="0">
                <a:solidFill>
                  <a:srgbClr val="0D0D0D"/>
                </a:solidFill>
                <a:latin typeface="+mn-lt"/>
                <a:cs typeface="Times New Roman"/>
              </a:rPr>
              <a:t> </a:t>
            </a:r>
            <a:r>
              <a:rPr sz="1400" dirty="0">
                <a:solidFill>
                  <a:srgbClr val="0D0D0D"/>
                </a:solidFill>
                <a:latin typeface="+mn-lt"/>
                <a:cs typeface="Times New Roman"/>
              </a:rPr>
              <a:t>effect</a:t>
            </a:r>
            <a:r>
              <a:rPr sz="1400" spc="-30" dirty="0">
                <a:solidFill>
                  <a:srgbClr val="0D0D0D"/>
                </a:solidFill>
                <a:latin typeface="+mn-lt"/>
                <a:cs typeface="Times New Roman"/>
              </a:rPr>
              <a:t> </a:t>
            </a:r>
            <a:r>
              <a:rPr sz="1400" dirty="0">
                <a:solidFill>
                  <a:srgbClr val="0D0D0D"/>
                </a:solidFill>
                <a:latin typeface="+mn-lt"/>
                <a:cs typeface="Times New Roman"/>
              </a:rPr>
              <a:t>suggests</a:t>
            </a:r>
            <a:r>
              <a:rPr sz="1400" spc="-35" dirty="0">
                <a:solidFill>
                  <a:srgbClr val="0D0D0D"/>
                </a:solidFill>
                <a:latin typeface="+mn-lt"/>
                <a:cs typeface="Times New Roman"/>
              </a:rPr>
              <a:t> </a:t>
            </a:r>
            <a:r>
              <a:rPr sz="1400" dirty="0">
                <a:solidFill>
                  <a:srgbClr val="0D0D0D"/>
                </a:solidFill>
                <a:latin typeface="+mn-lt"/>
                <a:cs typeface="Times New Roman"/>
              </a:rPr>
              <a:t>a</a:t>
            </a:r>
            <a:r>
              <a:rPr sz="1400" spc="-40" dirty="0">
                <a:solidFill>
                  <a:srgbClr val="0D0D0D"/>
                </a:solidFill>
                <a:latin typeface="+mn-lt"/>
                <a:cs typeface="Times New Roman"/>
              </a:rPr>
              <a:t> </a:t>
            </a:r>
            <a:r>
              <a:rPr sz="1400" dirty="0">
                <a:solidFill>
                  <a:srgbClr val="0D0D0D"/>
                </a:solidFill>
                <a:latin typeface="+mn-lt"/>
                <a:cs typeface="Times New Roman"/>
              </a:rPr>
              <a:t>minimum</a:t>
            </a:r>
            <a:r>
              <a:rPr sz="1400" spc="-65" dirty="0">
                <a:solidFill>
                  <a:srgbClr val="0D0D0D"/>
                </a:solidFill>
                <a:latin typeface="+mn-lt"/>
                <a:cs typeface="Times New Roman"/>
              </a:rPr>
              <a:t> </a:t>
            </a:r>
            <a:r>
              <a:rPr sz="1400" dirty="0">
                <a:solidFill>
                  <a:srgbClr val="0D0D0D"/>
                </a:solidFill>
                <a:latin typeface="+mn-lt"/>
                <a:cs typeface="Times New Roman"/>
              </a:rPr>
              <a:t>CGPA</a:t>
            </a:r>
            <a:r>
              <a:rPr sz="1400" spc="-60" dirty="0">
                <a:solidFill>
                  <a:srgbClr val="0D0D0D"/>
                </a:solidFill>
                <a:latin typeface="+mn-lt"/>
                <a:cs typeface="Times New Roman"/>
              </a:rPr>
              <a:t> </a:t>
            </a:r>
            <a:r>
              <a:rPr sz="1400" dirty="0">
                <a:solidFill>
                  <a:srgbClr val="0D0D0D"/>
                </a:solidFill>
                <a:latin typeface="+mn-lt"/>
                <a:cs typeface="Times New Roman"/>
              </a:rPr>
              <a:t>requirement</a:t>
            </a:r>
            <a:r>
              <a:rPr sz="1400" spc="-25" dirty="0">
                <a:solidFill>
                  <a:srgbClr val="0D0D0D"/>
                </a:solidFill>
                <a:latin typeface="+mn-lt"/>
                <a:cs typeface="Times New Roman"/>
              </a:rPr>
              <a:t> </a:t>
            </a:r>
            <a:r>
              <a:rPr sz="1400" dirty="0">
                <a:solidFill>
                  <a:srgbClr val="0D0D0D"/>
                </a:solidFill>
                <a:latin typeface="+mn-lt"/>
                <a:cs typeface="Times New Roman"/>
              </a:rPr>
              <a:t>for</a:t>
            </a:r>
            <a:r>
              <a:rPr sz="1400" spc="-30" dirty="0">
                <a:solidFill>
                  <a:srgbClr val="0D0D0D"/>
                </a:solidFill>
                <a:latin typeface="+mn-lt"/>
                <a:cs typeface="Times New Roman"/>
              </a:rPr>
              <a:t> </a:t>
            </a:r>
            <a:r>
              <a:rPr sz="1400" dirty="0">
                <a:solidFill>
                  <a:srgbClr val="0D0D0D"/>
                </a:solidFill>
                <a:latin typeface="+mn-lt"/>
                <a:cs typeface="Times New Roman"/>
              </a:rPr>
              <a:t>favorable</a:t>
            </a:r>
            <a:r>
              <a:rPr sz="1400" spc="-40" dirty="0">
                <a:solidFill>
                  <a:srgbClr val="0D0D0D"/>
                </a:solidFill>
                <a:latin typeface="+mn-lt"/>
                <a:cs typeface="Times New Roman"/>
              </a:rPr>
              <a:t> </a:t>
            </a:r>
            <a:r>
              <a:rPr sz="1400" dirty="0">
                <a:solidFill>
                  <a:srgbClr val="0D0D0D"/>
                </a:solidFill>
                <a:latin typeface="+mn-lt"/>
                <a:cs typeface="Times New Roman"/>
              </a:rPr>
              <a:t>employment</a:t>
            </a:r>
            <a:r>
              <a:rPr sz="1400" spc="-30" dirty="0">
                <a:solidFill>
                  <a:srgbClr val="0D0D0D"/>
                </a:solidFill>
                <a:latin typeface="+mn-lt"/>
                <a:cs typeface="Times New Roman"/>
              </a:rPr>
              <a:t> </a:t>
            </a:r>
            <a:r>
              <a:rPr sz="1400" spc="-10" dirty="0">
                <a:solidFill>
                  <a:srgbClr val="0D0D0D"/>
                </a:solidFill>
                <a:latin typeface="+mn-lt"/>
                <a:cs typeface="Times New Roman"/>
              </a:rPr>
              <a:t>opportunities.</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Gender</a:t>
            </a:r>
            <a:r>
              <a:rPr sz="1400" b="1" spc="-30" dirty="0">
                <a:latin typeface="+mn-lt"/>
                <a:cs typeface="Times New Roman"/>
              </a:rPr>
              <a:t> </a:t>
            </a:r>
            <a:r>
              <a:rPr sz="1400" b="1" dirty="0">
                <a:latin typeface="+mn-lt"/>
                <a:cs typeface="Times New Roman"/>
              </a:rPr>
              <a:t>Distribution</a:t>
            </a:r>
            <a:r>
              <a:rPr sz="1400" b="1" spc="-35" dirty="0">
                <a:latin typeface="+mn-lt"/>
                <a:cs typeface="Times New Roman"/>
              </a:rPr>
              <a:t> </a:t>
            </a:r>
            <a:r>
              <a:rPr sz="1400" b="1" spc="-10" dirty="0">
                <a:latin typeface="+mn-lt"/>
                <a:cs typeface="Times New Roman"/>
              </a:rPr>
              <a:t>Insights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Males</a:t>
            </a:r>
            <a:r>
              <a:rPr sz="1400" spc="-10" dirty="0">
                <a:solidFill>
                  <a:srgbClr val="0D0D0D"/>
                </a:solidFill>
                <a:latin typeface="+mn-lt"/>
                <a:cs typeface="Times New Roman"/>
              </a:rPr>
              <a:t> constitute around</a:t>
            </a:r>
            <a:r>
              <a:rPr sz="1400" spc="-15" dirty="0">
                <a:solidFill>
                  <a:srgbClr val="0D0D0D"/>
                </a:solidFill>
                <a:latin typeface="+mn-lt"/>
                <a:cs typeface="Times New Roman"/>
              </a:rPr>
              <a:t> </a:t>
            </a:r>
            <a:r>
              <a:rPr sz="1400" dirty="0">
                <a:solidFill>
                  <a:srgbClr val="0D0D0D"/>
                </a:solidFill>
                <a:latin typeface="+mn-lt"/>
                <a:cs typeface="Times New Roman"/>
              </a:rPr>
              <a:t>70%</a:t>
            </a:r>
            <a:r>
              <a:rPr sz="1400" spc="-45" dirty="0">
                <a:solidFill>
                  <a:srgbClr val="0D0D0D"/>
                </a:solidFill>
                <a:latin typeface="+mn-lt"/>
                <a:cs typeface="Times New Roman"/>
              </a:rPr>
              <a:t> </a:t>
            </a:r>
            <a:r>
              <a:rPr sz="1400" dirty="0">
                <a:solidFill>
                  <a:srgbClr val="0D0D0D"/>
                </a:solidFill>
                <a:latin typeface="+mn-lt"/>
                <a:cs typeface="Times New Roman"/>
              </a:rPr>
              <a:t>of</a:t>
            </a:r>
            <a:r>
              <a:rPr sz="1400" spc="-75" dirty="0">
                <a:solidFill>
                  <a:srgbClr val="0D0D0D"/>
                </a:solidFill>
                <a:latin typeface="+mn-lt"/>
                <a:cs typeface="Times New Roman"/>
              </a:rPr>
              <a:t> </a:t>
            </a:r>
            <a:r>
              <a:rPr sz="1400" dirty="0">
                <a:solidFill>
                  <a:srgbClr val="0D0D0D"/>
                </a:solidFill>
                <a:latin typeface="+mn-lt"/>
                <a:cs typeface="Times New Roman"/>
              </a:rPr>
              <a:t>the</a:t>
            </a:r>
            <a:r>
              <a:rPr sz="1400" spc="-10" dirty="0">
                <a:solidFill>
                  <a:srgbClr val="0D0D0D"/>
                </a:solidFill>
                <a:latin typeface="+mn-lt"/>
                <a:cs typeface="Times New Roman"/>
              </a:rPr>
              <a:t> </a:t>
            </a:r>
            <a:r>
              <a:rPr sz="1400" dirty="0">
                <a:solidFill>
                  <a:srgbClr val="0D0D0D"/>
                </a:solidFill>
                <a:latin typeface="+mn-lt"/>
                <a:cs typeface="Times New Roman"/>
              </a:rPr>
              <a:t>dataset,</a:t>
            </a:r>
            <a:r>
              <a:rPr sz="1400" spc="-30" dirty="0">
                <a:solidFill>
                  <a:srgbClr val="0D0D0D"/>
                </a:solidFill>
                <a:latin typeface="+mn-lt"/>
                <a:cs typeface="Times New Roman"/>
              </a:rPr>
              <a:t> </a:t>
            </a:r>
            <a:r>
              <a:rPr sz="1400" dirty="0">
                <a:solidFill>
                  <a:srgbClr val="0D0D0D"/>
                </a:solidFill>
                <a:latin typeface="+mn-lt"/>
                <a:cs typeface="Times New Roman"/>
              </a:rPr>
              <a:t>indicating</a:t>
            </a:r>
            <a:r>
              <a:rPr sz="1400" spc="-15" dirty="0">
                <a:solidFill>
                  <a:srgbClr val="0D0D0D"/>
                </a:solidFill>
                <a:latin typeface="+mn-lt"/>
                <a:cs typeface="Times New Roman"/>
              </a:rPr>
              <a:t> </a:t>
            </a:r>
            <a:r>
              <a:rPr sz="1400" dirty="0">
                <a:solidFill>
                  <a:srgbClr val="0D0D0D"/>
                </a:solidFill>
                <a:latin typeface="+mn-lt"/>
                <a:cs typeface="Times New Roman"/>
              </a:rPr>
              <a:t>a</a:t>
            </a:r>
            <a:r>
              <a:rPr sz="1400" spc="-10" dirty="0">
                <a:solidFill>
                  <a:srgbClr val="0D0D0D"/>
                </a:solidFill>
                <a:latin typeface="+mn-lt"/>
                <a:cs typeface="Times New Roman"/>
              </a:rPr>
              <a:t> </a:t>
            </a:r>
            <a:r>
              <a:rPr sz="1400" dirty="0">
                <a:solidFill>
                  <a:srgbClr val="0D0D0D"/>
                </a:solidFill>
                <a:latin typeface="+mn-lt"/>
                <a:cs typeface="Times New Roman"/>
              </a:rPr>
              <a:t>gender </a:t>
            </a:r>
            <a:r>
              <a:rPr sz="1400" spc="-10" dirty="0">
                <a:solidFill>
                  <a:srgbClr val="0D0D0D"/>
                </a:solidFill>
                <a:latin typeface="+mn-lt"/>
                <a:cs typeface="Times New Roman"/>
              </a:rPr>
              <a:t>imbalance.</a:t>
            </a:r>
            <a:endParaRPr sz="1400" dirty="0">
              <a:latin typeface="+mn-lt"/>
              <a:cs typeface="Times New Roman"/>
            </a:endParaRPr>
          </a:p>
          <a:p>
            <a:pPr marL="298450" indent="-285750">
              <a:lnSpc>
                <a:spcPct val="100000"/>
              </a:lnSpc>
              <a:spcBef>
                <a:spcPts val="800"/>
              </a:spcBef>
              <a:buClr>
                <a:srgbClr val="000000"/>
              </a:buClr>
              <a:buSzPct val="128571"/>
              <a:buFont typeface="Arial MT"/>
              <a:buChar char="•"/>
              <a:tabLst>
                <a:tab pos="298450" algn="l"/>
              </a:tabLst>
            </a:pPr>
            <a:r>
              <a:rPr sz="1400" dirty="0">
                <a:solidFill>
                  <a:srgbClr val="0D0D0D"/>
                </a:solidFill>
                <a:latin typeface="+mn-lt"/>
                <a:cs typeface="Times New Roman"/>
              </a:rPr>
              <a:t>Gender</a:t>
            </a:r>
            <a:r>
              <a:rPr sz="1400" spc="-5" dirty="0">
                <a:solidFill>
                  <a:srgbClr val="0D0D0D"/>
                </a:solidFill>
                <a:latin typeface="+mn-lt"/>
                <a:cs typeface="Times New Roman"/>
              </a:rPr>
              <a:t> </a:t>
            </a:r>
            <a:r>
              <a:rPr sz="1400" spc="-10" dirty="0">
                <a:solidFill>
                  <a:srgbClr val="0D0D0D"/>
                </a:solidFill>
                <a:latin typeface="+mn-lt"/>
                <a:cs typeface="Times New Roman"/>
              </a:rPr>
              <a:t>distribution</a:t>
            </a:r>
            <a:r>
              <a:rPr sz="1400" spc="-15" dirty="0">
                <a:solidFill>
                  <a:srgbClr val="0D0D0D"/>
                </a:solidFill>
                <a:latin typeface="+mn-lt"/>
                <a:cs typeface="Times New Roman"/>
              </a:rPr>
              <a:t> </a:t>
            </a:r>
            <a:r>
              <a:rPr sz="1400" dirty="0">
                <a:solidFill>
                  <a:srgbClr val="0D0D0D"/>
                </a:solidFill>
                <a:latin typeface="+mn-lt"/>
                <a:cs typeface="Times New Roman"/>
              </a:rPr>
              <a:t>is</a:t>
            </a:r>
            <a:r>
              <a:rPr sz="1400" spc="-5" dirty="0">
                <a:solidFill>
                  <a:srgbClr val="0D0D0D"/>
                </a:solidFill>
                <a:latin typeface="+mn-lt"/>
                <a:cs typeface="Times New Roman"/>
              </a:rPr>
              <a:t> </a:t>
            </a:r>
            <a:r>
              <a:rPr sz="1400" spc="-10" dirty="0">
                <a:solidFill>
                  <a:srgbClr val="0D0D0D"/>
                </a:solidFill>
                <a:latin typeface="+mn-lt"/>
                <a:cs typeface="Times New Roman"/>
              </a:rPr>
              <a:t>vital</a:t>
            </a:r>
            <a:r>
              <a:rPr sz="1400" spc="-70" dirty="0">
                <a:solidFill>
                  <a:srgbClr val="0D0D0D"/>
                </a:solidFill>
                <a:latin typeface="+mn-lt"/>
                <a:cs typeface="Times New Roman"/>
              </a:rPr>
              <a:t> </a:t>
            </a:r>
            <a:r>
              <a:rPr sz="1400" dirty="0">
                <a:solidFill>
                  <a:srgbClr val="0D0D0D"/>
                </a:solidFill>
                <a:latin typeface="+mn-lt"/>
                <a:cs typeface="Times New Roman"/>
              </a:rPr>
              <a:t>for ensuring</a:t>
            </a:r>
            <a:r>
              <a:rPr sz="1400" spc="-10" dirty="0">
                <a:solidFill>
                  <a:srgbClr val="0D0D0D"/>
                </a:solidFill>
                <a:latin typeface="+mn-lt"/>
                <a:cs typeface="Times New Roman"/>
              </a:rPr>
              <a:t> inclusivity</a:t>
            </a:r>
            <a:r>
              <a:rPr sz="1400" spc="-15" dirty="0">
                <a:solidFill>
                  <a:srgbClr val="0D0D0D"/>
                </a:solidFill>
                <a:latin typeface="+mn-lt"/>
                <a:cs typeface="Times New Roman"/>
              </a:rPr>
              <a:t> </a:t>
            </a:r>
            <a:r>
              <a:rPr sz="1400" dirty="0">
                <a:solidFill>
                  <a:srgbClr val="0D0D0D"/>
                </a:solidFill>
                <a:latin typeface="+mn-lt"/>
                <a:cs typeface="Times New Roman"/>
              </a:rPr>
              <a:t>in</a:t>
            </a:r>
            <a:r>
              <a:rPr sz="1400" spc="-15" dirty="0">
                <a:solidFill>
                  <a:srgbClr val="0D0D0D"/>
                </a:solidFill>
                <a:latin typeface="+mn-lt"/>
                <a:cs typeface="Times New Roman"/>
              </a:rPr>
              <a:t> </a:t>
            </a:r>
            <a:r>
              <a:rPr sz="1400" dirty="0">
                <a:solidFill>
                  <a:srgbClr val="0D0D0D"/>
                </a:solidFill>
                <a:latin typeface="+mn-lt"/>
                <a:cs typeface="Times New Roman"/>
              </a:rPr>
              <a:t>hiring</a:t>
            </a:r>
            <a:r>
              <a:rPr sz="1400" spc="-10" dirty="0">
                <a:solidFill>
                  <a:srgbClr val="0D0D0D"/>
                </a:solidFill>
                <a:latin typeface="+mn-lt"/>
                <a:cs typeface="Times New Roman"/>
              </a:rPr>
              <a:t> </a:t>
            </a:r>
            <a:r>
              <a:rPr sz="1400" dirty="0">
                <a:solidFill>
                  <a:srgbClr val="0D0D0D"/>
                </a:solidFill>
                <a:latin typeface="+mn-lt"/>
                <a:cs typeface="Times New Roman"/>
              </a:rPr>
              <a:t>processes</a:t>
            </a:r>
            <a:r>
              <a:rPr sz="1400" spc="-5" dirty="0">
                <a:solidFill>
                  <a:srgbClr val="0D0D0D"/>
                </a:solidFill>
                <a:latin typeface="+mn-lt"/>
                <a:cs typeface="Times New Roman"/>
              </a:rPr>
              <a:t> </a:t>
            </a:r>
            <a:r>
              <a:rPr sz="1400" dirty="0">
                <a:solidFill>
                  <a:srgbClr val="0D0D0D"/>
                </a:solidFill>
                <a:latin typeface="+mn-lt"/>
                <a:cs typeface="Times New Roman"/>
              </a:rPr>
              <a:t>and</a:t>
            </a:r>
            <a:r>
              <a:rPr sz="1400" spc="-10" dirty="0">
                <a:solidFill>
                  <a:srgbClr val="0D0D0D"/>
                </a:solidFill>
                <a:latin typeface="+mn-lt"/>
                <a:cs typeface="Times New Roman"/>
              </a:rPr>
              <a:t> workplace environments.</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130"/>
              </a:spcBef>
              <a:buFont typeface="Arial MT"/>
              <a:buChar char="•"/>
            </a:pPr>
            <a:endParaRPr sz="1400" dirty="0">
              <a:latin typeface="+mn-lt"/>
              <a:cs typeface="Times New Roman"/>
            </a:endParaRPr>
          </a:p>
          <a:p>
            <a:pPr marL="12700">
              <a:lnSpc>
                <a:spcPct val="100000"/>
              </a:lnSpc>
            </a:pPr>
            <a:r>
              <a:rPr sz="1400" b="1" dirty="0">
                <a:latin typeface="+mn-lt"/>
                <a:cs typeface="Times New Roman"/>
              </a:rPr>
              <a:t>Correlation</a:t>
            </a:r>
            <a:r>
              <a:rPr sz="1400" b="1" spc="-50" dirty="0">
                <a:latin typeface="+mn-lt"/>
                <a:cs typeface="Times New Roman"/>
              </a:rPr>
              <a:t> </a:t>
            </a:r>
            <a:r>
              <a:rPr sz="1400" b="1" spc="-10" dirty="0">
                <a:latin typeface="+mn-lt"/>
                <a:cs typeface="Times New Roman"/>
              </a:rPr>
              <a:t>Analysis</a:t>
            </a:r>
            <a:r>
              <a:rPr sz="1400" spc="-10" dirty="0">
                <a:solidFill>
                  <a:srgbClr val="0D0D0D"/>
                </a:solidFill>
                <a:latin typeface="+mn-lt"/>
                <a:cs typeface="Times New Roman"/>
              </a:rPr>
              <a:t>:</a:t>
            </a:r>
            <a:endParaRPr sz="1400" dirty="0">
              <a:latin typeface="+mn-lt"/>
              <a:cs typeface="Times New Roman"/>
            </a:endParaRPr>
          </a:p>
          <a:p>
            <a:pPr marL="298450" indent="-285750">
              <a:lnSpc>
                <a:spcPct val="100000"/>
              </a:lnSpc>
              <a:spcBef>
                <a:spcPts val="875"/>
              </a:spcBef>
              <a:buClr>
                <a:srgbClr val="000000"/>
              </a:buClr>
              <a:buSzPct val="128571"/>
              <a:buFont typeface="Arial MT"/>
              <a:buChar char="•"/>
              <a:tabLst>
                <a:tab pos="298450" algn="l"/>
              </a:tabLst>
            </a:pPr>
            <a:r>
              <a:rPr sz="1400" dirty="0">
                <a:solidFill>
                  <a:srgbClr val="0D0D0D"/>
                </a:solidFill>
                <a:latin typeface="+mn-lt"/>
                <a:cs typeface="Times New Roman"/>
              </a:rPr>
              <a:t>Significant</a:t>
            </a:r>
            <a:r>
              <a:rPr sz="1400" spc="-30" dirty="0">
                <a:solidFill>
                  <a:srgbClr val="0D0D0D"/>
                </a:solidFill>
                <a:latin typeface="+mn-lt"/>
                <a:cs typeface="Times New Roman"/>
              </a:rPr>
              <a:t> </a:t>
            </a:r>
            <a:r>
              <a:rPr sz="1400" spc="-10" dirty="0">
                <a:solidFill>
                  <a:srgbClr val="0D0D0D"/>
                </a:solidFill>
                <a:latin typeface="+mn-lt"/>
                <a:cs typeface="Times New Roman"/>
              </a:rPr>
              <a:t>positive</a:t>
            </a:r>
            <a:r>
              <a:rPr sz="1400" spc="-45" dirty="0">
                <a:solidFill>
                  <a:srgbClr val="0D0D0D"/>
                </a:solidFill>
                <a:latin typeface="+mn-lt"/>
                <a:cs typeface="Times New Roman"/>
              </a:rPr>
              <a:t> </a:t>
            </a:r>
            <a:r>
              <a:rPr sz="1400" dirty="0">
                <a:solidFill>
                  <a:srgbClr val="0D0D0D"/>
                </a:solidFill>
                <a:latin typeface="+mn-lt"/>
                <a:cs typeface="Times New Roman"/>
              </a:rPr>
              <a:t>correlations</a:t>
            </a:r>
            <a:r>
              <a:rPr sz="1400" spc="-35" dirty="0">
                <a:solidFill>
                  <a:srgbClr val="0D0D0D"/>
                </a:solidFill>
                <a:latin typeface="+mn-lt"/>
                <a:cs typeface="Times New Roman"/>
              </a:rPr>
              <a:t> </a:t>
            </a:r>
            <a:r>
              <a:rPr sz="1400" dirty="0">
                <a:solidFill>
                  <a:srgbClr val="0D0D0D"/>
                </a:solidFill>
                <a:latin typeface="+mn-lt"/>
                <a:cs typeface="Times New Roman"/>
              </a:rPr>
              <a:t>exist</a:t>
            </a:r>
            <a:r>
              <a:rPr sz="1400" spc="-30" dirty="0">
                <a:solidFill>
                  <a:srgbClr val="0D0D0D"/>
                </a:solidFill>
                <a:latin typeface="+mn-lt"/>
                <a:cs typeface="Times New Roman"/>
              </a:rPr>
              <a:t> </a:t>
            </a:r>
            <a:r>
              <a:rPr sz="1400" dirty="0">
                <a:solidFill>
                  <a:srgbClr val="0D0D0D"/>
                </a:solidFill>
                <a:latin typeface="+mn-lt"/>
                <a:cs typeface="Times New Roman"/>
              </a:rPr>
              <a:t>between</a:t>
            </a:r>
            <a:r>
              <a:rPr sz="1400" spc="-45" dirty="0">
                <a:solidFill>
                  <a:srgbClr val="0D0D0D"/>
                </a:solidFill>
                <a:latin typeface="+mn-lt"/>
                <a:cs typeface="Times New Roman"/>
              </a:rPr>
              <a:t> </a:t>
            </a:r>
            <a:r>
              <a:rPr sz="1400" dirty="0">
                <a:solidFill>
                  <a:srgbClr val="0D0D0D"/>
                </a:solidFill>
                <a:latin typeface="+mn-lt"/>
                <a:cs typeface="Times New Roman"/>
              </a:rPr>
              <a:t>10th/12th</a:t>
            </a:r>
            <a:r>
              <a:rPr sz="1400" spc="-50" dirty="0">
                <a:solidFill>
                  <a:srgbClr val="0D0D0D"/>
                </a:solidFill>
                <a:latin typeface="+mn-lt"/>
                <a:cs typeface="Times New Roman"/>
              </a:rPr>
              <a:t> </a:t>
            </a:r>
            <a:r>
              <a:rPr sz="1400" dirty="0">
                <a:solidFill>
                  <a:srgbClr val="0D0D0D"/>
                </a:solidFill>
                <a:latin typeface="+mn-lt"/>
                <a:cs typeface="Times New Roman"/>
              </a:rPr>
              <a:t>percentages,</a:t>
            </a:r>
            <a:r>
              <a:rPr sz="1400" spc="-60" dirty="0">
                <a:solidFill>
                  <a:srgbClr val="0D0D0D"/>
                </a:solidFill>
                <a:latin typeface="+mn-lt"/>
                <a:cs typeface="Times New Roman"/>
              </a:rPr>
              <a:t> </a:t>
            </a:r>
            <a:r>
              <a:rPr sz="1400" dirty="0">
                <a:solidFill>
                  <a:srgbClr val="0D0D0D"/>
                </a:solidFill>
                <a:latin typeface="+mn-lt"/>
                <a:cs typeface="Times New Roman"/>
              </a:rPr>
              <a:t>college</a:t>
            </a:r>
            <a:r>
              <a:rPr sz="1400" spc="-40" dirty="0">
                <a:solidFill>
                  <a:srgbClr val="0D0D0D"/>
                </a:solidFill>
                <a:latin typeface="+mn-lt"/>
                <a:cs typeface="Times New Roman"/>
              </a:rPr>
              <a:t> </a:t>
            </a:r>
            <a:r>
              <a:rPr sz="1400" dirty="0">
                <a:solidFill>
                  <a:srgbClr val="0D0D0D"/>
                </a:solidFill>
                <a:latin typeface="+mn-lt"/>
                <a:cs typeface="Times New Roman"/>
              </a:rPr>
              <a:t>GPA,</a:t>
            </a:r>
            <a:r>
              <a:rPr sz="1400" spc="-60" dirty="0">
                <a:solidFill>
                  <a:srgbClr val="0D0D0D"/>
                </a:solidFill>
                <a:latin typeface="+mn-lt"/>
                <a:cs typeface="Times New Roman"/>
              </a:rPr>
              <a:t> </a:t>
            </a:r>
            <a:r>
              <a:rPr sz="1400" dirty="0">
                <a:solidFill>
                  <a:srgbClr val="0D0D0D"/>
                </a:solidFill>
                <a:latin typeface="+mn-lt"/>
                <a:cs typeface="Times New Roman"/>
              </a:rPr>
              <a:t>and</a:t>
            </a:r>
            <a:r>
              <a:rPr sz="1400" spc="-45" dirty="0">
                <a:solidFill>
                  <a:srgbClr val="0D0D0D"/>
                </a:solidFill>
                <a:latin typeface="+mn-lt"/>
                <a:cs typeface="Times New Roman"/>
              </a:rPr>
              <a:t> </a:t>
            </a:r>
            <a:r>
              <a:rPr sz="1400" spc="-10" dirty="0">
                <a:solidFill>
                  <a:srgbClr val="0D0D0D"/>
                </a:solidFill>
                <a:latin typeface="+mn-lt"/>
                <a:cs typeface="Times New Roman"/>
              </a:rPr>
              <a:t>salary.</a:t>
            </a:r>
            <a:endParaRPr sz="1400" dirty="0">
              <a:latin typeface="+mn-lt"/>
              <a:cs typeface="Times New Roman"/>
            </a:endParaRPr>
          </a:p>
          <a:p>
            <a:pPr marL="298450" indent="-285750">
              <a:lnSpc>
                <a:spcPct val="100000"/>
              </a:lnSpc>
              <a:spcBef>
                <a:spcPts val="795"/>
              </a:spcBef>
              <a:buClr>
                <a:srgbClr val="000000"/>
              </a:buClr>
              <a:buSzPct val="128571"/>
              <a:buFont typeface="Arial MT"/>
              <a:buChar char="•"/>
              <a:tabLst>
                <a:tab pos="298450" algn="l"/>
              </a:tabLst>
            </a:pPr>
            <a:r>
              <a:rPr sz="1400" dirty="0">
                <a:solidFill>
                  <a:srgbClr val="0D0D0D"/>
                </a:solidFill>
                <a:latin typeface="+mn-lt"/>
                <a:cs typeface="Times New Roman"/>
              </a:rPr>
              <a:t>Candidates</a:t>
            </a:r>
            <a:r>
              <a:rPr sz="1400" spc="-45" dirty="0">
                <a:solidFill>
                  <a:srgbClr val="0D0D0D"/>
                </a:solidFill>
                <a:latin typeface="+mn-lt"/>
                <a:cs typeface="Times New Roman"/>
              </a:rPr>
              <a:t> </a:t>
            </a:r>
            <a:r>
              <a:rPr sz="1400" dirty="0">
                <a:solidFill>
                  <a:srgbClr val="0D0D0D"/>
                </a:solidFill>
                <a:latin typeface="+mn-lt"/>
                <a:cs typeface="Times New Roman"/>
              </a:rPr>
              <a:t>with</a:t>
            </a:r>
            <a:r>
              <a:rPr sz="1400" spc="-45" dirty="0">
                <a:solidFill>
                  <a:srgbClr val="0D0D0D"/>
                </a:solidFill>
                <a:latin typeface="+mn-lt"/>
                <a:cs typeface="Times New Roman"/>
              </a:rPr>
              <a:t> </a:t>
            </a:r>
            <a:r>
              <a:rPr sz="1400" dirty="0">
                <a:solidFill>
                  <a:srgbClr val="0D0D0D"/>
                </a:solidFill>
                <a:latin typeface="+mn-lt"/>
                <a:cs typeface="Times New Roman"/>
              </a:rPr>
              <a:t>higher</a:t>
            </a:r>
            <a:r>
              <a:rPr sz="1400" spc="-35" dirty="0">
                <a:solidFill>
                  <a:srgbClr val="0D0D0D"/>
                </a:solidFill>
                <a:latin typeface="+mn-lt"/>
                <a:cs typeface="Times New Roman"/>
              </a:rPr>
              <a:t> </a:t>
            </a:r>
            <a:r>
              <a:rPr sz="1400" dirty="0">
                <a:solidFill>
                  <a:srgbClr val="0D0D0D"/>
                </a:solidFill>
                <a:latin typeface="+mn-lt"/>
                <a:cs typeface="Times New Roman"/>
              </a:rPr>
              <a:t>academic</a:t>
            </a:r>
            <a:r>
              <a:rPr sz="1400" spc="-50" dirty="0">
                <a:solidFill>
                  <a:srgbClr val="0D0D0D"/>
                </a:solidFill>
                <a:latin typeface="+mn-lt"/>
                <a:cs typeface="Times New Roman"/>
              </a:rPr>
              <a:t> </a:t>
            </a:r>
            <a:r>
              <a:rPr sz="1400" dirty="0">
                <a:solidFill>
                  <a:srgbClr val="0D0D0D"/>
                </a:solidFill>
                <a:latin typeface="+mn-lt"/>
                <a:cs typeface="Times New Roman"/>
              </a:rPr>
              <a:t>performance</a:t>
            </a:r>
            <a:r>
              <a:rPr sz="1400" spc="-45" dirty="0">
                <a:solidFill>
                  <a:srgbClr val="0D0D0D"/>
                </a:solidFill>
                <a:latin typeface="+mn-lt"/>
                <a:cs typeface="Times New Roman"/>
              </a:rPr>
              <a:t> </a:t>
            </a:r>
            <a:r>
              <a:rPr sz="1400" dirty="0">
                <a:solidFill>
                  <a:srgbClr val="0D0D0D"/>
                </a:solidFill>
                <a:latin typeface="+mn-lt"/>
                <a:cs typeface="Times New Roman"/>
              </a:rPr>
              <a:t>tend</a:t>
            </a:r>
            <a:r>
              <a:rPr sz="1400" spc="-50" dirty="0">
                <a:solidFill>
                  <a:srgbClr val="0D0D0D"/>
                </a:solidFill>
                <a:latin typeface="+mn-lt"/>
                <a:cs typeface="Times New Roman"/>
              </a:rPr>
              <a:t> </a:t>
            </a:r>
            <a:r>
              <a:rPr sz="1400" dirty="0">
                <a:solidFill>
                  <a:srgbClr val="0D0D0D"/>
                </a:solidFill>
                <a:latin typeface="+mn-lt"/>
                <a:cs typeface="Times New Roman"/>
              </a:rPr>
              <a:t>to</a:t>
            </a:r>
            <a:r>
              <a:rPr sz="1400" spc="-50" dirty="0">
                <a:solidFill>
                  <a:srgbClr val="0D0D0D"/>
                </a:solidFill>
                <a:latin typeface="+mn-lt"/>
                <a:cs typeface="Times New Roman"/>
              </a:rPr>
              <a:t> </a:t>
            </a:r>
            <a:r>
              <a:rPr sz="1400" dirty="0">
                <a:solidFill>
                  <a:srgbClr val="0D0D0D"/>
                </a:solidFill>
                <a:latin typeface="+mn-lt"/>
                <a:cs typeface="Times New Roman"/>
              </a:rPr>
              <a:t>negotiate</a:t>
            </a:r>
            <a:r>
              <a:rPr sz="1400" spc="-45" dirty="0">
                <a:solidFill>
                  <a:srgbClr val="0D0D0D"/>
                </a:solidFill>
                <a:latin typeface="+mn-lt"/>
                <a:cs typeface="Times New Roman"/>
              </a:rPr>
              <a:t> </a:t>
            </a:r>
            <a:r>
              <a:rPr sz="1400" dirty="0">
                <a:solidFill>
                  <a:srgbClr val="0D0D0D"/>
                </a:solidFill>
                <a:latin typeface="+mn-lt"/>
                <a:cs typeface="Times New Roman"/>
              </a:rPr>
              <a:t>higher</a:t>
            </a:r>
            <a:r>
              <a:rPr sz="1400" spc="-35" dirty="0">
                <a:solidFill>
                  <a:srgbClr val="0D0D0D"/>
                </a:solidFill>
                <a:latin typeface="+mn-lt"/>
                <a:cs typeface="Times New Roman"/>
              </a:rPr>
              <a:t> </a:t>
            </a:r>
            <a:r>
              <a:rPr sz="1400" spc="-10" dirty="0">
                <a:solidFill>
                  <a:srgbClr val="0D0D0D"/>
                </a:solidFill>
                <a:latin typeface="+mn-lt"/>
                <a:cs typeface="Times New Roman"/>
              </a:rPr>
              <a:t>salaries.</a:t>
            </a:r>
            <a:endParaRPr sz="1400" dirty="0">
              <a:latin typeface="+mn-lt"/>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139" y="220027"/>
            <a:ext cx="2456815" cy="448945"/>
          </a:xfrm>
          <a:prstGeom prst="rect">
            <a:avLst/>
          </a:prstGeom>
        </p:spPr>
        <p:txBody>
          <a:bodyPr vert="horz" wrap="square" lIns="0" tIns="15875" rIns="0" bIns="0" rtlCol="0">
            <a:spAutoFit/>
          </a:bodyPr>
          <a:lstStyle/>
          <a:p>
            <a:pPr marL="12700">
              <a:lnSpc>
                <a:spcPct val="100000"/>
              </a:lnSpc>
              <a:spcBef>
                <a:spcPts val="125"/>
              </a:spcBef>
            </a:pPr>
            <a:r>
              <a:rPr sz="2750" dirty="0"/>
              <a:t>Final</a:t>
            </a:r>
            <a:r>
              <a:rPr sz="2750" spc="65" dirty="0"/>
              <a:t> </a:t>
            </a:r>
            <a:r>
              <a:rPr sz="2750" spc="-10" dirty="0"/>
              <a:t>Conclusion</a:t>
            </a:r>
            <a:endParaRPr sz="2750"/>
          </a:p>
        </p:txBody>
      </p:sp>
      <p:sp>
        <p:nvSpPr>
          <p:cNvPr id="3" name="object 3"/>
          <p:cNvSpPr txBox="1"/>
          <p:nvPr/>
        </p:nvSpPr>
        <p:spPr>
          <a:xfrm>
            <a:off x="702309" y="817428"/>
            <a:ext cx="11144885" cy="5226431"/>
          </a:xfrm>
          <a:prstGeom prst="rect">
            <a:avLst/>
          </a:prstGeom>
        </p:spPr>
        <p:txBody>
          <a:bodyPr vert="horz" wrap="square" lIns="0" tIns="62865" rIns="0" bIns="0" rtlCol="0">
            <a:spAutoFit/>
          </a:bodyPr>
          <a:lstStyle/>
          <a:p>
            <a:pPr marL="12700">
              <a:lnSpc>
                <a:spcPct val="100000"/>
              </a:lnSpc>
              <a:spcBef>
                <a:spcPts val="495"/>
              </a:spcBef>
            </a:pPr>
            <a:r>
              <a:rPr sz="1400" b="1" dirty="0">
                <a:latin typeface="+mn-lt"/>
                <a:cs typeface="Times New Roman"/>
              </a:rPr>
              <a:t>Job</a:t>
            </a:r>
            <a:r>
              <a:rPr sz="1400" b="1" spc="-40" dirty="0">
                <a:latin typeface="+mn-lt"/>
                <a:cs typeface="Times New Roman"/>
              </a:rPr>
              <a:t> </a:t>
            </a:r>
            <a:r>
              <a:rPr sz="1400" b="1" dirty="0">
                <a:latin typeface="+mn-lt"/>
                <a:cs typeface="Times New Roman"/>
              </a:rPr>
              <a:t>City</a:t>
            </a:r>
            <a:r>
              <a:rPr sz="1400" b="1" spc="-30" dirty="0">
                <a:latin typeface="+mn-lt"/>
                <a:cs typeface="Times New Roman"/>
              </a:rPr>
              <a:t> </a:t>
            </a:r>
            <a:r>
              <a:rPr sz="1400" b="1" dirty="0">
                <a:latin typeface="+mn-lt"/>
                <a:cs typeface="Times New Roman"/>
              </a:rPr>
              <a:t>and</a:t>
            </a:r>
            <a:r>
              <a:rPr sz="1400" b="1" spc="-40" dirty="0">
                <a:latin typeface="+mn-lt"/>
                <a:cs typeface="Times New Roman"/>
              </a:rPr>
              <a:t> </a:t>
            </a:r>
            <a:r>
              <a:rPr sz="1400" b="1" dirty="0">
                <a:latin typeface="+mn-lt"/>
                <a:cs typeface="Times New Roman"/>
              </a:rPr>
              <a:t>College</a:t>
            </a:r>
            <a:r>
              <a:rPr sz="1400" b="1" spc="-30" dirty="0">
                <a:latin typeface="+mn-lt"/>
                <a:cs typeface="Times New Roman"/>
              </a:rPr>
              <a:t> </a:t>
            </a:r>
            <a:r>
              <a:rPr sz="1400" b="1" spc="-10" dirty="0">
                <a:latin typeface="+mn-lt"/>
                <a:cs typeface="Times New Roman"/>
              </a:rPr>
              <a:t>State:</a:t>
            </a:r>
            <a:endParaRPr sz="1400" dirty="0">
              <a:latin typeface="+mn-lt"/>
              <a:cs typeface="Times New Roman"/>
            </a:endParaRPr>
          </a:p>
          <a:p>
            <a:pPr marL="434340" indent="-88900">
              <a:lnSpc>
                <a:spcPts val="2105"/>
              </a:lnSpc>
              <a:spcBef>
                <a:spcPts val="475"/>
              </a:spcBef>
              <a:buSzPct val="121428"/>
              <a:buFont typeface="Arial MT"/>
              <a:buChar char="•"/>
              <a:tabLst>
                <a:tab pos="434340" algn="l"/>
              </a:tabLst>
            </a:pPr>
            <a:r>
              <a:rPr sz="1400" dirty="0">
                <a:latin typeface="+mn-lt"/>
                <a:cs typeface="Times New Roman"/>
              </a:rPr>
              <a:t>Major</a:t>
            </a:r>
            <a:r>
              <a:rPr sz="1400" spc="-90" dirty="0">
                <a:latin typeface="+mn-lt"/>
                <a:cs typeface="Times New Roman"/>
              </a:rPr>
              <a:t> </a:t>
            </a:r>
            <a:r>
              <a:rPr sz="1400" dirty="0">
                <a:latin typeface="+mn-lt"/>
                <a:cs typeface="Times New Roman"/>
              </a:rPr>
              <a:t>job</a:t>
            </a:r>
            <a:r>
              <a:rPr sz="1400" spc="-35" dirty="0">
                <a:latin typeface="+mn-lt"/>
                <a:cs typeface="Times New Roman"/>
              </a:rPr>
              <a:t> </a:t>
            </a:r>
            <a:r>
              <a:rPr sz="1400" dirty="0">
                <a:latin typeface="+mn-lt"/>
                <a:cs typeface="Times New Roman"/>
              </a:rPr>
              <a:t>hubs</a:t>
            </a:r>
            <a:r>
              <a:rPr sz="1400" spc="-25" dirty="0">
                <a:latin typeface="+mn-lt"/>
                <a:cs typeface="Times New Roman"/>
              </a:rPr>
              <a:t> </a:t>
            </a:r>
            <a:r>
              <a:rPr sz="1400" dirty="0">
                <a:latin typeface="+mn-lt"/>
                <a:cs typeface="Times New Roman"/>
              </a:rPr>
              <a:t>include</a:t>
            </a:r>
            <a:r>
              <a:rPr sz="1400" spc="-25" dirty="0">
                <a:latin typeface="+mn-lt"/>
                <a:cs typeface="Times New Roman"/>
              </a:rPr>
              <a:t> </a:t>
            </a:r>
            <a:r>
              <a:rPr sz="1400" dirty="0">
                <a:latin typeface="+mn-lt"/>
                <a:cs typeface="Times New Roman"/>
              </a:rPr>
              <a:t>Bangalore,</a:t>
            </a:r>
            <a:r>
              <a:rPr sz="1400" spc="20" dirty="0">
                <a:latin typeface="+mn-lt"/>
                <a:cs typeface="Times New Roman"/>
              </a:rPr>
              <a:t> </a:t>
            </a:r>
            <a:r>
              <a:rPr sz="1400" dirty="0">
                <a:latin typeface="+mn-lt"/>
                <a:cs typeface="Times New Roman"/>
              </a:rPr>
              <a:t>Noida,</a:t>
            </a:r>
            <a:r>
              <a:rPr sz="1400" spc="20" dirty="0">
                <a:latin typeface="+mn-lt"/>
                <a:cs typeface="Times New Roman"/>
              </a:rPr>
              <a:t> </a:t>
            </a:r>
            <a:r>
              <a:rPr sz="1400" dirty="0">
                <a:latin typeface="+mn-lt"/>
                <a:cs typeface="Times New Roman"/>
              </a:rPr>
              <a:t>Pune,</a:t>
            </a:r>
            <a:r>
              <a:rPr sz="1400" spc="-50" dirty="0">
                <a:latin typeface="+mn-lt"/>
                <a:cs typeface="Times New Roman"/>
              </a:rPr>
              <a:t> </a:t>
            </a:r>
            <a:r>
              <a:rPr sz="1400" dirty="0">
                <a:latin typeface="+mn-lt"/>
                <a:cs typeface="Times New Roman"/>
              </a:rPr>
              <a:t>Gurgaon,</a:t>
            </a:r>
            <a:r>
              <a:rPr sz="1400" spc="-55" dirty="0">
                <a:latin typeface="+mn-lt"/>
                <a:cs typeface="Times New Roman"/>
              </a:rPr>
              <a:t> </a:t>
            </a:r>
            <a:r>
              <a:rPr sz="1400" dirty="0">
                <a:latin typeface="+mn-lt"/>
                <a:cs typeface="Times New Roman"/>
              </a:rPr>
              <a:t>and</a:t>
            </a:r>
            <a:r>
              <a:rPr sz="1400" spc="-30" dirty="0">
                <a:latin typeface="+mn-lt"/>
                <a:cs typeface="Times New Roman"/>
              </a:rPr>
              <a:t> </a:t>
            </a:r>
            <a:r>
              <a:rPr sz="1400" spc="-10" dirty="0">
                <a:latin typeface="+mn-lt"/>
                <a:cs typeface="Times New Roman"/>
              </a:rPr>
              <a:t>Mumbai,</a:t>
            </a:r>
            <a:r>
              <a:rPr sz="1400" spc="-50" dirty="0">
                <a:latin typeface="+mn-lt"/>
                <a:cs typeface="Times New Roman"/>
              </a:rPr>
              <a:t> </a:t>
            </a:r>
            <a:r>
              <a:rPr sz="1400" dirty="0">
                <a:latin typeface="+mn-lt"/>
                <a:cs typeface="Times New Roman"/>
              </a:rPr>
              <a:t>while</a:t>
            </a:r>
            <a:r>
              <a:rPr sz="1400" spc="-30" dirty="0">
                <a:latin typeface="+mn-lt"/>
                <a:cs typeface="Times New Roman"/>
              </a:rPr>
              <a:t> </a:t>
            </a:r>
            <a:r>
              <a:rPr sz="1400" dirty="0">
                <a:latin typeface="+mn-lt"/>
                <a:cs typeface="Times New Roman"/>
              </a:rPr>
              <a:t>top</a:t>
            </a:r>
            <a:r>
              <a:rPr sz="1400" spc="-30" dirty="0">
                <a:latin typeface="+mn-lt"/>
                <a:cs typeface="Times New Roman"/>
              </a:rPr>
              <a:t> </a:t>
            </a:r>
            <a:r>
              <a:rPr sz="1400" dirty="0">
                <a:latin typeface="+mn-lt"/>
                <a:cs typeface="Times New Roman"/>
              </a:rPr>
              <a:t>college</a:t>
            </a:r>
            <a:r>
              <a:rPr sz="1400" spc="-25" dirty="0">
                <a:latin typeface="+mn-lt"/>
                <a:cs typeface="Times New Roman"/>
              </a:rPr>
              <a:t> </a:t>
            </a:r>
            <a:r>
              <a:rPr sz="1400" dirty="0">
                <a:latin typeface="+mn-lt"/>
                <a:cs typeface="Times New Roman"/>
              </a:rPr>
              <a:t>states</a:t>
            </a:r>
            <a:r>
              <a:rPr sz="1400" spc="-30" dirty="0">
                <a:latin typeface="+mn-lt"/>
                <a:cs typeface="Times New Roman"/>
              </a:rPr>
              <a:t> </a:t>
            </a:r>
            <a:r>
              <a:rPr sz="1400" dirty="0">
                <a:latin typeface="+mn-lt"/>
                <a:cs typeface="Times New Roman"/>
              </a:rPr>
              <a:t>comprise</a:t>
            </a:r>
            <a:r>
              <a:rPr sz="1400" spc="-25" dirty="0">
                <a:latin typeface="+mn-lt"/>
                <a:cs typeface="Times New Roman"/>
              </a:rPr>
              <a:t> </a:t>
            </a:r>
            <a:r>
              <a:rPr sz="1400" dirty="0">
                <a:latin typeface="+mn-lt"/>
                <a:cs typeface="Times New Roman"/>
              </a:rPr>
              <a:t>Uttar</a:t>
            </a:r>
            <a:r>
              <a:rPr sz="1400" spc="-25" dirty="0">
                <a:latin typeface="+mn-lt"/>
                <a:cs typeface="Times New Roman"/>
              </a:rPr>
              <a:t> </a:t>
            </a:r>
            <a:r>
              <a:rPr sz="1400" dirty="0">
                <a:latin typeface="+mn-lt"/>
                <a:cs typeface="Times New Roman"/>
              </a:rPr>
              <a:t>Pradesh,</a:t>
            </a:r>
            <a:r>
              <a:rPr sz="1400" spc="20" dirty="0">
                <a:latin typeface="+mn-lt"/>
                <a:cs typeface="Times New Roman"/>
              </a:rPr>
              <a:t> </a:t>
            </a:r>
            <a:r>
              <a:rPr sz="1400" dirty="0">
                <a:latin typeface="+mn-lt"/>
                <a:cs typeface="Times New Roman"/>
              </a:rPr>
              <a:t>Karnataka, Tamil</a:t>
            </a:r>
            <a:r>
              <a:rPr sz="1400" spc="-20" dirty="0">
                <a:latin typeface="+mn-lt"/>
                <a:cs typeface="Times New Roman"/>
              </a:rPr>
              <a:t> </a:t>
            </a:r>
            <a:r>
              <a:rPr sz="1400" dirty="0">
                <a:latin typeface="+mn-lt"/>
                <a:cs typeface="Times New Roman"/>
              </a:rPr>
              <a:t>Nadu,</a:t>
            </a:r>
            <a:r>
              <a:rPr sz="1400" spc="-50" dirty="0">
                <a:latin typeface="+mn-lt"/>
                <a:cs typeface="Times New Roman"/>
              </a:rPr>
              <a:t> </a:t>
            </a:r>
            <a:r>
              <a:rPr sz="1400" spc="-25" dirty="0">
                <a:latin typeface="+mn-lt"/>
                <a:cs typeface="Times New Roman"/>
              </a:rPr>
              <a:t>and</a:t>
            </a:r>
            <a:endParaRPr sz="1400" dirty="0">
              <a:latin typeface="+mn-lt"/>
              <a:cs typeface="Times New Roman"/>
            </a:endParaRPr>
          </a:p>
          <a:p>
            <a:pPr marL="355600">
              <a:lnSpc>
                <a:spcPts val="1625"/>
              </a:lnSpc>
            </a:pPr>
            <a:r>
              <a:rPr sz="1400" spc="-10" dirty="0">
                <a:latin typeface="+mn-lt"/>
                <a:cs typeface="Times New Roman"/>
              </a:rPr>
              <a:t>Maharashtra.</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These</a:t>
            </a:r>
            <a:r>
              <a:rPr sz="1400" spc="-45" dirty="0">
                <a:latin typeface="+mn-lt"/>
                <a:cs typeface="Times New Roman"/>
              </a:rPr>
              <a:t> </a:t>
            </a:r>
            <a:r>
              <a:rPr sz="1400" dirty="0">
                <a:latin typeface="+mn-lt"/>
                <a:cs typeface="Times New Roman"/>
              </a:rPr>
              <a:t>locations</a:t>
            </a:r>
            <a:r>
              <a:rPr sz="1400" spc="-50" dirty="0">
                <a:latin typeface="+mn-lt"/>
                <a:cs typeface="Times New Roman"/>
              </a:rPr>
              <a:t> </a:t>
            </a:r>
            <a:r>
              <a:rPr sz="1400" dirty="0">
                <a:latin typeface="+mn-lt"/>
                <a:cs typeface="Times New Roman"/>
              </a:rPr>
              <a:t>indicate</a:t>
            </a:r>
            <a:r>
              <a:rPr sz="1400" spc="-55" dirty="0">
                <a:latin typeface="+mn-lt"/>
                <a:cs typeface="Times New Roman"/>
              </a:rPr>
              <a:t> </a:t>
            </a:r>
            <a:r>
              <a:rPr sz="1400" dirty="0">
                <a:latin typeface="+mn-lt"/>
                <a:cs typeface="Times New Roman"/>
              </a:rPr>
              <a:t>strong</a:t>
            </a:r>
            <a:r>
              <a:rPr sz="1400" spc="-55" dirty="0">
                <a:latin typeface="+mn-lt"/>
                <a:cs typeface="Times New Roman"/>
              </a:rPr>
              <a:t> </a:t>
            </a:r>
            <a:r>
              <a:rPr sz="1400" dirty="0">
                <a:latin typeface="+mn-lt"/>
                <a:cs typeface="Times New Roman"/>
              </a:rPr>
              <a:t>employment</a:t>
            </a:r>
            <a:r>
              <a:rPr sz="1400" spc="-90" dirty="0">
                <a:latin typeface="+mn-lt"/>
                <a:cs typeface="Times New Roman"/>
              </a:rPr>
              <a:t> </a:t>
            </a:r>
            <a:r>
              <a:rPr sz="1400" dirty="0">
                <a:latin typeface="+mn-lt"/>
                <a:cs typeface="Times New Roman"/>
              </a:rPr>
              <a:t>and</a:t>
            </a:r>
            <a:r>
              <a:rPr sz="1400" spc="-55" dirty="0">
                <a:latin typeface="+mn-lt"/>
                <a:cs typeface="Times New Roman"/>
              </a:rPr>
              <a:t> </a:t>
            </a:r>
            <a:r>
              <a:rPr sz="1400" dirty="0">
                <a:latin typeface="+mn-lt"/>
                <a:cs typeface="Times New Roman"/>
              </a:rPr>
              <a:t>educational</a:t>
            </a:r>
            <a:r>
              <a:rPr sz="1400" spc="-40" dirty="0">
                <a:latin typeface="+mn-lt"/>
                <a:cs typeface="Times New Roman"/>
              </a:rPr>
              <a:t> </a:t>
            </a:r>
            <a:r>
              <a:rPr sz="1400" dirty="0">
                <a:latin typeface="+mn-lt"/>
                <a:cs typeface="Times New Roman"/>
              </a:rPr>
              <a:t>infrastructure,</a:t>
            </a:r>
            <a:r>
              <a:rPr sz="1400" spc="-5" dirty="0">
                <a:latin typeface="+mn-lt"/>
                <a:cs typeface="Times New Roman"/>
              </a:rPr>
              <a:t> </a:t>
            </a:r>
            <a:r>
              <a:rPr sz="1400" spc="-10" dirty="0">
                <a:latin typeface="+mn-lt"/>
                <a:cs typeface="Times New Roman"/>
              </a:rPr>
              <a:t>respectively.</a:t>
            </a:r>
            <a:endParaRPr sz="1400" dirty="0">
              <a:latin typeface="+mn-lt"/>
              <a:cs typeface="Times New Roman"/>
            </a:endParaRPr>
          </a:p>
          <a:p>
            <a:pPr>
              <a:lnSpc>
                <a:spcPct val="100000"/>
              </a:lnSpc>
              <a:spcBef>
                <a:spcPts val="1585"/>
              </a:spcBef>
              <a:buFont typeface="Arial MT"/>
              <a:buChar char="•"/>
            </a:pPr>
            <a:endParaRPr sz="1400" dirty="0">
              <a:latin typeface="+mn-lt"/>
              <a:cs typeface="Times New Roman"/>
            </a:endParaRPr>
          </a:p>
          <a:p>
            <a:pPr marL="12700">
              <a:lnSpc>
                <a:spcPct val="100000"/>
              </a:lnSpc>
            </a:pPr>
            <a:r>
              <a:rPr sz="1400" b="1" dirty="0">
                <a:latin typeface="+mn-lt"/>
                <a:cs typeface="Times New Roman"/>
              </a:rPr>
              <a:t>Employment</a:t>
            </a:r>
            <a:r>
              <a:rPr sz="1400" b="1" spc="-75" dirty="0">
                <a:latin typeface="+mn-lt"/>
                <a:cs typeface="Times New Roman"/>
              </a:rPr>
              <a:t> </a:t>
            </a:r>
            <a:r>
              <a:rPr sz="1400" b="1" spc="-50" dirty="0">
                <a:latin typeface="+mn-lt"/>
                <a:cs typeface="Times New Roman"/>
              </a:rPr>
              <a:t>:</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spc="-10" dirty="0">
                <a:latin typeface="+mn-lt"/>
                <a:cs typeface="Times New Roman"/>
              </a:rPr>
              <a:t>High-</a:t>
            </a:r>
            <a:r>
              <a:rPr sz="1400" dirty="0">
                <a:latin typeface="+mn-lt"/>
                <a:cs typeface="Times New Roman"/>
              </a:rPr>
              <a:t>paying</a:t>
            </a:r>
            <a:r>
              <a:rPr sz="1400" spc="-45" dirty="0">
                <a:latin typeface="+mn-lt"/>
                <a:cs typeface="Times New Roman"/>
              </a:rPr>
              <a:t> </a:t>
            </a:r>
            <a:r>
              <a:rPr sz="1400" dirty="0">
                <a:latin typeface="+mn-lt"/>
                <a:cs typeface="Times New Roman"/>
              </a:rPr>
              <a:t>roles</a:t>
            </a:r>
            <a:r>
              <a:rPr sz="1400" spc="-35" dirty="0">
                <a:latin typeface="+mn-lt"/>
                <a:cs typeface="Times New Roman"/>
              </a:rPr>
              <a:t> </a:t>
            </a:r>
            <a:r>
              <a:rPr sz="1400" dirty="0">
                <a:latin typeface="+mn-lt"/>
                <a:cs typeface="Times New Roman"/>
              </a:rPr>
              <a:t>like</a:t>
            </a:r>
            <a:r>
              <a:rPr sz="1400" spc="-40" dirty="0">
                <a:latin typeface="+mn-lt"/>
                <a:cs typeface="Times New Roman"/>
              </a:rPr>
              <a:t> </a:t>
            </a:r>
            <a:r>
              <a:rPr sz="1400" dirty="0">
                <a:latin typeface="+mn-lt"/>
                <a:cs typeface="Times New Roman"/>
              </a:rPr>
              <a:t>Data</a:t>
            </a:r>
            <a:r>
              <a:rPr sz="1400" spc="-40" dirty="0">
                <a:latin typeface="+mn-lt"/>
                <a:cs typeface="Times New Roman"/>
              </a:rPr>
              <a:t> </a:t>
            </a:r>
            <a:r>
              <a:rPr sz="1400" dirty="0">
                <a:latin typeface="+mn-lt"/>
                <a:cs typeface="Times New Roman"/>
              </a:rPr>
              <a:t>Scientist</a:t>
            </a:r>
            <a:r>
              <a:rPr sz="1400" spc="-30" dirty="0">
                <a:latin typeface="+mn-lt"/>
                <a:cs typeface="Times New Roman"/>
              </a:rPr>
              <a:t> </a:t>
            </a:r>
            <a:r>
              <a:rPr sz="1400" dirty="0">
                <a:latin typeface="+mn-lt"/>
                <a:cs typeface="Times New Roman"/>
              </a:rPr>
              <a:t>and</a:t>
            </a:r>
            <a:r>
              <a:rPr sz="1400" spc="-40" dirty="0">
                <a:latin typeface="+mn-lt"/>
                <a:cs typeface="Times New Roman"/>
              </a:rPr>
              <a:t> </a:t>
            </a:r>
            <a:r>
              <a:rPr sz="1400" dirty="0">
                <a:latin typeface="+mn-lt"/>
                <a:cs typeface="Times New Roman"/>
              </a:rPr>
              <a:t>Senior</a:t>
            </a:r>
            <a:r>
              <a:rPr sz="1400" spc="-30" dirty="0">
                <a:latin typeface="+mn-lt"/>
                <a:cs typeface="Times New Roman"/>
              </a:rPr>
              <a:t> </a:t>
            </a:r>
            <a:r>
              <a:rPr sz="1400" dirty="0">
                <a:latin typeface="+mn-lt"/>
                <a:cs typeface="Times New Roman"/>
              </a:rPr>
              <a:t>Developer</a:t>
            </a:r>
            <a:r>
              <a:rPr sz="1400" spc="-35" dirty="0">
                <a:latin typeface="+mn-lt"/>
                <a:cs typeface="Times New Roman"/>
              </a:rPr>
              <a:t> </a:t>
            </a:r>
            <a:r>
              <a:rPr sz="1400" dirty="0">
                <a:latin typeface="+mn-lt"/>
                <a:cs typeface="Times New Roman"/>
              </a:rPr>
              <a:t>command</a:t>
            </a:r>
            <a:r>
              <a:rPr sz="1400" spc="-40" dirty="0">
                <a:latin typeface="+mn-lt"/>
                <a:cs typeface="Times New Roman"/>
              </a:rPr>
              <a:t> </a:t>
            </a:r>
            <a:r>
              <a:rPr sz="1400" dirty="0">
                <a:latin typeface="+mn-lt"/>
                <a:cs typeface="Times New Roman"/>
              </a:rPr>
              <a:t>lucrative</a:t>
            </a:r>
            <a:r>
              <a:rPr sz="1400" spc="-40" dirty="0">
                <a:latin typeface="+mn-lt"/>
                <a:cs typeface="Times New Roman"/>
              </a:rPr>
              <a:t> </a:t>
            </a:r>
            <a:r>
              <a:rPr sz="1400" dirty="0">
                <a:latin typeface="+mn-lt"/>
                <a:cs typeface="Times New Roman"/>
              </a:rPr>
              <a:t>salaries</a:t>
            </a:r>
            <a:r>
              <a:rPr sz="1400" spc="-35" dirty="0">
                <a:latin typeface="+mn-lt"/>
                <a:cs typeface="Times New Roman"/>
              </a:rPr>
              <a:t> </a:t>
            </a:r>
            <a:r>
              <a:rPr sz="1400" dirty="0">
                <a:latin typeface="+mn-lt"/>
                <a:cs typeface="Times New Roman"/>
              </a:rPr>
              <a:t>within</a:t>
            </a:r>
            <a:r>
              <a:rPr sz="1400" spc="-45" dirty="0">
                <a:latin typeface="+mn-lt"/>
                <a:cs typeface="Times New Roman"/>
              </a:rPr>
              <a:t> </a:t>
            </a:r>
            <a:r>
              <a:rPr sz="1400" dirty="0">
                <a:latin typeface="+mn-lt"/>
                <a:cs typeface="Times New Roman"/>
              </a:rPr>
              <a:t>IT</a:t>
            </a:r>
            <a:r>
              <a:rPr sz="1400" spc="-55" dirty="0">
                <a:latin typeface="+mn-lt"/>
                <a:cs typeface="Times New Roman"/>
              </a:rPr>
              <a:t> </a:t>
            </a:r>
            <a:r>
              <a:rPr sz="1400" spc="-10" dirty="0">
                <a:latin typeface="+mn-lt"/>
                <a:cs typeface="Times New Roman"/>
              </a:rPr>
              <a:t>firms.</a:t>
            </a:r>
            <a:endParaRPr sz="1400" dirty="0">
              <a:latin typeface="+mn-lt"/>
              <a:cs typeface="Times New Roman"/>
            </a:endParaRPr>
          </a:p>
          <a:p>
            <a:pPr marL="434340" indent="-88900">
              <a:lnSpc>
                <a:spcPct val="100000"/>
              </a:lnSpc>
              <a:spcBef>
                <a:spcPts val="315"/>
              </a:spcBef>
              <a:buSzPct val="121428"/>
              <a:buFont typeface="Arial MT"/>
              <a:buChar char="•"/>
              <a:tabLst>
                <a:tab pos="434340" algn="l"/>
              </a:tabLst>
            </a:pPr>
            <a:r>
              <a:rPr sz="1400" dirty="0">
                <a:latin typeface="+mn-lt"/>
                <a:cs typeface="Times New Roman"/>
              </a:rPr>
              <a:t>Leadership</a:t>
            </a:r>
            <a:r>
              <a:rPr sz="1400" spc="-45" dirty="0">
                <a:latin typeface="+mn-lt"/>
                <a:cs typeface="Times New Roman"/>
              </a:rPr>
              <a:t> </a:t>
            </a:r>
            <a:r>
              <a:rPr sz="1400" dirty="0">
                <a:latin typeface="+mn-lt"/>
                <a:cs typeface="Times New Roman"/>
              </a:rPr>
              <a:t>positions</a:t>
            </a:r>
            <a:r>
              <a:rPr sz="1400" spc="-40" dirty="0">
                <a:latin typeface="+mn-lt"/>
                <a:cs typeface="Times New Roman"/>
              </a:rPr>
              <a:t> </a:t>
            </a:r>
            <a:r>
              <a:rPr sz="1400" dirty="0">
                <a:latin typeface="+mn-lt"/>
                <a:cs typeface="Times New Roman"/>
              </a:rPr>
              <a:t>such</a:t>
            </a:r>
            <a:r>
              <a:rPr sz="1400" spc="-40" dirty="0">
                <a:latin typeface="+mn-lt"/>
                <a:cs typeface="Times New Roman"/>
              </a:rPr>
              <a:t> </a:t>
            </a:r>
            <a:r>
              <a:rPr sz="1400" dirty="0">
                <a:latin typeface="+mn-lt"/>
                <a:cs typeface="Times New Roman"/>
              </a:rPr>
              <a:t>as</a:t>
            </a:r>
            <a:r>
              <a:rPr sz="1400" spc="-40" dirty="0">
                <a:latin typeface="+mn-lt"/>
                <a:cs typeface="Times New Roman"/>
              </a:rPr>
              <a:t> </a:t>
            </a:r>
            <a:r>
              <a:rPr sz="1400" dirty="0">
                <a:latin typeface="+mn-lt"/>
                <a:cs typeface="Times New Roman"/>
              </a:rPr>
              <a:t>Branch</a:t>
            </a:r>
            <a:r>
              <a:rPr sz="1400" spc="-40" dirty="0">
                <a:latin typeface="+mn-lt"/>
                <a:cs typeface="Times New Roman"/>
              </a:rPr>
              <a:t> </a:t>
            </a:r>
            <a:r>
              <a:rPr sz="1400" dirty="0">
                <a:latin typeface="+mn-lt"/>
                <a:cs typeface="Times New Roman"/>
              </a:rPr>
              <a:t>Manager</a:t>
            </a:r>
            <a:r>
              <a:rPr sz="1400" spc="-35" dirty="0">
                <a:latin typeface="+mn-lt"/>
                <a:cs typeface="Times New Roman"/>
              </a:rPr>
              <a:t> </a:t>
            </a:r>
            <a:r>
              <a:rPr sz="1400" dirty="0">
                <a:latin typeface="+mn-lt"/>
                <a:cs typeface="Times New Roman"/>
              </a:rPr>
              <a:t>also</a:t>
            </a:r>
            <a:r>
              <a:rPr sz="1400" spc="-40" dirty="0">
                <a:latin typeface="+mn-lt"/>
                <a:cs typeface="Times New Roman"/>
              </a:rPr>
              <a:t> </a:t>
            </a:r>
            <a:r>
              <a:rPr sz="1400" dirty="0">
                <a:latin typeface="+mn-lt"/>
                <a:cs typeface="Times New Roman"/>
              </a:rPr>
              <a:t>correlate</a:t>
            </a:r>
            <a:r>
              <a:rPr sz="1400" spc="-45" dirty="0">
                <a:latin typeface="+mn-lt"/>
                <a:cs typeface="Times New Roman"/>
              </a:rPr>
              <a:t> </a:t>
            </a:r>
            <a:r>
              <a:rPr sz="1400" dirty="0">
                <a:latin typeface="+mn-lt"/>
                <a:cs typeface="Times New Roman"/>
              </a:rPr>
              <a:t>with</a:t>
            </a:r>
            <a:r>
              <a:rPr sz="1400" spc="-40" dirty="0">
                <a:latin typeface="+mn-lt"/>
                <a:cs typeface="Times New Roman"/>
              </a:rPr>
              <a:t> </a:t>
            </a:r>
            <a:r>
              <a:rPr sz="1400" dirty="0">
                <a:latin typeface="+mn-lt"/>
                <a:cs typeface="Times New Roman"/>
              </a:rPr>
              <a:t>higher</a:t>
            </a:r>
            <a:r>
              <a:rPr sz="1400" spc="-35" dirty="0">
                <a:latin typeface="+mn-lt"/>
                <a:cs typeface="Times New Roman"/>
              </a:rPr>
              <a:t> </a:t>
            </a:r>
            <a:r>
              <a:rPr sz="1400" spc="-10" dirty="0">
                <a:latin typeface="+mn-lt"/>
                <a:cs typeface="Times New Roman"/>
              </a:rPr>
              <a:t>compensation.</a:t>
            </a:r>
            <a:endParaRPr sz="1400" dirty="0">
              <a:latin typeface="+mn-lt"/>
              <a:cs typeface="Times New Roman"/>
            </a:endParaRPr>
          </a:p>
          <a:p>
            <a:pPr>
              <a:lnSpc>
                <a:spcPct val="100000"/>
              </a:lnSpc>
              <a:buFont typeface="Arial MT"/>
              <a:buChar char="•"/>
            </a:pPr>
            <a:endParaRPr sz="1400" dirty="0">
              <a:latin typeface="+mn-lt"/>
              <a:cs typeface="Times New Roman"/>
            </a:endParaRPr>
          </a:p>
          <a:p>
            <a:pPr>
              <a:lnSpc>
                <a:spcPct val="100000"/>
              </a:lnSpc>
              <a:spcBef>
                <a:spcPts val="55"/>
              </a:spcBef>
              <a:buFont typeface="Arial MT"/>
              <a:buChar char="•"/>
            </a:pPr>
            <a:endParaRPr sz="1400" dirty="0">
              <a:latin typeface="+mn-lt"/>
              <a:cs typeface="Times New Roman"/>
            </a:endParaRPr>
          </a:p>
          <a:p>
            <a:pPr marL="12700">
              <a:lnSpc>
                <a:spcPct val="100000"/>
              </a:lnSpc>
            </a:pPr>
            <a:r>
              <a:rPr sz="1400" b="1" dirty="0">
                <a:latin typeface="+mn-lt"/>
                <a:cs typeface="Times New Roman"/>
              </a:rPr>
              <a:t>Key</a:t>
            </a:r>
            <a:r>
              <a:rPr sz="1400" b="1" spc="-5" dirty="0">
                <a:latin typeface="+mn-lt"/>
                <a:cs typeface="Times New Roman"/>
              </a:rPr>
              <a:t> </a:t>
            </a:r>
            <a:r>
              <a:rPr sz="1400" b="1" spc="-10" dirty="0">
                <a:latin typeface="+mn-lt"/>
                <a:cs typeface="Times New Roman"/>
              </a:rPr>
              <a:t>Employment:</a:t>
            </a:r>
            <a:endParaRPr sz="1400" dirty="0">
              <a:latin typeface="+mn-lt"/>
              <a:cs typeface="Times New Roman"/>
            </a:endParaRPr>
          </a:p>
          <a:p>
            <a:pPr marL="434340" indent="-88900">
              <a:lnSpc>
                <a:spcPct val="100000"/>
              </a:lnSpc>
              <a:spcBef>
                <a:spcPts val="395"/>
              </a:spcBef>
              <a:buSzPct val="121428"/>
              <a:buFont typeface="Arial MT"/>
              <a:buChar char="•"/>
              <a:tabLst>
                <a:tab pos="434340" algn="l"/>
              </a:tabLst>
            </a:pPr>
            <a:r>
              <a:rPr sz="1400" dirty="0">
                <a:latin typeface="+mn-lt"/>
                <a:cs typeface="Times New Roman"/>
              </a:rPr>
              <a:t>Cities</a:t>
            </a:r>
            <a:r>
              <a:rPr sz="1400" spc="-45" dirty="0">
                <a:latin typeface="+mn-lt"/>
                <a:cs typeface="Times New Roman"/>
              </a:rPr>
              <a:t> </a:t>
            </a:r>
            <a:r>
              <a:rPr sz="1400" dirty="0">
                <a:latin typeface="+mn-lt"/>
                <a:cs typeface="Times New Roman"/>
              </a:rPr>
              <a:t>like</a:t>
            </a:r>
            <a:r>
              <a:rPr sz="1400" spc="-40" dirty="0">
                <a:latin typeface="+mn-lt"/>
                <a:cs typeface="Times New Roman"/>
              </a:rPr>
              <a:t> </a:t>
            </a:r>
            <a:r>
              <a:rPr sz="1400" dirty="0">
                <a:latin typeface="+mn-lt"/>
                <a:cs typeface="Times New Roman"/>
              </a:rPr>
              <a:t>Gurgaon,</a:t>
            </a:r>
            <a:r>
              <a:rPr sz="1400" spc="15" dirty="0">
                <a:latin typeface="+mn-lt"/>
                <a:cs typeface="Times New Roman"/>
              </a:rPr>
              <a:t> </a:t>
            </a:r>
            <a:r>
              <a:rPr sz="1400" dirty="0">
                <a:latin typeface="+mn-lt"/>
                <a:cs typeface="Times New Roman"/>
              </a:rPr>
              <a:t>Bangalore,</a:t>
            </a:r>
            <a:r>
              <a:rPr sz="1400" spc="-60" dirty="0">
                <a:latin typeface="+mn-lt"/>
                <a:cs typeface="Times New Roman"/>
              </a:rPr>
              <a:t> </a:t>
            </a:r>
            <a:r>
              <a:rPr sz="1400" dirty="0">
                <a:latin typeface="+mn-lt"/>
                <a:cs typeface="Times New Roman"/>
              </a:rPr>
              <a:t>and</a:t>
            </a:r>
            <a:r>
              <a:rPr sz="1400" spc="-40" dirty="0">
                <a:latin typeface="+mn-lt"/>
                <a:cs typeface="Times New Roman"/>
              </a:rPr>
              <a:t> </a:t>
            </a:r>
            <a:r>
              <a:rPr sz="1400" dirty="0">
                <a:latin typeface="+mn-lt"/>
                <a:cs typeface="Times New Roman"/>
              </a:rPr>
              <a:t>Pune</a:t>
            </a:r>
            <a:r>
              <a:rPr sz="1400" spc="-35" dirty="0">
                <a:latin typeface="+mn-lt"/>
                <a:cs typeface="Times New Roman"/>
              </a:rPr>
              <a:t> </a:t>
            </a:r>
            <a:r>
              <a:rPr sz="1400" dirty="0">
                <a:latin typeface="+mn-lt"/>
                <a:cs typeface="Times New Roman"/>
              </a:rPr>
              <a:t>are</a:t>
            </a:r>
            <a:r>
              <a:rPr sz="1400" spc="-40" dirty="0">
                <a:latin typeface="+mn-lt"/>
                <a:cs typeface="Times New Roman"/>
              </a:rPr>
              <a:t> </a:t>
            </a:r>
            <a:r>
              <a:rPr sz="1400" dirty="0">
                <a:latin typeface="+mn-lt"/>
                <a:cs typeface="Times New Roman"/>
              </a:rPr>
              <a:t>prominent</a:t>
            </a:r>
            <a:r>
              <a:rPr sz="1400" spc="-90" dirty="0">
                <a:latin typeface="+mn-lt"/>
                <a:cs typeface="Times New Roman"/>
              </a:rPr>
              <a:t> </a:t>
            </a:r>
            <a:r>
              <a:rPr sz="1400" dirty="0">
                <a:latin typeface="+mn-lt"/>
                <a:cs typeface="Times New Roman"/>
              </a:rPr>
              <a:t>destinations</a:t>
            </a:r>
            <a:r>
              <a:rPr sz="1400" spc="-35" dirty="0">
                <a:latin typeface="+mn-lt"/>
                <a:cs typeface="Times New Roman"/>
              </a:rPr>
              <a:t> </a:t>
            </a:r>
            <a:r>
              <a:rPr sz="1400" dirty="0">
                <a:latin typeface="+mn-lt"/>
                <a:cs typeface="Times New Roman"/>
              </a:rPr>
              <a:t>for</a:t>
            </a:r>
            <a:r>
              <a:rPr sz="1400" spc="-30" dirty="0">
                <a:latin typeface="+mn-lt"/>
                <a:cs typeface="Times New Roman"/>
              </a:rPr>
              <a:t> </a:t>
            </a:r>
            <a:r>
              <a:rPr sz="1400" dirty="0">
                <a:latin typeface="+mn-lt"/>
                <a:cs typeface="Times New Roman"/>
              </a:rPr>
              <a:t>high-paying</a:t>
            </a:r>
            <a:r>
              <a:rPr sz="1400" spc="-35" dirty="0">
                <a:latin typeface="+mn-lt"/>
                <a:cs typeface="Times New Roman"/>
              </a:rPr>
              <a:t> </a:t>
            </a:r>
            <a:r>
              <a:rPr sz="1400" dirty="0">
                <a:latin typeface="+mn-lt"/>
                <a:cs typeface="Times New Roman"/>
              </a:rPr>
              <a:t>data</a:t>
            </a:r>
            <a:r>
              <a:rPr sz="1400" spc="-35" dirty="0">
                <a:latin typeface="+mn-lt"/>
                <a:cs typeface="Times New Roman"/>
              </a:rPr>
              <a:t> </a:t>
            </a:r>
            <a:r>
              <a:rPr sz="1400" dirty="0">
                <a:latin typeface="+mn-lt"/>
                <a:cs typeface="Times New Roman"/>
              </a:rPr>
              <a:t>analysis</a:t>
            </a:r>
            <a:r>
              <a:rPr sz="1400" spc="-30" dirty="0">
                <a:latin typeface="+mn-lt"/>
                <a:cs typeface="Times New Roman"/>
              </a:rPr>
              <a:t> </a:t>
            </a:r>
            <a:r>
              <a:rPr sz="1400" spc="-10" dirty="0">
                <a:latin typeface="+mn-lt"/>
                <a:cs typeface="Times New Roman"/>
              </a:rPr>
              <a:t>roles.</a:t>
            </a:r>
            <a:endParaRPr sz="1400" dirty="0">
              <a:latin typeface="+mn-lt"/>
              <a:cs typeface="Times New Roman"/>
            </a:endParaRPr>
          </a:p>
          <a:p>
            <a:pPr marL="434340" indent="-88900">
              <a:lnSpc>
                <a:spcPct val="100000"/>
              </a:lnSpc>
              <a:spcBef>
                <a:spcPts val="320"/>
              </a:spcBef>
              <a:buSzPct val="121428"/>
              <a:buFont typeface="Arial MT"/>
              <a:buChar char="•"/>
              <a:tabLst>
                <a:tab pos="434340" algn="l"/>
              </a:tabLst>
            </a:pPr>
            <a:r>
              <a:rPr sz="1400" dirty="0">
                <a:latin typeface="+mn-lt"/>
                <a:cs typeface="Times New Roman"/>
              </a:rPr>
              <a:t>Emerging</a:t>
            </a:r>
            <a:r>
              <a:rPr sz="1400" spc="-45" dirty="0">
                <a:latin typeface="+mn-lt"/>
                <a:cs typeface="Times New Roman"/>
              </a:rPr>
              <a:t> </a:t>
            </a:r>
            <a:r>
              <a:rPr sz="1400" dirty="0">
                <a:latin typeface="+mn-lt"/>
                <a:cs typeface="Times New Roman"/>
              </a:rPr>
              <a:t>markets</a:t>
            </a:r>
            <a:r>
              <a:rPr sz="1400" spc="-30" dirty="0">
                <a:latin typeface="+mn-lt"/>
                <a:cs typeface="Times New Roman"/>
              </a:rPr>
              <a:t> </a:t>
            </a:r>
            <a:r>
              <a:rPr sz="1400" dirty="0">
                <a:latin typeface="+mn-lt"/>
                <a:cs typeface="Times New Roman"/>
              </a:rPr>
              <a:t>such</a:t>
            </a:r>
            <a:r>
              <a:rPr sz="1400" spc="-35" dirty="0">
                <a:latin typeface="+mn-lt"/>
                <a:cs typeface="Times New Roman"/>
              </a:rPr>
              <a:t> </a:t>
            </a:r>
            <a:r>
              <a:rPr sz="1400" dirty="0">
                <a:latin typeface="+mn-lt"/>
                <a:cs typeface="Times New Roman"/>
              </a:rPr>
              <a:t>as</a:t>
            </a:r>
            <a:r>
              <a:rPr sz="1400" spc="-30" dirty="0">
                <a:latin typeface="+mn-lt"/>
                <a:cs typeface="Times New Roman"/>
              </a:rPr>
              <a:t> </a:t>
            </a:r>
            <a:r>
              <a:rPr sz="1400" dirty="0">
                <a:latin typeface="+mn-lt"/>
                <a:cs typeface="Times New Roman"/>
              </a:rPr>
              <a:t>Visakhapatnam</a:t>
            </a:r>
            <a:r>
              <a:rPr sz="1400" spc="-60" dirty="0">
                <a:latin typeface="+mn-lt"/>
                <a:cs typeface="Times New Roman"/>
              </a:rPr>
              <a:t> </a:t>
            </a:r>
            <a:r>
              <a:rPr sz="1400" dirty="0">
                <a:latin typeface="+mn-lt"/>
                <a:cs typeface="Times New Roman"/>
              </a:rPr>
              <a:t>and</a:t>
            </a:r>
            <a:r>
              <a:rPr sz="1400" spc="-35" dirty="0">
                <a:latin typeface="+mn-lt"/>
                <a:cs typeface="Times New Roman"/>
              </a:rPr>
              <a:t> </a:t>
            </a:r>
            <a:r>
              <a:rPr sz="1400" dirty="0">
                <a:latin typeface="+mn-lt"/>
                <a:cs typeface="Times New Roman"/>
              </a:rPr>
              <a:t>Coimbatore</a:t>
            </a:r>
            <a:r>
              <a:rPr sz="1400" spc="-35" dirty="0">
                <a:latin typeface="+mn-lt"/>
                <a:cs typeface="Times New Roman"/>
              </a:rPr>
              <a:t> </a:t>
            </a:r>
            <a:r>
              <a:rPr sz="1400" dirty="0">
                <a:latin typeface="+mn-lt"/>
                <a:cs typeface="Times New Roman"/>
              </a:rPr>
              <a:t>offer</a:t>
            </a:r>
            <a:r>
              <a:rPr sz="1400" spc="-30" dirty="0">
                <a:latin typeface="+mn-lt"/>
                <a:cs typeface="Times New Roman"/>
              </a:rPr>
              <a:t> </a:t>
            </a:r>
            <a:r>
              <a:rPr sz="1400" dirty="0">
                <a:latin typeface="+mn-lt"/>
                <a:cs typeface="Times New Roman"/>
              </a:rPr>
              <a:t>growing</a:t>
            </a:r>
            <a:r>
              <a:rPr sz="1400" spc="-35" dirty="0">
                <a:latin typeface="+mn-lt"/>
                <a:cs typeface="Times New Roman"/>
              </a:rPr>
              <a:t> </a:t>
            </a:r>
            <a:r>
              <a:rPr sz="1400" spc="-10" dirty="0">
                <a:latin typeface="+mn-lt"/>
                <a:cs typeface="Times New Roman"/>
              </a:rPr>
              <a:t>opportunities</a:t>
            </a:r>
            <a:r>
              <a:rPr sz="1400" spc="-30" dirty="0">
                <a:latin typeface="+mn-lt"/>
                <a:cs typeface="Times New Roman"/>
              </a:rPr>
              <a:t> </a:t>
            </a:r>
            <a:r>
              <a:rPr sz="1400" dirty="0">
                <a:latin typeface="+mn-lt"/>
                <a:cs typeface="Times New Roman"/>
              </a:rPr>
              <a:t>in</a:t>
            </a:r>
            <a:r>
              <a:rPr sz="1400" spc="-35" dirty="0">
                <a:latin typeface="+mn-lt"/>
                <a:cs typeface="Times New Roman"/>
              </a:rPr>
              <a:t> </a:t>
            </a:r>
            <a:r>
              <a:rPr sz="1400" dirty="0">
                <a:latin typeface="+mn-lt"/>
                <a:cs typeface="Times New Roman"/>
              </a:rPr>
              <a:t>the</a:t>
            </a:r>
            <a:r>
              <a:rPr sz="1400" spc="-35" dirty="0">
                <a:latin typeface="+mn-lt"/>
                <a:cs typeface="Times New Roman"/>
              </a:rPr>
              <a:t> </a:t>
            </a:r>
            <a:r>
              <a:rPr sz="1400" spc="-10" dirty="0">
                <a:latin typeface="+mn-lt"/>
                <a:cs typeface="Times New Roman"/>
              </a:rPr>
              <a:t>field.</a:t>
            </a:r>
            <a:endParaRPr sz="1400" dirty="0">
              <a:latin typeface="+mn-lt"/>
              <a:cs typeface="Times New Roman"/>
            </a:endParaRPr>
          </a:p>
          <a:p>
            <a:pPr>
              <a:lnSpc>
                <a:spcPct val="100000"/>
              </a:lnSpc>
              <a:spcBef>
                <a:spcPts val="1590"/>
              </a:spcBef>
              <a:buFont typeface="Arial MT"/>
              <a:buChar char="•"/>
            </a:pPr>
            <a:endParaRPr sz="1400" dirty="0">
              <a:latin typeface="+mn-lt"/>
              <a:cs typeface="Times New Roman"/>
            </a:endParaRPr>
          </a:p>
          <a:p>
            <a:pPr marL="12700">
              <a:lnSpc>
                <a:spcPct val="100000"/>
              </a:lnSpc>
            </a:pPr>
            <a:r>
              <a:rPr sz="1400" b="1" dirty="0">
                <a:latin typeface="+mn-lt"/>
                <a:cs typeface="Times New Roman"/>
              </a:rPr>
              <a:t>Conclusion</a:t>
            </a:r>
            <a:r>
              <a:rPr sz="1400" b="1" spc="-30" dirty="0">
                <a:latin typeface="+mn-lt"/>
                <a:cs typeface="Times New Roman"/>
              </a:rPr>
              <a:t> </a:t>
            </a:r>
            <a:r>
              <a:rPr sz="1400" b="1" dirty="0">
                <a:latin typeface="+mn-lt"/>
                <a:cs typeface="Times New Roman"/>
              </a:rPr>
              <a:t>on</a:t>
            </a:r>
            <a:r>
              <a:rPr sz="1400" b="1" spc="-30" dirty="0">
                <a:latin typeface="+mn-lt"/>
                <a:cs typeface="Times New Roman"/>
              </a:rPr>
              <a:t> </a:t>
            </a:r>
            <a:r>
              <a:rPr sz="1400" b="1" dirty="0">
                <a:latin typeface="+mn-lt"/>
                <a:cs typeface="Times New Roman"/>
              </a:rPr>
              <a:t>Salary</a:t>
            </a:r>
            <a:r>
              <a:rPr sz="1400" b="1" spc="-20" dirty="0">
                <a:latin typeface="+mn-lt"/>
                <a:cs typeface="Times New Roman"/>
              </a:rPr>
              <a:t> </a:t>
            </a:r>
            <a:r>
              <a:rPr sz="1400" b="1" spc="-10" dirty="0">
                <a:latin typeface="+mn-lt"/>
                <a:cs typeface="Times New Roman"/>
              </a:rPr>
              <a:t>Claim:</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a:t>
            </a:r>
            <a:r>
              <a:rPr sz="1400" spc="-25" dirty="0">
                <a:latin typeface="+mn-lt"/>
                <a:cs typeface="Times New Roman"/>
              </a:rPr>
              <a:t> </a:t>
            </a:r>
            <a:r>
              <a:rPr sz="1400" dirty="0">
                <a:latin typeface="+mn-lt"/>
                <a:cs typeface="Times New Roman"/>
              </a:rPr>
              <a:t>claim</a:t>
            </a:r>
            <a:r>
              <a:rPr sz="1400" spc="-50" dirty="0">
                <a:latin typeface="+mn-lt"/>
                <a:cs typeface="Times New Roman"/>
              </a:rPr>
              <a:t> </a:t>
            </a:r>
            <a:r>
              <a:rPr sz="1400" dirty="0">
                <a:latin typeface="+mn-lt"/>
                <a:cs typeface="Times New Roman"/>
              </a:rPr>
              <a:t>that</a:t>
            </a:r>
            <a:r>
              <a:rPr sz="1400" spc="-10" dirty="0">
                <a:latin typeface="+mn-lt"/>
                <a:cs typeface="Times New Roman"/>
              </a:rPr>
              <a:t> </a:t>
            </a:r>
            <a:r>
              <a:rPr sz="1400" dirty="0">
                <a:latin typeface="+mn-lt"/>
                <a:cs typeface="Times New Roman"/>
              </a:rPr>
              <a:t>fresh</a:t>
            </a:r>
            <a:r>
              <a:rPr sz="1400" spc="-25" dirty="0">
                <a:latin typeface="+mn-lt"/>
                <a:cs typeface="Times New Roman"/>
              </a:rPr>
              <a:t> </a:t>
            </a:r>
            <a:r>
              <a:rPr sz="1400" dirty="0">
                <a:latin typeface="+mn-lt"/>
                <a:cs typeface="Times New Roman"/>
              </a:rPr>
              <a:t>graduates</a:t>
            </a:r>
            <a:r>
              <a:rPr sz="1400" spc="-20" dirty="0">
                <a:latin typeface="+mn-lt"/>
                <a:cs typeface="Times New Roman"/>
              </a:rPr>
              <a:t> </a:t>
            </a:r>
            <a:r>
              <a:rPr sz="1400" dirty="0">
                <a:latin typeface="+mn-lt"/>
                <a:cs typeface="Times New Roman"/>
              </a:rPr>
              <a:t>can</a:t>
            </a:r>
            <a:r>
              <a:rPr sz="1400" spc="-25" dirty="0">
                <a:latin typeface="+mn-lt"/>
                <a:cs typeface="Times New Roman"/>
              </a:rPr>
              <a:t> </a:t>
            </a:r>
            <a:r>
              <a:rPr sz="1400" spc="-10" dirty="0">
                <a:latin typeface="+mn-lt"/>
                <a:cs typeface="Times New Roman"/>
              </a:rPr>
              <a:t>earn</a:t>
            </a:r>
            <a:r>
              <a:rPr sz="1400" spc="-30" dirty="0">
                <a:latin typeface="+mn-lt"/>
                <a:cs typeface="Times New Roman"/>
              </a:rPr>
              <a:t> </a:t>
            </a:r>
            <a:r>
              <a:rPr sz="1400" dirty="0">
                <a:latin typeface="+mn-lt"/>
                <a:cs typeface="Times New Roman"/>
              </a:rPr>
              <a:t>up</a:t>
            </a:r>
            <a:r>
              <a:rPr sz="1400" spc="-25" dirty="0">
                <a:latin typeface="+mn-lt"/>
                <a:cs typeface="Times New Roman"/>
              </a:rPr>
              <a:t> </a:t>
            </a:r>
            <a:r>
              <a:rPr sz="1400" dirty="0">
                <a:latin typeface="+mn-lt"/>
                <a:cs typeface="Times New Roman"/>
              </a:rPr>
              <a:t>to</a:t>
            </a:r>
            <a:r>
              <a:rPr sz="1400" spc="-25" dirty="0">
                <a:latin typeface="+mn-lt"/>
                <a:cs typeface="Times New Roman"/>
              </a:rPr>
              <a:t> </a:t>
            </a:r>
            <a:r>
              <a:rPr sz="1400" dirty="0">
                <a:latin typeface="+mn-lt"/>
                <a:cs typeface="Times New Roman"/>
              </a:rPr>
              <a:t>2.5-3</a:t>
            </a:r>
            <a:r>
              <a:rPr sz="1400" spc="-25" dirty="0">
                <a:latin typeface="+mn-lt"/>
                <a:cs typeface="Times New Roman"/>
              </a:rPr>
              <a:t> </a:t>
            </a:r>
            <a:r>
              <a:rPr sz="1400" dirty="0">
                <a:latin typeface="+mn-lt"/>
                <a:cs typeface="Times New Roman"/>
              </a:rPr>
              <a:t>lakhs</a:t>
            </a:r>
            <a:r>
              <a:rPr sz="1400" spc="-15" dirty="0">
                <a:latin typeface="+mn-lt"/>
                <a:cs typeface="Times New Roman"/>
              </a:rPr>
              <a:t> </a:t>
            </a:r>
            <a:r>
              <a:rPr sz="1400" dirty="0">
                <a:latin typeface="+mn-lt"/>
                <a:cs typeface="Times New Roman"/>
              </a:rPr>
              <a:t>is</a:t>
            </a:r>
            <a:r>
              <a:rPr sz="1400" spc="-15" dirty="0">
                <a:latin typeface="+mn-lt"/>
                <a:cs typeface="Times New Roman"/>
              </a:rPr>
              <a:t> </a:t>
            </a:r>
            <a:r>
              <a:rPr sz="1400" dirty="0">
                <a:latin typeface="+mn-lt"/>
                <a:cs typeface="Times New Roman"/>
              </a:rPr>
              <a:t>not</a:t>
            </a:r>
            <a:r>
              <a:rPr sz="1400" spc="-5" dirty="0">
                <a:latin typeface="+mn-lt"/>
                <a:cs typeface="Times New Roman"/>
              </a:rPr>
              <a:t> </a:t>
            </a:r>
            <a:r>
              <a:rPr sz="1400" dirty="0">
                <a:latin typeface="+mn-lt"/>
                <a:cs typeface="Times New Roman"/>
              </a:rPr>
              <a:t>supported</a:t>
            </a:r>
            <a:r>
              <a:rPr sz="1400" spc="-25" dirty="0">
                <a:latin typeface="+mn-lt"/>
                <a:cs typeface="Times New Roman"/>
              </a:rPr>
              <a:t> </a:t>
            </a:r>
            <a:r>
              <a:rPr sz="1400" dirty="0">
                <a:latin typeface="+mn-lt"/>
                <a:cs typeface="Times New Roman"/>
              </a:rPr>
              <a:t>by</a:t>
            </a:r>
            <a:r>
              <a:rPr sz="1400" spc="-25" dirty="0">
                <a:latin typeface="+mn-lt"/>
                <a:cs typeface="Times New Roman"/>
              </a:rPr>
              <a:t> </a:t>
            </a:r>
            <a:r>
              <a:rPr sz="1400" dirty="0">
                <a:latin typeface="+mn-lt"/>
                <a:cs typeface="Times New Roman"/>
              </a:rPr>
              <a:t>the</a:t>
            </a:r>
            <a:r>
              <a:rPr sz="1400" spc="-20" dirty="0">
                <a:latin typeface="+mn-lt"/>
                <a:cs typeface="Times New Roman"/>
              </a:rPr>
              <a:t> </a:t>
            </a:r>
            <a:r>
              <a:rPr sz="1400" dirty="0">
                <a:latin typeface="+mn-lt"/>
                <a:cs typeface="Times New Roman"/>
              </a:rPr>
              <a:t>data,</a:t>
            </a:r>
            <a:r>
              <a:rPr sz="1400" spc="30" dirty="0">
                <a:latin typeface="+mn-lt"/>
                <a:cs typeface="Times New Roman"/>
              </a:rPr>
              <a:t> </a:t>
            </a:r>
            <a:r>
              <a:rPr sz="1400" dirty="0">
                <a:latin typeface="+mn-lt"/>
                <a:cs typeface="Times New Roman"/>
              </a:rPr>
              <a:t>based</a:t>
            </a:r>
            <a:r>
              <a:rPr sz="1400" spc="-25" dirty="0">
                <a:latin typeface="+mn-lt"/>
                <a:cs typeface="Times New Roman"/>
              </a:rPr>
              <a:t> </a:t>
            </a:r>
            <a:r>
              <a:rPr sz="1400" dirty="0">
                <a:latin typeface="+mn-lt"/>
                <a:cs typeface="Times New Roman"/>
              </a:rPr>
              <a:t>on</a:t>
            </a:r>
            <a:r>
              <a:rPr sz="1400" spc="-25" dirty="0">
                <a:latin typeface="+mn-lt"/>
                <a:cs typeface="Times New Roman"/>
              </a:rPr>
              <a:t> </a:t>
            </a:r>
            <a:r>
              <a:rPr sz="1400" dirty="0">
                <a:latin typeface="+mn-lt"/>
                <a:cs typeface="Times New Roman"/>
              </a:rPr>
              <a:t>statistical</a:t>
            </a:r>
            <a:r>
              <a:rPr sz="1400" spc="-5" dirty="0">
                <a:latin typeface="+mn-lt"/>
                <a:cs typeface="Times New Roman"/>
              </a:rPr>
              <a:t> </a:t>
            </a:r>
            <a:r>
              <a:rPr sz="1400" dirty="0">
                <a:latin typeface="+mn-lt"/>
                <a:cs typeface="Times New Roman"/>
              </a:rPr>
              <a:t>analysis</a:t>
            </a:r>
            <a:r>
              <a:rPr sz="1400" spc="-15" dirty="0">
                <a:latin typeface="+mn-lt"/>
                <a:cs typeface="Times New Roman"/>
              </a:rPr>
              <a:t> </a:t>
            </a:r>
            <a:r>
              <a:rPr sz="1400" dirty="0">
                <a:latin typeface="+mn-lt"/>
                <a:cs typeface="Times New Roman"/>
              </a:rPr>
              <a:t>of</a:t>
            </a:r>
            <a:r>
              <a:rPr sz="1400" spc="-10" dirty="0">
                <a:latin typeface="+mn-lt"/>
                <a:cs typeface="Times New Roman"/>
              </a:rPr>
              <a:t> </a:t>
            </a:r>
            <a:r>
              <a:rPr sz="1400" dirty="0">
                <a:latin typeface="+mn-lt"/>
                <a:cs typeface="Times New Roman"/>
              </a:rPr>
              <a:t>the</a:t>
            </a:r>
            <a:r>
              <a:rPr sz="1400" spc="-20" dirty="0">
                <a:latin typeface="+mn-lt"/>
                <a:cs typeface="Times New Roman"/>
              </a:rPr>
              <a:t> </a:t>
            </a:r>
            <a:r>
              <a:rPr sz="1400" spc="-10" dirty="0">
                <a:latin typeface="+mn-lt"/>
                <a:cs typeface="Times New Roman"/>
              </a:rPr>
              <a:t>variables.</a:t>
            </a:r>
            <a:endParaRPr sz="1400" dirty="0">
              <a:latin typeface="+mn-lt"/>
              <a:cs typeface="Times New Roman"/>
            </a:endParaRPr>
          </a:p>
          <a:p>
            <a:pPr>
              <a:lnSpc>
                <a:spcPct val="100000"/>
              </a:lnSpc>
              <a:spcBef>
                <a:spcPts val="1585"/>
              </a:spcBef>
              <a:buFont typeface="Arial MT"/>
              <a:buChar char="•"/>
            </a:pPr>
            <a:endParaRPr sz="1400" dirty="0">
              <a:latin typeface="+mn-lt"/>
              <a:cs typeface="Times New Roman"/>
            </a:endParaRPr>
          </a:p>
          <a:p>
            <a:pPr marL="12700">
              <a:lnSpc>
                <a:spcPct val="100000"/>
              </a:lnSpc>
            </a:pPr>
            <a:r>
              <a:rPr sz="1400" b="1" spc="-10" dirty="0">
                <a:latin typeface="+mn-lt"/>
                <a:cs typeface="Times New Roman"/>
              </a:rPr>
              <a:t>Gender-</a:t>
            </a:r>
            <a:r>
              <a:rPr sz="1400" b="1" dirty="0">
                <a:latin typeface="+mn-lt"/>
                <a:cs typeface="Times New Roman"/>
              </a:rPr>
              <a:t>Specialization</a:t>
            </a:r>
            <a:r>
              <a:rPr sz="1400" b="1" spc="40" dirty="0">
                <a:latin typeface="+mn-lt"/>
                <a:cs typeface="Times New Roman"/>
              </a:rPr>
              <a:t> </a:t>
            </a:r>
            <a:r>
              <a:rPr sz="1400" b="1" spc="-10" dirty="0">
                <a:latin typeface="+mn-lt"/>
                <a:cs typeface="Times New Roman"/>
              </a:rPr>
              <a:t>Association:</a:t>
            </a:r>
            <a:endParaRPr sz="1400" dirty="0">
              <a:latin typeface="+mn-lt"/>
              <a:cs typeface="Times New Roman"/>
            </a:endParaRPr>
          </a:p>
          <a:p>
            <a:pPr marL="434340" indent="-88900">
              <a:lnSpc>
                <a:spcPct val="100000"/>
              </a:lnSpc>
              <a:spcBef>
                <a:spcPts val="400"/>
              </a:spcBef>
              <a:buSzPct val="121428"/>
              <a:buFont typeface="Arial MT"/>
              <a:buChar char="•"/>
              <a:tabLst>
                <a:tab pos="434340" algn="l"/>
              </a:tabLst>
            </a:pPr>
            <a:r>
              <a:rPr sz="1400" dirty="0">
                <a:latin typeface="+mn-lt"/>
                <a:cs typeface="Times New Roman"/>
              </a:rPr>
              <a:t>The</a:t>
            </a:r>
            <a:r>
              <a:rPr sz="1400" spc="-30" dirty="0">
                <a:latin typeface="+mn-lt"/>
                <a:cs typeface="Times New Roman"/>
              </a:rPr>
              <a:t> </a:t>
            </a:r>
            <a:r>
              <a:rPr sz="1400" spc="-25" dirty="0">
                <a:latin typeface="+mn-lt"/>
                <a:cs typeface="Times New Roman"/>
              </a:rPr>
              <a:t>p-</a:t>
            </a:r>
            <a:r>
              <a:rPr sz="1400" dirty="0">
                <a:latin typeface="+mn-lt"/>
                <a:cs typeface="Times New Roman"/>
              </a:rPr>
              <a:t>value</a:t>
            </a:r>
            <a:r>
              <a:rPr sz="1400" spc="-30" dirty="0">
                <a:latin typeface="+mn-lt"/>
                <a:cs typeface="Times New Roman"/>
              </a:rPr>
              <a:t> </a:t>
            </a:r>
            <a:r>
              <a:rPr sz="1400" dirty="0">
                <a:latin typeface="+mn-lt"/>
                <a:cs typeface="Times New Roman"/>
              </a:rPr>
              <a:t>exceeds</a:t>
            </a:r>
            <a:r>
              <a:rPr sz="1400" spc="-25" dirty="0">
                <a:latin typeface="+mn-lt"/>
                <a:cs typeface="Times New Roman"/>
              </a:rPr>
              <a:t> </a:t>
            </a:r>
            <a:r>
              <a:rPr sz="1400" dirty="0">
                <a:latin typeface="+mn-lt"/>
                <a:cs typeface="Times New Roman"/>
              </a:rPr>
              <a:t>the</a:t>
            </a:r>
            <a:r>
              <a:rPr sz="1400" spc="-30" dirty="0">
                <a:latin typeface="+mn-lt"/>
                <a:cs typeface="Times New Roman"/>
              </a:rPr>
              <a:t> </a:t>
            </a:r>
            <a:r>
              <a:rPr sz="1400" dirty="0">
                <a:latin typeface="+mn-lt"/>
                <a:cs typeface="Times New Roman"/>
              </a:rPr>
              <a:t>significance</a:t>
            </a:r>
            <a:r>
              <a:rPr sz="1400" spc="-25" dirty="0">
                <a:latin typeface="+mn-lt"/>
                <a:cs typeface="Times New Roman"/>
              </a:rPr>
              <a:t> </a:t>
            </a:r>
            <a:r>
              <a:rPr sz="1400" dirty="0">
                <a:latin typeface="+mn-lt"/>
                <a:cs typeface="Times New Roman"/>
              </a:rPr>
              <a:t>level,</a:t>
            </a:r>
            <a:r>
              <a:rPr sz="1400" spc="-50" dirty="0">
                <a:latin typeface="+mn-lt"/>
                <a:cs typeface="Times New Roman"/>
              </a:rPr>
              <a:t> </a:t>
            </a:r>
            <a:r>
              <a:rPr sz="1400" dirty="0">
                <a:latin typeface="+mn-lt"/>
                <a:cs typeface="Times New Roman"/>
              </a:rPr>
              <a:t>indicating</a:t>
            </a:r>
            <a:r>
              <a:rPr sz="1400" spc="-30" dirty="0">
                <a:latin typeface="+mn-lt"/>
                <a:cs typeface="Times New Roman"/>
              </a:rPr>
              <a:t> </a:t>
            </a:r>
            <a:r>
              <a:rPr sz="1400" dirty="0">
                <a:latin typeface="+mn-lt"/>
                <a:cs typeface="Times New Roman"/>
              </a:rPr>
              <a:t>no</a:t>
            </a:r>
            <a:r>
              <a:rPr sz="1400" spc="-25" dirty="0">
                <a:latin typeface="+mn-lt"/>
                <a:cs typeface="Times New Roman"/>
              </a:rPr>
              <a:t> </a:t>
            </a:r>
            <a:r>
              <a:rPr sz="1400" dirty="0">
                <a:latin typeface="+mn-lt"/>
                <a:cs typeface="Times New Roman"/>
              </a:rPr>
              <a:t>significant</a:t>
            </a:r>
            <a:r>
              <a:rPr sz="1400" spc="-15" dirty="0">
                <a:latin typeface="+mn-lt"/>
                <a:cs typeface="Times New Roman"/>
              </a:rPr>
              <a:t> </a:t>
            </a:r>
            <a:r>
              <a:rPr sz="1400" spc="-10" dirty="0">
                <a:latin typeface="+mn-lt"/>
                <a:cs typeface="Times New Roman"/>
              </a:rPr>
              <a:t>association</a:t>
            </a:r>
            <a:r>
              <a:rPr sz="1400" spc="-35" dirty="0">
                <a:latin typeface="+mn-lt"/>
                <a:cs typeface="Times New Roman"/>
              </a:rPr>
              <a:t> </a:t>
            </a:r>
            <a:r>
              <a:rPr sz="1400" dirty="0">
                <a:latin typeface="+mn-lt"/>
                <a:cs typeface="Times New Roman"/>
              </a:rPr>
              <a:t>between</a:t>
            </a:r>
            <a:r>
              <a:rPr sz="1400" spc="-35" dirty="0">
                <a:latin typeface="+mn-lt"/>
                <a:cs typeface="Times New Roman"/>
              </a:rPr>
              <a:t> </a:t>
            </a:r>
            <a:r>
              <a:rPr sz="1400" dirty="0">
                <a:latin typeface="+mn-lt"/>
                <a:cs typeface="Times New Roman"/>
              </a:rPr>
              <a:t>gender</a:t>
            </a:r>
            <a:r>
              <a:rPr sz="1400" spc="-20" dirty="0">
                <a:latin typeface="+mn-lt"/>
                <a:cs typeface="Times New Roman"/>
              </a:rPr>
              <a:t> </a:t>
            </a:r>
            <a:r>
              <a:rPr sz="1400" dirty="0">
                <a:latin typeface="+mn-lt"/>
                <a:cs typeface="Times New Roman"/>
              </a:rPr>
              <a:t>and</a:t>
            </a:r>
            <a:r>
              <a:rPr sz="1400" spc="-25" dirty="0">
                <a:latin typeface="+mn-lt"/>
                <a:cs typeface="Times New Roman"/>
              </a:rPr>
              <a:t> </a:t>
            </a:r>
            <a:r>
              <a:rPr sz="1400" spc="-10" dirty="0">
                <a:latin typeface="+mn-lt"/>
                <a:cs typeface="Times New Roman"/>
              </a:rPr>
              <a:t>specialization.</a:t>
            </a:r>
            <a:endParaRPr sz="1400" dirty="0">
              <a:latin typeface="+mn-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a:avLst/>
          </a:prstGeom>
        </p:spPr>
        <p:txBody>
          <a:bodyPr vert="horz" wrap="square" lIns="0" tIns="32384" rIns="0" bIns="0" rtlCol="0">
            <a:spAutoFit/>
          </a:bodyPr>
          <a:lstStyle/>
          <a:p>
            <a:pPr marL="12700" marR="5080">
              <a:lnSpc>
                <a:spcPts val="5260"/>
              </a:lnSpc>
              <a:spcBef>
                <a:spcPts val="254"/>
              </a:spcBef>
            </a:pPr>
            <a:r>
              <a:rPr sz="4400" spc="320" dirty="0">
                <a:solidFill>
                  <a:srgbClr val="C00000"/>
                </a:solidFill>
                <a:latin typeface="Palatino Linotype"/>
                <a:cs typeface="Palatino Linotype"/>
              </a:rPr>
              <a:t>THANK </a:t>
            </a:r>
            <a:r>
              <a:rPr sz="4400" spc="430" dirty="0">
                <a:solidFill>
                  <a:srgbClr val="C00000"/>
                </a:solidFill>
                <a:latin typeface="Palatino Linotype"/>
                <a:cs typeface="Palatino Linotype"/>
              </a:rPr>
              <a:t>YOU</a:t>
            </a:r>
            <a:endParaRPr sz="4400">
              <a:latin typeface="Palatino Linotype"/>
              <a:cs typeface="Palatino Linotyp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76586" y="1069776"/>
            <a:ext cx="9306280" cy="3785611"/>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chemeClr val="dk1"/>
              </a:buClr>
              <a:buSzPts val="1800"/>
            </a:pPr>
            <a:r>
              <a:rPr lang="en-US" sz="2000" dirty="0">
                <a:solidFill>
                  <a:schemeClr val="dk1"/>
                </a:solidFill>
                <a:latin typeface="Calibri"/>
                <a:ea typeface="Calibri"/>
                <a:cs typeface="Calibri"/>
                <a:sym typeface="Calibri"/>
              </a:rPr>
              <a:t>My name is </a:t>
            </a:r>
            <a:r>
              <a:rPr lang="en-US" sz="2000" dirty="0" err="1">
                <a:solidFill>
                  <a:schemeClr val="dk1"/>
                </a:solidFill>
                <a:latin typeface="Calibri"/>
                <a:ea typeface="Calibri"/>
                <a:cs typeface="Calibri"/>
                <a:sym typeface="Calibri"/>
              </a:rPr>
              <a:t>Kurapati</a:t>
            </a:r>
            <a:r>
              <a:rPr lang="en-US" sz="2000" dirty="0">
                <a:solidFill>
                  <a:schemeClr val="dk1"/>
                </a:solidFill>
                <a:latin typeface="Calibri"/>
                <a:ea typeface="Calibri"/>
                <a:cs typeface="Calibri"/>
                <a:sym typeface="Calibri"/>
              </a:rPr>
              <a:t> Pavankumar, currently pursuing my </a:t>
            </a:r>
            <a:r>
              <a:rPr lang="en-US" sz="2000" dirty="0" err="1">
                <a:solidFill>
                  <a:schemeClr val="dk1"/>
                </a:solidFill>
                <a:latin typeface="Calibri"/>
                <a:ea typeface="Calibri"/>
                <a:cs typeface="Calibri"/>
                <a:sym typeface="Calibri"/>
              </a:rPr>
              <a:t>B.Tech</a:t>
            </a:r>
            <a:r>
              <a:rPr lang="en-US" sz="2000" dirty="0">
                <a:solidFill>
                  <a:schemeClr val="dk1"/>
                </a:solidFill>
                <a:latin typeface="Calibri"/>
                <a:ea typeface="Calibri"/>
                <a:cs typeface="Calibri"/>
                <a:sym typeface="Calibri"/>
              </a:rPr>
              <a:t> 4th year in Artificial Intelligence and Data Science. I have hands-on experience in working with AI, ML, Data Science (DS), Data Analytics (DA), and Generative AI.</a:t>
            </a:r>
          </a:p>
          <a:p>
            <a:pPr marR="0" lvl="0" algn="just" rtl="0">
              <a:spcBef>
                <a:spcPts val="0"/>
              </a:spcBef>
              <a:spcAft>
                <a:spcPts val="0"/>
              </a:spcAft>
              <a:buClr>
                <a:schemeClr val="dk1"/>
              </a:buClr>
              <a:buSzPts val="1800"/>
            </a:pPr>
            <a:endParaRPr lang="en-US" sz="2000"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1800"/>
            </a:pPr>
            <a:r>
              <a:rPr lang="en-US" sz="2000" dirty="0">
                <a:solidFill>
                  <a:schemeClr val="dk1"/>
                </a:solidFill>
                <a:latin typeface="Calibri"/>
                <a:ea typeface="Calibri"/>
                <a:cs typeface="Calibri"/>
                <a:sym typeface="Calibri"/>
              </a:rPr>
              <a:t>I want to learn Data Science because it allows me to solve real-world problems by analyzing data, making informed decisions, and driving innovations in various industries. The combination of AI, machine learning, and data analytics opens up endless possibilities for impactful work.</a:t>
            </a:r>
          </a:p>
          <a:p>
            <a:pPr marR="0" lvl="0" algn="just" rtl="0">
              <a:spcBef>
                <a:spcPts val="0"/>
              </a:spcBef>
              <a:spcAft>
                <a:spcPts val="0"/>
              </a:spcAft>
              <a:buClr>
                <a:schemeClr val="dk1"/>
              </a:buClr>
              <a:buSzPts val="1800"/>
            </a:pPr>
            <a:endParaRPr lang="en-US" sz="2000"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1800"/>
            </a:pPr>
            <a:r>
              <a:rPr lang="en-US" sz="2000" dirty="0">
                <a:solidFill>
                  <a:schemeClr val="dk1"/>
                </a:solidFill>
                <a:latin typeface="Calibri"/>
                <a:ea typeface="Calibri"/>
                <a:cs typeface="Calibri"/>
                <a:sym typeface="Calibri"/>
              </a:rPr>
              <a:t>I have completed two internships: one focused on Machine Learning (ML) and another on Data Science (DS), which provided me with practical exposure and helped me deepen my understanding of these fields.</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pic>
        <p:nvPicPr>
          <p:cNvPr id="2" name="object 5">
            <a:extLst>
              <a:ext uri="{FF2B5EF4-FFF2-40B4-BE49-F238E27FC236}">
                <a16:creationId xmlns:a16="http://schemas.microsoft.com/office/drawing/2014/main" id="{3935BDCA-D6BC-7763-6166-FAF295AC27BE}"/>
              </a:ext>
            </a:extLst>
          </p:cNvPr>
          <p:cNvPicPr/>
          <p:nvPr/>
        </p:nvPicPr>
        <p:blipFill>
          <a:blip r:embed="rId3" cstate="print"/>
          <a:stretch>
            <a:fillRect/>
          </a:stretch>
        </p:blipFill>
        <p:spPr>
          <a:xfrm>
            <a:off x="924232" y="5080396"/>
            <a:ext cx="481781" cy="495905"/>
          </a:xfrm>
          <a:prstGeom prst="rect">
            <a:avLst/>
          </a:prstGeom>
        </p:spPr>
      </p:pic>
      <p:pic>
        <p:nvPicPr>
          <p:cNvPr id="3" name="object 4">
            <a:extLst>
              <a:ext uri="{FF2B5EF4-FFF2-40B4-BE49-F238E27FC236}">
                <a16:creationId xmlns:a16="http://schemas.microsoft.com/office/drawing/2014/main" id="{EA03C4F9-E90D-7B45-0AB7-E2CC55A17FBB}"/>
              </a:ext>
            </a:extLst>
          </p:cNvPr>
          <p:cNvPicPr/>
          <p:nvPr/>
        </p:nvPicPr>
        <p:blipFill>
          <a:blip r:embed="rId4" cstate="print"/>
          <a:stretch>
            <a:fillRect/>
          </a:stretch>
        </p:blipFill>
        <p:spPr>
          <a:xfrm>
            <a:off x="924232" y="5801310"/>
            <a:ext cx="481781" cy="495905"/>
          </a:xfrm>
          <a:prstGeom prst="rect">
            <a:avLst/>
          </a:prstGeom>
        </p:spPr>
      </p:pic>
      <p:sp>
        <p:nvSpPr>
          <p:cNvPr id="5" name="TextBox 4">
            <a:extLst>
              <a:ext uri="{FF2B5EF4-FFF2-40B4-BE49-F238E27FC236}">
                <a16:creationId xmlns:a16="http://schemas.microsoft.com/office/drawing/2014/main" id="{259DDC35-67C7-8CC2-3F1B-FE1126CD30B0}"/>
              </a:ext>
            </a:extLst>
          </p:cNvPr>
          <p:cNvSpPr txBox="1"/>
          <p:nvPr/>
        </p:nvSpPr>
        <p:spPr>
          <a:xfrm>
            <a:off x="2379406" y="5221491"/>
            <a:ext cx="6096000" cy="307777"/>
          </a:xfrm>
          <a:prstGeom prst="rect">
            <a:avLst/>
          </a:prstGeom>
          <a:noFill/>
        </p:spPr>
        <p:txBody>
          <a:bodyPr wrap="square">
            <a:spAutoFit/>
          </a:bodyPr>
          <a:lstStyle/>
          <a:p>
            <a:r>
              <a:rPr lang="en-IN" dirty="0"/>
              <a:t>https://www.linkedin.com/in/pavankumar-kurapati/</a:t>
            </a:r>
          </a:p>
        </p:txBody>
      </p:sp>
      <p:sp>
        <p:nvSpPr>
          <p:cNvPr id="7" name="TextBox 6">
            <a:extLst>
              <a:ext uri="{FF2B5EF4-FFF2-40B4-BE49-F238E27FC236}">
                <a16:creationId xmlns:a16="http://schemas.microsoft.com/office/drawing/2014/main" id="{2A2CBEA3-4D7F-3E8D-9199-8099007D157C}"/>
              </a:ext>
            </a:extLst>
          </p:cNvPr>
          <p:cNvSpPr txBox="1"/>
          <p:nvPr/>
        </p:nvSpPr>
        <p:spPr>
          <a:xfrm>
            <a:off x="2379406" y="5895373"/>
            <a:ext cx="6096000" cy="307777"/>
          </a:xfrm>
          <a:prstGeom prst="rect">
            <a:avLst/>
          </a:prstGeom>
          <a:noFill/>
        </p:spPr>
        <p:txBody>
          <a:bodyPr wrap="square">
            <a:spAutoFit/>
          </a:bodyPr>
          <a:lstStyle/>
          <a:p>
            <a:r>
              <a:rPr lang="en-IN" dirty="0">
                <a:hlinkClick r:id="rId5"/>
              </a:rPr>
              <a:t>Pavankurapati03 (</a:t>
            </a:r>
            <a:r>
              <a:rPr lang="en-IN" dirty="0" err="1">
                <a:hlinkClick r:id="rId5"/>
              </a:rPr>
              <a:t>PavanKumar</a:t>
            </a:r>
            <a:r>
              <a:rPr lang="en-IN" dirty="0">
                <a:hlinkClick r:id="rId5"/>
              </a:rPr>
              <a:t>) · GitHub</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6830" cy="518159"/>
          </a:xfrm>
          <a:prstGeom prst="rect">
            <a:avLst/>
          </a:prstGeom>
        </p:spPr>
        <p:txBody>
          <a:bodyPr vert="horz" wrap="square" lIns="0" tIns="16510" rIns="0" bIns="0" rtlCol="0">
            <a:spAutoFit/>
          </a:bodyPr>
          <a:lstStyle/>
          <a:p>
            <a:pPr marL="12700">
              <a:lnSpc>
                <a:spcPct val="100000"/>
              </a:lnSpc>
              <a:spcBef>
                <a:spcPts val="130"/>
              </a:spcBef>
            </a:pPr>
            <a:r>
              <a:rPr sz="3200" b="1" spc="-10" dirty="0">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vert="horz" wrap="square" lIns="0" tIns="70485" rIns="0" bIns="0" rtlCol="0">
            <a:spAutoFit/>
          </a:bodyPr>
          <a:lstStyle/>
          <a:p>
            <a:pPr marL="241300" indent="-228600">
              <a:lnSpc>
                <a:spcPct val="100000"/>
              </a:lnSpc>
              <a:spcBef>
                <a:spcPts val="555"/>
              </a:spcBef>
              <a:buFont typeface="Arial MT"/>
              <a:buChar char="•"/>
              <a:tabLst>
                <a:tab pos="241300" algn="l"/>
              </a:tabLst>
            </a:pPr>
            <a:r>
              <a:rPr sz="1500" b="1" dirty="0">
                <a:latin typeface="Calibri"/>
                <a:cs typeface="Calibri"/>
              </a:rPr>
              <a:t>Business Problem</a:t>
            </a:r>
            <a:r>
              <a:rPr sz="1500" b="1" spc="-20" dirty="0">
                <a:latin typeface="Calibri"/>
                <a:cs typeface="Calibri"/>
              </a:rPr>
              <a:t> </a:t>
            </a:r>
            <a:r>
              <a:rPr sz="1500" b="1" dirty="0">
                <a:latin typeface="Calibri"/>
                <a:cs typeface="Calibri"/>
              </a:rPr>
              <a:t>and</a:t>
            </a:r>
            <a:r>
              <a:rPr sz="1500" b="1" spc="15" dirty="0">
                <a:latin typeface="Calibri"/>
                <a:cs typeface="Calibri"/>
              </a:rPr>
              <a:t> </a:t>
            </a:r>
            <a:r>
              <a:rPr sz="1500" b="1" dirty="0">
                <a:latin typeface="Calibri"/>
                <a:cs typeface="Calibri"/>
              </a:rPr>
              <a:t>Use</a:t>
            </a:r>
            <a:r>
              <a:rPr sz="1500" b="1" spc="-70" dirty="0">
                <a:latin typeface="Calibri"/>
                <a:cs typeface="Calibri"/>
              </a:rPr>
              <a:t> </a:t>
            </a:r>
            <a:r>
              <a:rPr sz="1500" b="1" dirty="0">
                <a:latin typeface="Calibri"/>
                <a:cs typeface="Calibri"/>
              </a:rPr>
              <a:t>case</a:t>
            </a:r>
            <a:r>
              <a:rPr sz="1500" b="1" spc="-5" dirty="0">
                <a:latin typeface="Calibri"/>
                <a:cs typeface="Calibri"/>
              </a:rPr>
              <a:t> </a:t>
            </a:r>
            <a:r>
              <a:rPr sz="1500" b="1" spc="-10" dirty="0">
                <a:latin typeface="Calibri"/>
                <a:cs typeface="Calibri"/>
              </a:rPr>
              <a:t>domain</a:t>
            </a:r>
            <a:r>
              <a:rPr sz="1500" b="1" spc="-55" dirty="0">
                <a:latin typeface="Calibri"/>
                <a:cs typeface="Calibri"/>
              </a:rPr>
              <a:t> </a:t>
            </a:r>
            <a:r>
              <a:rPr sz="1500" b="1" spc="-10" dirty="0">
                <a:latin typeface="Calibri"/>
                <a:cs typeface="Calibri"/>
              </a:rPr>
              <a:t>understanding(If</a:t>
            </a:r>
            <a:r>
              <a:rPr sz="1500" b="1" spc="-25" dirty="0">
                <a:latin typeface="Calibri"/>
                <a:cs typeface="Calibri"/>
              </a:rPr>
              <a:t> </a:t>
            </a:r>
            <a:r>
              <a:rPr sz="1500" b="1" spc="-10" dirty="0">
                <a:latin typeface="Calibri"/>
                <a:cs typeface="Calibri"/>
              </a:rPr>
              <a:t>Required)</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Objective</a:t>
            </a:r>
            <a:r>
              <a:rPr sz="1500" b="1" spc="-15" dirty="0">
                <a:latin typeface="Calibri"/>
                <a:cs typeface="Calibri"/>
              </a:rPr>
              <a:t> </a:t>
            </a:r>
            <a:r>
              <a:rPr sz="1500" b="1" dirty="0">
                <a:latin typeface="Calibri"/>
                <a:cs typeface="Calibri"/>
              </a:rPr>
              <a:t>of</a:t>
            </a:r>
            <a:r>
              <a:rPr sz="1500" b="1" spc="-25" dirty="0">
                <a:latin typeface="Calibri"/>
                <a:cs typeface="Calibri"/>
              </a:rPr>
              <a:t> </a:t>
            </a:r>
            <a:r>
              <a:rPr sz="1500" b="1" dirty="0">
                <a:latin typeface="Calibri"/>
                <a:cs typeface="Calibri"/>
              </a:rPr>
              <a:t>the</a:t>
            </a:r>
            <a:r>
              <a:rPr sz="1500" b="1" spc="-75" dirty="0">
                <a:latin typeface="Calibri"/>
                <a:cs typeface="Calibri"/>
              </a:rPr>
              <a:t> </a:t>
            </a:r>
            <a:r>
              <a:rPr sz="1500" b="1" spc="-10" dirty="0">
                <a:latin typeface="Calibri"/>
                <a:cs typeface="Calibri"/>
              </a:rPr>
              <a:t>Project</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Web</a:t>
            </a:r>
            <a:r>
              <a:rPr sz="1500" b="1" spc="-65" dirty="0">
                <a:latin typeface="Calibri"/>
                <a:cs typeface="Calibri"/>
              </a:rPr>
              <a:t> </a:t>
            </a:r>
            <a:r>
              <a:rPr sz="1500" b="1" dirty="0">
                <a:latin typeface="Calibri"/>
                <a:cs typeface="Calibri"/>
              </a:rPr>
              <a:t>Scraping</a:t>
            </a:r>
            <a:r>
              <a:rPr sz="1500" b="1" spc="-10" dirty="0">
                <a:latin typeface="Calibri"/>
                <a:cs typeface="Calibri"/>
              </a:rPr>
              <a:t> </a:t>
            </a:r>
            <a:r>
              <a:rPr sz="1500" b="1" dirty="0">
                <a:latin typeface="Calibri"/>
                <a:cs typeface="Calibri"/>
              </a:rPr>
              <a:t>–</a:t>
            </a:r>
            <a:r>
              <a:rPr sz="1500" b="1" spc="-35" dirty="0">
                <a:latin typeface="Calibri"/>
                <a:cs typeface="Calibri"/>
              </a:rPr>
              <a:t> </a:t>
            </a:r>
            <a:r>
              <a:rPr sz="1500" b="1" dirty="0">
                <a:latin typeface="Calibri"/>
                <a:cs typeface="Calibri"/>
              </a:rPr>
              <a:t>Details</a:t>
            </a:r>
            <a:r>
              <a:rPr sz="1500" b="1" spc="-10" dirty="0">
                <a:latin typeface="Calibri"/>
                <a:cs typeface="Calibri"/>
              </a:rPr>
              <a:t> </a:t>
            </a:r>
            <a:r>
              <a:rPr sz="1500" b="1" dirty="0">
                <a:latin typeface="Calibri"/>
                <a:cs typeface="Calibri"/>
              </a:rPr>
              <a:t>(Websites,</a:t>
            </a:r>
            <a:r>
              <a:rPr sz="1500" b="1" spc="-85" dirty="0">
                <a:latin typeface="Calibri"/>
                <a:cs typeface="Calibri"/>
              </a:rPr>
              <a:t> </a:t>
            </a:r>
            <a:r>
              <a:rPr sz="1500" b="1" dirty="0">
                <a:latin typeface="Calibri"/>
                <a:cs typeface="Calibri"/>
              </a:rPr>
              <a:t>Processor</a:t>
            </a:r>
            <a:r>
              <a:rPr sz="1500" b="1" spc="-15" dirty="0">
                <a:latin typeface="Calibri"/>
                <a:cs typeface="Calibri"/>
              </a:rPr>
              <a:t> </a:t>
            </a:r>
            <a:r>
              <a:rPr sz="1500" b="1" dirty="0">
                <a:latin typeface="Calibri"/>
                <a:cs typeface="Calibri"/>
              </a:rPr>
              <a:t>you</a:t>
            </a:r>
            <a:r>
              <a:rPr sz="1500" b="1" spc="-60" dirty="0">
                <a:latin typeface="Calibri"/>
                <a:cs typeface="Calibri"/>
              </a:rPr>
              <a:t> </a:t>
            </a:r>
            <a:r>
              <a:rPr sz="1500" b="1" spc="-10" dirty="0">
                <a:latin typeface="Calibri"/>
                <a:cs typeface="Calibri"/>
              </a:rPr>
              <a:t>followed)</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Summary</a:t>
            </a:r>
            <a:r>
              <a:rPr sz="1500" b="1" spc="-40" dirty="0">
                <a:latin typeface="Calibri"/>
                <a:cs typeface="Calibri"/>
              </a:rPr>
              <a:t> </a:t>
            </a:r>
            <a:r>
              <a:rPr sz="1500" b="1" dirty="0">
                <a:latin typeface="Calibri"/>
                <a:cs typeface="Calibri"/>
              </a:rPr>
              <a:t>of</a:t>
            </a:r>
            <a:r>
              <a:rPr sz="1500" b="1" spc="-20" dirty="0">
                <a:latin typeface="Calibri"/>
                <a:cs typeface="Calibri"/>
              </a:rPr>
              <a:t> </a:t>
            </a:r>
            <a:r>
              <a:rPr sz="1500" b="1" dirty="0">
                <a:latin typeface="Calibri"/>
                <a:cs typeface="Calibri"/>
              </a:rPr>
              <a:t>the</a:t>
            </a:r>
            <a:r>
              <a:rPr sz="1500" b="1" spc="-10" dirty="0">
                <a:latin typeface="Calibri"/>
                <a:cs typeface="Calibri"/>
              </a:rPr>
              <a:t> </a:t>
            </a:r>
            <a:r>
              <a:rPr sz="1500" b="1" spc="-20" dirty="0">
                <a:latin typeface="Calibri"/>
                <a:cs typeface="Calibri"/>
              </a:rPr>
              <a:t>Data</a:t>
            </a:r>
            <a:endParaRPr sz="1500">
              <a:latin typeface="Calibri"/>
              <a:cs typeface="Calibri"/>
            </a:endParaRPr>
          </a:p>
        </p:txBody>
      </p:sp>
      <p:sp>
        <p:nvSpPr>
          <p:cNvPr id="4" name="object 4"/>
          <p:cNvSpPr txBox="1"/>
          <p:nvPr/>
        </p:nvSpPr>
        <p:spPr>
          <a:xfrm>
            <a:off x="456247" y="2743517"/>
            <a:ext cx="160655" cy="1189355"/>
          </a:xfrm>
          <a:prstGeom prst="rect">
            <a:avLst/>
          </a:prstGeom>
        </p:spPr>
        <p:txBody>
          <a:bodyPr vert="horz" wrap="square" lIns="0" tIns="79375" rIns="0" bIns="0" rtlCol="0">
            <a:spAutoFit/>
          </a:bodyPr>
          <a:lstStyle/>
          <a:p>
            <a:pPr>
              <a:lnSpc>
                <a:spcPct val="100000"/>
              </a:lnSpc>
              <a:spcBef>
                <a:spcPts val="625"/>
              </a:spcBef>
            </a:pPr>
            <a:r>
              <a:rPr sz="1500" b="1" i="1" spc="-25" dirty="0">
                <a:latin typeface="Calibri"/>
                <a:cs typeface="Calibri"/>
              </a:rPr>
              <a:t>a.</a:t>
            </a:r>
            <a:endParaRPr sz="1500">
              <a:latin typeface="Calibri"/>
              <a:cs typeface="Calibri"/>
            </a:endParaRPr>
          </a:p>
          <a:p>
            <a:pPr>
              <a:lnSpc>
                <a:spcPct val="100000"/>
              </a:lnSpc>
              <a:spcBef>
                <a:spcPts val="530"/>
              </a:spcBef>
            </a:pPr>
            <a:r>
              <a:rPr sz="1500" b="1" i="1" spc="-25" dirty="0">
                <a:latin typeface="Calibri"/>
                <a:cs typeface="Calibri"/>
              </a:rPr>
              <a:t>b.</a:t>
            </a:r>
            <a:endParaRPr sz="1500">
              <a:latin typeface="Calibri"/>
              <a:cs typeface="Calibri"/>
            </a:endParaRPr>
          </a:p>
          <a:p>
            <a:pPr>
              <a:lnSpc>
                <a:spcPct val="100000"/>
              </a:lnSpc>
              <a:spcBef>
                <a:spcPts val="450"/>
              </a:spcBef>
            </a:pPr>
            <a:r>
              <a:rPr sz="1500" b="1" i="1" spc="-25" dirty="0">
                <a:latin typeface="Calibri"/>
                <a:cs typeface="Calibri"/>
              </a:rPr>
              <a:t>c.</a:t>
            </a:r>
            <a:endParaRPr sz="1500">
              <a:latin typeface="Calibri"/>
              <a:cs typeface="Calibri"/>
            </a:endParaRPr>
          </a:p>
          <a:p>
            <a:pPr>
              <a:lnSpc>
                <a:spcPct val="100000"/>
              </a:lnSpc>
              <a:spcBef>
                <a:spcPts val="455"/>
              </a:spcBef>
            </a:pPr>
            <a:r>
              <a:rPr sz="1500" b="1" i="1" spc="-25" dirty="0">
                <a:latin typeface="Calibri"/>
                <a:cs typeface="Calibri"/>
              </a:rPr>
              <a:t>d.</a:t>
            </a:r>
            <a:endParaRPr sz="1500">
              <a:latin typeface="Calibri"/>
              <a:cs typeface="Calibri"/>
            </a:endParaRPr>
          </a:p>
        </p:txBody>
      </p:sp>
      <p:sp>
        <p:nvSpPr>
          <p:cNvPr id="5" name="object 5"/>
          <p:cNvSpPr txBox="1"/>
          <p:nvPr/>
        </p:nvSpPr>
        <p:spPr>
          <a:xfrm>
            <a:off x="456247" y="2467514"/>
            <a:ext cx="2562860" cy="1465580"/>
          </a:xfrm>
          <a:prstGeom prst="rect">
            <a:avLst/>
          </a:prstGeom>
        </p:spPr>
        <p:txBody>
          <a:bodyPr vert="horz" wrap="square" lIns="0" tIns="7620" rIns="0" bIns="0" rtlCol="0">
            <a:spAutoFit/>
          </a:bodyPr>
          <a:lstStyle/>
          <a:p>
            <a:pPr marL="228600" marR="66040" indent="-228600">
              <a:lnSpc>
                <a:spcPct val="127200"/>
              </a:lnSpc>
              <a:spcBef>
                <a:spcPts val="60"/>
              </a:spcBef>
              <a:buFont typeface="Arial MT"/>
              <a:buChar char="•"/>
              <a:tabLst>
                <a:tab pos="514984" algn="l"/>
              </a:tabLst>
            </a:pPr>
            <a:r>
              <a:rPr sz="1500" b="1" u="sng" dirty="0">
                <a:solidFill>
                  <a:srgbClr val="FF0000"/>
                </a:solidFill>
                <a:uFill>
                  <a:solidFill>
                    <a:srgbClr val="FF0000"/>
                  </a:solidFill>
                </a:uFill>
                <a:latin typeface="Calibri"/>
                <a:cs typeface="Calibri"/>
              </a:rPr>
              <a:t>Exploratory</a:t>
            </a:r>
            <a:r>
              <a:rPr sz="1500" b="1" u="sng" spc="-40" dirty="0">
                <a:solidFill>
                  <a:srgbClr val="FF0000"/>
                </a:solidFill>
                <a:uFill>
                  <a:solidFill>
                    <a:srgbClr val="FF0000"/>
                  </a:solidFill>
                </a:uFill>
                <a:latin typeface="Calibri"/>
                <a:cs typeface="Calibri"/>
              </a:rPr>
              <a:t> </a:t>
            </a:r>
            <a:r>
              <a:rPr sz="1500" b="1" u="sng" dirty="0">
                <a:solidFill>
                  <a:srgbClr val="FF0000"/>
                </a:solidFill>
                <a:uFill>
                  <a:solidFill>
                    <a:srgbClr val="FF0000"/>
                  </a:solidFill>
                </a:uFill>
                <a:latin typeface="Calibri"/>
                <a:cs typeface="Calibri"/>
              </a:rPr>
              <a:t>Data</a:t>
            </a:r>
            <a:r>
              <a:rPr sz="1500" b="1" u="sng" spc="-60" dirty="0">
                <a:solidFill>
                  <a:srgbClr val="FF0000"/>
                </a:solidFill>
                <a:uFill>
                  <a:solidFill>
                    <a:srgbClr val="FF0000"/>
                  </a:solidFill>
                </a:uFill>
                <a:latin typeface="Calibri"/>
                <a:cs typeface="Calibri"/>
              </a:rPr>
              <a:t> </a:t>
            </a:r>
            <a:r>
              <a:rPr sz="1500" b="1" u="sng" spc="-10" dirty="0">
                <a:solidFill>
                  <a:srgbClr val="FF0000"/>
                </a:solidFill>
                <a:uFill>
                  <a:solidFill>
                    <a:srgbClr val="FF0000"/>
                  </a:solidFill>
                </a:uFill>
                <a:latin typeface="Calibri"/>
                <a:cs typeface="Calibri"/>
              </a:rPr>
              <a:t>Analysis:</a:t>
            </a:r>
            <a:r>
              <a:rPr sz="1500" b="1" spc="-10" dirty="0">
                <a:solidFill>
                  <a:srgbClr val="FF0000"/>
                </a:solidFill>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Cleaning</a:t>
            </a:r>
            <a:r>
              <a:rPr sz="1500" b="1" i="1" spc="-20" dirty="0">
                <a:latin typeface="Calibri"/>
                <a:cs typeface="Calibri"/>
              </a:rPr>
              <a:t> Steps</a:t>
            </a:r>
            <a:r>
              <a:rPr sz="1500" b="1" i="1" spc="500" dirty="0">
                <a:latin typeface="Calibri"/>
                <a:cs typeface="Calibri"/>
              </a:rPr>
              <a:t> 	</a:t>
            </a:r>
            <a:r>
              <a:rPr sz="1500" b="1" i="1" dirty="0">
                <a:latin typeface="Calibri"/>
                <a:cs typeface="Calibri"/>
              </a:rPr>
              <a:t>Data</a:t>
            </a:r>
            <a:r>
              <a:rPr sz="1500" b="1" i="1" spc="-40" dirty="0">
                <a:latin typeface="Calibri"/>
                <a:cs typeface="Calibri"/>
              </a:rPr>
              <a:t> </a:t>
            </a:r>
            <a:r>
              <a:rPr sz="1500" b="1" i="1" dirty="0">
                <a:latin typeface="Calibri"/>
                <a:cs typeface="Calibri"/>
              </a:rPr>
              <a:t>Manipulation</a:t>
            </a:r>
            <a:r>
              <a:rPr sz="1500" b="1" i="1" spc="-40" dirty="0">
                <a:latin typeface="Calibri"/>
                <a:cs typeface="Calibri"/>
              </a:rPr>
              <a:t> </a:t>
            </a:r>
            <a:r>
              <a:rPr sz="1500" b="1" i="1" spc="-20" dirty="0">
                <a:latin typeface="Calibri"/>
                <a:cs typeface="Calibri"/>
              </a:rPr>
              <a:t>Steps</a:t>
            </a:r>
            <a:endParaRPr sz="1500">
              <a:latin typeface="Calibri"/>
              <a:cs typeface="Calibri"/>
            </a:endParaRPr>
          </a:p>
          <a:p>
            <a:pPr marL="514984">
              <a:lnSpc>
                <a:spcPct val="100000"/>
              </a:lnSpc>
              <a:spcBef>
                <a:spcPts val="450"/>
              </a:spcBef>
            </a:pPr>
            <a:r>
              <a:rPr sz="1500" b="1" i="1" dirty="0">
                <a:latin typeface="Calibri"/>
                <a:cs typeface="Calibri"/>
              </a:rPr>
              <a:t>Univariate</a:t>
            </a:r>
            <a:r>
              <a:rPr sz="1500" b="1" i="1" spc="-60" dirty="0">
                <a:latin typeface="Calibri"/>
                <a:cs typeface="Calibri"/>
              </a:rPr>
              <a:t> </a:t>
            </a:r>
            <a:r>
              <a:rPr sz="1500" b="1" i="1" dirty="0">
                <a:latin typeface="Calibri"/>
                <a:cs typeface="Calibri"/>
              </a:rPr>
              <a:t>Analysis</a:t>
            </a:r>
            <a:r>
              <a:rPr sz="1500" b="1" i="1" spc="275" dirty="0">
                <a:latin typeface="Calibri"/>
                <a:cs typeface="Calibri"/>
              </a:rPr>
              <a:t> </a:t>
            </a:r>
            <a:r>
              <a:rPr sz="1500" b="1" i="1" spc="-10" dirty="0">
                <a:latin typeface="Calibri"/>
                <a:cs typeface="Calibri"/>
              </a:rPr>
              <a:t>Steps</a:t>
            </a:r>
            <a:endParaRPr sz="1500">
              <a:latin typeface="Calibri"/>
              <a:cs typeface="Calibri"/>
            </a:endParaRPr>
          </a:p>
          <a:p>
            <a:pPr marL="514984">
              <a:lnSpc>
                <a:spcPct val="100000"/>
              </a:lnSpc>
              <a:spcBef>
                <a:spcPts val="455"/>
              </a:spcBef>
            </a:pPr>
            <a:r>
              <a:rPr sz="1500" b="1" i="1" dirty="0">
                <a:latin typeface="Calibri"/>
                <a:cs typeface="Calibri"/>
              </a:rPr>
              <a:t>Bivariate</a:t>
            </a:r>
            <a:r>
              <a:rPr sz="1500" b="1" i="1" spc="-25" dirty="0">
                <a:latin typeface="Calibri"/>
                <a:cs typeface="Calibri"/>
              </a:rPr>
              <a:t> </a:t>
            </a:r>
            <a:r>
              <a:rPr sz="1500" b="1" i="1" dirty="0">
                <a:latin typeface="Calibri"/>
                <a:cs typeface="Calibri"/>
              </a:rPr>
              <a:t>Analysis</a:t>
            </a:r>
            <a:r>
              <a:rPr sz="1500" b="1" i="1" spc="265" dirty="0">
                <a:latin typeface="Calibri"/>
                <a:cs typeface="Calibri"/>
              </a:rPr>
              <a:t> </a:t>
            </a:r>
            <a:r>
              <a:rPr sz="1500" b="1" i="1" spc="-10" dirty="0">
                <a:latin typeface="Calibri"/>
                <a:cs typeface="Calibri"/>
              </a:rPr>
              <a:t>Steps</a:t>
            </a:r>
            <a:endParaRPr sz="1500">
              <a:latin typeface="Calibri"/>
              <a:cs typeface="Calibri"/>
            </a:endParaRPr>
          </a:p>
        </p:txBody>
      </p:sp>
      <p:sp>
        <p:nvSpPr>
          <p:cNvPr id="6" name="object 6"/>
          <p:cNvSpPr txBox="1"/>
          <p:nvPr/>
        </p:nvSpPr>
        <p:spPr>
          <a:xfrm>
            <a:off x="443547" y="4193222"/>
            <a:ext cx="6423660" cy="1170305"/>
          </a:xfrm>
          <a:prstGeom prst="rect">
            <a:avLst/>
          </a:prstGeom>
        </p:spPr>
        <p:txBody>
          <a:bodyPr vert="horz" wrap="square" lIns="0" tIns="69850" rIns="0" bIns="0" rtlCol="0">
            <a:spAutoFit/>
          </a:bodyPr>
          <a:lstStyle/>
          <a:p>
            <a:pPr marL="241300" indent="-228600">
              <a:lnSpc>
                <a:spcPct val="100000"/>
              </a:lnSpc>
              <a:spcBef>
                <a:spcPts val="550"/>
              </a:spcBef>
              <a:buFont typeface="Arial MT"/>
              <a:buChar char="•"/>
              <a:tabLst>
                <a:tab pos="241300" algn="l"/>
              </a:tabLst>
            </a:pPr>
            <a:r>
              <a:rPr sz="1500" b="1" dirty="0">
                <a:latin typeface="Calibri"/>
                <a:cs typeface="Calibri"/>
              </a:rPr>
              <a:t>Key</a:t>
            </a:r>
            <a:r>
              <a:rPr sz="1500" b="1" spc="-45" dirty="0">
                <a:latin typeface="Calibri"/>
                <a:cs typeface="Calibri"/>
              </a:rPr>
              <a:t> </a:t>
            </a:r>
            <a:r>
              <a:rPr sz="1500" b="1" dirty="0">
                <a:latin typeface="Calibri"/>
                <a:cs typeface="Calibri"/>
              </a:rPr>
              <a:t>Business</a:t>
            </a:r>
            <a:r>
              <a:rPr sz="1500" b="1" spc="-10" dirty="0">
                <a:latin typeface="Calibri"/>
                <a:cs typeface="Calibri"/>
              </a:rPr>
              <a:t> Question</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Conclusion</a:t>
            </a:r>
            <a:r>
              <a:rPr sz="1500" b="1" spc="-60" dirty="0">
                <a:latin typeface="Calibri"/>
                <a:cs typeface="Calibri"/>
              </a:rPr>
              <a:t> </a:t>
            </a:r>
            <a:r>
              <a:rPr sz="1500" b="1" dirty="0">
                <a:latin typeface="Calibri"/>
                <a:cs typeface="Calibri"/>
              </a:rPr>
              <a:t>(Key</a:t>
            </a:r>
            <a:r>
              <a:rPr sz="1500" b="1" spc="-35" dirty="0">
                <a:latin typeface="Calibri"/>
                <a:cs typeface="Calibri"/>
              </a:rPr>
              <a:t> </a:t>
            </a:r>
            <a:r>
              <a:rPr sz="1500" b="1" dirty="0">
                <a:latin typeface="Calibri"/>
                <a:cs typeface="Calibri"/>
              </a:rPr>
              <a:t>finding</a:t>
            </a:r>
            <a:r>
              <a:rPr sz="1500" b="1" spc="-40" dirty="0">
                <a:latin typeface="Calibri"/>
                <a:cs typeface="Calibri"/>
              </a:rPr>
              <a:t> </a:t>
            </a:r>
            <a:r>
              <a:rPr sz="1500" b="1" spc="-10" dirty="0">
                <a:latin typeface="Calibri"/>
                <a:cs typeface="Calibri"/>
              </a:rPr>
              <a:t>overall)</a:t>
            </a:r>
            <a:endParaRPr sz="1500">
              <a:latin typeface="Calibri"/>
              <a:cs typeface="Calibri"/>
            </a:endParaRPr>
          </a:p>
          <a:p>
            <a:pPr marL="241300" indent="-228600">
              <a:lnSpc>
                <a:spcPct val="100000"/>
              </a:lnSpc>
              <a:spcBef>
                <a:spcPts val="455"/>
              </a:spcBef>
              <a:buFont typeface="Arial MT"/>
              <a:buChar char="•"/>
              <a:tabLst>
                <a:tab pos="241300" algn="l"/>
              </a:tabLst>
            </a:pPr>
            <a:r>
              <a:rPr sz="1500" b="1" dirty="0">
                <a:latin typeface="Calibri"/>
                <a:cs typeface="Calibri"/>
              </a:rPr>
              <a:t>Q&amp;A</a:t>
            </a:r>
            <a:r>
              <a:rPr sz="1500" b="1" spc="10" dirty="0">
                <a:latin typeface="Calibri"/>
                <a:cs typeface="Calibri"/>
              </a:rPr>
              <a:t> </a:t>
            </a:r>
            <a:r>
              <a:rPr sz="1500" b="1" spc="-10" dirty="0">
                <a:latin typeface="Calibri"/>
                <a:cs typeface="Calibri"/>
              </a:rPr>
              <a:t>Slide</a:t>
            </a:r>
            <a:endParaRPr sz="1500">
              <a:latin typeface="Calibri"/>
              <a:cs typeface="Calibri"/>
            </a:endParaRPr>
          </a:p>
          <a:p>
            <a:pPr marL="241300" indent="-228600">
              <a:lnSpc>
                <a:spcPct val="100000"/>
              </a:lnSpc>
              <a:spcBef>
                <a:spcPts val="450"/>
              </a:spcBef>
              <a:buFont typeface="Arial MT"/>
              <a:buChar char="•"/>
              <a:tabLst>
                <a:tab pos="241300" algn="l"/>
              </a:tabLst>
            </a:pPr>
            <a:r>
              <a:rPr sz="1500" b="1" dirty="0">
                <a:latin typeface="Calibri"/>
                <a:cs typeface="Calibri"/>
              </a:rPr>
              <a:t>Your</a:t>
            </a:r>
            <a:r>
              <a:rPr sz="1500" b="1" spc="10" dirty="0">
                <a:latin typeface="Calibri"/>
                <a:cs typeface="Calibri"/>
              </a:rPr>
              <a:t> </a:t>
            </a:r>
            <a:r>
              <a:rPr sz="1500" b="1" spc="-10" dirty="0">
                <a:latin typeface="Calibri"/>
                <a:cs typeface="Calibri"/>
              </a:rPr>
              <a:t>Experience/Challenges</a:t>
            </a:r>
            <a:r>
              <a:rPr sz="1500" b="1" spc="-50" dirty="0">
                <a:latin typeface="Calibri"/>
                <a:cs typeface="Calibri"/>
              </a:rPr>
              <a:t> </a:t>
            </a:r>
            <a:r>
              <a:rPr sz="1500" b="1" dirty="0">
                <a:latin typeface="Calibri"/>
                <a:cs typeface="Calibri"/>
              </a:rPr>
              <a:t>working</a:t>
            </a:r>
            <a:r>
              <a:rPr sz="1500" b="1" spc="-15" dirty="0">
                <a:latin typeface="Calibri"/>
                <a:cs typeface="Calibri"/>
              </a:rPr>
              <a:t> </a:t>
            </a:r>
            <a:r>
              <a:rPr sz="1500" b="1" dirty="0">
                <a:latin typeface="Calibri"/>
                <a:cs typeface="Calibri"/>
              </a:rPr>
              <a:t>on</a:t>
            </a:r>
            <a:r>
              <a:rPr sz="1500" b="1" spc="-35" dirty="0">
                <a:latin typeface="Calibri"/>
                <a:cs typeface="Calibri"/>
              </a:rPr>
              <a:t> </a:t>
            </a:r>
            <a:r>
              <a:rPr sz="1500" b="1" dirty="0">
                <a:latin typeface="Calibri"/>
                <a:cs typeface="Calibri"/>
              </a:rPr>
              <a:t>Web</a:t>
            </a:r>
            <a:r>
              <a:rPr sz="1500" b="1" spc="-30" dirty="0">
                <a:latin typeface="Calibri"/>
                <a:cs typeface="Calibri"/>
              </a:rPr>
              <a:t> </a:t>
            </a:r>
            <a:r>
              <a:rPr sz="1500" b="1" dirty="0">
                <a:latin typeface="Calibri"/>
                <a:cs typeface="Calibri"/>
              </a:rPr>
              <a:t>Scraping</a:t>
            </a:r>
            <a:r>
              <a:rPr sz="1500" b="1" spc="25" dirty="0">
                <a:latin typeface="Calibri"/>
                <a:cs typeface="Calibri"/>
              </a:rPr>
              <a:t> </a:t>
            </a:r>
            <a:r>
              <a:rPr sz="1500" b="1" dirty="0">
                <a:latin typeface="Calibri"/>
                <a:cs typeface="Calibri"/>
              </a:rPr>
              <a:t>–</a:t>
            </a:r>
            <a:r>
              <a:rPr sz="1500" b="1" spc="-10" dirty="0">
                <a:latin typeface="Calibri"/>
                <a:cs typeface="Calibri"/>
              </a:rPr>
              <a:t> </a:t>
            </a:r>
            <a:r>
              <a:rPr sz="1500" b="1" dirty="0">
                <a:latin typeface="Calibri"/>
                <a:cs typeface="Calibri"/>
              </a:rPr>
              <a:t>Data</a:t>
            </a:r>
            <a:r>
              <a:rPr sz="1500" b="1" spc="-40" dirty="0">
                <a:latin typeface="Calibri"/>
                <a:cs typeface="Calibri"/>
              </a:rPr>
              <a:t> </a:t>
            </a:r>
            <a:r>
              <a:rPr sz="1500" b="1" dirty="0">
                <a:latin typeface="Calibri"/>
                <a:cs typeface="Calibri"/>
              </a:rPr>
              <a:t>Analysis</a:t>
            </a:r>
            <a:r>
              <a:rPr sz="1500" b="1" spc="-50" dirty="0">
                <a:latin typeface="Calibri"/>
                <a:cs typeface="Calibri"/>
              </a:rPr>
              <a:t> </a:t>
            </a:r>
            <a:r>
              <a:rPr sz="1500" b="1" spc="-10" dirty="0">
                <a:latin typeface="Calibri"/>
                <a:cs typeface="Calibri"/>
              </a:rPr>
              <a:t>Project.</a:t>
            </a:r>
            <a:endParaRPr sz="15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0750" y="772731"/>
            <a:ext cx="4081145" cy="448945"/>
          </a:xfrm>
          <a:prstGeom prst="rect">
            <a:avLst/>
          </a:prstGeom>
        </p:spPr>
        <p:txBody>
          <a:bodyPr vert="horz" wrap="square" lIns="0" tIns="15875" rIns="0" bIns="0" rtlCol="0">
            <a:spAutoFit/>
          </a:bodyPr>
          <a:lstStyle/>
          <a:p>
            <a:pPr marL="12700">
              <a:lnSpc>
                <a:spcPct val="100000"/>
              </a:lnSpc>
              <a:spcBef>
                <a:spcPts val="125"/>
              </a:spcBef>
            </a:pPr>
            <a:r>
              <a:rPr sz="2750" dirty="0"/>
              <a:t>Business</a:t>
            </a:r>
            <a:r>
              <a:rPr sz="2750" spc="90" dirty="0"/>
              <a:t> </a:t>
            </a:r>
            <a:r>
              <a:rPr sz="2750" dirty="0"/>
              <a:t>Problem</a:t>
            </a:r>
            <a:r>
              <a:rPr sz="2750" spc="135" dirty="0"/>
              <a:t> </a:t>
            </a:r>
            <a:r>
              <a:rPr sz="2750" spc="-10" dirty="0"/>
              <a:t>Statement</a:t>
            </a:r>
            <a:endParaRPr sz="2750"/>
          </a:p>
        </p:txBody>
      </p:sp>
      <p:grpSp>
        <p:nvGrpSpPr>
          <p:cNvPr id="3" name="object 3"/>
          <p:cNvGrpSpPr/>
          <p:nvPr/>
        </p:nvGrpSpPr>
        <p:grpSpPr>
          <a:xfrm>
            <a:off x="838200" y="1533525"/>
            <a:ext cx="10477500" cy="123825"/>
            <a:chOff x="838200" y="1533525"/>
            <a:chExt cx="10477500" cy="123825"/>
          </a:xfrm>
        </p:grpSpPr>
        <p:sp>
          <p:nvSpPr>
            <p:cNvPr id="4" name="object 4"/>
            <p:cNvSpPr/>
            <p:nvPr/>
          </p:nvSpPr>
          <p:spPr>
            <a:xfrm>
              <a:off x="866775" y="1638300"/>
              <a:ext cx="10448925" cy="19050"/>
            </a:xfrm>
            <a:custGeom>
              <a:avLst/>
              <a:gdLst/>
              <a:ahLst/>
              <a:cxnLst/>
              <a:rect l="l" t="t" r="r" b="b"/>
              <a:pathLst>
                <a:path w="10448925" h="19050">
                  <a:moveTo>
                    <a:pt x="10448925" y="0"/>
                  </a:moveTo>
                  <a:lnTo>
                    <a:pt x="0" y="0"/>
                  </a:lnTo>
                  <a:lnTo>
                    <a:pt x="0" y="19050"/>
                  </a:lnTo>
                  <a:lnTo>
                    <a:pt x="10448925" y="19050"/>
                  </a:lnTo>
                  <a:lnTo>
                    <a:pt x="10448925" y="0"/>
                  </a:lnTo>
                  <a:close/>
                </a:path>
              </a:pathLst>
            </a:custGeom>
            <a:solidFill>
              <a:srgbClr val="D4D4D4"/>
            </a:solidFill>
          </p:spPr>
          <p:txBody>
            <a:bodyPr wrap="square" lIns="0" tIns="0" rIns="0" bIns="0" rtlCol="0"/>
            <a:lstStyle/>
            <a:p>
              <a:endParaRPr/>
            </a:p>
          </p:txBody>
        </p:sp>
        <p:sp>
          <p:nvSpPr>
            <p:cNvPr id="5" name="object 5"/>
            <p:cNvSpPr/>
            <p:nvPr/>
          </p:nvSpPr>
          <p:spPr>
            <a:xfrm>
              <a:off x="838200" y="1533525"/>
              <a:ext cx="1876425" cy="114300"/>
            </a:xfrm>
            <a:custGeom>
              <a:avLst/>
              <a:gdLst/>
              <a:ahLst/>
              <a:cxnLst/>
              <a:rect l="l" t="t" r="r" b="b"/>
              <a:pathLst>
                <a:path w="1876425" h="114300">
                  <a:moveTo>
                    <a:pt x="1876425" y="0"/>
                  </a:moveTo>
                  <a:lnTo>
                    <a:pt x="0" y="0"/>
                  </a:lnTo>
                  <a:lnTo>
                    <a:pt x="0" y="114300"/>
                  </a:lnTo>
                  <a:lnTo>
                    <a:pt x="1876425" y="114300"/>
                  </a:lnTo>
                  <a:lnTo>
                    <a:pt x="1876425" y="0"/>
                  </a:lnTo>
                  <a:close/>
                </a:path>
              </a:pathLst>
            </a:custGeom>
            <a:solidFill>
              <a:srgbClr val="EC7C30"/>
            </a:solidFill>
          </p:spPr>
          <p:txBody>
            <a:bodyPr wrap="square" lIns="0" tIns="0" rIns="0" bIns="0" rtlCol="0"/>
            <a:lstStyle/>
            <a:p>
              <a:endParaRPr/>
            </a:p>
          </p:txBody>
        </p:sp>
      </p:grpSp>
      <p:grpSp>
        <p:nvGrpSpPr>
          <p:cNvPr id="6" name="object 6"/>
          <p:cNvGrpSpPr/>
          <p:nvPr/>
        </p:nvGrpSpPr>
        <p:grpSpPr>
          <a:xfrm>
            <a:off x="838200" y="1924050"/>
            <a:ext cx="10515600" cy="1247775"/>
            <a:chOff x="838200" y="1924050"/>
            <a:chExt cx="10515600" cy="1247775"/>
          </a:xfrm>
        </p:grpSpPr>
        <p:sp>
          <p:nvSpPr>
            <p:cNvPr id="7" name="object 7"/>
            <p:cNvSpPr/>
            <p:nvPr/>
          </p:nvSpPr>
          <p:spPr>
            <a:xfrm>
              <a:off x="838200" y="1924050"/>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3061"/>
                  </a:lnTo>
                  <a:lnTo>
                    <a:pt x="9805" y="1171586"/>
                  </a:lnTo>
                  <a:lnTo>
                    <a:pt x="36547" y="1211230"/>
                  </a:lnTo>
                  <a:lnTo>
                    <a:pt x="76209" y="1237968"/>
                  </a:lnTo>
                  <a:lnTo>
                    <a:pt x="124777" y="1247775"/>
                  </a:lnTo>
                  <a:lnTo>
                    <a:pt x="10390886" y="1247775"/>
                  </a:lnTo>
                  <a:lnTo>
                    <a:pt x="10439411" y="1237968"/>
                  </a:lnTo>
                  <a:lnTo>
                    <a:pt x="10479055" y="1211230"/>
                  </a:lnTo>
                  <a:lnTo>
                    <a:pt x="10505793" y="1171586"/>
                  </a:lnTo>
                  <a:lnTo>
                    <a:pt x="10515600" y="1123061"/>
                  </a:lnTo>
                  <a:lnTo>
                    <a:pt x="10515600" y="124713"/>
                  </a:lnTo>
                  <a:lnTo>
                    <a:pt x="10505793" y="76188"/>
                  </a:lnTo>
                  <a:lnTo>
                    <a:pt x="10479055" y="36544"/>
                  </a:lnTo>
                  <a:lnTo>
                    <a:pt x="10439411" y="9806"/>
                  </a:lnTo>
                  <a:lnTo>
                    <a:pt x="10390886" y="0"/>
                  </a:lnTo>
                  <a:close/>
                </a:path>
              </a:pathLst>
            </a:custGeom>
            <a:solidFill>
              <a:srgbClr val="EC7C30"/>
            </a:solidFill>
          </p:spPr>
          <p:txBody>
            <a:bodyPr wrap="square" lIns="0" tIns="0" rIns="0" bIns="0" rtlCol="0"/>
            <a:lstStyle/>
            <a:p>
              <a:endParaRPr/>
            </a:p>
          </p:txBody>
        </p:sp>
        <p:sp>
          <p:nvSpPr>
            <p:cNvPr id="8" name="object 8"/>
            <p:cNvSpPr/>
            <p:nvPr/>
          </p:nvSpPr>
          <p:spPr>
            <a:xfrm>
              <a:off x="1268259" y="2368705"/>
              <a:ext cx="581025" cy="368300"/>
            </a:xfrm>
            <a:custGeom>
              <a:avLst/>
              <a:gdLst/>
              <a:ahLst/>
              <a:cxnLst/>
              <a:rect l="l" t="t" r="r" b="b"/>
              <a:pathLst>
                <a:path w="581025" h="368300">
                  <a:moveTo>
                    <a:pt x="284976" y="6079"/>
                  </a:moveTo>
                  <a:lnTo>
                    <a:pt x="276481" y="6079"/>
                  </a:lnTo>
                  <a:lnTo>
                    <a:pt x="263459" y="11922"/>
                  </a:lnTo>
                  <a:lnTo>
                    <a:pt x="258849" y="16182"/>
                  </a:lnTo>
                  <a:lnTo>
                    <a:pt x="255837" y="21554"/>
                  </a:lnTo>
                  <a:lnTo>
                    <a:pt x="70691" y="21979"/>
                  </a:lnTo>
                  <a:lnTo>
                    <a:pt x="20285" y="59482"/>
                  </a:lnTo>
                  <a:lnTo>
                    <a:pt x="5358" y="96554"/>
                  </a:lnTo>
                  <a:lnTo>
                    <a:pt x="125" y="140177"/>
                  </a:lnTo>
                  <a:lnTo>
                    <a:pt x="0" y="142204"/>
                  </a:lnTo>
                  <a:lnTo>
                    <a:pt x="5872" y="188921"/>
                  </a:lnTo>
                  <a:lnTo>
                    <a:pt x="22150" y="227071"/>
                  </a:lnTo>
                  <a:lnTo>
                    <a:pt x="46493" y="252589"/>
                  </a:lnTo>
                  <a:lnTo>
                    <a:pt x="76621" y="261892"/>
                  </a:lnTo>
                  <a:lnTo>
                    <a:pt x="240436" y="261892"/>
                  </a:lnTo>
                  <a:lnTo>
                    <a:pt x="240436" y="367923"/>
                  </a:lnTo>
                  <a:lnTo>
                    <a:pt x="310145" y="313145"/>
                  </a:lnTo>
                  <a:lnTo>
                    <a:pt x="379854" y="313145"/>
                  </a:lnTo>
                  <a:lnTo>
                    <a:pt x="379854" y="310242"/>
                  </a:lnTo>
                  <a:lnTo>
                    <a:pt x="268320" y="310242"/>
                  </a:lnTo>
                  <a:lnTo>
                    <a:pt x="268320" y="233617"/>
                  </a:lnTo>
                  <a:lnTo>
                    <a:pt x="76621" y="233617"/>
                  </a:lnTo>
                  <a:lnTo>
                    <a:pt x="59056" y="226992"/>
                  </a:lnTo>
                  <a:lnTo>
                    <a:pt x="43386" y="208293"/>
                  </a:lnTo>
                  <a:lnTo>
                    <a:pt x="32134" y="179282"/>
                  </a:lnTo>
                  <a:lnTo>
                    <a:pt x="27823" y="141723"/>
                  </a:lnTo>
                  <a:lnTo>
                    <a:pt x="32134" y="104164"/>
                  </a:lnTo>
                  <a:lnTo>
                    <a:pt x="43386" y="75153"/>
                  </a:lnTo>
                  <a:lnTo>
                    <a:pt x="59056" y="56454"/>
                  </a:lnTo>
                  <a:lnTo>
                    <a:pt x="76621" y="49829"/>
                  </a:lnTo>
                  <a:lnTo>
                    <a:pt x="547368" y="49829"/>
                  </a:lnTo>
                  <a:lnTo>
                    <a:pt x="533076" y="33660"/>
                  </a:lnTo>
                  <a:lnTo>
                    <a:pt x="494874" y="21554"/>
                  </a:lnTo>
                  <a:lnTo>
                    <a:pt x="369398" y="21554"/>
                  </a:lnTo>
                  <a:lnTo>
                    <a:pt x="366284" y="15211"/>
                  </a:lnTo>
                  <a:lnTo>
                    <a:pt x="360893" y="10301"/>
                  </a:lnTo>
                  <a:lnTo>
                    <a:pt x="358483" y="9396"/>
                  </a:lnTo>
                  <a:lnTo>
                    <a:pt x="292439" y="9396"/>
                  </a:lnTo>
                  <a:lnTo>
                    <a:pt x="284976" y="6079"/>
                  </a:lnTo>
                  <a:close/>
                </a:path>
                <a:path w="581025" h="368300">
                  <a:moveTo>
                    <a:pt x="379854" y="313145"/>
                  </a:moveTo>
                  <a:lnTo>
                    <a:pt x="310145" y="313145"/>
                  </a:lnTo>
                  <a:lnTo>
                    <a:pt x="379854" y="367923"/>
                  </a:lnTo>
                  <a:lnTo>
                    <a:pt x="379854" y="313145"/>
                  </a:lnTo>
                  <a:close/>
                </a:path>
                <a:path w="581025" h="368300">
                  <a:moveTo>
                    <a:pt x="310145" y="277377"/>
                  </a:moveTo>
                  <a:lnTo>
                    <a:pt x="268320" y="310242"/>
                  </a:lnTo>
                  <a:lnTo>
                    <a:pt x="351971" y="310242"/>
                  </a:lnTo>
                  <a:lnTo>
                    <a:pt x="310145" y="277377"/>
                  </a:lnTo>
                  <a:close/>
                </a:path>
                <a:path w="581025" h="368300">
                  <a:moveTo>
                    <a:pt x="379854" y="219196"/>
                  </a:moveTo>
                  <a:lnTo>
                    <a:pt x="351971" y="219196"/>
                  </a:lnTo>
                  <a:lnTo>
                    <a:pt x="351971" y="310242"/>
                  </a:lnTo>
                  <a:lnTo>
                    <a:pt x="379854" y="310242"/>
                  </a:lnTo>
                  <a:lnTo>
                    <a:pt x="379854" y="261892"/>
                  </a:lnTo>
                  <a:lnTo>
                    <a:pt x="551366" y="261892"/>
                  </a:lnTo>
                  <a:lnTo>
                    <a:pt x="557612" y="255567"/>
                  </a:lnTo>
                  <a:lnTo>
                    <a:pt x="557612" y="239950"/>
                  </a:lnTo>
                  <a:lnTo>
                    <a:pt x="551366" y="233617"/>
                  </a:lnTo>
                  <a:lnTo>
                    <a:pt x="379854" y="233617"/>
                  </a:lnTo>
                  <a:lnTo>
                    <a:pt x="379854" y="219196"/>
                  </a:lnTo>
                  <a:close/>
                </a:path>
                <a:path w="581025" h="368300">
                  <a:moveTo>
                    <a:pt x="385989" y="198273"/>
                  </a:moveTo>
                  <a:lnTo>
                    <a:pt x="240436" y="198273"/>
                  </a:lnTo>
                  <a:lnTo>
                    <a:pt x="240436" y="233617"/>
                  </a:lnTo>
                  <a:lnTo>
                    <a:pt x="268320" y="233617"/>
                  </a:lnTo>
                  <a:lnTo>
                    <a:pt x="268320" y="215879"/>
                  </a:lnTo>
                  <a:lnTo>
                    <a:pt x="379854" y="215879"/>
                  </a:lnTo>
                  <a:lnTo>
                    <a:pt x="379854" y="200752"/>
                  </a:lnTo>
                  <a:lnTo>
                    <a:pt x="381973" y="200130"/>
                  </a:lnTo>
                  <a:lnTo>
                    <a:pt x="384027" y="199300"/>
                  </a:lnTo>
                  <a:lnTo>
                    <a:pt x="385989" y="198273"/>
                  </a:lnTo>
                  <a:close/>
                </a:path>
                <a:path w="581025" h="368300">
                  <a:moveTo>
                    <a:pt x="505330" y="198273"/>
                  </a:moveTo>
                  <a:lnTo>
                    <a:pt x="477447" y="198273"/>
                  </a:lnTo>
                  <a:lnTo>
                    <a:pt x="478173" y="207699"/>
                  </a:lnTo>
                  <a:lnTo>
                    <a:pt x="480343" y="216897"/>
                  </a:lnTo>
                  <a:lnTo>
                    <a:pt x="483834" y="225532"/>
                  </a:lnTo>
                  <a:lnTo>
                    <a:pt x="488665" y="233617"/>
                  </a:lnTo>
                  <a:lnTo>
                    <a:pt x="543670" y="233617"/>
                  </a:lnTo>
                  <a:lnTo>
                    <a:pt x="529301" y="231363"/>
                  </a:lnTo>
                  <a:lnTo>
                    <a:pt x="517306" y="223968"/>
                  </a:lnTo>
                  <a:lnTo>
                    <a:pt x="508908" y="212562"/>
                  </a:lnTo>
                  <a:lnTo>
                    <a:pt x="505330" y="198273"/>
                  </a:lnTo>
                  <a:close/>
                </a:path>
                <a:path w="581025" h="368300">
                  <a:moveTo>
                    <a:pt x="334334" y="218490"/>
                  </a:moveTo>
                  <a:lnTo>
                    <a:pt x="294317" y="218490"/>
                  </a:lnTo>
                  <a:lnTo>
                    <a:pt x="299689" y="223551"/>
                  </a:lnTo>
                  <a:lnTo>
                    <a:pt x="306716" y="226416"/>
                  </a:lnTo>
                  <a:lnTo>
                    <a:pt x="314049" y="226548"/>
                  </a:lnTo>
                  <a:lnTo>
                    <a:pt x="322172" y="226586"/>
                  </a:lnTo>
                  <a:lnTo>
                    <a:pt x="329943" y="223202"/>
                  </a:lnTo>
                  <a:lnTo>
                    <a:pt x="334334" y="218490"/>
                  </a:lnTo>
                  <a:close/>
                </a:path>
                <a:path w="581025" h="368300">
                  <a:moveTo>
                    <a:pt x="379854" y="215879"/>
                  </a:moveTo>
                  <a:lnTo>
                    <a:pt x="268320" y="215879"/>
                  </a:lnTo>
                  <a:lnTo>
                    <a:pt x="269937" y="216897"/>
                  </a:lnTo>
                  <a:lnTo>
                    <a:pt x="271638" y="217773"/>
                  </a:lnTo>
                  <a:lnTo>
                    <a:pt x="273404" y="218490"/>
                  </a:lnTo>
                  <a:lnTo>
                    <a:pt x="280133" y="221138"/>
                  </a:lnTo>
                  <a:lnTo>
                    <a:pt x="287597" y="221138"/>
                  </a:lnTo>
                  <a:lnTo>
                    <a:pt x="294317" y="218490"/>
                  </a:lnTo>
                  <a:lnTo>
                    <a:pt x="334334" y="218490"/>
                  </a:lnTo>
                  <a:lnTo>
                    <a:pt x="335519" y="217217"/>
                  </a:lnTo>
                  <a:lnTo>
                    <a:pt x="379854" y="217217"/>
                  </a:lnTo>
                  <a:lnTo>
                    <a:pt x="379854" y="215879"/>
                  </a:lnTo>
                  <a:close/>
                </a:path>
                <a:path w="581025" h="368300">
                  <a:moveTo>
                    <a:pt x="379854" y="217217"/>
                  </a:moveTo>
                  <a:lnTo>
                    <a:pt x="335519" y="217217"/>
                  </a:lnTo>
                  <a:lnTo>
                    <a:pt x="340706" y="219432"/>
                  </a:lnTo>
                  <a:lnTo>
                    <a:pt x="346413" y="220120"/>
                  </a:lnTo>
                  <a:lnTo>
                    <a:pt x="351971" y="219196"/>
                  </a:lnTo>
                  <a:lnTo>
                    <a:pt x="379854" y="219196"/>
                  </a:lnTo>
                  <a:lnTo>
                    <a:pt x="379854" y="217217"/>
                  </a:lnTo>
                  <a:close/>
                </a:path>
                <a:path w="581025" h="368300">
                  <a:moveTo>
                    <a:pt x="63441" y="98387"/>
                  </a:moveTo>
                  <a:lnTo>
                    <a:pt x="55987" y="103203"/>
                  </a:lnTo>
                  <a:lnTo>
                    <a:pt x="52882" y="117501"/>
                  </a:lnTo>
                  <a:lnTo>
                    <a:pt x="52185" y="124296"/>
                  </a:lnTo>
                  <a:lnTo>
                    <a:pt x="52223" y="131120"/>
                  </a:lnTo>
                  <a:lnTo>
                    <a:pt x="56004" y="157509"/>
                  </a:lnTo>
                  <a:lnTo>
                    <a:pt x="66373" y="178827"/>
                  </a:lnTo>
                  <a:lnTo>
                    <a:pt x="81866" y="193079"/>
                  </a:lnTo>
                  <a:lnTo>
                    <a:pt x="101019" y="198273"/>
                  </a:lnTo>
                  <a:lnTo>
                    <a:pt x="547155" y="198273"/>
                  </a:lnTo>
                  <a:lnTo>
                    <a:pt x="559309" y="195430"/>
                  </a:lnTo>
                  <a:lnTo>
                    <a:pt x="570142" y="186132"/>
                  </a:lnTo>
                  <a:lnTo>
                    <a:pt x="575156" y="175229"/>
                  </a:lnTo>
                  <a:lnTo>
                    <a:pt x="312515" y="175229"/>
                  </a:lnTo>
                  <a:lnTo>
                    <a:pt x="288759" y="170380"/>
                  </a:lnTo>
                  <a:lnTo>
                    <a:pt x="288198" y="169998"/>
                  </a:lnTo>
                  <a:lnTo>
                    <a:pt x="101019" y="169998"/>
                  </a:lnTo>
                  <a:lnTo>
                    <a:pt x="93575" y="167055"/>
                  </a:lnTo>
                  <a:lnTo>
                    <a:pt x="86850" y="158911"/>
                  </a:lnTo>
                  <a:lnTo>
                    <a:pt x="81982" y="146590"/>
                  </a:lnTo>
                  <a:lnTo>
                    <a:pt x="80106" y="131120"/>
                  </a:lnTo>
                  <a:lnTo>
                    <a:pt x="80069" y="126370"/>
                  </a:lnTo>
                  <a:lnTo>
                    <a:pt x="80562" y="121629"/>
                  </a:lnTo>
                  <a:lnTo>
                    <a:pt x="83238" y="109348"/>
                  </a:lnTo>
                  <a:lnTo>
                    <a:pt x="78498" y="101789"/>
                  </a:lnTo>
                  <a:lnTo>
                    <a:pt x="63441" y="98387"/>
                  </a:lnTo>
                  <a:close/>
                </a:path>
                <a:path w="581025" h="368300">
                  <a:moveTo>
                    <a:pt x="401128" y="51102"/>
                  </a:moveTo>
                  <a:lnTo>
                    <a:pt x="312515" y="51102"/>
                  </a:lnTo>
                  <a:lnTo>
                    <a:pt x="336340" y="55979"/>
                  </a:lnTo>
                  <a:lnTo>
                    <a:pt x="355794" y="69279"/>
                  </a:lnTo>
                  <a:lnTo>
                    <a:pt x="368910" y="89007"/>
                  </a:lnTo>
                  <a:lnTo>
                    <a:pt x="373720" y="113165"/>
                  </a:lnTo>
                  <a:lnTo>
                    <a:pt x="368909" y="137324"/>
                  </a:lnTo>
                  <a:lnTo>
                    <a:pt x="355791" y="157052"/>
                  </a:lnTo>
                  <a:lnTo>
                    <a:pt x="336336" y="170352"/>
                  </a:lnTo>
                  <a:lnTo>
                    <a:pt x="312515" y="175229"/>
                  </a:lnTo>
                  <a:lnTo>
                    <a:pt x="575156" y="175229"/>
                  </a:lnTo>
                  <a:lnTo>
                    <a:pt x="577562" y="169998"/>
                  </a:lnTo>
                  <a:lnTo>
                    <a:pt x="403555" y="169998"/>
                  </a:lnTo>
                  <a:lnTo>
                    <a:pt x="410173" y="166897"/>
                  </a:lnTo>
                  <a:lnTo>
                    <a:pt x="415322" y="161289"/>
                  </a:lnTo>
                  <a:lnTo>
                    <a:pt x="417915" y="154381"/>
                  </a:lnTo>
                  <a:lnTo>
                    <a:pt x="420508" y="147557"/>
                  </a:lnTo>
                  <a:lnTo>
                    <a:pt x="420508" y="139998"/>
                  </a:lnTo>
                  <a:lnTo>
                    <a:pt x="417915" y="133175"/>
                  </a:lnTo>
                  <a:lnTo>
                    <a:pt x="422841" y="127793"/>
                  </a:lnTo>
                  <a:lnTo>
                    <a:pt x="425574" y="120724"/>
                  </a:lnTo>
                  <a:lnTo>
                    <a:pt x="425620" y="105145"/>
                  </a:lnTo>
                  <a:lnTo>
                    <a:pt x="422284" y="97256"/>
                  </a:lnTo>
                  <a:lnTo>
                    <a:pt x="416382" y="91610"/>
                  </a:lnTo>
                  <a:lnTo>
                    <a:pt x="419625" y="84033"/>
                  </a:lnTo>
                  <a:lnTo>
                    <a:pt x="419508" y="75153"/>
                  </a:lnTo>
                  <a:lnTo>
                    <a:pt x="416382" y="67859"/>
                  </a:lnTo>
                  <a:lnTo>
                    <a:pt x="413500" y="61036"/>
                  </a:lnTo>
                  <a:lnTo>
                    <a:pt x="408128" y="55607"/>
                  </a:lnTo>
                  <a:lnTo>
                    <a:pt x="401390" y="52732"/>
                  </a:lnTo>
                  <a:lnTo>
                    <a:pt x="401242" y="51620"/>
                  </a:lnTo>
                  <a:lnTo>
                    <a:pt x="401128" y="51102"/>
                  </a:lnTo>
                  <a:close/>
                </a:path>
                <a:path w="581025" h="368300">
                  <a:moveTo>
                    <a:pt x="127016" y="49829"/>
                  </a:moveTo>
                  <a:lnTo>
                    <a:pt x="76621" y="49829"/>
                  </a:lnTo>
                  <a:lnTo>
                    <a:pt x="94785" y="56125"/>
                  </a:lnTo>
                  <a:lnTo>
                    <a:pt x="109129" y="73686"/>
                  </a:lnTo>
                  <a:lnTo>
                    <a:pt x="118547" y="100526"/>
                  </a:lnTo>
                  <a:lnTo>
                    <a:pt x="121931" y="134654"/>
                  </a:lnTo>
                  <a:lnTo>
                    <a:pt x="121535" y="140177"/>
                  </a:lnTo>
                  <a:lnTo>
                    <a:pt x="119133" y="152326"/>
                  </a:lnTo>
                  <a:lnTo>
                    <a:pt x="112901" y="164476"/>
                  </a:lnTo>
                  <a:lnTo>
                    <a:pt x="101019" y="169998"/>
                  </a:lnTo>
                  <a:lnTo>
                    <a:pt x="142286" y="169998"/>
                  </a:lnTo>
                  <a:lnTo>
                    <a:pt x="145510" y="161492"/>
                  </a:lnTo>
                  <a:lnTo>
                    <a:pt x="147849" y="152718"/>
                  </a:lnTo>
                  <a:lnTo>
                    <a:pt x="149290" y="143749"/>
                  </a:lnTo>
                  <a:lnTo>
                    <a:pt x="149661" y="137324"/>
                  </a:lnTo>
                  <a:lnTo>
                    <a:pt x="149598" y="131120"/>
                  </a:lnTo>
                  <a:lnTo>
                    <a:pt x="148263" y="109313"/>
                  </a:lnTo>
                  <a:lnTo>
                    <a:pt x="143776" y="86516"/>
                  </a:lnTo>
                  <a:lnTo>
                    <a:pt x="136609" y="66582"/>
                  </a:lnTo>
                  <a:lnTo>
                    <a:pt x="127016" y="49829"/>
                  </a:lnTo>
                  <a:close/>
                </a:path>
                <a:path w="581025" h="368300">
                  <a:moveTo>
                    <a:pt x="400767" y="49829"/>
                  </a:moveTo>
                  <a:lnTo>
                    <a:pt x="226913" y="49829"/>
                  </a:lnTo>
                  <a:lnTo>
                    <a:pt x="226840" y="50772"/>
                  </a:lnTo>
                  <a:lnTo>
                    <a:pt x="226774" y="53411"/>
                  </a:lnTo>
                  <a:lnTo>
                    <a:pt x="226913" y="55202"/>
                  </a:lnTo>
                  <a:lnTo>
                    <a:pt x="217245" y="61537"/>
                  </a:lnTo>
                  <a:lnTo>
                    <a:pt x="210929" y="70812"/>
                  </a:lnTo>
                  <a:lnTo>
                    <a:pt x="208491" y="81808"/>
                  </a:lnTo>
                  <a:lnTo>
                    <a:pt x="210462" y="93307"/>
                  </a:lnTo>
                  <a:lnTo>
                    <a:pt x="205443" y="98783"/>
                  </a:lnTo>
                  <a:lnTo>
                    <a:pt x="202608" y="105965"/>
                  </a:lnTo>
                  <a:lnTo>
                    <a:pt x="202557" y="117501"/>
                  </a:lnTo>
                  <a:lnTo>
                    <a:pt x="202656" y="121629"/>
                  </a:lnTo>
                  <a:lnTo>
                    <a:pt x="205926" y="129160"/>
                  </a:lnTo>
                  <a:lnTo>
                    <a:pt x="211716" y="134654"/>
                  </a:lnTo>
                  <a:lnTo>
                    <a:pt x="208445" y="142204"/>
                  </a:lnTo>
                  <a:lnTo>
                    <a:pt x="208445" y="150790"/>
                  </a:lnTo>
                  <a:lnTo>
                    <a:pt x="211716" y="158339"/>
                  </a:lnTo>
                  <a:lnTo>
                    <a:pt x="213631" y="162910"/>
                  </a:lnTo>
                  <a:lnTo>
                    <a:pt x="216652" y="166916"/>
                  </a:lnTo>
                  <a:lnTo>
                    <a:pt x="220500" y="169998"/>
                  </a:lnTo>
                  <a:lnTo>
                    <a:pt x="288198" y="169998"/>
                  </a:lnTo>
                  <a:lnTo>
                    <a:pt x="269334" y="157151"/>
                  </a:lnTo>
                  <a:lnTo>
                    <a:pt x="256199" y="137515"/>
                  </a:lnTo>
                  <a:lnTo>
                    <a:pt x="251311" y="113448"/>
                  </a:lnTo>
                  <a:lnTo>
                    <a:pt x="256010" y="89268"/>
                  </a:lnTo>
                  <a:lnTo>
                    <a:pt x="269038" y="69481"/>
                  </a:lnTo>
                  <a:lnTo>
                    <a:pt x="288434" y="56091"/>
                  </a:lnTo>
                  <a:lnTo>
                    <a:pt x="312237" y="51102"/>
                  </a:lnTo>
                  <a:lnTo>
                    <a:pt x="401128" y="51102"/>
                  </a:lnTo>
                  <a:lnTo>
                    <a:pt x="401055" y="50772"/>
                  </a:lnTo>
                  <a:lnTo>
                    <a:pt x="400767" y="49829"/>
                  </a:lnTo>
                  <a:close/>
                </a:path>
                <a:path w="581025" h="368300">
                  <a:moveTo>
                    <a:pt x="547368" y="49829"/>
                  </a:moveTo>
                  <a:lnTo>
                    <a:pt x="494874" y="49829"/>
                  </a:lnTo>
                  <a:lnTo>
                    <a:pt x="513923" y="55084"/>
                  </a:lnTo>
                  <a:lnTo>
                    <a:pt x="529213" y="68802"/>
                  </a:lnTo>
                  <a:lnTo>
                    <a:pt x="540700" y="87913"/>
                  </a:lnTo>
                  <a:lnTo>
                    <a:pt x="548336" y="109348"/>
                  </a:lnTo>
                  <a:lnTo>
                    <a:pt x="552476" y="132732"/>
                  </a:lnTo>
                  <a:lnTo>
                    <a:pt x="552636" y="151418"/>
                  </a:lnTo>
                  <a:lnTo>
                    <a:pt x="550350" y="164231"/>
                  </a:lnTo>
                  <a:lnTo>
                    <a:pt x="547155" y="169998"/>
                  </a:lnTo>
                  <a:lnTo>
                    <a:pt x="577562" y="169998"/>
                  </a:lnTo>
                  <a:lnTo>
                    <a:pt x="577917" y="169227"/>
                  </a:lnTo>
                  <a:lnTo>
                    <a:pt x="580894" y="143561"/>
                  </a:lnTo>
                  <a:lnTo>
                    <a:pt x="575708" y="103623"/>
                  </a:lnTo>
                  <a:lnTo>
                    <a:pt x="559895" y="64002"/>
                  </a:lnTo>
                  <a:lnTo>
                    <a:pt x="547368" y="49829"/>
                  </a:lnTo>
                  <a:close/>
                </a:path>
                <a:path w="581025" h="368300">
                  <a:moveTo>
                    <a:pt x="305777" y="0"/>
                  </a:moveTo>
                  <a:lnTo>
                    <a:pt x="297988" y="3383"/>
                  </a:lnTo>
                  <a:lnTo>
                    <a:pt x="292439" y="9396"/>
                  </a:lnTo>
                  <a:lnTo>
                    <a:pt x="358483" y="9396"/>
                  </a:lnTo>
                  <a:lnTo>
                    <a:pt x="354341" y="7841"/>
                  </a:lnTo>
                  <a:lnTo>
                    <a:pt x="333428" y="7841"/>
                  </a:lnTo>
                  <a:lnTo>
                    <a:pt x="328074" y="2921"/>
                  </a:lnTo>
                  <a:lnTo>
                    <a:pt x="321131" y="150"/>
                  </a:lnTo>
                  <a:lnTo>
                    <a:pt x="305777" y="0"/>
                  </a:lnTo>
                  <a:close/>
                </a:path>
                <a:path w="581025" h="368300">
                  <a:moveTo>
                    <a:pt x="347630" y="5089"/>
                  </a:moveTo>
                  <a:lnTo>
                    <a:pt x="340129" y="5089"/>
                  </a:lnTo>
                  <a:lnTo>
                    <a:pt x="333428" y="7841"/>
                  </a:lnTo>
                  <a:lnTo>
                    <a:pt x="354341" y="7841"/>
                  </a:lnTo>
                  <a:lnTo>
                    <a:pt x="347630" y="5089"/>
                  </a:lnTo>
                  <a:close/>
                </a:path>
              </a:pathLst>
            </a:custGeom>
            <a:solidFill>
              <a:srgbClr val="FFFFFF"/>
            </a:solidFill>
          </p:spPr>
          <p:txBody>
            <a:bodyPr wrap="square" lIns="0" tIns="0" rIns="0" bIns="0" rtlCol="0"/>
            <a:lstStyle/>
            <a:p>
              <a:endParaRPr/>
            </a:p>
          </p:txBody>
        </p:sp>
      </p:grpSp>
      <p:sp>
        <p:nvSpPr>
          <p:cNvPr id="9" name="object 9"/>
          <p:cNvSpPr txBox="1"/>
          <p:nvPr/>
        </p:nvSpPr>
        <p:spPr>
          <a:xfrm>
            <a:off x="2396744" y="2195512"/>
            <a:ext cx="8715375" cy="685800"/>
          </a:xfrm>
          <a:prstGeom prst="rect">
            <a:avLst/>
          </a:prstGeom>
        </p:spPr>
        <p:txBody>
          <a:bodyPr vert="horz" wrap="square" lIns="0" tIns="45085" rIns="0" bIns="0" rtlCol="0">
            <a:spAutoFit/>
          </a:bodyPr>
          <a:lstStyle/>
          <a:p>
            <a:pPr marL="12700" marR="5080">
              <a:lnSpc>
                <a:spcPts val="1650"/>
              </a:lnSpc>
              <a:spcBef>
                <a:spcPts val="355"/>
              </a:spcBef>
            </a:pPr>
            <a:r>
              <a:rPr sz="1550" dirty="0">
                <a:solidFill>
                  <a:srgbClr val="FFFFFF"/>
                </a:solidFill>
                <a:latin typeface="Arial MT"/>
                <a:cs typeface="Arial MT"/>
              </a:rPr>
              <a:t>The</a:t>
            </a:r>
            <a:r>
              <a:rPr sz="1550" spc="114" dirty="0">
                <a:solidFill>
                  <a:srgbClr val="FFFFFF"/>
                </a:solidFill>
                <a:latin typeface="Arial MT"/>
                <a:cs typeface="Arial MT"/>
              </a:rPr>
              <a:t> </a:t>
            </a:r>
            <a:r>
              <a:rPr sz="1550" dirty="0">
                <a:solidFill>
                  <a:srgbClr val="FFFFFF"/>
                </a:solidFill>
                <a:latin typeface="Arial MT"/>
                <a:cs typeface="Arial MT"/>
              </a:rPr>
              <a:t>engineering</a:t>
            </a:r>
            <a:r>
              <a:rPr sz="1550" spc="114" dirty="0">
                <a:solidFill>
                  <a:srgbClr val="FFFFFF"/>
                </a:solidFill>
                <a:latin typeface="Arial MT"/>
                <a:cs typeface="Arial MT"/>
              </a:rPr>
              <a:t> </a:t>
            </a:r>
            <a:r>
              <a:rPr sz="1550" dirty="0">
                <a:solidFill>
                  <a:srgbClr val="FFFFFF"/>
                </a:solidFill>
                <a:latin typeface="Arial MT"/>
                <a:cs typeface="Arial MT"/>
              </a:rPr>
              <a:t>industry</a:t>
            </a:r>
            <a:r>
              <a:rPr sz="1550" spc="130" dirty="0">
                <a:solidFill>
                  <a:srgbClr val="FFFFFF"/>
                </a:solidFill>
                <a:latin typeface="Arial MT"/>
                <a:cs typeface="Arial MT"/>
              </a:rPr>
              <a:t> </a:t>
            </a:r>
            <a:r>
              <a:rPr sz="1550" dirty="0">
                <a:solidFill>
                  <a:srgbClr val="FFFFFF"/>
                </a:solidFill>
                <a:latin typeface="Arial MT"/>
                <a:cs typeface="Arial MT"/>
              </a:rPr>
              <a:t>is</a:t>
            </a:r>
            <a:r>
              <a:rPr sz="1550" spc="45" dirty="0">
                <a:solidFill>
                  <a:srgbClr val="FFFFFF"/>
                </a:solidFill>
                <a:latin typeface="Arial MT"/>
                <a:cs typeface="Arial MT"/>
              </a:rPr>
              <a:t> </a:t>
            </a:r>
            <a:r>
              <a:rPr sz="1550" dirty="0">
                <a:solidFill>
                  <a:srgbClr val="FFFFFF"/>
                </a:solidFill>
                <a:latin typeface="Arial MT"/>
                <a:cs typeface="Arial MT"/>
              </a:rPr>
              <a:t>currently</a:t>
            </a:r>
            <a:r>
              <a:rPr sz="1550" spc="135" dirty="0">
                <a:solidFill>
                  <a:srgbClr val="FFFFFF"/>
                </a:solidFill>
                <a:latin typeface="Arial MT"/>
                <a:cs typeface="Arial MT"/>
              </a:rPr>
              <a:t> </a:t>
            </a:r>
            <a:r>
              <a:rPr sz="1550" dirty="0">
                <a:solidFill>
                  <a:srgbClr val="FFFFFF"/>
                </a:solidFill>
                <a:latin typeface="Arial MT"/>
                <a:cs typeface="Arial MT"/>
              </a:rPr>
              <a:t>confronted</a:t>
            </a:r>
            <a:r>
              <a:rPr sz="1550" spc="114" dirty="0">
                <a:solidFill>
                  <a:srgbClr val="FFFFFF"/>
                </a:solidFill>
                <a:latin typeface="Arial MT"/>
                <a:cs typeface="Arial MT"/>
              </a:rPr>
              <a:t> </a:t>
            </a:r>
            <a:r>
              <a:rPr sz="1550" dirty="0">
                <a:solidFill>
                  <a:srgbClr val="FFFFFF"/>
                </a:solidFill>
                <a:latin typeface="Arial MT"/>
                <a:cs typeface="Arial MT"/>
              </a:rPr>
              <a:t>with</a:t>
            </a:r>
            <a:r>
              <a:rPr sz="1550" spc="30" dirty="0">
                <a:solidFill>
                  <a:srgbClr val="FFFFFF"/>
                </a:solidFill>
                <a:latin typeface="Arial MT"/>
                <a:cs typeface="Arial MT"/>
              </a:rPr>
              <a:t> </a:t>
            </a:r>
            <a:r>
              <a:rPr sz="1550" dirty="0">
                <a:solidFill>
                  <a:srgbClr val="FFFFFF"/>
                </a:solidFill>
                <a:latin typeface="Arial MT"/>
                <a:cs typeface="Arial MT"/>
              </a:rPr>
              <a:t>the</a:t>
            </a:r>
            <a:r>
              <a:rPr sz="1550" spc="235" dirty="0">
                <a:solidFill>
                  <a:srgbClr val="FFFFFF"/>
                </a:solidFill>
                <a:latin typeface="Arial MT"/>
                <a:cs typeface="Arial MT"/>
              </a:rPr>
              <a:t> </a:t>
            </a:r>
            <a:r>
              <a:rPr sz="1550" dirty="0">
                <a:solidFill>
                  <a:srgbClr val="FFFFFF"/>
                </a:solidFill>
                <a:latin typeface="Arial MT"/>
                <a:cs typeface="Arial MT"/>
              </a:rPr>
              <a:t>challenge</a:t>
            </a:r>
            <a:r>
              <a:rPr sz="1550" spc="114" dirty="0">
                <a:solidFill>
                  <a:srgbClr val="FFFFFF"/>
                </a:solidFill>
                <a:latin typeface="Arial MT"/>
                <a:cs typeface="Arial MT"/>
              </a:rPr>
              <a:t> </a:t>
            </a:r>
            <a:r>
              <a:rPr sz="1550" dirty="0">
                <a:solidFill>
                  <a:srgbClr val="FFFFFF"/>
                </a:solidFill>
                <a:latin typeface="Arial MT"/>
                <a:cs typeface="Arial MT"/>
              </a:rPr>
              <a:t>of</a:t>
            </a:r>
            <a:r>
              <a:rPr sz="1550" spc="105" dirty="0">
                <a:solidFill>
                  <a:srgbClr val="FFFFFF"/>
                </a:solidFill>
                <a:latin typeface="Arial MT"/>
                <a:cs typeface="Arial MT"/>
              </a:rPr>
              <a:t> </a:t>
            </a:r>
            <a:r>
              <a:rPr sz="1550" dirty="0">
                <a:solidFill>
                  <a:srgbClr val="FFFFFF"/>
                </a:solidFill>
                <a:latin typeface="Arial MT"/>
                <a:cs typeface="Arial MT"/>
              </a:rPr>
              <a:t>optimizing</a:t>
            </a:r>
            <a:r>
              <a:rPr sz="1550" spc="114" dirty="0">
                <a:solidFill>
                  <a:srgbClr val="FFFFFF"/>
                </a:solidFill>
                <a:latin typeface="Arial MT"/>
                <a:cs typeface="Arial MT"/>
              </a:rPr>
              <a:t> </a:t>
            </a:r>
            <a:r>
              <a:rPr sz="1550" dirty="0">
                <a:solidFill>
                  <a:srgbClr val="FFFFFF"/>
                </a:solidFill>
                <a:latin typeface="Arial MT"/>
                <a:cs typeface="Arial MT"/>
              </a:rPr>
              <a:t>the</a:t>
            </a:r>
            <a:r>
              <a:rPr sz="1550" spc="114" dirty="0">
                <a:solidFill>
                  <a:srgbClr val="FFFFFF"/>
                </a:solidFill>
                <a:latin typeface="Arial MT"/>
                <a:cs typeface="Arial MT"/>
              </a:rPr>
              <a:t> </a:t>
            </a:r>
            <a:r>
              <a:rPr sz="1550" spc="-10" dirty="0">
                <a:solidFill>
                  <a:srgbClr val="FFFFFF"/>
                </a:solidFill>
                <a:latin typeface="Arial MT"/>
                <a:cs typeface="Arial MT"/>
              </a:rPr>
              <a:t>career </a:t>
            </a:r>
            <a:r>
              <a:rPr sz="1550" dirty="0">
                <a:solidFill>
                  <a:srgbClr val="FFFFFF"/>
                </a:solidFill>
                <a:latin typeface="Arial MT"/>
                <a:cs typeface="Arial MT"/>
              </a:rPr>
              <a:t>trajectory</a:t>
            </a:r>
            <a:r>
              <a:rPr sz="1550" spc="150" dirty="0">
                <a:solidFill>
                  <a:srgbClr val="FFFFFF"/>
                </a:solidFill>
                <a:latin typeface="Arial MT"/>
                <a:cs typeface="Arial MT"/>
              </a:rPr>
              <a:t> </a:t>
            </a:r>
            <a:r>
              <a:rPr sz="1550" dirty="0">
                <a:solidFill>
                  <a:srgbClr val="FFFFFF"/>
                </a:solidFill>
                <a:latin typeface="Arial MT"/>
                <a:cs typeface="Arial MT"/>
              </a:rPr>
              <a:t>of</a:t>
            </a:r>
            <a:r>
              <a:rPr sz="1550" spc="35" dirty="0">
                <a:solidFill>
                  <a:srgbClr val="FFFFFF"/>
                </a:solidFill>
                <a:latin typeface="Arial MT"/>
                <a:cs typeface="Arial MT"/>
              </a:rPr>
              <a:t> </a:t>
            </a:r>
            <a:r>
              <a:rPr sz="1550" dirty="0">
                <a:solidFill>
                  <a:srgbClr val="FFFFFF"/>
                </a:solidFill>
                <a:latin typeface="Arial MT"/>
                <a:cs typeface="Arial MT"/>
              </a:rPr>
              <a:t>its</a:t>
            </a:r>
            <a:r>
              <a:rPr sz="1550" spc="150" dirty="0">
                <a:solidFill>
                  <a:srgbClr val="FFFFFF"/>
                </a:solidFill>
                <a:latin typeface="Arial MT"/>
                <a:cs typeface="Arial MT"/>
              </a:rPr>
              <a:t> </a:t>
            </a:r>
            <a:r>
              <a:rPr sz="1550" dirty="0">
                <a:solidFill>
                  <a:srgbClr val="FFFFFF"/>
                </a:solidFill>
                <a:latin typeface="Arial MT"/>
                <a:cs typeface="Arial MT"/>
              </a:rPr>
              <a:t>graduates.</a:t>
            </a:r>
            <a:r>
              <a:rPr sz="1550" spc="135" dirty="0">
                <a:solidFill>
                  <a:srgbClr val="FFFFFF"/>
                </a:solidFill>
                <a:latin typeface="Arial MT"/>
                <a:cs typeface="Arial MT"/>
              </a:rPr>
              <a:t> </a:t>
            </a:r>
            <a:r>
              <a:rPr sz="1550" dirty="0">
                <a:solidFill>
                  <a:srgbClr val="FFFFFF"/>
                </a:solidFill>
                <a:latin typeface="Arial MT"/>
                <a:cs typeface="Arial MT"/>
              </a:rPr>
              <a:t>Despite</a:t>
            </a:r>
            <a:r>
              <a:rPr sz="1550" spc="140" dirty="0">
                <a:solidFill>
                  <a:srgbClr val="FFFFFF"/>
                </a:solidFill>
                <a:latin typeface="Arial MT"/>
                <a:cs typeface="Arial MT"/>
              </a:rPr>
              <a:t> </a:t>
            </a:r>
            <a:r>
              <a:rPr sz="1550" dirty="0">
                <a:solidFill>
                  <a:srgbClr val="FFFFFF"/>
                </a:solidFill>
                <a:latin typeface="Arial MT"/>
                <a:cs typeface="Arial MT"/>
              </a:rPr>
              <a:t>possessing</a:t>
            </a:r>
            <a:r>
              <a:rPr sz="1550" spc="135" dirty="0">
                <a:solidFill>
                  <a:srgbClr val="FFFFFF"/>
                </a:solidFill>
                <a:latin typeface="Arial MT"/>
                <a:cs typeface="Arial MT"/>
              </a:rPr>
              <a:t> </a:t>
            </a:r>
            <a:r>
              <a:rPr sz="1550" dirty="0">
                <a:solidFill>
                  <a:srgbClr val="FFFFFF"/>
                </a:solidFill>
                <a:latin typeface="Arial MT"/>
                <a:cs typeface="Arial MT"/>
              </a:rPr>
              <a:t>diverse</a:t>
            </a:r>
            <a:r>
              <a:rPr sz="1550" spc="140" dirty="0">
                <a:solidFill>
                  <a:srgbClr val="FFFFFF"/>
                </a:solidFill>
                <a:latin typeface="Arial MT"/>
                <a:cs typeface="Arial MT"/>
              </a:rPr>
              <a:t> </a:t>
            </a:r>
            <a:r>
              <a:rPr sz="1550" dirty="0">
                <a:solidFill>
                  <a:srgbClr val="FFFFFF"/>
                </a:solidFill>
                <a:latin typeface="Arial MT"/>
                <a:cs typeface="Arial MT"/>
              </a:rPr>
              <a:t>cognitive,</a:t>
            </a:r>
            <a:r>
              <a:rPr sz="1550" spc="120" dirty="0">
                <a:solidFill>
                  <a:srgbClr val="FFFFFF"/>
                </a:solidFill>
                <a:latin typeface="Arial MT"/>
                <a:cs typeface="Arial MT"/>
              </a:rPr>
              <a:t> </a:t>
            </a:r>
            <a:r>
              <a:rPr sz="1550" dirty="0">
                <a:solidFill>
                  <a:srgbClr val="FFFFFF"/>
                </a:solidFill>
                <a:latin typeface="Arial MT"/>
                <a:cs typeface="Arial MT"/>
              </a:rPr>
              <a:t>technical,</a:t>
            </a:r>
            <a:r>
              <a:rPr sz="1550" spc="125" dirty="0">
                <a:solidFill>
                  <a:srgbClr val="FFFFFF"/>
                </a:solidFill>
                <a:latin typeface="Arial MT"/>
                <a:cs typeface="Arial MT"/>
              </a:rPr>
              <a:t> </a:t>
            </a:r>
            <a:r>
              <a:rPr sz="1550" dirty="0">
                <a:solidFill>
                  <a:srgbClr val="FFFFFF"/>
                </a:solidFill>
                <a:latin typeface="Arial MT"/>
                <a:cs typeface="Arial MT"/>
              </a:rPr>
              <a:t>and</a:t>
            </a:r>
            <a:r>
              <a:rPr sz="1550" spc="135" dirty="0">
                <a:solidFill>
                  <a:srgbClr val="FFFFFF"/>
                </a:solidFill>
                <a:latin typeface="Arial MT"/>
                <a:cs typeface="Arial MT"/>
              </a:rPr>
              <a:t> </a:t>
            </a:r>
            <a:r>
              <a:rPr sz="1550" dirty="0">
                <a:solidFill>
                  <a:srgbClr val="FFFFFF"/>
                </a:solidFill>
                <a:latin typeface="Arial MT"/>
                <a:cs typeface="Arial MT"/>
              </a:rPr>
              <a:t>personality</a:t>
            </a:r>
            <a:r>
              <a:rPr sz="1550" spc="254" dirty="0">
                <a:solidFill>
                  <a:srgbClr val="FFFFFF"/>
                </a:solidFill>
                <a:latin typeface="Arial MT"/>
                <a:cs typeface="Arial MT"/>
              </a:rPr>
              <a:t> </a:t>
            </a:r>
            <a:r>
              <a:rPr sz="1550" spc="-10" dirty="0">
                <a:solidFill>
                  <a:srgbClr val="FFFFFF"/>
                </a:solidFill>
                <a:latin typeface="Arial MT"/>
                <a:cs typeface="Arial MT"/>
              </a:rPr>
              <a:t>skills, </a:t>
            </a:r>
            <a:r>
              <a:rPr sz="1550" dirty="0">
                <a:solidFill>
                  <a:srgbClr val="FFFFFF"/>
                </a:solidFill>
                <a:latin typeface="Arial MT"/>
                <a:cs typeface="Arial MT"/>
              </a:rPr>
              <a:t>many</a:t>
            </a:r>
            <a:r>
              <a:rPr sz="1550" spc="45" dirty="0">
                <a:solidFill>
                  <a:srgbClr val="FFFFFF"/>
                </a:solidFill>
                <a:latin typeface="Arial MT"/>
                <a:cs typeface="Arial MT"/>
              </a:rPr>
              <a:t> </a:t>
            </a:r>
            <a:r>
              <a:rPr sz="1550" dirty="0">
                <a:solidFill>
                  <a:srgbClr val="FFFFFF"/>
                </a:solidFill>
                <a:latin typeface="Arial MT"/>
                <a:cs typeface="Arial MT"/>
              </a:rPr>
              <a:t>engineering</a:t>
            </a:r>
            <a:r>
              <a:rPr sz="1550" spc="114" dirty="0">
                <a:solidFill>
                  <a:srgbClr val="FFFFFF"/>
                </a:solidFill>
                <a:latin typeface="Arial MT"/>
                <a:cs typeface="Arial MT"/>
              </a:rPr>
              <a:t> </a:t>
            </a:r>
            <a:r>
              <a:rPr sz="1550" dirty="0">
                <a:solidFill>
                  <a:srgbClr val="FFFFFF"/>
                </a:solidFill>
                <a:latin typeface="Arial MT"/>
                <a:cs typeface="Arial MT"/>
              </a:rPr>
              <a:t>graduates</a:t>
            </a:r>
            <a:r>
              <a:rPr sz="1550" spc="45" dirty="0">
                <a:solidFill>
                  <a:srgbClr val="FFFFFF"/>
                </a:solidFill>
                <a:latin typeface="Arial MT"/>
                <a:cs typeface="Arial MT"/>
              </a:rPr>
              <a:t> </a:t>
            </a:r>
            <a:r>
              <a:rPr sz="1550" dirty="0">
                <a:solidFill>
                  <a:srgbClr val="FFFFFF"/>
                </a:solidFill>
                <a:latin typeface="Arial MT"/>
                <a:cs typeface="Arial MT"/>
              </a:rPr>
              <a:t>struggle</a:t>
            </a:r>
            <a:r>
              <a:rPr sz="1550" spc="120" dirty="0">
                <a:solidFill>
                  <a:srgbClr val="FFFFFF"/>
                </a:solidFill>
                <a:latin typeface="Arial MT"/>
                <a:cs typeface="Arial MT"/>
              </a:rPr>
              <a:t> </a:t>
            </a:r>
            <a:r>
              <a:rPr sz="1550" dirty="0">
                <a:solidFill>
                  <a:srgbClr val="FFFFFF"/>
                </a:solidFill>
                <a:latin typeface="Arial MT"/>
                <a:cs typeface="Arial MT"/>
              </a:rPr>
              <a:t>in</a:t>
            </a:r>
            <a:r>
              <a:rPr sz="1550" spc="114" dirty="0">
                <a:solidFill>
                  <a:srgbClr val="FFFFFF"/>
                </a:solidFill>
                <a:latin typeface="Arial MT"/>
                <a:cs typeface="Arial MT"/>
              </a:rPr>
              <a:t> </a:t>
            </a:r>
            <a:r>
              <a:rPr sz="1550" dirty="0">
                <a:solidFill>
                  <a:srgbClr val="FFFFFF"/>
                </a:solidFill>
                <a:latin typeface="Arial MT"/>
                <a:cs typeface="Arial MT"/>
              </a:rPr>
              <a:t>a</a:t>
            </a:r>
            <a:r>
              <a:rPr sz="1550" spc="114" dirty="0">
                <a:solidFill>
                  <a:srgbClr val="FFFFFF"/>
                </a:solidFill>
                <a:latin typeface="Arial MT"/>
                <a:cs typeface="Arial MT"/>
              </a:rPr>
              <a:t> </a:t>
            </a:r>
            <a:r>
              <a:rPr sz="1550" dirty="0">
                <a:solidFill>
                  <a:srgbClr val="FFFFFF"/>
                </a:solidFill>
                <a:latin typeface="Arial MT"/>
                <a:cs typeface="Arial MT"/>
              </a:rPr>
              <a:t>fiercely</a:t>
            </a:r>
            <a:r>
              <a:rPr sz="1550" spc="254" dirty="0">
                <a:solidFill>
                  <a:srgbClr val="FFFFFF"/>
                </a:solidFill>
                <a:latin typeface="Arial MT"/>
                <a:cs typeface="Arial MT"/>
              </a:rPr>
              <a:t> </a:t>
            </a:r>
            <a:r>
              <a:rPr sz="1550" dirty="0">
                <a:solidFill>
                  <a:srgbClr val="FFFFFF"/>
                </a:solidFill>
                <a:latin typeface="Arial MT"/>
                <a:cs typeface="Arial MT"/>
              </a:rPr>
              <a:t>competitive</a:t>
            </a:r>
            <a:r>
              <a:rPr sz="1550" spc="120" dirty="0">
                <a:solidFill>
                  <a:srgbClr val="FFFFFF"/>
                </a:solidFill>
                <a:latin typeface="Arial MT"/>
                <a:cs typeface="Arial MT"/>
              </a:rPr>
              <a:t> </a:t>
            </a:r>
            <a:r>
              <a:rPr sz="1550" dirty="0">
                <a:solidFill>
                  <a:srgbClr val="FFFFFF"/>
                </a:solidFill>
                <a:latin typeface="Arial MT"/>
                <a:cs typeface="Arial MT"/>
              </a:rPr>
              <a:t>job</a:t>
            </a:r>
            <a:r>
              <a:rPr sz="1550" spc="114" dirty="0">
                <a:solidFill>
                  <a:srgbClr val="FFFFFF"/>
                </a:solidFill>
                <a:latin typeface="Arial MT"/>
                <a:cs typeface="Arial MT"/>
              </a:rPr>
              <a:t> </a:t>
            </a:r>
            <a:r>
              <a:rPr sz="1550" spc="-10" dirty="0">
                <a:solidFill>
                  <a:srgbClr val="FFFFFF"/>
                </a:solidFill>
                <a:latin typeface="Arial MT"/>
                <a:cs typeface="Arial MT"/>
              </a:rPr>
              <a:t>market.</a:t>
            </a:r>
            <a:endParaRPr sz="1550">
              <a:latin typeface="Arial MT"/>
              <a:cs typeface="Arial MT"/>
            </a:endParaRPr>
          </a:p>
        </p:txBody>
      </p:sp>
      <p:grpSp>
        <p:nvGrpSpPr>
          <p:cNvPr id="10" name="object 10"/>
          <p:cNvGrpSpPr/>
          <p:nvPr/>
        </p:nvGrpSpPr>
        <p:grpSpPr>
          <a:xfrm>
            <a:off x="838200" y="3486150"/>
            <a:ext cx="10515600" cy="1238250"/>
            <a:chOff x="838200" y="3486150"/>
            <a:chExt cx="10515600" cy="1238250"/>
          </a:xfrm>
        </p:grpSpPr>
        <p:sp>
          <p:nvSpPr>
            <p:cNvPr id="11" name="object 11"/>
            <p:cNvSpPr/>
            <p:nvPr/>
          </p:nvSpPr>
          <p:spPr>
            <a:xfrm>
              <a:off x="838200" y="3486150"/>
              <a:ext cx="10515600" cy="1238250"/>
            </a:xfrm>
            <a:custGeom>
              <a:avLst/>
              <a:gdLst/>
              <a:ahLst/>
              <a:cxnLst/>
              <a:rect l="l" t="t" r="r" b="b"/>
              <a:pathLst>
                <a:path w="10515600" h="1238250">
                  <a:moveTo>
                    <a:pt x="10391775" y="0"/>
                  </a:moveTo>
                  <a:lnTo>
                    <a:pt x="123825" y="0"/>
                  </a:lnTo>
                  <a:lnTo>
                    <a:pt x="75625" y="9739"/>
                  </a:lnTo>
                  <a:lnTo>
                    <a:pt x="36266" y="36290"/>
                  </a:lnTo>
                  <a:lnTo>
                    <a:pt x="9730" y="75652"/>
                  </a:lnTo>
                  <a:lnTo>
                    <a:pt x="0" y="123825"/>
                  </a:lnTo>
                  <a:lnTo>
                    <a:pt x="0" y="1114425"/>
                  </a:lnTo>
                  <a:lnTo>
                    <a:pt x="9730" y="1162597"/>
                  </a:lnTo>
                  <a:lnTo>
                    <a:pt x="36266" y="1201959"/>
                  </a:lnTo>
                  <a:lnTo>
                    <a:pt x="75625" y="1228510"/>
                  </a:lnTo>
                  <a:lnTo>
                    <a:pt x="123825" y="1238250"/>
                  </a:lnTo>
                  <a:lnTo>
                    <a:pt x="10391775" y="1238250"/>
                  </a:lnTo>
                  <a:lnTo>
                    <a:pt x="10439947" y="1228510"/>
                  </a:lnTo>
                  <a:lnTo>
                    <a:pt x="10479309" y="1201959"/>
                  </a:lnTo>
                  <a:lnTo>
                    <a:pt x="10505860" y="1162597"/>
                  </a:lnTo>
                  <a:lnTo>
                    <a:pt x="10515600" y="1114425"/>
                  </a:lnTo>
                  <a:lnTo>
                    <a:pt x="10515600" y="123825"/>
                  </a:lnTo>
                  <a:lnTo>
                    <a:pt x="10505860" y="75652"/>
                  </a:lnTo>
                  <a:lnTo>
                    <a:pt x="10479309" y="36290"/>
                  </a:lnTo>
                  <a:lnTo>
                    <a:pt x="10439947" y="9739"/>
                  </a:lnTo>
                  <a:lnTo>
                    <a:pt x="10391775" y="0"/>
                  </a:lnTo>
                  <a:close/>
                </a:path>
              </a:pathLst>
            </a:custGeom>
            <a:solidFill>
              <a:srgbClr val="A4A4A4"/>
            </a:solidFill>
          </p:spPr>
          <p:txBody>
            <a:bodyPr wrap="square" lIns="0" tIns="0" rIns="0" bIns="0" rtlCol="0"/>
            <a:lstStyle/>
            <a:p>
              <a:endParaRPr/>
            </a:p>
          </p:txBody>
        </p:sp>
        <p:sp>
          <p:nvSpPr>
            <p:cNvPr id="12" name="object 12"/>
            <p:cNvSpPr/>
            <p:nvPr/>
          </p:nvSpPr>
          <p:spPr>
            <a:xfrm>
              <a:off x="1320469" y="3857980"/>
              <a:ext cx="481330" cy="494665"/>
            </a:xfrm>
            <a:custGeom>
              <a:avLst/>
              <a:gdLst/>
              <a:ahLst/>
              <a:cxnLst/>
              <a:rect l="l" t="t" r="r" b="b"/>
              <a:pathLst>
                <a:path w="481330" h="494664">
                  <a:moveTo>
                    <a:pt x="460082" y="49517"/>
                  </a:moveTo>
                  <a:lnTo>
                    <a:pt x="456260" y="30251"/>
                  </a:lnTo>
                  <a:lnTo>
                    <a:pt x="445820" y="14516"/>
                  </a:lnTo>
                  <a:lnTo>
                    <a:pt x="430314" y="3898"/>
                  </a:lnTo>
                  <a:lnTo>
                    <a:pt x="411327" y="0"/>
                  </a:lnTo>
                  <a:lnTo>
                    <a:pt x="392328" y="3873"/>
                  </a:lnTo>
                  <a:lnTo>
                    <a:pt x="376809" y="14465"/>
                  </a:lnTo>
                  <a:lnTo>
                    <a:pt x="366344" y="30175"/>
                  </a:lnTo>
                  <a:lnTo>
                    <a:pt x="362496" y="49428"/>
                  </a:lnTo>
                  <a:lnTo>
                    <a:pt x="364007" y="61696"/>
                  </a:lnTo>
                  <a:lnTo>
                    <a:pt x="368376" y="73037"/>
                  </a:lnTo>
                  <a:lnTo>
                    <a:pt x="375348" y="82956"/>
                  </a:lnTo>
                  <a:lnTo>
                    <a:pt x="384657" y="90944"/>
                  </a:lnTo>
                  <a:lnTo>
                    <a:pt x="348551" y="197954"/>
                  </a:lnTo>
                  <a:lnTo>
                    <a:pt x="341134" y="198526"/>
                  </a:lnTo>
                  <a:lnTo>
                    <a:pt x="333933" y="200215"/>
                  </a:lnTo>
                  <a:lnTo>
                    <a:pt x="327075" y="202984"/>
                  </a:lnTo>
                  <a:lnTo>
                    <a:pt x="320662" y="206806"/>
                  </a:lnTo>
                  <a:lnTo>
                    <a:pt x="277634" y="174066"/>
                  </a:lnTo>
                  <a:lnTo>
                    <a:pt x="247891" y="151447"/>
                  </a:lnTo>
                  <a:lnTo>
                    <a:pt x="250875" y="132029"/>
                  </a:lnTo>
                  <a:lnTo>
                    <a:pt x="246430" y="113601"/>
                  </a:lnTo>
                  <a:lnTo>
                    <a:pt x="235508" y="98209"/>
                  </a:lnTo>
                  <a:lnTo>
                    <a:pt x="219011" y="87896"/>
                  </a:lnTo>
                  <a:lnTo>
                    <a:pt x="199872" y="84874"/>
                  </a:lnTo>
                  <a:lnTo>
                    <a:pt x="181698" y="89369"/>
                  </a:lnTo>
                  <a:lnTo>
                    <a:pt x="166509" y="100457"/>
                  </a:lnTo>
                  <a:lnTo>
                    <a:pt x="156324" y="117182"/>
                  </a:lnTo>
                  <a:lnTo>
                    <a:pt x="153314" y="133502"/>
                  </a:lnTo>
                  <a:lnTo>
                    <a:pt x="155676" y="149504"/>
                  </a:lnTo>
                  <a:lnTo>
                    <a:pt x="162979" y="163880"/>
                  </a:lnTo>
                  <a:lnTo>
                    <a:pt x="174840" y="175336"/>
                  </a:lnTo>
                  <a:lnTo>
                    <a:pt x="128333" y="325196"/>
                  </a:lnTo>
                  <a:lnTo>
                    <a:pt x="125476" y="325196"/>
                  </a:lnTo>
                  <a:lnTo>
                    <a:pt x="106476" y="329044"/>
                  </a:lnTo>
                  <a:lnTo>
                    <a:pt x="90944" y="339610"/>
                  </a:lnTo>
                  <a:lnTo>
                    <a:pt x="80441" y="355307"/>
                  </a:lnTo>
                  <a:lnTo>
                    <a:pt x="76568" y="374561"/>
                  </a:lnTo>
                  <a:lnTo>
                    <a:pt x="80352" y="393827"/>
                  </a:lnTo>
                  <a:lnTo>
                    <a:pt x="90779" y="409587"/>
                  </a:lnTo>
                  <a:lnTo>
                    <a:pt x="106260" y="420230"/>
                  </a:lnTo>
                  <a:lnTo>
                    <a:pt x="125247" y="424154"/>
                  </a:lnTo>
                  <a:lnTo>
                    <a:pt x="144246" y="420319"/>
                  </a:lnTo>
                  <a:lnTo>
                    <a:pt x="159778" y="409752"/>
                  </a:lnTo>
                  <a:lnTo>
                    <a:pt x="170281" y="394055"/>
                  </a:lnTo>
                  <a:lnTo>
                    <a:pt x="174155" y="374802"/>
                  </a:lnTo>
                  <a:lnTo>
                    <a:pt x="172847" y="363296"/>
                  </a:lnTo>
                  <a:lnTo>
                    <a:pt x="169011" y="352552"/>
                  </a:lnTo>
                  <a:lnTo>
                    <a:pt x="162839" y="342988"/>
                  </a:lnTo>
                  <a:lnTo>
                    <a:pt x="154546" y="335026"/>
                  </a:lnTo>
                  <a:lnTo>
                    <a:pt x="201460" y="183819"/>
                  </a:lnTo>
                  <a:lnTo>
                    <a:pt x="202158" y="183819"/>
                  </a:lnTo>
                  <a:lnTo>
                    <a:pt x="209918" y="183184"/>
                  </a:lnTo>
                  <a:lnTo>
                    <a:pt x="217436" y="181305"/>
                  </a:lnTo>
                  <a:lnTo>
                    <a:pt x="224561" y="178257"/>
                  </a:lnTo>
                  <a:lnTo>
                    <a:pt x="231165" y="174066"/>
                  </a:lnTo>
                  <a:lnTo>
                    <a:pt x="303301" y="228854"/>
                  </a:lnTo>
                  <a:lnTo>
                    <a:pt x="300977" y="234759"/>
                  </a:lnTo>
                  <a:lnTo>
                    <a:pt x="299783" y="241071"/>
                  </a:lnTo>
                  <a:lnTo>
                    <a:pt x="299758" y="247484"/>
                  </a:lnTo>
                  <a:lnTo>
                    <a:pt x="303580" y="266700"/>
                  </a:lnTo>
                  <a:lnTo>
                    <a:pt x="314032" y="282435"/>
                  </a:lnTo>
                  <a:lnTo>
                    <a:pt x="329539" y="293052"/>
                  </a:lnTo>
                  <a:lnTo>
                    <a:pt x="348526" y="296938"/>
                  </a:lnTo>
                  <a:lnTo>
                    <a:pt x="367550" y="293052"/>
                  </a:lnTo>
                  <a:lnTo>
                    <a:pt x="383057" y="282435"/>
                  </a:lnTo>
                  <a:lnTo>
                    <a:pt x="393509" y="266738"/>
                  </a:lnTo>
                  <a:lnTo>
                    <a:pt x="397344" y="247446"/>
                  </a:lnTo>
                  <a:lnTo>
                    <a:pt x="395833" y="235267"/>
                  </a:lnTo>
                  <a:lnTo>
                    <a:pt x="391490" y="223964"/>
                  </a:lnTo>
                  <a:lnTo>
                    <a:pt x="384556" y="214071"/>
                  </a:lnTo>
                  <a:lnTo>
                    <a:pt x="376135" y="206806"/>
                  </a:lnTo>
                  <a:lnTo>
                    <a:pt x="375323" y="206095"/>
                  </a:lnTo>
                  <a:lnTo>
                    <a:pt x="411289" y="98996"/>
                  </a:lnTo>
                  <a:lnTo>
                    <a:pt x="430276" y="95110"/>
                  </a:lnTo>
                  <a:lnTo>
                    <a:pt x="445795" y="84505"/>
                  </a:lnTo>
                  <a:lnTo>
                    <a:pt x="456247" y="68783"/>
                  </a:lnTo>
                  <a:lnTo>
                    <a:pt x="460082" y="49517"/>
                  </a:lnTo>
                  <a:close/>
                </a:path>
                <a:path w="481330" h="494664">
                  <a:moveTo>
                    <a:pt x="480999" y="452081"/>
                  </a:moveTo>
                  <a:lnTo>
                    <a:pt x="41833" y="452081"/>
                  </a:lnTo>
                  <a:lnTo>
                    <a:pt x="41833" y="647"/>
                  </a:lnTo>
                  <a:lnTo>
                    <a:pt x="0" y="647"/>
                  </a:lnTo>
                  <a:lnTo>
                    <a:pt x="0" y="452081"/>
                  </a:lnTo>
                  <a:lnTo>
                    <a:pt x="0" y="494284"/>
                  </a:lnTo>
                  <a:lnTo>
                    <a:pt x="480999" y="494284"/>
                  </a:lnTo>
                  <a:lnTo>
                    <a:pt x="480999" y="452081"/>
                  </a:lnTo>
                  <a:close/>
                </a:path>
              </a:pathLst>
            </a:custGeom>
            <a:solidFill>
              <a:srgbClr val="FFFFFF"/>
            </a:solidFill>
          </p:spPr>
          <p:txBody>
            <a:bodyPr wrap="square" lIns="0" tIns="0" rIns="0" bIns="0" rtlCol="0"/>
            <a:lstStyle/>
            <a:p>
              <a:endParaRPr/>
            </a:p>
          </p:txBody>
        </p:sp>
      </p:grpSp>
      <p:sp>
        <p:nvSpPr>
          <p:cNvPr id="13" name="object 13"/>
          <p:cNvSpPr txBox="1"/>
          <p:nvPr/>
        </p:nvSpPr>
        <p:spPr>
          <a:xfrm>
            <a:off x="2396744" y="3648011"/>
            <a:ext cx="8822055" cy="895985"/>
          </a:xfrm>
          <a:prstGeom prst="rect">
            <a:avLst/>
          </a:prstGeom>
        </p:spPr>
        <p:txBody>
          <a:bodyPr vert="horz" wrap="square" lIns="0" tIns="15875" rIns="0" bIns="0" rtlCol="0">
            <a:spAutoFit/>
          </a:bodyPr>
          <a:lstStyle/>
          <a:p>
            <a:pPr marL="12700">
              <a:lnSpc>
                <a:spcPts val="1755"/>
              </a:lnSpc>
              <a:spcBef>
                <a:spcPts val="125"/>
              </a:spcBef>
            </a:pPr>
            <a:r>
              <a:rPr sz="1550" dirty="0">
                <a:solidFill>
                  <a:srgbClr val="FFFFFF"/>
                </a:solidFill>
                <a:latin typeface="Arial MT"/>
                <a:cs typeface="Arial MT"/>
              </a:rPr>
              <a:t>In</a:t>
            </a:r>
            <a:r>
              <a:rPr sz="1550" spc="120" dirty="0">
                <a:solidFill>
                  <a:srgbClr val="FFFFFF"/>
                </a:solidFill>
                <a:latin typeface="Arial MT"/>
                <a:cs typeface="Arial MT"/>
              </a:rPr>
              <a:t> </a:t>
            </a:r>
            <a:r>
              <a:rPr sz="1550" dirty="0">
                <a:solidFill>
                  <a:srgbClr val="FFFFFF"/>
                </a:solidFill>
                <a:latin typeface="Arial MT"/>
                <a:cs typeface="Arial MT"/>
              </a:rPr>
              <a:t>response,</a:t>
            </a:r>
            <a:r>
              <a:rPr sz="1550" spc="110" dirty="0">
                <a:solidFill>
                  <a:srgbClr val="FFFFFF"/>
                </a:solidFill>
                <a:latin typeface="Arial MT"/>
                <a:cs typeface="Arial MT"/>
              </a:rPr>
              <a:t> </a:t>
            </a:r>
            <a:r>
              <a:rPr sz="1550" dirty="0">
                <a:solidFill>
                  <a:srgbClr val="FFFFFF"/>
                </a:solidFill>
                <a:latin typeface="Arial MT"/>
                <a:cs typeface="Arial MT"/>
              </a:rPr>
              <a:t>we</a:t>
            </a:r>
            <a:r>
              <a:rPr sz="1550" spc="120" dirty="0">
                <a:solidFill>
                  <a:srgbClr val="FFFFFF"/>
                </a:solidFill>
                <a:latin typeface="Arial MT"/>
                <a:cs typeface="Arial MT"/>
              </a:rPr>
              <a:t> </a:t>
            </a:r>
            <a:r>
              <a:rPr sz="1550" dirty="0">
                <a:solidFill>
                  <a:srgbClr val="FFFFFF"/>
                </a:solidFill>
                <a:latin typeface="Arial MT"/>
                <a:cs typeface="Arial MT"/>
              </a:rPr>
              <a:t>are</a:t>
            </a:r>
            <a:r>
              <a:rPr sz="1550" spc="40" dirty="0">
                <a:solidFill>
                  <a:srgbClr val="FFFFFF"/>
                </a:solidFill>
                <a:latin typeface="Arial MT"/>
                <a:cs typeface="Arial MT"/>
              </a:rPr>
              <a:t> </a:t>
            </a:r>
            <a:r>
              <a:rPr sz="1550" dirty="0">
                <a:solidFill>
                  <a:srgbClr val="FFFFFF"/>
                </a:solidFill>
                <a:latin typeface="Arial MT"/>
                <a:cs typeface="Arial MT"/>
              </a:rPr>
              <a:t>undertaking</a:t>
            </a:r>
            <a:r>
              <a:rPr sz="1550" spc="120" dirty="0">
                <a:solidFill>
                  <a:srgbClr val="FFFFFF"/>
                </a:solidFill>
                <a:latin typeface="Arial MT"/>
                <a:cs typeface="Arial MT"/>
              </a:rPr>
              <a:t> </a:t>
            </a:r>
            <a:r>
              <a:rPr sz="1550" dirty="0">
                <a:solidFill>
                  <a:srgbClr val="FFFFFF"/>
                </a:solidFill>
                <a:latin typeface="Arial MT"/>
                <a:cs typeface="Arial MT"/>
              </a:rPr>
              <a:t>an</a:t>
            </a:r>
            <a:r>
              <a:rPr sz="1550" spc="140" dirty="0">
                <a:solidFill>
                  <a:srgbClr val="FFFFFF"/>
                </a:solidFill>
                <a:latin typeface="Arial MT"/>
                <a:cs typeface="Arial MT"/>
              </a:rPr>
              <a:t> </a:t>
            </a:r>
            <a:r>
              <a:rPr sz="1550" dirty="0">
                <a:solidFill>
                  <a:srgbClr val="FFFFFF"/>
                </a:solidFill>
                <a:latin typeface="Arial MT"/>
                <a:cs typeface="Arial MT"/>
              </a:rPr>
              <a:t>extensive</a:t>
            </a:r>
            <a:r>
              <a:rPr sz="1550" spc="120" dirty="0">
                <a:solidFill>
                  <a:srgbClr val="FFFFFF"/>
                </a:solidFill>
                <a:latin typeface="Arial MT"/>
                <a:cs typeface="Arial MT"/>
              </a:rPr>
              <a:t> </a:t>
            </a:r>
            <a:r>
              <a:rPr sz="1550" dirty="0">
                <a:solidFill>
                  <a:srgbClr val="FFFFFF"/>
                </a:solidFill>
                <a:latin typeface="Arial MT"/>
                <a:cs typeface="Arial MT"/>
              </a:rPr>
              <a:t>data</a:t>
            </a:r>
            <a:r>
              <a:rPr sz="1550" spc="120" dirty="0">
                <a:solidFill>
                  <a:srgbClr val="FFFFFF"/>
                </a:solidFill>
                <a:latin typeface="Arial MT"/>
                <a:cs typeface="Arial MT"/>
              </a:rPr>
              <a:t> </a:t>
            </a:r>
            <a:r>
              <a:rPr sz="1550" dirty="0">
                <a:solidFill>
                  <a:srgbClr val="FFFFFF"/>
                </a:solidFill>
                <a:latin typeface="Arial MT"/>
                <a:cs typeface="Arial MT"/>
              </a:rPr>
              <a:t>exploration</a:t>
            </a:r>
            <a:r>
              <a:rPr sz="1550" spc="125" dirty="0">
                <a:solidFill>
                  <a:srgbClr val="FFFFFF"/>
                </a:solidFill>
                <a:latin typeface="Arial MT"/>
                <a:cs typeface="Arial MT"/>
              </a:rPr>
              <a:t> </a:t>
            </a:r>
            <a:r>
              <a:rPr sz="1550" dirty="0">
                <a:solidFill>
                  <a:srgbClr val="FFFFFF"/>
                </a:solidFill>
                <a:latin typeface="Arial MT"/>
                <a:cs typeface="Arial MT"/>
              </a:rPr>
              <a:t>and</a:t>
            </a:r>
            <a:r>
              <a:rPr sz="1550" spc="35" dirty="0">
                <a:solidFill>
                  <a:srgbClr val="FFFFFF"/>
                </a:solidFill>
                <a:latin typeface="Arial MT"/>
                <a:cs typeface="Arial MT"/>
              </a:rPr>
              <a:t> </a:t>
            </a:r>
            <a:r>
              <a:rPr sz="1550" spc="-10" dirty="0">
                <a:solidFill>
                  <a:srgbClr val="FFFFFF"/>
                </a:solidFill>
                <a:latin typeface="Arial MT"/>
                <a:cs typeface="Arial MT"/>
              </a:rPr>
              <a:t>analysis</a:t>
            </a:r>
            <a:endParaRPr sz="1550">
              <a:latin typeface="Arial MT"/>
              <a:cs typeface="Arial MT"/>
            </a:endParaRPr>
          </a:p>
          <a:p>
            <a:pPr marL="12700" marR="5080">
              <a:lnSpc>
                <a:spcPts val="1650"/>
              </a:lnSpc>
              <a:spcBef>
                <a:spcPts val="125"/>
              </a:spcBef>
            </a:pPr>
            <a:r>
              <a:rPr sz="1550" dirty="0">
                <a:solidFill>
                  <a:srgbClr val="FFFFFF"/>
                </a:solidFill>
                <a:latin typeface="Arial MT"/>
                <a:cs typeface="Arial MT"/>
              </a:rPr>
              <a:t>initiative.</a:t>
            </a:r>
            <a:r>
              <a:rPr sz="1550" spc="110" dirty="0">
                <a:solidFill>
                  <a:srgbClr val="FFFFFF"/>
                </a:solidFill>
                <a:latin typeface="Arial MT"/>
                <a:cs typeface="Arial MT"/>
              </a:rPr>
              <a:t> </a:t>
            </a:r>
            <a:r>
              <a:rPr sz="1550" dirty="0">
                <a:solidFill>
                  <a:srgbClr val="FFFFFF"/>
                </a:solidFill>
                <a:latin typeface="Arial MT"/>
                <a:cs typeface="Arial MT"/>
              </a:rPr>
              <a:t>Through</a:t>
            </a:r>
            <a:r>
              <a:rPr sz="1550" spc="105" dirty="0">
                <a:solidFill>
                  <a:srgbClr val="FFFFFF"/>
                </a:solidFill>
                <a:latin typeface="Arial MT"/>
                <a:cs typeface="Arial MT"/>
              </a:rPr>
              <a:t> </a:t>
            </a:r>
            <a:r>
              <a:rPr sz="1550" dirty="0">
                <a:solidFill>
                  <a:srgbClr val="FFFFFF"/>
                </a:solidFill>
                <a:latin typeface="Arial MT"/>
                <a:cs typeface="Arial MT"/>
              </a:rPr>
              <a:t>thorough</a:t>
            </a:r>
            <a:r>
              <a:rPr sz="1550" spc="145" dirty="0">
                <a:solidFill>
                  <a:srgbClr val="FFFFFF"/>
                </a:solidFill>
                <a:latin typeface="Arial MT"/>
                <a:cs typeface="Arial MT"/>
              </a:rPr>
              <a:t> </a:t>
            </a:r>
            <a:r>
              <a:rPr sz="1550" dirty="0">
                <a:solidFill>
                  <a:srgbClr val="FFFFFF"/>
                </a:solidFill>
                <a:latin typeface="Arial MT"/>
                <a:cs typeface="Arial MT"/>
              </a:rPr>
              <a:t>examination</a:t>
            </a:r>
            <a:r>
              <a:rPr sz="1550" spc="145" dirty="0">
                <a:solidFill>
                  <a:srgbClr val="FFFFFF"/>
                </a:solidFill>
                <a:latin typeface="Arial MT"/>
                <a:cs typeface="Arial MT"/>
              </a:rPr>
              <a:t> </a:t>
            </a:r>
            <a:r>
              <a:rPr sz="1550" dirty="0">
                <a:solidFill>
                  <a:srgbClr val="FFFFFF"/>
                </a:solidFill>
                <a:latin typeface="Arial MT"/>
                <a:cs typeface="Arial MT"/>
              </a:rPr>
              <a:t>of</a:t>
            </a:r>
            <a:r>
              <a:rPr sz="1550" spc="130" dirty="0">
                <a:solidFill>
                  <a:srgbClr val="FFFFFF"/>
                </a:solidFill>
                <a:latin typeface="Arial MT"/>
                <a:cs typeface="Arial MT"/>
              </a:rPr>
              <a:t> </a:t>
            </a:r>
            <a:r>
              <a:rPr sz="1550" dirty="0">
                <a:solidFill>
                  <a:srgbClr val="FFFFFF"/>
                </a:solidFill>
                <a:latin typeface="Arial MT"/>
                <a:cs typeface="Arial MT"/>
              </a:rPr>
              <a:t>a</a:t>
            </a:r>
            <a:r>
              <a:rPr sz="1550" spc="145" dirty="0">
                <a:solidFill>
                  <a:srgbClr val="FFFFFF"/>
                </a:solidFill>
                <a:latin typeface="Arial MT"/>
                <a:cs typeface="Arial MT"/>
              </a:rPr>
              <a:t> </a:t>
            </a:r>
            <a:r>
              <a:rPr sz="1550" dirty="0">
                <a:solidFill>
                  <a:srgbClr val="FFFFFF"/>
                </a:solidFill>
                <a:latin typeface="Arial MT"/>
                <a:cs typeface="Arial MT"/>
              </a:rPr>
              <a:t>comprehensive</a:t>
            </a:r>
            <a:r>
              <a:rPr sz="1550" spc="140" dirty="0">
                <a:solidFill>
                  <a:srgbClr val="FFFFFF"/>
                </a:solidFill>
                <a:latin typeface="Arial MT"/>
                <a:cs typeface="Arial MT"/>
              </a:rPr>
              <a:t> </a:t>
            </a:r>
            <a:r>
              <a:rPr sz="1550" dirty="0">
                <a:solidFill>
                  <a:srgbClr val="FFFFFF"/>
                </a:solidFill>
                <a:latin typeface="Arial MT"/>
                <a:cs typeface="Arial MT"/>
              </a:rPr>
              <a:t>dataset</a:t>
            </a:r>
            <a:r>
              <a:rPr sz="1550" spc="135" dirty="0">
                <a:solidFill>
                  <a:srgbClr val="FFFFFF"/>
                </a:solidFill>
                <a:latin typeface="Arial MT"/>
                <a:cs typeface="Arial MT"/>
              </a:rPr>
              <a:t> </a:t>
            </a:r>
            <a:r>
              <a:rPr sz="1550" dirty="0">
                <a:solidFill>
                  <a:srgbClr val="FFFFFF"/>
                </a:solidFill>
                <a:latin typeface="Arial MT"/>
                <a:cs typeface="Arial MT"/>
              </a:rPr>
              <a:t>comprising</a:t>
            </a:r>
            <a:r>
              <a:rPr sz="1550" spc="280" dirty="0">
                <a:solidFill>
                  <a:srgbClr val="FFFFFF"/>
                </a:solidFill>
                <a:latin typeface="Arial MT"/>
                <a:cs typeface="Arial MT"/>
              </a:rPr>
              <a:t> </a:t>
            </a:r>
            <a:r>
              <a:rPr sz="1550" spc="-10" dirty="0">
                <a:solidFill>
                  <a:srgbClr val="FFFFFF"/>
                </a:solidFill>
                <a:latin typeface="Arial MT"/>
                <a:cs typeface="Arial MT"/>
              </a:rPr>
              <a:t>employment </a:t>
            </a:r>
            <a:r>
              <a:rPr sz="1550" dirty="0">
                <a:solidFill>
                  <a:srgbClr val="FFFFFF"/>
                </a:solidFill>
                <a:latin typeface="Arial MT"/>
                <a:cs typeface="Arial MT"/>
              </a:rPr>
              <a:t>outcomes,</a:t>
            </a:r>
            <a:r>
              <a:rPr sz="1550" spc="55" dirty="0">
                <a:solidFill>
                  <a:srgbClr val="FFFFFF"/>
                </a:solidFill>
                <a:latin typeface="Arial MT"/>
                <a:cs typeface="Arial MT"/>
              </a:rPr>
              <a:t> </a:t>
            </a:r>
            <a:r>
              <a:rPr sz="1550" dirty="0">
                <a:solidFill>
                  <a:srgbClr val="FFFFFF"/>
                </a:solidFill>
                <a:latin typeface="Arial MT"/>
                <a:cs typeface="Arial MT"/>
              </a:rPr>
              <a:t>standardized</a:t>
            </a:r>
            <a:r>
              <a:rPr sz="1550" spc="80" dirty="0">
                <a:solidFill>
                  <a:srgbClr val="FFFFFF"/>
                </a:solidFill>
                <a:latin typeface="Arial MT"/>
                <a:cs typeface="Arial MT"/>
              </a:rPr>
              <a:t> </a:t>
            </a:r>
            <a:r>
              <a:rPr sz="1550" dirty="0">
                <a:solidFill>
                  <a:srgbClr val="FFFFFF"/>
                </a:solidFill>
                <a:latin typeface="Arial MT"/>
                <a:cs typeface="Arial MT"/>
              </a:rPr>
              <a:t>scores</a:t>
            </a:r>
            <a:r>
              <a:rPr sz="1550" spc="90" dirty="0">
                <a:solidFill>
                  <a:srgbClr val="FFFFFF"/>
                </a:solidFill>
                <a:latin typeface="Arial MT"/>
                <a:cs typeface="Arial MT"/>
              </a:rPr>
              <a:t> </a:t>
            </a:r>
            <a:r>
              <a:rPr sz="1550" dirty="0">
                <a:solidFill>
                  <a:srgbClr val="FFFFFF"/>
                </a:solidFill>
                <a:latin typeface="Arial MT"/>
                <a:cs typeface="Arial MT"/>
              </a:rPr>
              <a:t>from</a:t>
            </a:r>
            <a:r>
              <a:rPr sz="1550" spc="185" dirty="0">
                <a:solidFill>
                  <a:srgbClr val="FFFFFF"/>
                </a:solidFill>
                <a:latin typeface="Arial MT"/>
                <a:cs typeface="Arial MT"/>
              </a:rPr>
              <a:t> </a:t>
            </a:r>
            <a:r>
              <a:rPr sz="1550" dirty="0">
                <a:solidFill>
                  <a:srgbClr val="FFFFFF"/>
                </a:solidFill>
                <a:latin typeface="Arial MT"/>
                <a:cs typeface="Arial MT"/>
              </a:rPr>
              <a:t>cognitive,</a:t>
            </a:r>
            <a:r>
              <a:rPr sz="1550" spc="240" dirty="0">
                <a:solidFill>
                  <a:srgbClr val="FFFFFF"/>
                </a:solidFill>
                <a:latin typeface="Arial MT"/>
                <a:cs typeface="Arial MT"/>
              </a:rPr>
              <a:t> </a:t>
            </a:r>
            <a:r>
              <a:rPr sz="1550" dirty="0">
                <a:solidFill>
                  <a:srgbClr val="FFFFFF"/>
                </a:solidFill>
                <a:latin typeface="Arial MT"/>
                <a:cs typeface="Arial MT"/>
              </a:rPr>
              <a:t>technical,</a:t>
            </a:r>
            <a:r>
              <a:rPr sz="1550" spc="165" dirty="0">
                <a:solidFill>
                  <a:srgbClr val="FFFFFF"/>
                </a:solidFill>
                <a:latin typeface="Arial MT"/>
                <a:cs typeface="Arial MT"/>
              </a:rPr>
              <a:t> </a:t>
            </a:r>
            <a:r>
              <a:rPr sz="1550" dirty="0">
                <a:solidFill>
                  <a:srgbClr val="FFFFFF"/>
                </a:solidFill>
                <a:latin typeface="Arial MT"/>
                <a:cs typeface="Arial MT"/>
              </a:rPr>
              <a:t>and</a:t>
            </a:r>
            <a:r>
              <a:rPr sz="1550" spc="175" dirty="0">
                <a:solidFill>
                  <a:srgbClr val="FFFFFF"/>
                </a:solidFill>
                <a:latin typeface="Arial MT"/>
                <a:cs typeface="Arial MT"/>
              </a:rPr>
              <a:t> </a:t>
            </a:r>
            <a:r>
              <a:rPr sz="1550" dirty="0">
                <a:solidFill>
                  <a:srgbClr val="FFFFFF"/>
                </a:solidFill>
                <a:latin typeface="Arial MT"/>
                <a:cs typeface="Arial MT"/>
              </a:rPr>
              <a:t>personality</a:t>
            </a:r>
            <a:r>
              <a:rPr sz="1550" spc="190" dirty="0">
                <a:solidFill>
                  <a:srgbClr val="FFFFFF"/>
                </a:solidFill>
                <a:latin typeface="Arial MT"/>
                <a:cs typeface="Arial MT"/>
              </a:rPr>
              <a:t> </a:t>
            </a:r>
            <a:r>
              <a:rPr sz="1550" dirty="0">
                <a:solidFill>
                  <a:srgbClr val="FFFFFF"/>
                </a:solidFill>
                <a:latin typeface="Arial MT"/>
                <a:cs typeface="Arial MT"/>
              </a:rPr>
              <a:t>assessments,</a:t>
            </a:r>
            <a:r>
              <a:rPr sz="1550" spc="165" dirty="0">
                <a:solidFill>
                  <a:srgbClr val="FFFFFF"/>
                </a:solidFill>
                <a:latin typeface="Arial MT"/>
                <a:cs typeface="Arial MT"/>
              </a:rPr>
              <a:t> </a:t>
            </a:r>
            <a:r>
              <a:rPr sz="1550" dirty="0">
                <a:solidFill>
                  <a:srgbClr val="FFFFFF"/>
                </a:solidFill>
                <a:latin typeface="Arial MT"/>
                <a:cs typeface="Arial MT"/>
              </a:rPr>
              <a:t>as</a:t>
            </a:r>
            <a:r>
              <a:rPr sz="1550" spc="190" dirty="0">
                <a:solidFill>
                  <a:srgbClr val="FFFFFF"/>
                </a:solidFill>
                <a:latin typeface="Arial MT"/>
                <a:cs typeface="Arial MT"/>
              </a:rPr>
              <a:t> </a:t>
            </a:r>
            <a:r>
              <a:rPr sz="1550" dirty="0">
                <a:solidFill>
                  <a:srgbClr val="FFFFFF"/>
                </a:solidFill>
                <a:latin typeface="Arial MT"/>
                <a:cs typeface="Arial MT"/>
              </a:rPr>
              <a:t>well</a:t>
            </a:r>
            <a:r>
              <a:rPr sz="1550" spc="80" dirty="0">
                <a:solidFill>
                  <a:srgbClr val="FFFFFF"/>
                </a:solidFill>
                <a:latin typeface="Arial MT"/>
                <a:cs typeface="Arial MT"/>
              </a:rPr>
              <a:t> </a:t>
            </a:r>
            <a:r>
              <a:rPr sz="1550" spc="-25" dirty="0">
                <a:solidFill>
                  <a:srgbClr val="FFFFFF"/>
                </a:solidFill>
                <a:latin typeface="Arial MT"/>
                <a:cs typeface="Arial MT"/>
              </a:rPr>
              <a:t>as </a:t>
            </a:r>
            <a:r>
              <a:rPr sz="1550" dirty="0">
                <a:solidFill>
                  <a:srgbClr val="FFFFFF"/>
                </a:solidFill>
                <a:latin typeface="Arial MT"/>
                <a:cs typeface="Arial MT"/>
              </a:rPr>
              <a:t>demographic</a:t>
            </a:r>
            <a:r>
              <a:rPr sz="1550" spc="95" dirty="0">
                <a:solidFill>
                  <a:srgbClr val="FFFFFF"/>
                </a:solidFill>
                <a:latin typeface="Arial MT"/>
                <a:cs typeface="Arial MT"/>
              </a:rPr>
              <a:t> </a:t>
            </a:r>
            <a:r>
              <a:rPr sz="1550" dirty="0">
                <a:solidFill>
                  <a:srgbClr val="FFFFFF"/>
                </a:solidFill>
                <a:latin typeface="Arial MT"/>
                <a:cs typeface="Arial MT"/>
              </a:rPr>
              <a:t>information,</a:t>
            </a:r>
            <a:r>
              <a:rPr sz="1550" spc="25" dirty="0">
                <a:solidFill>
                  <a:srgbClr val="FFFFFF"/>
                </a:solidFill>
                <a:latin typeface="Arial MT"/>
                <a:cs typeface="Arial MT"/>
              </a:rPr>
              <a:t> </a:t>
            </a:r>
            <a:r>
              <a:rPr sz="1550" dirty="0">
                <a:solidFill>
                  <a:srgbClr val="FFFFFF"/>
                </a:solidFill>
                <a:latin typeface="Arial MT"/>
                <a:cs typeface="Arial MT"/>
              </a:rPr>
              <a:t>our</a:t>
            </a:r>
            <a:r>
              <a:rPr sz="1550" spc="100" dirty="0">
                <a:solidFill>
                  <a:srgbClr val="FFFFFF"/>
                </a:solidFill>
                <a:latin typeface="Arial MT"/>
                <a:cs typeface="Arial MT"/>
              </a:rPr>
              <a:t> </a:t>
            </a:r>
            <a:r>
              <a:rPr sz="1550" dirty="0">
                <a:solidFill>
                  <a:srgbClr val="FFFFFF"/>
                </a:solidFill>
                <a:latin typeface="Arial MT"/>
                <a:cs typeface="Arial MT"/>
              </a:rPr>
              <a:t>goal</a:t>
            </a:r>
            <a:r>
              <a:rPr sz="1550" spc="40" dirty="0">
                <a:solidFill>
                  <a:srgbClr val="FFFFFF"/>
                </a:solidFill>
                <a:latin typeface="Arial MT"/>
                <a:cs typeface="Arial MT"/>
              </a:rPr>
              <a:t> </a:t>
            </a:r>
            <a:r>
              <a:rPr sz="1550" dirty="0">
                <a:solidFill>
                  <a:srgbClr val="FFFFFF"/>
                </a:solidFill>
                <a:latin typeface="Arial MT"/>
                <a:cs typeface="Arial MT"/>
              </a:rPr>
              <a:t>is</a:t>
            </a:r>
            <a:r>
              <a:rPr sz="1550" spc="140" dirty="0">
                <a:solidFill>
                  <a:srgbClr val="FFFFFF"/>
                </a:solidFill>
                <a:latin typeface="Arial MT"/>
                <a:cs typeface="Arial MT"/>
              </a:rPr>
              <a:t> </a:t>
            </a:r>
            <a:r>
              <a:rPr sz="1550" dirty="0">
                <a:solidFill>
                  <a:srgbClr val="FFFFFF"/>
                </a:solidFill>
                <a:latin typeface="Arial MT"/>
                <a:cs typeface="Arial MT"/>
              </a:rPr>
              <a:t>to</a:t>
            </a:r>
            <a:r>
              <a:rPr sz="1550" spc="40" dirty="0">
                <a:solidFill>
                  <a:srgbClr val="FFFFFF"/>
                </a:solidFill>
                <a:latin typeface="Arial MT"/>
                <a:cs typeface="Arial MT"/>
              </a:rPr>
              <a:t> </a:t>
            </a:r>
            <a:r>
              <a:rPr sz="1550" dirty="0">
                <a:solidFill>
                  <a:srgbClr val="FFFFFF"/>
                </a:solidFill>
                <a:latin typeface="Arial MT"/>
                <a:cs typeface="Arial MT"/>
              </a:rPr>
              <a:t>unveil</a:t>
            </a:r>
            <a:r>
              <a:rPr sz="1550" spc="130" dirty="0">
                <a:solidFill>
                  <a:srgbClr val="FFFFFF"/>
                </a:solidFill>
                <a:latin typeface="Arial MT"/>
                <a:cs typeface="Arial MT"/>
              </a:rPr>
              <a:t> </a:t>
            </a:r>
            <a:r>
              <a:rPr sz="1550" dirty="0">
                <a:solidFill>
                  <a:srgbClr val="FFFFFF"/>
                </a:solidFill>
                <a:latin typeface="Arial MT"/>
                <a:cs typeface="Arial MT"/>
              </a:rPr>
              <a:t>the</a:t>
            </a:r>
            <a:r>
              <a:rPr sz="1550" spc="120" dirty="0">
                <a:solidFill>
                  <a:srgbClr val="FFFFFF"/>
                </a:solidFill>
                <a:latin typeface="Arial MT"/>
                <a:cs typeface="Arial MT"/>
              </a:rPr>
              <a:t> </a:t>
            </a:r>
            <a:r>
              <a:rPr sz="1550" dirty="0">
                <a:solidFill>
                  <a:srgbClr val="FFFFFF"/>
                </a:solidFill>
                <a:latin typeface="Arial MT"/>
                <a:cs typeface="Arial MT"/>
              </a:rPr>
              <a:t>keys</a:t>
            </a:r>
            <a:r>
              <a:rPr sz="1550" spc="140" dirty="0">
                <a:solidFill>
                  <a:srgbClr val="FFFFFF"/>
                </a:solidFill>
                <a:latin typeface="Arial MT"/>
                <a:cs typeface="Arial MT"/>
              </a:rPr>
              <a:t> </a:t>
            </a:r>
            <a:r>
              <a:rPr sz="1550" dirty="0">
                <a:solidFill>
                  <a:srgbClr val="FFFFFF"/>
                </a:solidFill>
                <a:latin typeface="Arial MT"/>
                <a:cs typeface="Arial MT"/>
              </a:rPr>
              <a:t>to</a:t>
            </a:r>
            <a:r>
              <a:rPr sz="1550" spc="125" dirty="0">
                <a:solidFill>
                  <a:srgbClr val="FFFFFF"/>
                </a:solidFill>
                <a:latin typeface="Arial MT"/>
                <a:cs typeface="Arial MT"/>
              </a:rPr>
              <a:t> </a:t>
            </a:r>
            <a:r>
              <a:rPr sz="1550" dirty="0">
                <a:solidFill>
                  <a:srgbClr val="FFFFFF"/>
                </a:solidFill>
                <a:latin typeface="Arial MT"/>
                <a:cs typeface="Arial MT"/>
              </a:rPr>
              <a:t>career</a:t>
            </a:r>
            <a:r>
              <a:rPr sz="1550" spc="100" dirty="0">
                <a:solidFill>
                  <a:srgbClr val="FFFFFF"/>
                </a:solidFill>
                <a:latin typeface="Arial MT"/>
                <a:cs typeface="Arial MT"/>
              </a:rPr>
              <a:t> </a:t>
            </a:r>
            <a:r>
              <a:rPr sz="1550" spc="-10" dirty="0">
                <a:solidFill>
                  <a:srgbClr val="FFFFFF"/>
                </a:solidFill>
                <a:latin typeface="Arial MT"/>
                <a:cs typeface="Arial MT"/>
              </a:rPr>
              <a:t>advancement.</a:t>
            </a:r>
            <a:endParaRPr sz="1550">
              <a:latin typeface="Arial MT"/>
              <a:cs typeface="Arial MT"/>
            </a:endParaRPr>
          </a:p>
        </p:txBody>
      </p:sp>
      <p:grpSp>
        <p:nvGrpSpPr>
          <p:cNvPr id="14" name="object 14"/>
          <p:cNvGrpSpPr/>
          <p:nvPr/>
        </p:nvGrpSpPr>
        <p:grpSpPr>
          <a:xfrm>
            <a:off x="838200" y="5038725"/>
            <a:ext cx="10515600" cy="1247775"/>
            <a:chOff x="838200" y="5038725"/>
            <a:chExt cx="10515600" cy="1247775"/>
          </a:xfrm>
        </p:grpSpPr>
        <p:sp>
          <p:nvSpPr>
            <p:cNvPr id="15" name="object 15"/>
            <p:cNvSpPr/>
            <p:nvPr/>
          </p:nvSpPr>
          <p:spPr>
            <a:xfrm>
              <a:off x="838200" y="5038725"/>
              <a:ext cx="10515600" cy="1247775"/>
            </a:xfrm>
            <a:custGeom>
              <a:avLst/>
              <a:gdLst/>
              <a:ahLst/>
              <a:cxnLst/>
              <a:rect l="l" t="t" r="r" b="b"/>
              <a:pathLst>
                <a:path w="10515600" h="1247775">
                  <a:moveTo>
                    <a:pt x="10390886" y="0"/>
                  </a:moveTo>
                  <a:lnTo>
                    <a:pt x="124777" y="0"/>
                  </a:lnTo>
                  <a:lnTo>
                    <a:pt x="76209" y="9806"/>
                  </a:lnTo>
                  <a:lnTo>
                    <a:pt x="36547" y="36544"/>
                  </a:lnTo>
                  <a:lnTo>
                    <a:pt x="9805" y="76188"/>
                  </a:lnTo>
                  <a:lnTo>
                    <a:pt x="0" y="124713"/>
                  </a:lnTo>
                  <a:lnTo>
                    <a:pt x="0" y="1122997"/>
                  </a:lnTo>
                  <a:lnTo>
                    <a:pt x="9805" y="1171565"/>
                  </a:lnTo>
                  <a:lnTo>
                    <a:pt x="36547" y="1211227"/>
                  </a:lnTo>
                  <a:lnTo>
                    <a:pt x="76209" y="1237969"/>
                  </a:lnTo>
                  <a:lnTo>
                    <a:pt x="124777" y="1247775"/>
                  </a:lnTo>
                  <a:lnTo>
                    <a:pt x="10390886" y="1247775"/>
                  </a:lnTo>
                  <a:lnTo>
                    <a:pt x="10439411" y="1237969"/>
                  </a:lnTo>
                  <a:lnTo>
                    <a:pt x="10479055" y="1211227"/>
                  </a:lnTo>
                  <a:lnTo>
                    <a:pt x="10505793" y="1171565"/>
                  </a:lnTo>
                  <a:lnTo>
                    <a:pt x="10515600" y="1122997"/>
                  </a:lnTo>
                  <a:lnTo>
                    <a:pt x="10515600" y="124713"/>
                  </a:lnTo>
                  <a:lnTo>
                    <a:pt x="10505793" y="76188"/>
                  </a:lnTo>
                  <a:lnTo>
                    <a:pt x="10479055" y="36544"/>
                  </a:lnTo>
                  <a:lnTo>
                    <a:pt x="10439411" y="9806"/>
                  </a:lnTo>
                  <a:lnTo>
                    <a:pt x="10390886" y="0"/>
                  </a:lnTo>
                  <a:close/>
                </a:path>
              </a:pathLst>
            </a:custGeom>
            <a:solidFill>
              <a:srgbClr val="FFC000"/>
            </a:solidFill>
          </p:spPr>
          <p:txBody>
            <a:bodyPr wrap="square" lIns="0" tIns="0" rIns="0" bIns="0" rtlCol="0"/>
            <a:lstStyle/>
            <a:p>
              <a:endParaRPr/>
            </a:p>
          </p:txBody>
        </p:sp>
        <p:sp>
          <p:nvSpPr>
            <p:cNvPr id="16" name="object 16"/>
            <p:cNvSpPr/>
            <p:nvPr/>
          </p:nvSpPr>
          <p:spPr>
            <a:xfrm>
              <a:off x="1320469" y="5359476"/>
              <a:ext cx="474345" cy="569595"/>
            </a:xfrm>
            <a:custGeom>
              <a:avLst/>
              <a:gdLst/>
              <a:ahLst/>
              <a:cxnLst/>
              <a:rect l="l" t="t" r="r" b="b"/>
              <a:pathLst>
                <a:path w="474344" h="569595">
                  <a:moveTo>
                    <a:pt x="172186" y="271665"/>
                  </a:moveTo>
                  <a:lnTo>
                    <a:pt x="169887" y="260108"/>
                  </a:lnTo>
                  <a:lnTo>
                    <a:pt x="163614" y="250672"/>
                  </a:lnTo>
                  <a:lnTo>
                    <a:pt x="154305" y="244309"/>
                  </a:lnTo>
                  <a:lnTo>
                    <a:pt x="142913" y="241973"/>
                  </a:lnTo>
                  <a:lnTo>
                    <a:pt x="131508" y="244309"/>
                  </a:lnTo>
                  <a:lnTo>
                    <a:pt x="122199" y="250672"/>
                  </a:lnTo>
                  <a:lnTo>
                    <a:pt x="115925" y="260108"/>
                  </a:lnTo>
                  <a:lnTo>
                    <a:pt x="113626" y="271665"/>
                  </a:lnTo>
                  <a:lnTo>
                    <a:pt x="115925" y="283222"/>
                  </a:lnTo>
                  <a:lnTo>
                    <a:pt x="122199" y="292658"/>
                  </a:lnTo>
                  <a:lnTo>
                    <a:pt x="131508" y="299021"/>
                  </a:lnTo>
                  <a:lnTo>
                    <a:pt x="142913" y="301345"/>
                  </a:lnTo>
                  <a:lnTo>
                    <a:pt x="154305" y="299021"/>
                  </a:lnTo>
                  <a:lnTo>
                    <a:pt x="163614" y="292658"/>
                  </a:lnTo>
                  <a:lnTo>
                    <a:pt x="169887" y="283222"/>
                  </a:lnTo>
                  <a:lnTo>
                    <a:pt x="172186" y="271665"/>
                  </a:lnTo>
                  <a:close/>
                </a:path>
                <a:path w="474344" h="569595">
                  <a:moveTo>
                    <a:pt x="260019" y="128168"/>
                  </a:moveTo>
                  <a:lnTo>
                    <a:pt x="257695" y="116662"/>
                  </a:lnTo>
                  <a:lnTo>
                    <a:pt x="251396" y="107226"/>
                  </a:lnTo>
                  <a:lnTo>
                    <a:pt x="242074" y="100825"/>
                  </a:lnTo>
                  <a:lnTo>
                    <a:pt x="230746" y="98475"/>
                  </a:lnTo>
                  <a:lnTo>
                    <a:pt x="219405" y="100825"/>
                  </a:lnTo>
                  <a:lnTo>
                    <a:pt x="210096" y="107226"/>
                  </a:lnTo>
                  <a:lnTo>
                    <a:pt x="203784" y="116662"/>
                  </a:lnTo>
                  <a:lnTo>
                    <a:pt x="201460" y="128168"/>
                  </a:lnTo>
                  <a:lnTo>
                    <a:pt x="203784" y="139661"/>
                  </a:lnTo>
                  <a:lnTo>
                    <a:pt x="210096" y="149110"/>
                  </a:lnTo>
                  <a:lnTo>
                    <a:pt x="219405" y="155498"/>
                  </a:lnTo>
                  <a:lnTo>
                    <a:pt x="230746" y="157848"/>
                  </a:lnTo>
                  <a:lnTo>
                    <a:pt x="242074" y="155498"/>
                  </a:lnTo>
                  <a:lnTo>
                    <a:pt x="251396" y="149110"/>
                  </a:lnTo>
                  <a:lnTo>
                    <a:pt x="257695" y="139661"/>
                  </a:lnTo>
                  <a:lnTo>
                    <a:pt x="260019" y="128168"/>
                  </a:lnTo>
                  <a:close/>
                </a:path>
                <a:path w="474344" h="569595">
                  <a:moveTo>
                    <a:pt x="473938" y="326174"/>
                  </a:moveTo>
                  <a:lnTo>
                    <a:pt x="467055" y="307708"/>
                  </a:lnTo>
                  <a:lnTo>
                    <a:pt x="418960" y="222885"/>
                  </a:lnTo>
                  <a:lnTo>
                    <a:pt x="418858" y="217932"/>
                  </a:lnTo>
                  <a:lnTo>
                    <a:pt x="418414" y="211582"/>
                  </a:lnTo>
                  <a:lnTo>
                    <a:pt x="417207" y="194614"/>
                  </a:lnTo>
                  <a:lnTo>
                    <a:pt x="415721" y="173507"/>
                  </a:lnTo>
                  <a:lnTo>
                    <a:pt x="403161" y="130187"/>
                  </a:lnTo>
                  <a:lnTo>
                    <a:pt x="381965" y="90690"/>
                  </a:lnTo>
                  <a:lnTo>
                    <a:pt x="356196" y="60299"/>
                  </a:lnTo>
                  <a:lnTo>
                    <a:pt x="335851" y="43345"/>
                  </a:lnTo>
                  <a:lnTo>
                    <a:pt x="316484" y="28498"/>
                  </a:lnTo>
                  <a:lnTo>
                    <a:pt x="313690" y="27216"/>
                  </a:lnTo>
                  <a:lnTo>
                    <a:pt x="313690" y="116852"/>
                  </a:lnTo>
                  <a:lnTo>
                    <a:pt x="313690" y="138061"/>
                  </a:lnTo>
                  <a:lnTo>
                    <a:pt x="296265" y="146545"/>
                  </a:lnTo>
                  <a:lnTo>
                    <a:pt x="294868" y="152196"/>
                  </a:lnTo>
                  <a:lnTo>
                    <a:pt x="289293" y="162090"/>
                  </a:lnTo>
                  <a:lnTo>
                    <a:pt x="295567" y="180479"/>
                  </a:lnTo>
                  <a:lnTo>
                    <a:pt x="281635" y="194614"/>
                  </a:lnTo>
                  <a:lnTo>
                    <a:pt x="263499" y="188252"/>
                  </a:lnTo>
                  <a:lnTo>
                    <a:pt x="258622" y="191071"/>
                  </a:lnTo>
                  <a:lnTo>
                    <a:pt x="253746" y="193192"/>
                  </a:lnTo>
                  <a:lnTo>
                    <a:pt x="248170" y="194614"/>
                  </a:lnTo>
                  <a:lnTo>
                    <a:pt x="239801" y="211582"/>
                  </a:lnTo>
                  <a:lnTo>
                    <a:pt x="226555" y="211582"/>
                  </a:lnTo>
                  <a:lnTo>
                    <a:pt x="226555" y="260350"/>
                  </a:lnTo>
                  <a:lnTo>
                    <a:pt x="225856" y="281559"/>
                  </a:lnTo>
                  <a:lnTo>
                    <a:pt x="208432" y="290042"/>
                  </a:lnTo>
                  <a:lnTo>
                    <a:pt x="207035" y="295694"/>
                  </a:lnTo>
                  <a:lnTo>
                    <a:pt x="204952" y="300647"/>
                  </a:lnTo>
                  <a:lnTo>
                    <a:pt x="202158" y="305587"/>
                  </a:lnTo>
                  <a:lnTo>
                    <a:pt x="207733" y="323964"/>
                  </a:lnTo>
                  <a:lnTo>
                    <a:pt x="193802" y="338112"/>
                  </a:lnTo>
                  <a:lnTo>
                    <a:pt x="175666" y="331749"/>
                  </a:lnTo>
                  <a:lnTo>
                    <a:pt x="170789" y="334568"/>
                  </a:lnTo>
                  <a:lnTo>
                    <a:pt x="165912" y="336689"/>
                  </a:lnTo>
                  <a:lnTo>
                    <a:pt x="160337" y="338112"/>
                  </a:lnTo>
                  <a:lnTo>
                    <a:pt x="152666" y="355066"/>
                  </a:lnTo>
                  <a:lnTo>
                    <a:pt x="133146" y="355066"/>
                  </a:lnTo>
                  <a:lnTo>
                    <a:pt x="124790" y="337400"/>
                  </a:lnTo>
                  <a:lnTo>
                    <a:pt x="121996" y="336689"/>
                  </a:lnTo>
                  <a:lnTo>
                    <a:pt x="119202" y="335991"/>
                  </a:lnTo>
                  <a:lnTo>
                    <a:pt x="114325" y="333870"/>
                  </a:lnTo>
                  <a:lnTo>
                    <a:pt x="109448" y="331038"/>
                  </a:lnTo>
                  <a:lnTo>
                    <a:pt x="91325" y="336689"/>
                  </a:lnTo>
                  <a:lnTo>
                    <a:pt x="77381" y="322554"/>
                  </a:lnTo>
                  <a:lnTo>
                    <a:pt x="83654" y="304177"/>
                  </a:lnTo>
                  <a:lnTo>
                    <a:pt x="80873" y="299224"/>
                  </a:lnTo>
                  <a:lnTo>
                    <a:pt x="78778" y="294284"/>
                  </a:lnTo>
                  <a:lnTo>
                    <a:pt x="77381" y="288620"/>
                  </a:lnTo>
                  <a:lnTo>
                    <a:pt x="59956" y="280136"/>
                  </a:lnTo>
                  <a:lnTo>
                    <a:pt x="59956" y="260350"/>
                  </a:lnTo>
                  <a:lnTo>
                    <a:pt x="77381" y="251866"/>
                  </a:lnTo>
                  <a:lnTo>
                    <a:pt x="78778" y="246214"/>
                  </a:lnTo>
                  <a:lnTo>
                    <a:pt x="80873" y="241261"/>
                  </a:lnTo>
                  <a:lnTo>
                    <a:pt x="83654" y="236321"/>
                  </a:lnTo>
                  <a:lnTo>
                    <a:pt x="77381" y="217932"/>
                  </a:lnTo>
                  <a:lnTo>
                    <a:pt x="91325" y="203796"/>
                  </a:lnTo>
                  <a:lnTo>
                    <a:pt x="109448" y="210159"/>
                  </a:lnTo>
                  <a:lnTo>
                    <a:pt x="114325" y="207340"/>
                  </a:lnTo>
                  <a:lnTo>
                    <a:pt x="119202" y="205219"/>
                  </a:lnTo>
                  <a:lnTo>
                    <a:pt x="124790" y="203796"/>
                  </a:lnTo>
                  <a:lnTo>
                    <a:pt x="133146" y="186131"/>
                  </a:lnTo>
                  <a:lnTo>
                    <a:pt x="153365" y="186131"/>
                  </a:lnTo>
                  <a:lnTo>
                    <a:pt x="161734" y="203796"/>
                  </a:lnTo>
                  <a:lnTo>
                    <a:pt x="167309" y="205219"/>
                  </a:lnTo>
                  <a:lnTo>
                    <a:pt x="172186" y="207340"/>
                  </a:lnTo>
                  <a:lnTo>
                    <a:pt x="177063" y="210159"/>
                  </a:lnTo>
                  <a:lnTo>
                    <a:pt x="195186" y="203796"/>
                  </a:lnTo>
                  <a:lnTo>
                    <a:pt x="209130" y="217932"/>
                  </a:lnTo>
                  <a:lnTo>
                    <a:pt x="202857" y="236321"/>
                  </a:lnTo>
                  <a:lnTo>
                    <a:pt x="205651" y="241261"/>
                  </a:lnTo>
                  <a:lnTo>
                    <a:pt x="207733" y="246214"/>
                  </a:lnTo>
                  <a:lnTo>
                    <a:pt x="209130" y="251866"/>
                  </a:lnTo>
                  <a:lnTo>
                    <a:pt x="226555" y="260350"/>
                  </a:lnTo>
                  <a:lnTo>
                    <a:pt x="226555" y="211582"/>
                  </a:lnTo>
                  <a:lnTo>
                    <a:pt x="220281" y="211582"/>
                  </a:lnTo>
                  <a:lnTo>
                    <a:pt x="216611" y="203796"/>
                  </a:lnTo>
                  <a:lnTo>
                    <a:pt x="211924" y="193903"/>
                  </a:lnTo>
                  <a:lnTo>
                    <a:pt x="206349" y="192493"/>
                  </a:lnTo>
                  <a:lnTo>
                    <a:pt x="201460" y="190373"/>
                  </a:lnTo>
                  <a:lnTo>
                    <a:pt x="196583" y="187540"/>
                  </a:lnTo>
                  <a:lnTo>
                    <a:pt x="178460" y="193903"/>
                  </a:lnTo>
                  <a:lnTo>
                    <a:pt x="170789" y="186131"/>
                  </a:lnTo>
                  <a:lnTo>
                    <a:pt x="164515" y="179768"/>
                  </a:lnTo>
                  <a:lnTo>
                    <a:pt x="170789" y="161391"/>
                  </a:lnTo>
                  <a:lnTo>
                    <a:pt x="168008" y="156438"/>
                  </a:lnTo>
                  <a:lnTo>
                    <a:pt x="165912" y="151485"/>
                  </a:lnTo>
                  <a:lnTo>
                    <a:pt x="164515" y="145834"/>
                  </a:lnTo>
                  <a:lnTo>
                    <a:pt x="147091" y="137350"/>
                  </a:lnTo>
                  <a:lnTo>
                    <a:pt x="147091" y="117563"/>
                  </a:lnTo>
                  <a:lnTo>
                    <a:pt x="164515" y="109080"/>
                  </a:lnTo>
                  <a:lnTo>
                    <a:pt x="165912" y="103428"/>
                  </a:lnTo>
                  <a:lnTo>
                    <a:pt x="168008" y="98475"/>
                  </a:lnTo>
                  <a:lnTo>
                    <a:pt x="170789" y="93522"/>
                  </a:lnTo>
                  <a:lnTo>
                    <a:pt x="165214" y="75145"/>
                  </a:lnTo>
                  <a:lnTo>
                    <a:pt x="179158" y="61010"/>
                  </a:lnTo>
                  <a:lnTo>
                    <a:pt x="197281" y="67373"/>
                  </a:lnTo>
                  <a:lnTo>
                    <a:pt x="202158" y="64541"/>
                  </a:lnTo>
                  <a:lnTo>
                    <a:pt x="207035" y="62420"/>
                  </a:lnTo>
                  <a:lnTo>
                    <a:pt x="212623" y="61010"/>
                  </a:lnTo>
                  <a:lnTo>
                    <a:pt x="220980" y="43345"/>
                  </a:lnTo>
                  <a:lnTo>
                    <a:pt x="240499" y="43345"/>
                  </a:lnTo>
                  <a:lnTo>
                    <a:pt x="248869" y="60299"/>
                  </a:lnTo>
                  <a:lnTo>
                    <a:pt x="254444" y="61722"/>
                  </a:lnTo>
                  <a:lnTo>
                    <a:pt x="259321" y="63842"/>
                  </a:lnTo>
                  <a:lnTo>
                    <a:pt x="264198" y="66662"/>
                  </a:lnTo>
                  <a:lnTo>
                    <a:pt x="282321" y="60299"/>
                  </a:lnTo>
                  <a:lnTo>
                    <a:pt x="296265" y="74447"/>
                  </a:lnTo>
                  <a:lnTo>
                    <a:pt x="289991" y="92824"/>
                  </a:lnTo>
                  <a:lnTo>
                    <a:pt x="292785" y="97764"/>
                  </a:lnTo>
                  <a:lnTo>
                    <a:pt x="294868" y="102717"/>
                  </a:lnTo>
                  <a:lnTo>
                    <a:pt x="296265" y="108369"/>
                  </a:lnTo>
                  <a:lnTo>
                    <a:pt x="313690" y="116852"/>
                  </a:lnTo>
                  <a:lnTo>
                    <a:pt x="313690" y="27216"/>
                  </a:lnTo>
                  <a:lnTo>
                    <a:pt x="275158" y="9499"/>
                  </a:lnTo>
                  <a:lnTo>
                    <a:pt x="231622" y="0"/>
                  </a:lnTo>
                  <a:lnTo>
                    <a:pt x="187350" y="0"/>
                  </a:lnTo>
                  <a:lnTo>
                    <a:pt x="143802" y="9499"/>
                  </a:lnTo>
                  <a:lnTo>
                    <a:pt x="102476" y="28498"/>
                  </a:lnTo>
                  <a:lnTo>
                    <a:pt x="66128" y="56083"/>
                  </a:lnTo>
                  <a:lnTo>
                    <a:pt x="36995" y="90385"/>
                  </a:lnTo>
                  <a:lnTo>
                    <a:pt x="15798" y="129984"/>
                  </a:lnTo>
                  <a:lnTo>
                    <a:pt x="3238" y="173443"/>
                  </a:lnTo>
                  <a:lnTo>
                    <a:pt x="0" y="219354"/>
                  </a:lnTo>
                  <a:lnTo>
                    <a:pt x="5511" y="268643"/>
                  </a:lnTo>
                  <a:lnTo>
                    <a:pt x="21526" y="314693"/>
                  </a:lnTo>
                  <a:lnTo>
                    <a:pt x="47358" y="355828"/>
                  </a:lnTo>
                  <a:lnTo>
                    <a:pt x="82257" y="390410"/>
                  </a:lnTo>
                  <a:lnTo>
                    <a:pt x="82257" y="569252"/>
                  </a:lnTo>
                  <a:lnTo>
                    <a:pt x="302539" y="569252"/>
                  </a:lnTo>
                  <a:lnTo>
                    <a:pt x="302539" y="484428"/>
                  </a:lnTo>
                  <a:lnTo>
                    <a:pt x="336702" y="484428"/>
                  </a:lnTo>
                  <a:lnTo>
                    <a:pt x="382778" y="470115"/>
                  </a:lnTo>
                  <a:lnTo>
                    <a:pt x="412851" y="432028"/>
                  </a:lnTo>
                  <a:lnTo>
                    <a:pt x="418960" y="399605"/>
                  </a:lnTo>
                  <a:lnTo>
                    <a:pt x="418960" y="357187"/>
                  </a:lnTo>
                  <a:lnTo>
                    <a:pt x="449630" y="357187"/>
                  </a:lnTo>
                  <a:lnTo>
                    <a:pt x="455079" y="355066"/>
                  </a:lnTo>
                  <a:lnTo>
                    <a:pt x="462356" y="352247"/>
                  </a:lnTo>
                  <a:lnTo>
                    <a:pt x="471411" y="341464"/>
                  </a:lnTo>
                  <a:lnTo>
                    <a:pt x="471970" y="338112"/>
                  </a:lnTo>
                  <a:lnTo>
                    <a:pt x="473938" y="326174"/>
                  </a:lnTo>
                  <a:close/>
                </a:path>
              </a:pathLst>
            </a:custGeom>
            <a:solidFill>
              <a:srgbClr val="FFFFFF"/>
            </a:solidFill>
          </p:spPr>
          <p:txBody>
            <a:bodyPr wrap="square" lIns="0" tIns="0" rIns="0" bIns="0" rtlCol="0"/>
            <a:lstStyle/>
            <a:p>
              <a:endParaRPr/>
            </a:p>
          </p:txBody>
        </p:sp>
      </p:grpSp>
      <p:sp>
        <p:nvSpPr>
          <p:cNvPr id="17" name="object 17"/>
          <p:cNvSpPr txBox="1"/>
          <p:nvPr/>
        </p:nvSpPr>
        <p:spPr>
          <a:xfrm>
            <a:off x="2396744" y="5311457"/>
            <a:ext cx="8728075" cy="685800"/>
          </a:xfrm>
          <a:prstGeom prst="rect">
            <a:avLst/>
          </a:prstGeom>
        </p:spPr>
        <p:txBody>
          <a:bodyPr vert="horz" wrap="square" lIns="0" tIns="45085" rIns="0" bIns="0" rtlCol="0">
            <a:spAutoFit/>
          </a:bodyPr>
          <a:lstStyle/>
          <a:p>
            <a:pPr marL="12700" marR="5080">
              <a:lnSpc>
                <a:spcPts val="1650"/>
              </a:lnSpc>
              <a:spcBef>
                <a:spcPts val="355"/>
              </a:spcBef>
            </a:pPr>
            <a:r>
              <a:rPr sz="1550" dirty="0">
                <a:solidFill>
                  <a:srgbClr val="FFFFFF"/>
                </a:solidFill>
                <a:latin typeface="Arial MT"/>
                <a:cs typeface="Arial MT"/>
              </a:rPr>
              <a:t>Our</a:t>
            </a:r>
            <a:r>
              <a:rPr sz="1550" spc="80" dirty="0">
                <a:solidFill>
                  <a:srgbClr val="FFFFFF"/>
                </a:solidFill>
                <a:latin typeface="Arial MT"/>
                <a:cs typeface="Arial MT"/>
              </a:rPr>
              <a:t> </a:t>
            </a:r>
            <a:r>
              <a:rPr sz="1550" dirty="0">
                <a:solidFill>
                  <a:srgbClr val="FFFFFF"/>
                </a:solidFill>
                <a:latin typeface="Arial MT"/>
                <a:cs typeface="Arial MT"/>
              </a:rPr>
              <a:t>mission</a:t>
            </a:r>
            <a:r>
              <a:rPr sz="1550" spc="110" dirty="0">
                <a:solidFill>
                  <a:srgbClr val="FFFFFF"/>
                </a:solidFill>
                <a:latin typeface="Arial MT"/>
                <a:cs typeface="Arial MT"/>
              </a:rPr>
              <a:t> </a:t>
            </a:r>
            <a:r>
              <a:rPr sz="1550" dirty="0">
                <a:solidFill>
                  <a:srgbClr val="FFFFFF"/>
                </a:solidFill>
                <a:latin typeface="Arial MT"/>
                <a:cs typeface="Arial MT"/>
              </a:rPr>
              <a:t>is</a:t>
            </a:r>
            <a:r>
              <a:rPr sz="1550" spc="125" dirty="0">
                <a:solidFill>
                  <a:srgbClr val="FFFFFF"/>
                </a:solidFill>
                <a:latin typeface="Arial MT"/>
                <a:cs typeface="Arial MT"/>
              </a:rPr>
              <a:t> </a:t>
            </a:r>
            <a:r>
              <a:rPr sz="1550" dirty="0">
                <a:solidFill>
                  <a:srgbClr val="FFFFFF"/>
                </a:solidFill>
                <a:latin typeface="Arial MT"/>
                <a:cs typeface="Arial MT"/>
              </a:rPr>
              <a:t>unequivocal:</a:t>
            </a:r>
            <a:r>
              <a:rPr sz="1550" spc="95" dirty="0">
                <a:solidFill>
                  <a:srgbClr val="FFFFFF"/>
                </a:solidFill>
                <a:latin typeface="Arial MT"/>
                <a:cs typeface="Arial MT"/>
              </a:rPr>
              <a:t> </a:t>
            </a:r>
            <a:r>
              <a:rPr sz="1550" dirty="0">
                <a:solidFill>
                  <a:srgbClr val="FFFFFF"/>
                </a:solidFill>
                <a:latin typeface="Arial MT"/>
                <a:cs typeface="Arial MT"/>
              </a:rPr>
              <a:t>to</a:t>
            </a:r>
            <a:r>
              <a:rPr sz="1550" spc="110" dirty="0">
                <a:solidFill>
                  <a:srgbClr val="FFFFFF"/>
                </a:solidFill>
                <a:latin typeface="Arial MT"/>
                <a:cs typeface="Arial MT"/>
              </a:rPr>
              <a:t> </a:t>
            </a:r>
            <a:r>
              <a:rPr sz="1550" dirty="0">
                <a:solidFill>
                  <a:srgbClr val="FFFFFF"/>
                </a:solidFill>
                <a:latin typeface="Arial MT"/>
                <a:cs typeface="Arial MT"/>
              </a:rPr>
              <a:t>unearth</a:t>
            </a:r>
            <a:r>
              <a:rPr sz="1550" spc="110" dirty="0">
                <a:solidFill>
                  <a:srgbClr val="FFFFFF"/>
                </a:solidFill>
                <a:latin typeface="Arial MT"/>
                <a:cs typeface="Arial MT"/>
              </a:rPr>
              <a:t> </a:t>
            </a:r>
            <a:r>
              <a:rPr sz="1550" dirty="0">
                <a:solidFill>
                  <a:srgbClr val="FFFFFF"/>
                </a:solidFill>
                <a:latin typeface="Arial MT"/>
                <a:cs typeface="Arial MT"/>
              </a:rPr>
              <a:t>actionable</a:t>
            </a:r>
            <a:r>
              <a:rPr sz="1550" spc="105" dirty="0">
                <a:solidFill>
                  <a:srgbClr val="FFFFFF"/>
                </a:solidFill>
                <a:latin typeface="Arial MT"/>
                <a:cs typeface="Arial MT"/>
              </a:rPr>
              <a:t> </a:t>
            </a:r>
            <a:r>
              <a:rPr sz="1550" dirty="0">
                <a:solidFill>
                  <a:srgbClr val="FFFFFF"/>
                </a:solidFill>
                <a:latin typeface="Arial MT"/>
                <a:cs typeface="Arial MT"/>
              </a:rPr>
              <a:t>insights</a:t>
            </a:r>
            <a:r>
              <a:rPr sz="1550" spc="40" dirty="0">
                <a:solidFill>
                  <a:srgbClr val="FFFFFF"/>
                </a:solidFill>
                <a:latin typeface="Arial MT"/>
                <a:cs typeface="Arial MT"/>
              </a:rPr>
              <a:t> </a:t>
            </a:r>
            <a:r>
              <a:rPr sz="1550" dirty="0">
                <a:solidFill>
                  <a:srgbClr val="FFFFFF"/>
                </a:solidFill>
                <a:latin typeface="Arial MT"/>
                <a:cs typeface="Arial MT"/>
              </a:rPr>
              <a:t>that</a:t>
            </a:r>
            <a:r>
              <a:rPr sz="1550" spc="200" dirty="0">
                <a:solidFill>
                  <a:srgbClr val="FFFFFF"/>
                </a:solidFill>
                <a:latin typeface="Arial MT"/>
                <a:cs typeface="Arial MT"/>
              </a:rPr>
              <a:t> </a:t>
            </a:r>
            <a:r>
              <a:rPr sz="1550" dirty="0">
                <a:solidFill>
                  <a:srgbClr val="FFFFFF"/>
                </a:solidFill>
                <a:latin typeface="Arial MT"/>
                <a:cs typeface="Arial MT"/>
              </a:rPr>
              <a:t>will</a:t>
            </a:r>
            <a:r>
              <a:rPr sz="1550" spc="114" dirty="0">
                <a:solidFill>
                  <a:srgbClr val="FFFFFF"/>
                </a:solidFill>
                <a:latin typeface="Arial MT"/>
                <a:cs typeface="Arial MT"/>
              </a:rPr>
              <a:t> </a:t>
            </a:r>
            <a:r>
              <a:rPr sz="1550" dirty="0">
                <a:solidFill>
                  <a:srgbClr val="FFFFFF"/>
                </a:solidFill>
                <a:latin typeface="Arial MT"/>
                <a:cs typeface="Arial MT"/>
              </a:rPr>
              <a:t>transform</a:t>
            </a:r>
            <a:r>
              <a:rPr sz="1550" spc="130" dirty="0">
                <a:solidFill>
                  <a:srgbClr val="FFFFFF"/>
                </a:solidFill>
                <a:latin typeface="Arial MT"/>
                <a:cs typeface="Arial MT"/>
              </a:rPr>
              <a:t> </a:t>
            </a:r>
            <a:r>
              <a:rPr sz="1550" dirty="0">
                <a:solidFill>
                  <a:srgbClr val="FFFFFF"/>
                </a:solidFill>
                <a:latin typeface="Arial MT"/>
                <a:cs typeface="Arial MT"/>
              </a:rPr>
              <a:t>the</a:t>
            </a:r>
            <a:r>
              <a:rPr sz="1550" spc="114" dirty="0">
                <a:solidFill>
                  <a:srgbClr val="FFFFFF"/>
                </a:solidFill>
                <a:latin typeface="Arial MT"/>
                <a:cs typeface="Arial MT"/>
              </a:rPr>
              <a:t> </a:t>
            </a:r>
            <a:r>
              <a:rPr sz="1550" spc="-10" dirty="0">
                <a:solidFill>
                  <a:srgbClr val="FFFFFF"/>
                </a:solidFill>
                <a:latin typeface="Arial MT"/>
                <a:cs typeface="Arial MT"/>
              </a:rPr>
              <a:t>employment </a:t>
            </a:r>
            <a:r>
              <a:rPr sz="1550" dirty="0">
                <a:solidFill>
                  <a:srgbClr val="FFFFFF"/>
                </a:solidFill>
                <a:latin typeface="Arial MT"/>
                <a:cs typeface="Arial MT"/>
              </a:rPr>
              <a:t>landscape</a:t>
            </a:r>
            <a:r>
              <a:rPr sz="1550" spc="145" dirty="0">
                <a:solidFill>
                  <a:srgbClr val="FFFFFF"/>
                </a:solidFill>
                <a:latin typeface="Arial MT"/>
                <a:cs typeface="Arial MT"/>
              </a:rPr>
              <a:t> </a:t>
            </a:r>
            <a:r>
              <a:rPr sz="1550" dirty="0">
                <a:solidFill>
                  <a:srgbClr val="FFFFFF"/>
                </a:solidFill>
                <a:latin typeface="Arial MT"/>
                <a:cs typeface="Arial MT"/>
              </a:rPr>
              <a:t>for</a:t>
            </a:r>
            <a:r>
              <a:rPr sz="1550" spc="120" dirty="0">
                <a:solidFill>
                  <a:srgbClr val="FFFFFF"/>
                </a:solidFill>
                <a:latin typeface="Arial MT"/>
                <a:cs typeface="Arial MT"/>
              </a:rPr>
              <a:t> </a:t>
            </a:r>
            <a:r>
              <a:rPr sz="1550" dirty="0">
                <a:solidFill>
                  <a:srgbClr val="FFFFFF"/>
                </a:solidFill>
                <a:latin typeface="Arial MT"/>
                <a:cs typeface="Arial MT"/>
              </a:rPr>
              <a:t>engineering</a:t>
            </a:r>
            <a:r>
              <a:rPr sz="1550" spc="150" dirty="0">
                <a:solidFill>
                  <a:srgbClr val="FFFFFF"/>
                </a:solidFill>
                <a:latin typeface="Arial MT"/>
                <a:cs typeface="Arial MT"/>
              </a:rPr>
              <a:t> </a:t>
            </a:r>
            <a:r>
              <a:rPr sz="1550" dirty="0">
                <a:solidFill>
                  <a:srgbClr val="FFFFFF"/>
                </a:solidFill>
                <a:latin typeface="Arial MT"/>
                <a:cs typeface="Arial MT"/>
              </a:rPr>
              <a:t>graduates,</a:t>
            </a:r>
            <a:r>
              <a:rPr sz="1550" spc="135" dirty="0">
                <a:solidFill>
                  <a:srgbClr val="FFFFFF"/>
                </a:solidFill>
                <a:latin typeface="Arial MT"/>
                <a:cs typeface="Arial MT"/>
              </a:rPr>
              <a:t> </a:t>
            </a:r>
            <a:r>
              <a:rPr sz="1550" dirty="0">
                <a:solidFill>
                  <a:srgbClr val="FFFFFF"/>
                </a:solidFill>
                <a:latin typeface="Arial MT"/>
                <a:cs typeface="Arial MT"/>
              </a:rPr>
              <a:t>guiding</a:t>
            </a:r>
            <a:r>
              <a:rPr sz="1550" spc="60" dirty="0">
                <a:solidFill>
                  <a:srgbClr val="FFFFFF"/>
                </a:solidFill>
                <a:latin typeface="Arial MT"/>
                <a:cs typeface="Arial MT"/>
              </a:rPr>
              <a:t> </a:t>
            </a:r>
            <a:r>
              <a:rPr sz="1550" dirty="0">
                <a:solidFill>
                  <a:srgbClr val="FFFFFF"/>
                </a:solidFill>
                <a:latin typeface="Arial MT"/>
                <a:cs typeface="Arial MT"/>
              </a:rPr>
              <a:t>them</a:t>
            </a:r>
            <a:r>
              <a:rPr sz="1550" spc="165" dirty="0">
                <a:solidFill>
                  <a:srgbClr val="FFFFFF"/>
                </a:solidFill>
                <a:latin typeface="Arial MT"/>
                <a:cs typeface="Arial MT"/>
              </a:rPr>
              <a:t> </a:t>
            </a:r>
            <a:r>
              <a:rPr sz="1550" dirty="0">
                <a:solidFill>
                  <a:srgbClr val="FFFFFF"/>
                </a:solidFill>
                <a:latin typeface="Arial MT"/>
                <a:cs typeface="Arial MT"/>
              </a:rPr>
              <a:t>towards</a:t>
            </a:r>
            <a:r>
              <a:rPr sz="1550" spc="70" dirty="0">
                <a:solidFill>
                  <a:srgbClr val="FFFFFF"/>
                </a:solidFill>
                <a:latin typeface="Arial MT"/>
                <a:cs typeface="Arial MT"/>
              </a:rPr>
              <a:t> </a:t>
            </a:r>
            <a:r>
              <a:rPr sz="1550" dirty="0">
                <a:solidFill>
                  <a:srgbClr val="FFFFFF"/>
                </a:solidFill>
                <a:latin typeface="Arial MT"/>
                <a:cs typeface="Arial MT"/>
              </a:rPr>
              <a:t>fulfilling</a:t>
            </a:r>
            <a:r>
              <a:rPr sz="1550" spc="150" dirty="0">
                <a:solidFill>
                  <a:srgbClr val="FFFFFF"/>
                </a:solidFill>
                <a:latin typeface="Arial MT"/>
                <a:cs typeface="Arial MT"/>
              </a:rPr>
              <a:t> </a:t>
            </a:r>
            <a:r>
              <a:rPr sz="1550" dirty="0">
                <a:solidFill>
                  <a:srgbClr val="FFFFFF"/>
                </a:solidFill>
                <a:latin typeface="Arial MT"/>
                <a:cs typeface="Arial MT"/>
              </a:rPr>
              <a:t>and</a:t>
            </a:r>
            <a:r>
              <a:rPr sz="1550" spc="145" dirty="0">
                <a:solidFill>
                  <a:srgbClr val="FFFFFF"/>
                </a:solidFill>
                <a:latin typeface="Arial MT"/>
                <a:cs typeface="Arial MT"/>
              </a:rPr>
              <a:t> </a:t>
            </a:r>
            <a:r>
              <a:rPr sz="1550" dirty="0">
                <a:solidFill>
                  <a:srgbClr val="FFFFFF"/>
                </a:solidFill>
                <a:latin typeface="Arial MT"/>
                <a:cs typeface="Arial MT"/>
              </a:rPr>
              <a:t>prosperous</a:t>
            </a:r>
            <a:r>
              <a:rPr sz="1550" spc="260" dirty="0">
                <a:solidFill>
                  <a:srgbClr val="FFFFFF"/>
                </a:solidFill>
                <a:latin typeface="Arial MT"/>
                <a:cs typeface="Arial MT"/>
              </a:rPr>
              <a:t> </a:t>
            </a:r>
            <a:r>
              <a:rPr sz="1550" spc="-10" dirty="0">
                <a:solidFill>
                  <a:srgbClr val="FFFFFF"/>
                </a:solidFill>
                <a:latin typeface="Arial MT"/>
                <a:cs typeface="Arial MT"/>
              </a:rPr>
              <a:t>professional paths.</a:t>
            </a:r>
            <a:endParaRPr sz="155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FF33C-616C-7362-273C-76443C03AF60}"/>
              </a:ext>
            </a:extLst>
          </p:cNvPr>
          <p:cNvSpPr txBox="1"/>
          <p:nvPr/>
        </p:nvSpPr>
        <p:spPr>
          <a:xfrm>
            <a:off x="838200" y="805954"/>
            <a:ext cx="6096000" cy="707886"/>
          </a:xfrm>
          <a:prstGeom prst="rect">
            <a:avLst/>
          </a:prstGeom>
          <a:noFill/>
        </p:spPr>
        <p:txBody>
          <a:bodyPr wrap="square">
            <a:spAutoFit/>
          </a:bodyPr>
          <a:lstStyle/>
          <a:p>
            <a:r>
              <a:rPr lang="en-IN" sz="4000" dirty="0">
                <a:solidFill>
                  <a:srgbClr val="FF0000"/>
                </a:solidFill>
                <a:latin typeface="Lato Black"/>
                <a:ea typeface="Lato Black"/>
                <a:cs typeface="Lato Black"/>
                <a:sym typeface="Lato Black"/>
              </a:rPr>
              <a:t>O</a:t>
            </a:r>
            <a:r>
              <a:rPr lang="en-IN" sz="4000" b="0" i="0" u="none" strike="noStrike" cap="none" dirty="0">
                <a:solidFill>
                  <a:srgbClr val="FF0000"/>
                </a:solidFill>
                <a:latin typeface="Lato Black"/>
                <a:ea typeface="Lato Black"/>
                <a:cs typeface="Lato Black"/>
                <a:sym typeface="Lato Black"/>
              </a:rPr>
              <a:t>bjective</a:t>
            </a:r>
            <a:endParaRPr lang="en-IN" sz="4000" dirty="0"/>
          </a:p>
        </p:txBody>
      </p:sp>
      <p:sp>
        <p:nvSpPr>
          <p:cNvPr id="4" name="Text Placeholder 2">
            <a:extLst>
              <a:ext uri="{FF2B5EF4-FFF2-40B4-BE49-F238E27FC236}">
                <a16:creationId xmlns:a16="http://schemas.microsoft.com/office/drawing/2014/main" id="{8EDEDAC7-648E-E6F3-6AFF-0F545D0DA691}"/>
              </a:ext>
            </a:extLst>
          </p:cNvPr>
          <p:cNvSpPr txBox="1">
            <a:spLocks/>
          </p:cNvSpPr>
          <p:nvPr/>
        </p:nvSpPr>
        <p:spPr>
          <a:xfrm>
            <a:off x="838200" y="1825625"/>
            <a:ext cx="10515600" cy="351853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itchFamily="34" charset="0"/>
              <a:buChar char="•"/>
            </a:pPr>
            <a:r>
              <a:rPr lang="en-GB" sz="2000" dirty="0">
                <a:latin typeface="Times New Roman" pitchFamily="18" charset="0"/>
                <a:cs typeface="Times New Roman" pitchFamily="18" charset="0"/>
              </a:rPr>
              <a:t>The project aims to explore how various factors influence salary. </a:t>
            </a:r>
          </a:p>
          <a:p>
            <a:pPr>
              <a:buFont typeface="Arial" pitchFamily="34" charset="0"/>
              <a:buChar char="•"/>
            </a:pPr>
            <a:r>
              <a:rPr lang="en-GB" sz="2000" dirty="0">
                <a:latin typeface="Times New Roman" pitchFamily="18" charset="0"/>
                <a:cs typeface="Times New Roman" pitchFamily="18" charset="0"/>
              </a:rPr>
              <a:t>Analyse inputs like education, college, demographic details, Big Five personality traits, and areas of specialization. </a:t>
            </a:r>
          </a:p>
          <a:p>
            <a:pPr>
              <a:buFont typeface="Arial" pitchFamily="34" charset="0"/>
              <a:buChar char="•"/>
            </a:pPr>
            <a:r>
              <a:rPr lang="en-GB" sz="2000" dirty="0">
                <a:latin typeface="Times New Roman" pitchFamily="18" charset="0"/>
                <a:cs typeface="Times New Roman" pitchFamily="18" charset="0"/>
              </a:rPr>
              <a:t>The target variable is salary, and the goal is to understand which of these factors have the strongest impact on earnings.</a:t>
            </a:r>
            <a:endParaRPr lang="en-IN" sz="2000" dirty="0">
              <a:latin typeface="Times New Roman" pitchFamily="18" charset="0"/>
              <a:cs typeface="Times New Roman" pitchFamily="18" charset="0"/>
            </a:endParaRPr>
          </a:p>
        </p:txBody>
      </p:sp>
      <p:sp>
        <p:nvSpPr>
          <p:cNvPr id="2" name="object 11">
            <a:extLst>
              <a:ext uri="{FF2B5EF4-FFF2-40B4-BE49-F238E27FC236}">
                <a16:creationId xmlns:a16="http://schemas.microsoft.com/office/drawing/2014/main" id="{E974A38D-62DA-2010-F3EE-44A8F15AE275}"/>
              </a:ext>
            </a:extLst>
          </p:cNvPr>
          <p:cNvSpPr txBox="1"/>
          <p:nvPr/>
        </p:nvSpPr>
        <p:spPr>
          <a:xfrm>
            <a:off x="457200" y="3962400"/>
            <a:ext cx="1600200"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a:cs typeface="Times New Roman"/>
              </a:rPr>
              <a:t>Workflow:-</a:t>
            </a:r>
            <a:endParaRPr sz="2400" dirty="0">
              <a:latin typeface="Times New Roman"/>
              <a:cs typeface="Times New Roman"/>
            </a:endParaRPr>
          </a:p>
        </p:txBody>
      </p:sp>
      <p:pic>
        <p:nvPicPr>
          <p:cNvPr id="5" name="object 10">
            <a:extLst>
              <a:ext uri="{FF2B5EF4-FFF2-40B4-BE49-F238E27FC236}">
                <a16:creationId xmlns:a16="http://schemas.microsoft.com/office/drawing/2014/main" id="{2D414C6F-70C8-9A7B-EC6D-A0970E1EECAC}"/>
              </a:ext>
            </a:extLst>
          </p:cNvPr>
          <p:cNvPicPr/>
          <p:nvPr/>
        </p:nvPicPr>
        <p:blipFill>
          <a:blip r:embed="rId2" cstate="print"/>
          <a:stretch>
            <a:fillRect/>
          </a:stretch>
        </p:blipFill>
        <p:spPr>
          <a:xfrm>
            <a:off x="609600" y="4741008"/>
            <a:ext cx="11184393" cy="750276"/>
          </a:xfrm>
          <a:prstGeom prst="rect">
            <a:avLst/>
          </a:prstGeom>
        </p:spPr>
      </p:pic>
    </p:spTree>
    <p:extLst>
      <p:ext uri="{BB962C8B-B14F-4D97-AF65-F5344CB8AC3E}">
        <p14:creationId xmlns:p14="http://schemas.microsoft.com/office/powerpoint/2010/main" val="220110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3D5171A-FCAA-BD12-CD73-3C0D61600A77}"/>
              </a:ext>
            </a:extLst>
          </p:cNvPr>
          <p:cNvSpPr>
            <a:spLocks noGrp="1"/>
          </p:cNvSpPr>
          <p:nvPr>
            <p:ph type="body" idx="1"/>
          </p:nvPr>
        </p:nvSpPr>
        <p:spPr>
          <a:xfrm>
            <a:off x="838200" y="1249680"/>
            <a:ext cx="10515600" cy="4510723"/>
          </a:xfrm>
        </p:spPr>
        <p:txBody>
          <a:bodyPr>
            <a:normAutofit/>
          </a:bodyPr>
          <a:lstStyle/>
          <a:p>
            <a:endParaRPr lang="en-US" sz="2400" b="0" dirty="0">
              <a:solidFill>
                <a:schemeClr val="tx1"/>
              </a:solidFill>
              <a:latin typeface="+mj-lt"/>
              <a:cs typeface="Times New Roman" pitchFamily="18" charset="0"/>
            </a:endParaRPr>
          </a:p>
          <a:p>
            <a:pPr marL="114300" indent="0">
              <a:buNone/>
            </a:pPr>
            <a:r>
              <a:rPr lang="en-GB" sz="1800" b="0" dirty="0">
                <a:latin typeface="+mj-lt"/>
                <a:cs typeface="Times New Roman" panose="02020603050405020304" pitchFamily="18" charset="0"/>
              </a:rPr>
              <a:t>The AMCAT data project focuses on understanding the relationship between various factors and salary. Key inputs include:</a:t>
            </a:r>
          </a:p>
          <a:p>
            <a:pPr marL="114300" indent="0">
              <a:buNone/>
            </a:pPr>
            <a:endParaRPr lang="en-GB" sz="1800" b="0" dirty="0">
              <a:latin typeface="+mj-lt"/>
              <a:cs typeface="Times New Roman" panose="02020603050405020304" pitchFamily="18" charset="0"/>
            </a:endParaRPr>
          </a:p>
          <a:p>
            <a:pPr marL="285750" indent="-285750">
              <a:buFont typeface="Arial" panose="020B0604020202020204" pitchFamily="34" charset="0"/>
              <a:buChar char="•"/>
            </a:pPr>
            <a:r>
              <a:rPr lang="en-GB" sz="1800" b="0" dirty="0">
                <a:latin typeface="+mj-lt"/>
                <a:cs typeface="Times New Roman" panose="02020603050405020304" pitchFamily="18" charset="0"/>
              </a:rPr>
              <a:t>Education: The level, field of education, college tier attained by individuals.</a:t>
            </a:r>
          </a:p>
          <a:p>
            <a:pPr marL="285750" indent="-285750">
              <a:buFont typeface="Arial" panose="020B0604020202020204" pitchFamily="34" charset="0"/>
              <a:buChar char="•"/>
            </a:pPr>
            <a:r>
              <a:rPr lang="en-GB" sz="1800" b="0" dirty="0">
                <a:latin typeface="+mj-lt"/>
                <a:cs typeface="Times New Roman" panose="02020603050405020304" pitchFamily="18" charset="0"/>
              </a:rPr>
              <a:t>Demographics: Personal details such as age, gender, and location.</a:t>
            </a:r>
          </a:p>
          <a:p>
            <a:pPr marL="285750" indent="-285750">
              <a:buFont typeface="Arial" panose="020B0604020202020204" pitchFamily="34" charset="0"/>
              <a:buChar char="•"/>
            </a:pPr>
            <a:r>
              <a:rPr lang="en-GB" sz="1800" b="0" dirty="0">
                <a:latin typeface="+mj-lt"/>
                <a:cs typeface="Times New Roman" panose="02020603050405020304" pitchFamily="18" charset="0"/>
              </a:rPr>
              <a:t>Big Five Personality Traits: Characteristics like openness, conscientiousness, extraversion, agreeableness, and neuroticism.</a:t>
            </a:r>
          </a:p>
          <a:p>
            <a:pPr marL="285750" indent="-285750">
              <a:buFont typeface="Arial" panose="020B0604020202020204" pitchFamily="34" charset="0"/>
              <a:buChar char="•"/>
            </a:pPr>
            <a:r>
              <a:rPr lang="en-GB" sz="1800" b="0" dirty="0">
                <a:latin typeface="+mj-lt"/>
                <a:cs typeface="Times New Roman" panose="02020603050405020304" pitchFamily="18" charset="0"/>
              </a:rPr>
              <a:t>Specialization: The specific area of expertise or field of study.</a:t>
            </a:r>
          </a:p>
          <a:p>
            <a:pPr marL="285750" indent="-285750">
              <a:buFont typeface="Arial" panose="020B0604020202020204" pitchFamily="34" charset="0"/>
              <a:buChar char="•"/>
            </a:pPr>
            <a:r>
              <a:rPr lang="en-GB" sz="1800" b="0" dirty="0">
                <a:latin typeface="+mj-lt"/>
                <a:cs typeface="Times New Roman" panose="02020603050405020304" pitchFamily="18" charset="0"/>
              </a:rPr>
              <a:t>The target variable is salary, and the project aims to identify which of these factors most significantly influence salary levels among individuals. Through this analysis, we hope to gain insights that can guide career decisions and improve understanding of salary determinants in the job market.</a:t>
            </a:r>
          </a:p>
        </p:txBody>
      </p:sp>
      <p:sp>
        <p:nvSpPr>
          <p:cNvPr id="5" name="Rectangle 2">
            <a:extLst>
              <a:ext uri="{FF2B5EF4-FFF2-40B4-BE49-F238E27FC236}">
                <a16:creationId xmlns:a16="http://schemas.microsoft.com/office/drawing/2014/main" id="{7DF10CDE-82B5-395D-4A3D-0FEC14F96A77}"/>
              </a:ext>
            </a:extLst>
          </p:cNvPr>
          <p:cNvSpPr>
            <a:spLocks noChangeArrowheads="1"/>
          </p:cNvSpPr>
          <p:nvPr/>
        </p:nvSpPr>
        <p:spPr bwMode="auto">
          <a:xfrm>
            <a:off x="0" y="0"/>
            <a:ext cx="3810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C6D36C0C-ED94-7414-BA46-AD737AD46EEF}"/>
              </a:ext>
            </a:extLst>
          </p:cNvPr>
          <p:cNvSpPr txBox="1">
            <a:spLocks/>
          </p:cNvSpPr>
          <p:nvPr/>
        </p:nvSpPr>
        <p:spPr>
          <a:xfrm>
            <a:off x="838200" y="25003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solidFill>
                  <a:srgbClr val="FF0000"/>
                </a:solidFill>
                <a:latin typeface="Lato Black"/>
                <a:ea typeface="Lato Black"/>
                <a:cs typeface="Lato Black"/>
                <a:sym typeface="Lato Black"/>
              </a:rPr>
              <a:t>Summary of data</a:t>
            </a:r>
            <a:endParaRPr lang="en-IN" dirty="0"/>
          </a:p>
        </p:txBody>
      </p:sp>
    </p:spTree>
    <p:extLst>
      <p:ext uri="{BB962C8B-B14F-4D97-AF65-F5344CB8AC3E}">
        <p14:creationId xmlns:p14="http://schemas.microsoft.com/office/powerpoint/2010/main" val="203867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22" y="371792"/>
            <a:ext cx="3913504" cy="391795"/>
          </a:xfrm>
          <a:prstGeom prst="rect">
            <a:avLst/>
          </a:prstGeom>
        </p:spPr>
        <p:txBody>
          <a:bodyPr vert="horz" wrap="square" lIns="0" tIns="12700" rIns="0" bIns="0" rtlCol="0">
            <a:spAutoFit/>
          </a:bodyPr>
          <a:lstStyle/>
          <a:p>
            <a:pPr marL="12700">
              <a:lnSpc>
                <a:spcPct val="100000"/>
              </a:lnSpc>
              <a:spcBef>
                <a:spcPts val="100"/>
              </a:spcBef>
            </a:pPr>
            <a:r>
              <a:rPr dirty="0"/>
              <a:t>Univariate</a:t>
            </a:r>
            <a:r>
              <a:rPr spc="-10" dirty="0"/>
              <a:t> Categorical</a:t>
            </a:r>
            <a:r>
              <a:rPr spc="-145" dirty="0"/>
              <a:t> </a:t>
            </a:r>
            <a:r>
              <a:rPr spc="-10" dirty="0"/>
              <a:t>Analysis</a:t>
            </a:r>
          </a:p>
        </p:txBody>
      </p:sp>
      <p:sp>
        <p:nvSpPr>
          <p:cNvPr id="3" name="object 3"/>
          <p:cNvSpPr/>
          <p:nvPr/>
        </p:nvSpPr>
        <p:spPr>
          <a:xfrm>
            <a:off x="866775" y="866775"/>
            <a:ext cx="737235" cy="0"/>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513080" y="1135378"/>
            <a:ext cx="6253480" cy="5254002"/>
          </a:xfrm>
          <a:prstGeom prst="rect">
            <a:avLst/>
          </a:prstGeom>
        </p:spPr>
        <p:txBody>
          <a:bodyPr vert="horz" wrap="square" lIns="0" tIns="46990" rIns="0" bIns="0" rtlCol="0">
            <a:spAutoFit/>
          </a:bodyPr>
          <a:lstStyle/>
          <a:p>
            <a:pPr marL="12700">
              <a:lnSpc>
                <a:spcPct val="100000"/>
              </a:lnSpc>
              <a:spcBef>
                <a:spcPts val="370"/>
              </a:spcBef>
            </a:pPr>
            <a:r>
              <a:rPr sz="1250" b="1" dirty="0">
                <a:latin typeface="+mn-lt"/>
                <a:cs typeface="Times New Roman"/>
              </a:rPr>
              <a:t>Job</a:t>
            </a:r>
            <a:r>
              <a:rPr sz="1250" b="1" spc="90" dirty="0">
                <a:latin typeface="+mn-lt"/>
                <a:cs typeface="Times New Roman"/>
              </a:rPr>
              <a:t> </a:t>
            </a:r>
            <a:r>
              <a:rPr sz="1250" b="1" dirty="0">
                <a:latin typeface="+mn-lt"/>
                <a:cs typeface="Times New Roman"/>
              </a:rPr>
              <a:t>City</a:t>
            </a:r>
            <a:r>
              <a:rPr sz="1250" b="1" spc="85" dirty="0">
                <a:latin typeface="+mn-lt"/>
                <a:cs typeface="Times New Roman"/>
              </a:rPr>
              <a:t> </a:t>
            </a:r>
            <a:r>
              <a:rPr sz="1250" b="1" spc="-10" dirty="0">
                <a:latin typeface="+mn-lt"/>
                <a:cs typeface="Times New Roman"/>
              </a:rPr>
              <a:t>Insights:</a:t>
            </a:r>
            <a:endParaRPr sz="1250" dirty="0">
              <a:latin typeface="+mn-lt"/>
              <a:cs typeface="Times New Roman"/>
            </a:endParaRPr>
          </a:p>
          <a:p>
            <a:pPr marL="184150" marR="6350" indent="-172085">
              <a:lnSpc>
                <a:spcPts val="1430"/>
              </a:lnSpc>
              <a:spcBef>
                <a:spcPts val="1010"/>
              </a:spcBef>
              <a:buChar char="•"/>
              <a:tabLst>
                <a:tab pos="184150" algn="l"/>
                <a:tab pos="241300" algn="l"/>
              </a:tabLst>
            </a:pPr>
            <a:r>
              <a:rPr sz="1800" dirty="0">
                <a:latin typeface="+mn-lt"/>
                <a:cs typeface="Arial MT"/>
              </a:rPr>
              <a:t>	</a:t>
            </a:r>
            <a:r>
              <a:rPr sz="1250" dirty="0">
                <a:latin typeface="+mn-lt"/>
                <a:cs typeface="Times New Roman"/>
              </a:rPr>
              <a:t>The</a:t>
            </a:r>
            <a:r>
              <a:rPr sz="1250" spc="305" dirty="0">
                <a:latin typeface="+mn-lt"/>
                <a:cs typeface="Times New Roman"/>
              </a:rPr>
              <a:t> </a:t>
            </a:r>
            <a:r>
              <a:rPr sz="1250" dirty="0">
                <a:latin typeface="+mn-lt"/>
                <a:cs typeface="Times New Roman"/>
              </a:rPr>
              <a:t>top</a:t>
            </a:r>
            <a:r>
              <a:rPr sz="1250" spc="235" dirty="0">
                <a:latin typeface="+mn-lt"/>
                <a:cs typeface="Times New Roman"/>
              </a:rPr>
              <a:t> </a:t>
            </a:r>
            <a:r>
              <a:rPr sz="1250" dirty="0">
                <a:latin typeface="+mn-lt"/>
                <a:cs typeface="Times New Roman"/>
              </a:rPr>
              <a:t>job</a:t>
            </a:r>
            <a:r>
              <a:rPr sz="1250" spc="245" dirty="0">
                <a:latin typeface="+mn-lt"/>
                <a:cs typeface="Times New Roman"/>
              </a:rPr>
              <a:t> </a:t>
            </a:r>
            <a:r>
              <a:rPr sz="1250" dirty="0">
                <a:latin typeface="+mn-lt"/>
                <a:cs typeface="Times New Roman"/>
              </a:rPr>
              <a:t>cities</a:t>
            </a:r>
            <a:r>
              <a:rPr sz="1250" spc="245" dirty="0">
                <a:latin typeface="+mn-lt"/>
                <a:cs typeface="Times New Roman"/>
              </a:rPr>
              <a:t> </a:t>
            </a:r>
            <a:r>
              <a:rPr sz="1250" dirty="0">
                <a:latin typeface="+mn-lt"/>
                <a:cs typeface="Times New Roman"/>
              </a:rPr>
              <a:t>based</a:t>
            </a:r>
            <a:r>
              <a:rPr sz="1250" spc="260" dirty="0">
                <a:latin typeface="+mn-lt"/>
                <a:cs typeface="Times New Roman"/>
              </a:rPr>
              <a:t> </a:t>
            </a:r>
            <a:r>
              <a:rPr sz="1250" dirty="0">
                <a:latin typeface="+mn-lt"/>
                <a:cs typeface="Times New Roman"/>
              </a:rPr>
              <a:t>on</a:t>
            </a:r>
            <a:r>
              <a:rPr sz="1250" spc="250" dirty="0">
                <a:latin typeface="+mn-lt"/>
                <a:cs typeface="Times New Roman"/>
              </a:rPr>
              <a:t> </a:t>
            </a:r>
            <a:r>
              <a:rPr sz="1250" dirty="0">
                <a:latin typeface="+mn-lt"/>
                <a:cs typeface="Times New Roman"/>
              </a:rPr>
              <a:t>the</a:t>
            </a:r>
            <a:r>
              <a:rPr sz="1250" spc="235" dirty="0">
                <a:latin typeface="+mn-lt"/>
                <a:cs typeface="Times New Roman"/>
              </a:rPr>
              <a:t> </a:t>
            </a:r>
            <a:r>
              <a:rPr sz="1250" dirty="0">
                <a:latin typeface="+mn-lt"/>
                <a:cs typeface="Times New Roman"/>
              </a:rPr>
              <a:t>dataset</a:t>
            </a:r>
            <a:r>
              <a:rPr sz="1250" spc="300" dirty="0">
                <a:latin typeface="+mn-lt"/>
                <a:cs typeface="Times New Roman"/>
              </a:rPr>
              <a:t> </a:t>
            </a:r>
            <a:r>
              <a:rPr sz="1250" dirty="0">
                <a:latin typeface="+mn-lt"/>
                <a:cs typeface="Times New Roman"/>
              </a:rPr>
              <a:t>are</a:t>
            </a:r>
            <a:r>
              <a:rPr sz="1250" spc="245" dirty="0">
                <a:latin typeface="+mn-lt"/>
                <a:cs typeface="Times New Roman"/>
              </a:rPr>
              <a:t> </a:t>
            </a:r>
            <a:r>
              <a:rPr sz="1250" dirty="0">
                <a:latin typeface="+mn-lt"/>
                <a:cs typeface="Times New Roman"/>
              </a:rPr>
              <a:t>Bangalore,</a:t>
            </a:r>
            <a:r>
              <a:rPr sz="1250" spc="300" dirty="0">
                <a:latin typeface="+mn-lt"/>
                <a:cs typeface="Times New Roman"/>
              </a:rPr>
              <a:t> </a:t>
            </a:r>
            <a:r>
              <a:rPr sz="1250" dirty="0">
                <a:latin typeface="+mn-lt"/>
                <a:cs typeface="Times New Roman"/>
              </a:rPr>
              <a:t>Noida,</a:t>
            </a:r>
            <a:r>
              <a:rPr sz="1250" spc="300" dirty="0">
                <a:latin typeface="+mn-lt"/>
                <a:cs typeface="Times New Roman"/>
              </a:rPr>
              <a:t> </a:t>
            </a:r>
            <a:r>
              <a:rPr sz="1250" dirty="0">
                <a:latin typeface="+mn-lt"/>
                <a:cs typeface="Times New Roman"/>
              </a:rPr>
              <a:t>Pune,</a:t>
            </a:r>
            <a:r>
              <a:rPr sz="1250" spc="250" dirty="0">
                <a:latin typeface="+mn-lt"/>
                <a:cs typeface="Times New Roman"/>
              </a:rPr>
              <a:t> </a:t>
            </a:r>
            <a:r>
              <a:rPr sz="1250" dirty="0">
                <a:latin typeface="+mn-lt"/>
                <a:cs typeface="Times New Roman"/>
              </a:rPr>
              <a:t>Gurgaon,</a:t>
            </a:r>
            <a:r>
              <a:rPr sz="1250" spc="310" dirty="0">
                <a:latin typeface="+mn-lt"/>
                <a:cs typeface="Times New Roman"/>
              </a:rPr>
              <a:t> </a:t>
            </a:r>
            <a:r>
              <a:rPr sz="1250" spc="-10" dirty="0">
                <a:latin typeface="+mn-lt"/>
                <a:cs typeface="Times New Roman"/>
              </a:rPr>
              <a:t>Mumbai, </a:t>
            </a:r>
            <a:r>
              <a:rPr sz="1250" dirty="0">
                <a:latin typeface="+mn-lt"/>
                <a:cs typeface="Times New Roman"/>
              </a:rPr>
              <a:t>Lucknow,</a:t>
            </a:r>
            <a:r>
              <a:rPr sz="1250" spc="155" dirty="0">
                <a:latin typeface="+mn-lt"/>
                <a:cs typeface="Times New Roman"/>
              </a:rPr>
              <a:t> </a:t>
            </a:r>
            <a:r>
              <a:rPr sz="1250" dirty="0">
                <a:latin typeface="+mn-lt"/>
                <a:cs typeface="Times New Roman"/>
              </a:rPr>
              <a:t>Mysore,</a:t>
            </a:r>
            <a:r>
              <a:rPr sz="1250" spc="100" dirty="0">
                <a:latin typeface="+mn-lt"/>
                <a:cs typeface="Times New Roman"/>
              </a:rPr>
              <a:t> </a:t>
            </a:r>
            <a:r>
              <a:rPr sz="1250" dirty="0">
                <a:latin typeface="+mn-lt"/>
                <a:cs typeface="Times New Roman"/>
              </a:rPr>
              <a:t>Navi</a:t>
            </a:r>
            <a:r>
              <a:rPr sz="1250" spc="95" dirty="0">
                <a:latin typeface="+mn-lt"/>
                <a:cs typeface="Times New Roman"/>
              </a:rPr>
              <a:t> </a:t>
            </a:r>
            <a:r>
              <a:rPr sz="1250" dirty="0">
                <a:latin typeface="+mn-lt"/>
                <a:cs typeface="Times New Roman"/>
              </a:rPr>
              <a:t>Mumbai,</a:t>
            </a:r>
            <a:r>
              <a:rPr sz="1250" spc="90" dirty="0">
                <a:latin typeface="+mn-lt"/>
                <a:cs typeface="Times New Roman"/>
              </a:rPr>
              <a:t> </a:t>
            </a:r>
            <a:r>
              <a:rPr sz="1250" dirty="0">
                <a:latin typeface="+mn-lt"/>
                <a:cs typeface="Times New Roman"/>
              </a:rPr>
              <a:t>and</a:t>
            </a:r>
            <a:r>
              <a:rPr sz="1250" spc="140" dirty="0">
                <a:latin typeface="+mn-lt"/>
                <a:cs typeface="Times New Roman"/>
              </a:rPr>
              <a:t> </a:t>
            </a:r>
            <a:r>
              <a:rPr sz="1250" spc="-10" dirty="0">
                <a:latin typeface="+mn-lt"/>
                <a:cs typeface="Times New Roman"/>
              </a:rPr>
              <a:t>Delhi.</a:t>
            </a:r>
            <a:endParaRPr sz="1250" dirty="0">
              <a:latin typeface="+mn-lt"/>
              <a:cs typeface="Times New Roman"/>
            </a:endParaRPr>
          </a:p>
          <a:p>
            <a:pPr marL="241300" indent="-228600">
              <a:lnSpc>
                <a:spcPts val="1465"/>
              </a:lnSpc>
              <a:spcBef>
                <a:spcPts val="865"/>
              </a:spcBef>
              <a:buSzPct val="144000"/>
              <a:buFont typeface="Arial MT"/>
              <a:buChar char="•"/>
              <a:tabLst>
                <a:tab pos="241300" algn="l"/>
              </a:tabLst>
            </a:pPr>
            <a:r>
              <a:rPr sz="1250" dirty="0">
                <a:latin typeface="+mn-lt"/>
                <a:cs typeface="Times New Roman"/>
              </a:rPr>
              <a:t>This</a:t>
            </a:r>
            <a:r>
              <a:rPr sz="1250" spc="465" dirty="0">
                <a:latin typeface="+mn-lt"/>
                <a:cs typeface="Times New Roman"/>
              </a:rPr>
              <a:t> </a:t>
            </a:r>
            <a:r>
              <a:rPr sz="1250" dirty="0">
                <a:latin typeface="+mn-lt"/>
                <a:cs typeface="Times New Roman"/>
              </a:rPr>
              <a:t>suggests</a:t>
            </a:r>
            <a:r>
              <a:rPr sz="1250" spc="445" dirty="0">
                <a:latin typeface="+mn-lt"/>
                <a:cs typeface="Times New Roman"/>
              </a:rPr>
              <a:t> </a:t>
            </a:r>
            <a:r>
              <a:rPr sz="1250" dirty="0">
                <a:latin typeface="+mn-lt"/>
                <a:cs typeface="Times New Roman"/>
              </a:rPr>
              <a:t>that</a:t>
            </a:r>
            <a:r>
              <a:rPr sz="1250" spc="465" dirty="0">
                <a:latin typeface="+mn-lt"/>
                <a:cs typeface="Times New Roman"/>
              </a:rPr>
              <a:t> </a:t>
            </a:r>
            <a:r>
              <a:rPr sz="1250" dirty="0">
                <a:latin typeface="+mn-lt"/>
                <a:cs typeface="Times New Roman"/>
              </a:rPr>
              <a:t>these</a:t>
            </a:r>
            <a:r>
              <a:rPr sz="1250" spc="455" dirty="0">
                <a:latin typeface="+mn-lt"/>
                <a:cs typeface="Times New Roman"/>
              </a:rPr>
              <a:t> </a:t>
            </a:r>
            <a:r>
              <a:rPr sz="1250" dirty="0">
                <a:latin typeface="+mn-lt"/>
                <a:cs typeface="Times New Roman"/>
              </a:rPr>
              <a:t>cities</a:t>
            </a:r>
            <a:r>
              <a:rPr sz="1250" spc="440" dirty="0">
                <a:latin typeface="+mn-lt"/>
                <a:cs typeface="Times New Roman"/>
              </a:rPr>
              <a:t> </a:t>
            </a:r>
            <a:r>
              <a:rPr sz="1250" dirty="0">
                <a:latin typeface="+mn-lt"/>
                <a:cs typeface="Times New Roman"/>
              </a:rPr>
              <a:t>are</a:t>
            </a:r>
            <a:r>
              <a:rPr sz="1250" spc="420" dirty="0">
                <a:latin typeface="+mn-lt"/>
                <a:cs typeface="Times New Roman"/>
              </a:rPr>
              <a:t> </a:t>
            </a:r>
            <a:r>
              <a:rPr sz="1250" dirty="0">
                <a:latin typeface="+mn-lt"/>
                <a:cs typeface="Times New Roman"/>
              </a:rPr>
              <a:t>major</a:t>
            </a:r>
            <a:r>
              <a:rPr sz="1250" spc="434" dirty="0">
                <a:latin typeface="+mn-lt"/>
                <a:cs typeface="Times New Roman"/>
              </a:rPr>
              <a:t> </a:t>
            </a:r>
            <a:r>
              <a:rPr sz="1250" dirty="0">
                <a:latin typeface="+mn-lt"/>
                <a:cs typeface="Times New Roman"/>
              </a:rPr>
              <a:t>hubs</a:t>
            </a:r>
            <a:r>
              <a:rPr sz="1250" spc="459" dirty="0">
                <a:latin typeface="+mn-lt"/>
                <a:cs typeface="Times New Roman"/>
              </a:rPr>
              <a:t> </a:t>
            </a:r>
            <a:r>
              <a:rPr sz="1250" dirty="0">
                <a:latin typeface="+mn-lt"/>
                <a:cs typeface="Times New Roman"/>
              </a:rPr>
              <a:t>for</a:t>
            </a:r>
            <a:r>
              <a:rPr sz="1250" spc="420" dirty="0">
                <a:latin typeface="+mn-lt"/>
                <a:cs typeface="Times New Roman"/>
              </a:rPr>
              <a:t> </a:t>
            </a:r>
            <a:r>
              <a:rPr sz="1250" dirty="0">
                <a:latin typeface="+mn-lt"/>
                <a:cs typeface="Times New Roman"/>
              </a:rPr>
              <a:t>employment</a:t>
            </a:r>
            <a:r>
              <a:rPr sz="1250" spc="455" dirty="0">
                <a:latin typeface="+mn-lt"/>
                <a:cs typeface="Times New Roman"/>
              </a:rPr>
              <a:t> </a:t>
            </a:r>
            <a:r>
              <a:rPr sz="1250" dirty="0">
                <a:latin typeface="+mn-lt"/>
                <a:cs typeface="Times New Roman"/>
              </a:rPr>
              <a:t>opportunities,</a:t>
            </a:r>
            <a:r>
              <a:rPr sz="1250" spc="434" dirty="0">
                <a:latin typeface="+mn-lt"/>
                <a:cs typeface="Times New Roman"/>
              </a:rPr>
              <a:t> </a:t>
            </a:r>
            <a:r>
              <a:rPr sz="1250" dirty="0">
                <a:latin typeface="+mn-lt"/>
                <a:cs typeface="Times New Roman"/>
              </a:rPr>
              <a:t>with</a:t>
            </a:r>
            <a:r>
              <a:rPr sz="1250" spc="480" dirty="0">
                <a:latin typeface="+mn-lt"/>
                <a:cs typeface="Times New Roman"/>
              </a:rPr>
              <a:t> </a:t>
            </a:r>
            <a:r>
              <a:rPr sz="1250" spc="-50" dirty="0">
                <a:latin typeface="+mn-lt"/>
                <a:cs typeface="Times New Roman"/>
              </a:rPr>
              <a:t>a</a:t>
            </a:r>
            <a:endParaRPr sz="1250" dirty="0">
              <a:latin typeface="+mn-lt"/>
              <a:cs typeface="Times New Roman"/>
            </a:endParaRPr>
          </a:p>
          <a:p>
            <a:pPr marL="184150">
              <a:lnSpc>
                <a:spcPts val="1465"/>
              </a:lnSpc>
            </a:pPr>
            <a:r>
              <a:rPr sz="1250" dirty="0">
                <a:latin typeface="+mn-lt"/>
                <a:cs typeface="Times New Roman"/>
              </a:rPr>
              <a:t>concentration</a:t>
            </a:r>
            <a:r>
              <a:rPr sz="1250" spc="125" dirty="0">
                <a:latin typeface="+mn-lt"/>
                <a:cs typeface="Times New Roman"/>
              </a:rPr>
              <a:t> </a:t>
            </a:r>
            <a:r>
              <a:rPr sz="1250" dirty="0">
                <a:latin typeface="+mn-lt"/>
                <a:cs typeface="Times New Roman"/>
              </a:rPr>
              <a:t>of</a:t>
            </a:r>
            <a:r>
              <a:rPr sz="1250" spc="110" dirty="0">
                <a:latin typeface="+mn-lt"/>
                <a:cs typeface="Times New Roman"/>
              </a:rPr>
              <a:t> </a:t>
            </a:r>
            <a:r>
              <a:rPr sz="1250" dirty="0">
                <a:latin typeface="+mn-lt"/>
                <a:cs typeface="Times New Roman"/>
              </a:rPr>
              <a:t>job</a:t>
            </a:r>
            <a:r>
              <a:rPr sz="1250" spc="90" dirty="0">
                <a:latin typeface="+mn-lt"/>
                <a:cs typeface="Times New Roman"/>
              </a:rPr>
              <a:t> </a:t>
            </a:r>
            <a:r>
              <a:rPr sz="1250" dirty="0">
                <a:latin typeface="+mn-lt"/>
                <a:cs typeface="Times New Roman"/>
              </a:rPr>
              <a:t>opportunities</a:t>
            </a:r>
            <a:r>
              <a:rPr sz="1250" spc="135" dirty="0">
                <a:latin typeface="+mn-lt"/>
                <a:cs typeface="Times New Roman"/>
              </a:rPr>
              <a:t> </a:t>
            </a:r>
            <a:r>
              <a:rPr sz="1250" dirty="0">
                <a:latin typeface="+mn-lt"/>
                <a:cs typeface="Times New Roman"/>
              </a:rPr>
              <a:t>in</a:t>
            </a:r>
            <a:r>
              <a:rPr sz="1250" spc="120" dirty="0">
                <a:latin typeface="+mn-lt"/>
                <a:cs typeface="Times New Roman"/>
              </a:rPr>
              <a:t> </a:t>
            </a:r>
            <a:r>
              <a:rPr sz="1250" dirty="0">
                <a:latin typeface="+mn-lt"/>
                <a:cs typeface="Times New Roman"/>
              </a:rPr>
              <a:t>various</a:t>
            </a:r>
            <a:r>
              <a:rPr sz="1250" spc="170" dirty="0">
                <a:latin typeface="+mn-lt"/>
                <a:cs typeface="Times New Roman"/>
              </a:rPr>
              <a:t> </a:t>
            </a:r>
            <a:r>
              <a:rPr sz="1250" spc="-10" dirty="0">
                <a:latin typeface="+mn-lt"/>
                <a:cs typeface="Times New Roman"/>
              </a:rPr>
              <a:t>sectors.</a:t>
            </a:r>
            <a:endParaRPr sz="1250" dirty="0">
              <a:latin typeface="+mn-lt"/>
              <a:cs typeface="Times New Roman"/>
            </a:endParaRPr>
          </a:p>
          <a:p>
            <a:pPr marL="12700">
              <a:lnSpc>
                <a:spcPct val="100000"/>
              </a:lnSpc>
              <a:spcBef>
                <a:spcPts val="905"/>
              </a:spcBef>
            </a:pPr>
            <a:r>
              <a:rPr sz="1250" b="1" dirty="0">
                <a:latin typeface="+mn-lt"/>
                <a:cs typeface="Times New Roman"/>
              </a:rPr>
              <a:t>College</a:t>
            </a:r>
            <a:r>
              <a:rPr sz="1250" b="1" spc="130" dirty="0">
                <a:latin typeface="+mn-lt"/>
                <a:cs typeface="Times New Roman"/>
              </a:rPr>
              <a:t> </a:t>
            </a:r>
            <a:r>
              <a:rPr sz="1250" b="1" dirty="0">
                <a:latin typeface="+mn-lt"/>
                <a:cs typeface="Times New Roman"/>
              </a:rPr>
              <a:t>State</a:t>
            </a:r>
            <a:r>
              <a:rPr sz="1250" b="1" spc="130" dirty="0">
                <a:latin typeface="+mn-lt"/>
                <a:cs typeface="Times New Roman"/>
              </a:rPr>
              <a:t> </a:t>
            </a:r>
            <a:r>
              <a:rPr sz="1250" b="1" spc="-10" dirty="0">
                <a:latin typeface="+mn-lt"/>
                <a:cs typeface="Times New Roman"/>
              </a:rPr>
              <a:t>Insights:</a:t>
            </a:r>
            <a:endParaRPr sz="1250" dirty="0">
              <a:latin typeface="+mn-lt"/>
              <a:cs typeface="Times New Roman"/>
            </a:endParaRPr>
          </a:p>
          <a:p>
            <a:pPr marL="241300" indent="-228600">
              <a:lnSpc>
                <a:spcPts val="1425"/>
              </a:lnSpc>
              <a:spcBef>
                <a:spcPts val="905"/>
              </a:spcBef>
              <a:buSzPct val="144000"/>
              <a:buFont typeface="Arial MT"/>
              <a:buChar char="•"/>
              <a:tabLst>
                <a:tab pos="241300" algn="l"/>
              </a:tabLst>
            </a:pPr>
            <a:r>
              <a:rPr sz="1250" dirty="0">
                <a:latin typeface="+mn-lt"/>
                <a:cs typeface="Times New Roman"/>
              </a:rPr>
              <a:t>The</a:t>
            </a:r>
            <a:r>
              <a:rPr sz="1250" spc="390" dirty="0">
                <a:latin typeface="+mn-lt"/>
                <a:cs typeface="Times New Roman"/>
              </a:rPr>
              <a:t> </a:t>
            </a:r>
            <a:r>
              <a:rPr sz="1250" dirty="0">
                <a:latin typeface="+mn-lt"/>
                <a:cs typeface="Times New Roman"/>
              </a:rPr>
              <a:t>top</a:t>
            </a:r>
            <a:r>
              <a:rPr sz="1250" spc="320" dirty="0">
                <a:latin typeface="+mn-lt"/>
                <a:cs typeface="Times New Roman"/>
              </a:rPr>
              <a:t> </a:t>
            </a:r>
            <a:r>
              <a:rPr sz="1250" dirty="0">
                <a:latin typeface="+mn-lt"/>
                <a:cs typeface="Times New Roman"/>
              </a:rPr>
              <a:t>college</a:t>
            </a:r>
            <a:r>
              <a:rPr sz="1250" spc="400" dirty="0">
                <a:latin typeface="+mn-lt"/>
                <a:cs typeface="Times New Roman"/>
              </a:rPr>
              <a:t> </a:t>
            </a:r>
            <a:r>
              <a:rPr sz="1250" dirty="0">
                <a:latin typeface="+mn-lt"/>
                <a:cs typeface="Times New Roman"/>
              </a:rPr>
              <a:t>states</a:t>
            </a:r>
            <a:r>
              <a:rPr sz="1250" spc="330" dirty="0">
                <a:latin typeface="+mn-lt"/>
                <a:cs typeface="Times New Roman"/>
              </a:rPr>
              <a:t> </a:t>
            </a:r>
            <a:r>
              <a:rPr sz="1250" dirty="0">
                <a:latin typeface="+mn-lt"/>
                <a:cs typeface="Times New Roman"/>
              </a:rPr>
              <a:t>based</a:t>
            </a:r>
            <a:r>
              <a:rPr sz="1250" spc="345" dirty="0">
                <a:latin typeface="+mn-lt"/>
                <a:cs typeface="Times New Roman"/>
              </a:rPr>
              <a:t> </a:t>
            </a:r>
            <a:r>
              <a:rPr sz="1250" dirty="0">
                <a:latin typeface="+mn-lt"/>
                <a:cs typeface="Times New Roman"/>
              </a:rPr>
              <a:t>on</a:t>
            </a:r>
            <a:r>
              <a:rPr sz="1250" spc="335" dirty="0">
                <a:latin typeface="+mn-lt"/>
                <a:cs typeface="Times New Roman"/>
              </a:rPr>
              <a:t> </a:t>
            </a:r>
            <a:r>
              <a:rPr sz="1250" dirty="0">
                <a:latin typeface="+mn-lt"/>
                <a:cs typeface="Times New Roman"/>
              </a:rPr>
              <a:t>the</a:t>
            </a:r>
            <a:r>
              <a:rPr sz="1250" spc="325" dirty="0">
                <a:latin typeface="+mn-lt"/>
                <a:cs typeface="Times New Roman"/>
              </a:rPr>
              <a:t> </a:t>
            </a:r>
            <a:r>
              <a:rPr sz="1250" dirty="0">
                <a:latin typeface="+mn-lt"/>
                <a:cs typeface="Times New Roman"/>
              </a:rPr>
              <a:t>dataset</a:t>
            </a:r>
            <a:r>
              <a:rPr sz="1250" spc="385" dirty="0">
                <a:latin typeface="+mn-lt"/>
                <a:cs typeface="Times New Roman"/>
              </a:rPr>
              <a:t> </a:t>
            </a:r>
            <a:r>
              <a:rPr sz="1250" dirty="0">
                <a:latin typeface="+mn-lt"/>
                <a:cs typeface="Times New Roman"/>
              </a:rPr>
              <a:t>are</a:t>
            </a:r>
            <a:r>
              <a:rPr sz="1250" spc="320" dirty="0">
                <a:latin typeface="+mn-lt"/>
                <a:cs typeface="Times New Roman"/>
              </a:rPr>
              <a:t> </a:t>
            </a:r>
            <a:r>
              <a:rPr sz="1250" dirty="0">
                <a:latin typeface="+mn-lt"/>
                <a:cs typeface="Times New Roman"/>
              </a:rPr>
              <a:t>Uttar</a:t>
            </a:r>
            <a:r>
              <a:rPr sz="1250" spc="355" dirty="0">
                <a:latin typeface="+mn-lt"/>
                <a:cs typeface="Times New Roman"/>
              </a:rPr>
              <a:t> </a:t>
            </a:r>
            <a:r>
              <a:rPr sz="1250" dirty="0">
                <a:latin typeface="+mn-lt"/>
                <a:cs typeface="Times New Roman"/>
              </a:rPr>
              <a:t>Pradesh</a:t>
            </a:r>
            <a:r>
              <a:rPr sz="1250" spc="390" dirty="0">
                <a:latin typeface="+mn-lt"/>
                <a:cs typeface="Times New Roman"/>
              </a:rPr>
              <a:t> </a:t>
            </a:r>
            <a:r>
              <a:rPr sz="1250" dirty="0">
                <a:latin typeface="+mn-lt"/>
                <a:cs typeface="Times New Roman"/>
              </a:rPr>
              <a:t>(UP),</a:t>
            </a:r>
            <a:r>
              <a:rPr sz="1250" spc="350" dirty="0">
                <a:latin typeface="+mn-lt"/>
                <a:cs typeface="Times New Roman"/>
              </a:rPr>
              <a:t> </a:t>
            </a:r>
            <a:r>
              <a:rPr sz="1250" dirty="0">
                <a:latin typeface="+mn-lt"/>
                <a:cs typeface="Times New Roman"/>
              </a:rPr>
              <a:t>Karnataka,</a:t>
            </a:r>
            <a:r>
              <a:rPr sz="1250" spc="385" dirty="0">
                <a:latin typeface="+mn-lt"/>
                <a:cs typeface="Times New Roman"/>
              </a:rPr>
              <a:t> </a:t>
            </a:r>
            <a:r>
              <a:rPr sz="1250" spc="-10" dirty="0">
                <a:latin typeface="+mn-lt"/>
                <a:cs typeface="Times New Roman"/>
              </a:rPr>
              <a:t>Tamil</a:t>
            </a:r>
            <a:endParaRPr sz="1250" dirty="0">
              <a:latin typeface="+mn-lt"/>
              <a:cs typeface="Times New Roman"/>
            </a:endParaRPr>
          </a:p>
          <a:p>
            <a:pPr marL="184150">
              <a:lnSpc>
                <a:spcPts val="1425"/>
              </a:lnSpc>
            </a:pPr>
            <a:r>
              <a:rPr sz="1250" dirty="0">
                <a:latin typeface="+mn-lt"/>
                <a:cs typeface="Times New Roman"/>
              </a:rPr>
              <a:t>Nadu,</a:t>
            </a:r>
            <a:r>
              <a:rPr sz="1250" spc="80" dirty="0">
                <a:latin typeface="+mn-lt"/>
                <a:cs typeface="Times New Roman"/>
              </a:rPr>
              <a:t> </a:t>
            </a:r>
            <a:r>
              <a:rPr sz="1250" dirty="0">
                <a:latin typeface="+mn-lt"/>
                <a:cs typeface="Times New Roman"/>
              </a:rPr>
              <a:t>Maharashtra,</a:t>
            </a:r>
            <a:r>
              <a:rPr sz="1250" spc="65" dirty="0">
                <a:latin typeface="+mn-lt"/>
                <a:cs typeface="Times New Roman"/>
              </a:rPr>
              <a:t> </a:t>
            </a:r>
            <a:r>
              <a:rPr sz="1250" dirty="0">
                <a:latin typeface="+mn-lt"/>
                <a:cs typeface="Times New Roman"/>
              </a:rPr>
              <a:t>West</a:t>
            </a:r>
            <a:r>
              <a:rPr sz="1250" spc="160" dirty="0">
                <a:latin typeface="+mn-lt"/>
                <a:cs typeface="Times New Roman"/>
              </a:rPr>
              <a:t> </a:t>
            </a:r>
            <a:r>
              <a:rPr sz="1250" dirty="0">
                <a:latin typeface="+mn-lt"/>
                <a:cs typeface="Times New Roman"/>
              </a:rPr>
              <a:t>Bengal,</a:t>
            </a:r>
            <a:r>
              <a:rPr sz="1250" spc="140" dirty="0">
                <a:latin typeface="+mn-lt"/>
                <a:cs typeface="Times New Roman"/>
              </a:rPr>
              <a:t> </a:t>
            </a:r>
            <a:r>
              <a:rPr sz="1250" dirty="0">
                <a:latin typeface="+mn-lt"/>
                <a:cs typeface="Times New Roman"/>
              </a:rPr>
              <a:t>Punjab,</a:t>
            </a:r>
            <a:r>
              <a:rPr sz="1250" spc="150" dirty="0">
                <a:latin typeface="+mn-lt"/>
                <a:cs typeface="Times New Roman"/>
              </a:rPr>
              <a:t> </a:t>
            </a:r>
            <a:r>
              <a:rPr sz="1250" dirty="0">
                <a:latin typeface="+mn-lt"/>
                <a:cs typeface="Times New Roman"/>
              </a:rPr>
              <a:t>Madhya</a:t>
            </a:r>
            <a:r>
              <a:rPr sz="1250" spc="135" dirty="0">
                <a:latin typeface="+mn-lt"/>
                <a:cs typeface="Times New Roman"/>
              </a:rPr>
              <a:t> </a:t>
            </a:r>
            <a:r>
              <a:rPr sz="1250" dirty="0">
                <a:latin typeface="+mn-lt"/>
                <a:cs typeface="Times New Roman"/>
              </a:rPr>
              <a:t>Pradesh,</a:t>
            </a:r>
            <a:r>
              <a:rPr sz="1250" spc="125" dirty="0">
                <a:latin typeface="+mn-lt"/>
                <a:cs typeface="Times New Roman"/>
              </a:rPr>
              <a:t> </a:t>
            </a:r>
            <a:r>
              <a:rPr sz="1250" dirty="0">
                <a:latin typeface="+mn-lt"/>
                <a:cs typeface="Times New Roman"/>
              </a:rPr>
              <a:t>Haryana,</a:t>
            </a:r>
            <a:r>
              <a:rPr sz="1250" spc="85" dirty="0">
                <a:latin typeface="+mn-lt"/>
                <a:cs typeface="Times New Roman"/>
              </a:rPr>
              <a:t> </a:t>
            </a:r>
            <a:r>
              <a:rPr sz="1250" dirty="0">
                <a:latin typeface="+mn-lt"/>
                <a:cs typeface="Times New Roman"/>
              </a:rPr>
              <a:t>and</a:t>
            </a:r>
            <a:r>
              <a:rPr sz="1250" spc="175" dirty="0">
                <a:latin typeface="+mn-lt"/>
                <a:cs typeface="Times New Roman"/>
              </a:rPr>
              <a:t> </a:t>
            </a:r>
            <a:r>
              <a:rPr sz="1250" spc="-10" dirty="0">
                <a:latin typeface="+mn-lt"/>
                <a:cs typeface="Times New Roman"/>
              </a:rPr>
              <a:t>Delhi.</a:t>
            </a:r>
            <a:endParaRPr sz="1250" dirty="0">
              <a:latin typeface="+mn-lt"/>
              <a:cs typeface="Times New Roman"/>
            </a:endParaRPr>
          </a:p>
          <a:p>
            <a:pPr marL="241300" indent="-228600">
              <a:lnSpc>
                <a:spcPts val="1465"/>
              </a:lnSpc>
              <a:spcBef>
                <a:spcPts val="900"/>
              </a:spcBef>
              <a:buSzPct val="144000"/>
              <a:buFont typeface="Arial MT"/>
              <a:buChar char="•"/>
              <a:tabLst>
                <a:tab pos="241300" algn="l"/>
              </a:tabLst>
            </a:pPr>
            <a:r>
              <a:rPr sz="1250" dirty="0">
                <a:latin typeface="+mn-lt"/>
                <a:cs typeface="Times New Roman"/>
              </a:rPr>
              <a:t>This</a:t>
            </a:r>
            <a:r>
              <a:rPr sz="1250" spc="390" dirty="0">
                <a:latin typeface="+mn-lt"/>
                <a:cs typeface="Times New Roman"/>
              </a:rPr>
              <a:t> </a:t>
            </a:r>
            <a:r>
              <a:rPr sz="1250" dirty="0">
                <a:latin typeface="+mn-lt"/>
                <a:cs typeface="Times New Roman"/>
              </a:rPr>
              <a:t>indicates</a:t>
            </a:r>
            <a:r>
              <a:rPr sz="1250" spc="360" dirty="0">
                <a:latin typeface="+mn-lt"/>
                <a:cs typeface="Times New Roman"/>
              </a:rPr>
              <a:t> </a:t>
            </a:r>
            <a:r>
              <a:rPr sz="1250" dirty="0">
                <a:latin typeface="+mn-lt"/>
                <a:cs typeface="Times New Roman"/>
              </a:rPr>
              <a:t>that</a:t>
            </a:r>
            <a:r>
              <a:rPr sz="1250" spc="400" dirty="0">
                <a:latin typeface="+mn-lt"/>
                <a:cs typeface="Times New Roman"/>
              </a:rPr>
              <a:t> </a:t>
            </a:r>
            <a:r>
              <a:rPr sz="1250" dirty="0">
                <a:latin typeface="+mn-lt"/>
                <a:cs typeface="Times New Roman"/>
              </a:rPr>
              <a:t>these</a:t>
            </a:r>
            <a:r>
              <a:rPr sz="1250" spc="380" dirty="0">
                <a:latin typeface="+mn-lt"/>
                <a:cs typeface="Times New Roman"/>
              </a:rPr>
              <a:t> </a:t>
            </a:r>
            <a:r>
              <a:rPr sz="1250" dirty="0">
                <a:latin typeface="+mn-lt"/>
                <a:cs typeface="Times New Roman"/>
              </a:rPr>
              <a:t>states</a:t>
            </a:r>
            <a:r>
              <a:rPr sz="1250" spc="350" dirty="0">
                <a:latin typeface="+mn-lt"/>
                <a:cs typeface="Times New Roman"/>
              </a:rPr>
              <a:t> </a:t>
            </a:r>
            <a:r>
              <a:rPr sz="1250" dirty="0">
                <a:latin typeface="+mn-lt"/>
                <a:cs typeface="Times New Roman"/>
              </a:rPr>
              <a:t>have</a:t>
            </a:r>
            <a:r>
              <a:rPr sz="1250" spc="385" dirty="0">
                <a:latin typeface="+mn-lt"/>
                <a:cs typeface="Times New Roman"/>
              </a:rPr>
              <a:t> </a:t>
            </a:r>
            <a:r>
              <a:rPr sz="1250" dirty="0">
                <a:latin typeface="+mn-lt"/>
                <a:cs typeface="Times New Roman"/>
              </a:rPr>
              <a:t>a</a:t>
            </a:r>
            <a:r>
              <a:rPr sz="1250" spc="385" dirty="0">
                <a:latin typeface="+mn-lt"/>
                <a:cs typeface="Times New Roman"/>
              </a:rPr>
              <a:t> </a:t>
            </a:r>
            <a:r>
              <a:rPr sz="1250" dirty="0">
                <a:latin typeface="+mn-lt"/>
                <a:cs typeface="Times New Roman"/>
              </a:rPr>
              <a:t>significant</a:t>
            </a:r>
            <a:r>
              <a:rPr sz="1250" spc="400" dirty="0">
                <a:latin typeface="+mn-lt"/>
                <a:cs typeface="Times New Roman"/>
              </a:rPr>
              <a:t> </a:t>
            </a:r>
            <a:r>
              <a:rPr sz="1250" dirty="0">
                <a:latin typeface="+mn-lt"/>
                <a:cs typeface="Times New Roman"/>
              </a:rPr>
              <a:t>presence</a:t>
            </a:r>
            <a:r>
              <a:rPr sz="1250" spc="380" dirty="0">
                <a:latin typeface="+mn-lt"/>
                <a:cs typeface="Times New Roman"/>
              </a:rPr>
              <a:t> </a:t>
            </a:r>
            <a:r>
              <a:rPr sz="1250" dirty="0">
                <a:latin typeface="+mn-lt"/>
                <a:cs typeface="Times New Roman"/>
              </a:rPr>
              <a:t>of</a:t>
            </a:r>
            <a:r>
              <a:rPr sz="1250" spc="360" dirty="0">
                <a:latin typeface="+mn-lt"/>
                <a:cs typeface="Times New Roman"/>
              </a:rPr>
              <a:t> </a:t>
            </a:r>
            <a:r>
              <a:rPr sz="1250" dirty="0">
                <a:latin typeface="+mn-lt"/>
                <a:cs typeface="Times New Roman"/>
              </a:rPr>
              <a:t>educational</a:t>
            </a:r>
            <a:r>
              <a:rPr sz="1250" spc="395" dirty="0">
                <a:latin typeface="+mn-lt"/>
                <a:cs typeface="Times New Roman"/>
              </a:rPr>
              <a:t> </a:t>
            </a:r>
            <a:r>
              <a:rPr sz="1250" spc="-10" dirty="0">
                <a:latin typeface="+mn-lt"/>
                <a:cs typeface="Times New Roman"/>
              </a:rPr>
              <a:t>institutions,</a:t>
            </a:r>
            <a:endParaRPr sz="1250" dirty="0">
              <a:latin typeface="+mn-lt"/>
              <a:cs typeface="Times New Roman"/>
            </a:endParaRPr>
          </a:p>
          <a:p>
            <a:pPr marL="184150">
              <a:lnSpc>
                <a:spcPts val="1465"/>
              </a:lnSpc>
            </a:pPr>
            <a:r>
              <a:rPr sz="1250" dirty="0">
                <a:latin typeface="+mn-lt"/>
                <a:cs typeface="Times New Roman"/>
              </a:rPr>
              <a:t>contributing</a:t>
            </a:r>
            <a:r>
              <a:rPr sz="1250" spc="155" dirty="0">
                <a:latin typeface="+mn-lt"/>
                <a:cs typeface="Times New Roman"/>
              </a:rPr>
              <a:t> </a:t>
            </a:r>
            <a:r>
              <a:rPr sz="1250" dirty="0">
                <a:latin typeface="+mn-lt"/>
                <a:cs typeface="Times New Roman"/>
              </a:rPr>
              <a:t>to</a:t>
            </a:r>
            <a:r>
              <a:rPr sz="1250" spc="105" dirty="0">
                <a:latin typeface="+mn-lt"/>
                <a:cs typeface="Times New Roman"/>
              </a:rPr>
              <a:t> </a:t>
            </a:r>
            <a:r>
              <a:rPr sz="1250" dirty="0">
                <a:latin typeface="+mn-lt"/>
                <a:cs typeface="Times New Roman"/>
              </a:rPr>
              <a:t>the</a:t>
            </a:r>
            <a:r>
              <a:rPr sz="1250" spc="80" dirty="0">
                <a:latin typeface="+mn-lt"/>
                <a:cs typeface="Times New Roman"/>
              </a:rPr>
              <a:t> </a:t>
            </a:r>
            <a:r>
              <a:rPr sz="1250" dirty="0">
                <a:latin typeface="+mn-lt"/>
                <a:cs typeface="Times New Roman"/>
              </a:rPr>
              <a:t>pool</a:t>
            </a:r>
            <a:r>
              <a:rPr sz="1250" spc="125" dirty="0">
                <a:latin typeface="+mn-lt"/>
                <a:cs typeface="Times New Roman"/>
              </a:rPr>
              <a:t> </a:t>
            </a:r>
            <a:r>
              <a:rPr sz="1250" dirty="0">
                <a:latin typeface="+mn-lt"/>
                <a:cs typeface="Times New Roman"/>
              </a:rPr>
              <a:t>of</a:t>
            </a:r>
            <a:r>
              <a:rPr sz="1250" spc="90" dirty="0">
                <a:latin typeface="+mn-lt"/>
                <a:cs typeface="Times New Roman"/>
              </a:rPr>
              <a:t> </a:t>
            </a:r>
            <a:r>
              <a:rPr sz="1250" dirty="0">
                <a:latin typeface="+mn-lt"/>
                <a:cs typeface="Times New Roman"/>
              </a:rPr>
              <a:t>skilled</a:t>
            </a:r>
            <a:r>
              <a:rPr sz="1250" spc="85" dirty="0">
                <a:latin typeface="+mn-lt"/>
                <a:cs typeface="Times New Roman"/>
              </a:rPr>
              <a:t> </a:t>
            </a:r>
            <a:r>
              <a:rPr sz="1250" dirty="0">
                <a:latin typeface="+mn-lt"/>
                <a:cs typeface="Times New Roman"/>
              </a:rPr>
              <a:t>graduates</a:t>
            </a:r>
            <a:r>
              <a:rPr sz="1250" spc="100" dirty="0">
                <a:latin typeface="+mn-lt"/>
                <a:cs typeface="Times New Roman"/>
              </a:rPr>
              <a:t> </a:t>
            </a:r>
            <a:r>
              <a:rPr sz="1250" dirty="0">
                <a:latin typeface="+mn-lt"/>
                <a:cs typeface="Times New Roman"/>
              </a:rPr>
              <a:t>entering</a:t>
            </a:r>
            <a:r>
              <a:rPr sz="1250" spc="150" dirty="0">
                <a:latin typeface="+mn-lt"/>
                <a:cs typeface="Times New Roman"/>
              </a:rPr>
              <a:t> </a:t>
            </a:r>
            <a:r>
              <a:rPr sz="1250" dirty="0">
                <a:latin typeface="+mn-lt"/>
                <a:cs typeface="Times New Roman"/>
              </a:rPr>
              <a:t>the</a:t>
            </a:r>
            <a:r>
              <a:rPr sz="1250" spc="80" dirty="0">
                <a:latin typeface="+mn-lt"/>
                <a:cs typeface="Times New Roman"/>
              </a:rPr>
              <a:t> </a:t>
            </a:r>
            <a:r>
              <a:rPr sz="1250" spc="-10" dirty="0">
                <a:latin typeface="+mn-lt"/>
                <a:cs typeface="Times New Roman"/>
              </a:rPr>
              <a:t>workforce.</a:t>
            </a:r>
            <a:endParaRPr sz="1250" dirty="0">
              <a:latin typeface="+mn-lt"/>
              <a:cs typeface="Times New Roman"/>
            </a:endParaRPr>
          </a:p>
          <a:p>
            <a:pPr marL="12700">
              <a:lnSpc>
                <a:spcPct val="100000"/>
              </a:lnSpc>
              <a:spcBef>
                <a:spcPts val="905"/>
              </a:spcBef>
            </a:pPr>
            <a:r>
              <a:rPr sz="1250" b="1" dirty="0">
                <a:latin typeface="+mn-lt"/>
                <a:cs typeface="Times New Roman"/>
              </a:rPr>
              <a:t>Gender</a:t>
            </a:r>
            <a:r>
              <a:rPr sz="1250" b="1" spc="165" dirty="0">
                <a:latin typeface="+mn-lt"/>
                <a:cs typeface="Times New Roman"/>
              </a:rPr>
              <a:t> </a:t>
            </a:r>
            <a:r>
              <a:rPr sz="1250" b="1" dirty="0">
                <a:latin typeface="+mn-lt"/>
                <a:cs typeface="Times New Roman"/>
              </a:rPr>
              <a:t>Distribution</a:t>
            </a:r>
            <a:r>
              <a:rPr sz="1250" b="1" spc="195" dirty="0">
                <a:latin typeface="+mn-lt"/>
                <a:cs typeface="Times New Roman"/>
              </a:rPr>
              <a:t> </a:t>
            </a:r>
            <a:r>
              <a:rPr sz="1250" b="1" spc="-10" dirty="0">
                <a:latin typeface="+mn-lt"/>
                <a:cs typeface="Times New Roman"/>
              </a:rPr>
              <a:t>Insights:</a:t>
            </a:r>
            <a:endParaRPr sz="1250" dirty="0">
              <a:latin typeface="+mn-lt"/>
              <a:cs typeface="Times New Roman"/>
            </a:endParaRPr>
          </a:p>
          <a:p>
            <a:pPr marL="184150" marR="5080" indent="-172085">
              <a:lnSpc>
                <a:spcPts val="1430"/>
              </a:lnSpc>
              <a:spcBef>
                <a:spcPts val="1005"/>
              </a:spcBef>
              <a:buChar char="•"/>
              <a:tabLst>
                <a:tab pos="184150" algn="l"/>
                <a:tab pos="241300" algn="l"/>
              </a:tabLst>
            </a:pPr>
            <a:r>
              <a:rPr sz="1800" dirty="0">
                <a:latin typeface="+mn-lt"/>
                <a:cs typeface="Arial MT"/>
              </a:rPr>
              <a:t>	</a:t>
            </a:r>
            <a:r>
              <a:rPr sz="1250" dirty="0">
                <a:latin typeface="+mn-lt"/>
                <a:cs typeface="Times New Roman"/>
              </a:rPr>
              <a:t>The</a:t>
            </a:r>
            <a:r>
              <a:rPr sz="1250" spc="204" dirty="0">
                <a:latin typeface="+mn-lt"/>
                <a:cs typeface="Times New Roman"/>
              </a:rPr>
              <a:t> </a:t>
            </a:r>
            <a:r>
              <a:rPr sz="1250" dirty="0">
                <a:latin typeface="+mn-lt"/>
                <a:cs typeface="Times New Roman"/>
              </a:rPr>
              <a:t>dataset</a:t>
            </a:r>
            <a:r>
              <a:rPr sz="1250" spc="185" dirty="0">
                <a:latin typeface="+mn-lt"/>
                <a:cs typeface="Times New Roman"/>
              </a:rPr>
              <a:t> </a:t>
            </a:r>
            <a:r>
              <a:rPr sz="1250" dirty="0">
                <a:latin typeface="+mn-lt"/>
                <a:cs typeface="Times New Roman"/>
              </a:rPr>
              <a:t>shows</a:t>
            </a:r>
            <a:r>
              <a:rPr sz="1250" spc="125" dirty="0">
                <a:latin typeface="+mn-lt"/>
                <a:cs typeface="Times New Roman"/>
              </a:rPr>
              <a:t> </a:t>
            </a:r>
            <a:r>
              <a:rPr sz="1250" dirty="0">
                <a:latin typeface="+mn-lt"/>
                <a:cs typeface="Times New Roman"/>
              </a:rPr>
              <a:t>a</a:t>
            </a:r>
            <a:r>
              <a:rPr sz="1250" spc="175" dirty="0">
                <a:latin typeface="+mn-lt"/>
                <a:cs typeface="Times New Roman"/>
              </a:rPr>
              <a:t> </a:t>
            </a:r>
            <a:r>
              <a:rPr sz="1250" dirty="0">
                <a:latin typeface="+mn-lt"/>
                <a:cs typeface="Times New Roman"/>
              </a:rPr>
              <a:t>gender</a:t>
            </a:r>
            <a:r>
              <a:rPr sz="1250" spc="200" dirty="0">
                <a:latin typeface="+mn-lt"/>
                <a:cs typeface="Times New Roman"/>
              </a:rPr>
              <a:t> </a:t>
            </a:r>
            <a:r>
              <a:rPr sz="1250" dirty="0">
                <a:latin typeface="+mn-lt"/>
                <a:cs typeface="Times New Roman"/>
              </a:rPr>
              <a:t>distribution</a:t>
            </a:r>
            <a:r>
              <a:rPr sz="1250" spc="204" dirty="0">
                <a:latin typeface="+mn-lt"/>
                <a:cs typeface="Times New Roman"/>
              </a:rPr>
              <a:t> </a:t>
            </a:r>
            <a:r>
              <a:rPr sz="1250" dirty="0">
                <a:latin typeface="+mn-lt"/>
                <a:cs typeface="Times New Roman"/>
              </a:rPr>
              <a:t>where</a:t>
            </a:r>
            <a:r>
              <a:rPr sz="1250" spc="140" dirty="0">
                <a:latin typeface="+mn-lt"/>
                <a:cs typeface="Times New Roman"/>
              </a:rPr>
              <a:t> </a:t>
            </a:r>
            <a:r>
              <a:rPr sz="1250" dirty="0">
                <a:latin typeface="+mn-lt"/>
                <a:cs typeface="Times New Roman"/>
              </a:rPr>
              <a:t>males</a:t>
            </a:r>
            <a:r>
              <a:rPr sz="1250" spc="145" dirty="0">
                <a:latin typeface="+mn-lt"/>
                <a:cs typeface="Times New Roman"/>
              </a:rPr>
              <a:t> </a:t>
            </a:r>
            <a:r>
              <a:rPr sz="1250" dirty="0">
                <a:latin typeface="+mn-lt"/>
                <a:cs typeface="Times New Roman"/>
              </a:rPr>
              <a:t>constitute</a:t>
            </a:r>
            <a:r>
              <a:rPr sz="1250" spc="155" dirty="0">
                <a:latin typeface="+mn-lt"/>
                <a:cs typeface="Times New Roman"/>
              </a:rPr>
              <a:t> </a:t>
            </a:r>
            <a:r>
              <a:rPr sz="1250" dirty="0">
                <a:latin typeface="+mn-lt"/>
                <a:cs typeface="Times New Roman"/>
              </a:rPr>
              <a:t>approximately</a:t>
            </a:r>
            <a:r>
              <a:rPr sz="1250" spc="120" dirty="0">
                <a:latin typeface="+mn-lt"/>
                <a:cs typeface="Times New Roman"/>
              </a:rPr>
              <a:t> </a:t>
            </a:r>
            <a:r>
              <a:rPr sz="1250" dirty="0">
                <a:latin typeface="+mn-lt"/>
                <a:cs typeface="Times New Roman"/>
              </a:rPr>
              <a:t>70%</a:t>
            </a:r>
            <a:r>
              <a:rPr sz="1250" spc="195" dirty="0">
                <a:latin typeface="+mn-lt"/>
                <a:cs typeface="Times New Roman"/>
              </a:rPr>
              <a:t> </a:t>
            </a:r>
            <a:r>
              <a:rPr sz="1250" dirty="0">
                <a:latin typeface="+mn-lt"/>
                <a:cs typeface="Times New Roman"/>
              </a:rPr>
              <a:t>of</a:t>
            </a:r>
            <a:r>
              <a:rPr sz="1250" spc="145" dirty="0">
                <a:latin typeface="+mn-lt"/>
                <a:cs typeface="Times New Roman"/>
              </a:rPr>
              <a:t> </a:t>
            </a:r>
            <a:r>
              <a:rPr sz="1250" spc="-25" dirty="0">
                <a:latin typeface="+mn-lt"/>
                <a:cs typeface="Times New Roman"/>
              </a:rPr>
              <a:t>the </a:t>
            </a:r>
            <a:r>
              <a:rPr sz="1250" dirty="0">
                <a:latin typeface="+mn-lt"/>
                <a:cs typeface="Times New Roman"/>
              </a:rPr>
              <a:t>candidates,</a:t>
            </a:r>
            <a:r>
              <a:rPr sz="1250" spc="160" dirty="0">
                <a:latin typeface="+mn-lt"/>
                <a:cs typeface="Times New Roman"/>
              </a:rPr>
              <a:t> </a:t>
            </a:r>
            <a:r>
              <a:rPr sz="1250" dirty="0">
                <a:latin typeface="+mn-lt"/>
                <a:cs typeface="Times New Roman"/>
              </a:rPr>
              <a:t>while</a:t>
            </a:r>
            <a:r>
              <a:rPr sz="1250" spc="135" dirty="0">
                <a:latin typeface="+mn-lt"/>
                <a:cs typeface="Times New Roman"/>
              </a:rPr>
              <a:t> </a:t>
            </a:r>
            <a:r>
              <a:rPr sz="1250" dirty="0">
                <a:latin typeface="+mn-lt"/>
                <a:cs typeface="Times New Roman"/>
              </a:rPr>
              <a:t>females</a:t>
            </a:r>
            <a:r>
              <a:rPr sz="1250" spc="160" dirty="0">
                <a:latin typeface="+mn-lt"/>
                <a:cs typeface="Times New Roman"/>
              </a:rPr>
              <a:t> </a:t>
            </a:r>
            <a:r>
              <a:rPr sz="1250" dirty="0">
                <a:latin typeface="+mn-lt"/>
                <a:cs typeface="Times New Roman"/>
              </a:rPr>
              <a:t>constitute</a:t>
            </a:r>
            <a:r>
              <a:rPr sz="1250" spc="130" dirty="0">
                <a:latin typeface="+mn-lt"/>
                <a:cs typeface="Times New Roman"/>
              </a:rPr>
              <a:t> </a:t>
            </a:r>
            <a:r>
              <a:rPr sz="1250" dirty="0">
                <a:latin typeface="+mn-lt"/>
                <a:cs typeface="Times New Roman"/>
              </a:rPr>
              <a:t>about</a:t>
            </a:r>
            <a:r>
              <a:rPr sz="1250" spc="120" dirty="0">
                <a:latin typeface="+mn-lt"/>
                <a:cs typeface="Times New Roman"/>
              </a:rPr>
              <a:t> </a:t>
            </a:r>
            <a:r>
              <a:rPr sz="1250" spc="-20" dirty="0">
                <a:latin typeface="+mn-lt"/>
                <a:cs typeface="Times New Roman"/>
              </a:rPr>
              <a:t>30%.</a:t>
            </a:r>
            <a:endParaRPr sz="1250" dirty="0">
              <a:latin typeface="+mn-lt"/>
              <a:cs typeface="Times New Roman"/>
            </a:endParaRPr>
          </a:p>
          <a:p>
            <a:pPr marL="241300" indent="-228600">
              <a:lnSpc>
                <a:spcPts val="1465"/>
              </a:lnSpc>
              <a:spcBef>
                <a:spcPts val="869"/>
              </a:spcBef>
              <a:buSzPct val="144000"/>
              <a:buFont typeface="Arial MT"/>
              <a:buChar char="•"/>
              <a:tabLst>
                <a:tab pos="241300" algn="l"/>
              </a:tabLst>
            </a:pPr>
            <a:r>
              <a:rPr sz="1250" dirty="0">
                <a:latin typeface="+mn-lt"/>
                <a:cs typeface="Times New Roman"/>
              </a:rPr>
              <a:t>This</a:t>
            </a:r>
            <a:r>
              <a:rPr sz="1250" spc="320" dirty="0">
                <a:latin typeface="+mn-lt"/>
                <a:cs typeface="Times New Roman"/>
              </a:rPr>
              <a:t> </a:t>
            </a:r>
            <a:r>
              <a:rPr sz="1250" dirty="0">
                <a:latin typeface="+mn-lt"/>
                <a:cs typeface="Times New Roman"/>
              </a:rPr>
              <a:t>suggests</a:t>
            </a:r>
            <a:r>
              <a:rPr sz="1250" spc="285" dirty="0">
                <a:latin typeface="+mn-lt"/>
                <a:cs typeface="Times New Roman"/>
              </a:rPr>
              <a:t> </a:t>
            </a:r>
            <a:r>
              <a:rPr sz="1250" dirty="0">
                <a:latin typeface="+mn-lt"/>
                <a:cs typeface="Times New Roman"/>
              </a:rPr>
              <a:t>a</a:t>
            </a:r>
            <a:r>
              <a:rPr sz="1250" spc="305" dirty="0">
                <a:latin typeface="+mn-lt"/>
                <a:cs typeface="Times New Roman"/>
              </a:rPr>
              <a:t> </a:t>
            </a:r>
            <a:r>
              <a:rPr sz="1250" dirty="0">
                <a:latin typeface="+mn-lt"/>
                <a:cs typeface="Times New Roman"/>
              </a:rPr>
              <a:t>gender</a:t>
            </a:r>
            <a:r>
              <a:rPr sz="1250" spc="340" dirty="0">
                <a:latin typeface="+mn-lt"/>
                <a:cs typeface="Times New Roman"/>
              </a:rPr>
              <a:t> </a:t>
            </a:r>
            <a:r>
              <a:rPr sz="1250" dirty="0">
                <a:latin typeface="+mn-lt"/>
                <a:cs typeface="Times New Roman"/>
              </a:rPr>
              <a:t>imbalance</a:t>
            </a:r>
            <a:r>
              <a:rPr sz="1250" spc="265" dirty="0">
                <a:latin typeface="+mn-lt"/>
                <a:cs typeface="Times New Roman"/>
              </a:rPr>
              <a:t> </a:t>
            </a:r>
            <a:r>
              <a:rPr sz="1250" dirty="0">
                <a:latin typeface="+mn-lt"/>
                <a:cs typeface="Times New Roman"/>
              </a:rPr>
              <a:t>in</a:t>
            </a:r>
            <a:r>
              <a:rPr sz="1250" spc="300" dirty="0">
                <a:latin typeface="+mn-lt"/>
                <a:cs typeface="Times New Roman"/>
              </a:rPr>
              <a:t> </a:t>
            </a:r>
            <a:r>
              <a:rPr sz="1250" dirty="0">
                <a:latin typeface="+mn-lt"/>
                <a:cs typeface="Times New Roman"/>
              </a:rPr>
              <a:t>the</a:t>
            </a:r>
            <a:r>
              <a:rPr sz="1250" spc="265" dirty="0">
                <a:latin typeface="+mn-lt"/>
                <a:cs typeface="Times New Roman"/>
              </a:rPr>
              <a:t> </a:t>
            </a:r>
            <a:r>
              <a:rPr sz="1250" dirty="0">
                <a:latin typeface="+mn-lt"/>
                <a:cs typeface="Times New Roman"/>
              </a:rPr>
              <a:t>dataset,</a:t>
            </a:r>
            <a:r>
              <a:rPr sz="1250" spc="320" dirty="0">
                <a:latin typeface="+mn-lt"/>
                <a:cs typeface="Times New Roman"/>
              </a:rPr>
              <a:t> </a:t>
            </a:r>
            <a:r>
              <a:rPr sz="1250" dirty="0">
                <a:latin typeface="+mn-lt"/>
                <a:cs typeface="Times New Roman"/>
              </a:rPr>
              <a:t>with</a:t>
            </a:r>
            <a:r>
              <a:rPr sz="1250" spc="330" dirty="0">
                <a:latin typeface="+mn-lt"/>
                <a:cs typeface="Times New Roman"/>
              </a:rPr>
              <a:t> </a:t>
            </a:r>
            <a:r>
              <a:rPr sz="1250" dirty="0">
                <a:latin typeface="+mn-lt"/>
                <a:cs typeface="Times New Roman"/>
              </a:rPr>
              <a:t>a</a:t>
            </a:r>
            <a:r>
              <a:rPr sz="1250" spc="315" dirty="0">
                <a:latin typeface="+mn-lt"/>
                <a:cs typeface="Times New Roman"/>
              </a:rPr>
              <a:t> </a:t>
            </a:r>
            <a:r>
              <a:rPr sz="1250" dirty="0">
                <a:latin typeface="+mn-lt"/>
                <a:cs typeface="Times New Roman"/>
              </a:rPr>
              <a:t>higher</a:t>
            </a:r>
            <a:r>
              <a:rPr sz="1250" spc="270" dirty="0">
                <a:latin typeface="+mn-lt"/>
                <a:cs typeface="Times New Roman"/>
              </a:rPr>
              <a:t> </a:t>
            </a:r>
            <a:r>
              <a:rPr sz="1250" dirty="0">
                <a:latin typeface="+mn-lt"/>
                <a:cs typeface="Times New Roman"/>
              </a:rPr>
              <a:t>representation</a:t>
            </a:r>
            <a:r>
              <a:rPr sz="1250" spc="290" dirty="0">
                <a:latin typeface="+mn-lt"/>
                <a:cs typeface="Times New Roman"/>
              </a:rPr>
              <a:t> </a:t>
            </a:r>
            <a:r>
              <a:rPr sz="1250" dirty="0">
                <a:latin typeface="+mn-lt"/>
                <a:cs typeface="Times New Roman"/>
              </a:rPr>
              <a:t>of</a:t>
            </a:r>
            <a:r>
              <a:rPr sz="1250" spc="290" dirty="0">
                <a:latin typeface="+mn-lt"/>
                <a:cs typeface="Times New Roman"/>
              </a:rPr>
              <a:t> </a:t>
            </a:r>
            <a:r>
              <a:rPr sz="1250" spc="-10" dirty="0">
                <a:latin typeface="+mn-lt"/>
                <a:cs typeface="Times New Roman"/>
              </a:rPr>
              <a:t>males</a:t>
            </a:r>
            <a:endParaRPr sz="1250" dirty="0">
              <a:latin typeface="+mn-lt"/>
              <a:cs typeface="Times New Roman"/>
            </a:endParaRPr>
          </a:p>
          <a:p>
            <a:pPr marL="184150">
              <a:lnSpc>
                <a:spcPts val="1465"/>
              </a:lnSpc>
            </a:pPr>
            <a:r>
              <a:rPr sz="1250" dirty="0">
                <a:latin typeface="+mn-lt"/>
                <a:cs typeface="Times New Roman"/>
              </a:rPr>
              <a:t>compared</a:t>
            </a:r>
            <a:r>
              <a:rPr sz="1250" spc="110" dirty="0">
                <a:latin typeface="+mn-lt"/>
                <a:cs typeface="Times New Roman"/>
              </a:rPr>
              <a:t> </a:t>
            </a:r>
            <a:r>
              <a:rPr sz="1250" dirty="0">
                <a:latin typeface="+mn-lt"/>
                <a:cs typeface="Times New Roman"/>
              </a:rPr>
              <a:t>to</a:t>
            </a:r>
            <a:r>
              <a:rPr sz="1250" spc="114" dirty="0">
                <a:latin typeface="+mn-lt"/>
                <a:cs typeface="Times New Roman"/>
              </a:rPr>
              <a:t> </a:t>
            </a:r>
            <a:r>
              <a:rPr sz="1250" spc="-10" dirty="0">
                <a:latin typeface="+mn-lt"/>
                <a:cs typeface="Times New Roman"/>
              </a:rPr>
              <a:t>females.</a:t>
            </a:r>
            <a:endParaRPr sz="1250" dirty="0">
              <a:latin typeface="+mn-lt"/>
              <a:cs typeface="Times New Roman"/>
            </a:endParaRPr>
          </a:p>
          <a:p>
            <a:pPr marL="241300" indent="-228600">
              <a:lnSpc>
                <a:spcPts val="1465"/>
              </a:lnSpc>
              <a:spcBef>
                <a:spcPts val="905"/>
              </a:spcBef>
              <a:buSzPct val="144000"/>
              <a:buFont typeface="Arial MT"/>
              <a:buChar char="•"/>
              <a:tabLst>
                <a:tab pos="241300" algn="l"/>
              </a:tabLst>
            </a:pPr>
            <a:r>
              <a:rPr sz="1250" dirty="0">
                <a:latin typeface="+mn-lt"/>
                <a:cs typeface="Times New Roman"/>
              </a:rPr>
              <a:t>It's</a:t>
            </a:r>
            <a:r>
              <a:rPr sz="1250" spc="195" dirty="0">
                <a:latin typeface="+mn-lt"/>
                <a:cs typeface="Times New Roman"/>
              </a:rPr>
              <a:t> </a:t>
            </a:r>
            <a:r>
              <a:rPr sz="1250" dirty="0">
                <a:latin typeface="+mn-lt"/>
                <a:cs typeface="Times New Roman"/>
              </a:rPr>
              <a:t>important</a:t>
            </a:r>
            <a:r>
              <a:rPr sz="1250" spc="190" dirty="0">
                <a:latin typeface="+mn-lt"/>
                <a:cs typeface="Times New Roman"/>
              </a:rPr>
              <a:t> </a:t>
            </a:r>
            <a:r>
              <a:rPr sz="1250" dirty="0">
                <a:latin typeface="+mn-lt"/>
                <a:cs typeface="Times New Roman"/>
              </a:rPr>
              <a:t>to</a:t>
            </a:r>
            <a:r>
              <a:rPr sz="1250" spc="204" dirty="0">
                <a:latin typeface="+mn-lt"/>
                <a:cs typeface="Times New Roman"/>
              </a:rPr>
              <a:t> </a:t>
            </a:r>
            <a:r>
              <a:rPr sz="1250" dirty="0">
                <a:latin typeface="+mn-lt"/>
                <a:cs typeface="Times New Roman"/>
              </a:rPr>
              <a:t>note</a:t>
            </a:r>
            <a:r>
              <a:rPr sz="1250" spc="240" dirty="0">
                <a:latin typeface="+mn-lt"/>
                <a:cs typeface="Times New Roman"/>
              </a:rPr>
              <a:t> </a:t>
            </a:r>
            <a:r>
              <a:rPr sz="1250" dirty="0">
                <a:latin typeface="+mn-lt"/>
                <a:cs typeface="Times New Roman"/>
              </a:rPr>
              <a:t>the</a:t>
            </a:r>
            <a:r>
              <a:rPr sz="1250" spc="180" dirty="0">
                <a:latin typeface="+mn-lt"/>
                <a:cs typeface="Times New Roman"/>
              </a:rPr>
              <a:t> </a:t>
            </a:r>
            <a:r>
              <a:rPr sz="1250" dirty="0">
                <a:latin typeface="+mn-lt"/>
                <a:cs typeface="Times New Roman"/>
              </a:rPr>
              <a:t>gender</a:t>
            </a:r>
            <a:r>
              <a:rPr sz="1250" spc="254" dirty="0">
                <a:latin typeface="+mn-lt"/>
                <a:cs typeface="Times New Roman"/>
              </a:rPr>
              <a:t> </a:t>
            </a:r>
            <a:r>
              <a:rPr sz="1250" dirty="0">
                <a:latin typeface="+mn-lt"/>
                <a:cs typeface="Times New Roman"/>
              </a:rPr>
              <a:t>distribution</a:t>
            </a:r>
            <a:r>
              <a:rPr sz="1250" spc="254" dirty="0">
                <a:latin typeface="+mn-lt"/>
                <a:cs typeface="Times New Roman"/>
              </a:rPr>
              <a:t> </a:t>
            </a:r>
            <a:r>
              <a:rPr sz="1250" dirty="0">
                <a:latin typeface="+mn-lt"/>
                <a:cs typeface="Times New Roman"/>
              </a:rPr>
              <a:t>for</a:t>
            </a:r>
            <a:r>
              <a:rPr sz="1250" spc="180" dirty="0">
                <a:latin typeface="+mn-lt"/>
                <a:cs typeface="Times New Roman"/>
              </a:rPr>
              <a:t> </a:t>
            </a:r>
            <a:r>
              <a:rPr sz="1250" dirty="0">
                <a:latin typeface="+mn-lt"/>
                <a:cs typeface="Times New Roman"/>
              </a:rPr>
              <a:t>analyzing</a:t>
            </a:r>
            <a:r>
              <a:rPr sz="1250" spc="210" dirty="0">
                <a:latin typeface="+mn-lt"/>
                <a:cs typeface="Times New Roman"/>
              </a:rPr>
              <a:t> </a:t>
            </a:r>
            <a:r>
              <a:rPr sz="1250" dirty="0">
                <a:latin typeface="+mn-lt"/>
                <a:cs typeface="Times New Roman"/>
              </a:rPr>
              <a:t>gender</a:t>
            </a:r>
            <a:r>
              <a:rPr sz="1250" spc="254" dirty="0">
                <a:latin typeface="+mn-lt"/>
                <a:cs typeface="Times New Roman"/>
              </a:rPr>
              <a:t> </a:t>
            </a:r>
            <a:r>
              <a:rPr sz="1250" dirty="0">
                <a:latin typeface="+mn-lt"/>
                <a:cs typeface="Times New Roman"/>
              </a:rPr>
              <a:t>diversity</a:t>
            </a:r>
            <a:r>
              <a:rPr sz="1250" spc="229" dirty="0">
                <a:latin typeface="+mn-lt"/>
                <a:cs typeface="Times New Roman"/>
              </a:rPr>
              <a:t> </a:t>
            </a:r>
            <a:r>
              <a:rPr sz="1250" dirty="0">
                <a:latin typeface="+mn-lt"/>
                <a:cs typeface="Times New Roman"/>
              </a:rPr>
              <a:t>and</a:t>
            </a:r>
            <a:r>
              <a:rPr sz="1250" spc="254" dirty="0">
                <a:latin typeface="+mn-lt"/>
                <a:cs typeface="Times New Roman"/>
              </a:rPr>
              <a:t> </a:t>
            </a:r>
            <a:r>
              <a:rPr sz="1250" spc="-10" dirty="0">
                <a:latin typeface="+mn-lt"/>
                <a:cs typeface="Times New Roman"/>
              </a:rPr>
              <a:t>ensuring</a:t>
            </a:r>
            <a:endParaRPr sz="1250" dirty="0">
              <a:latin typeface="+mn-lt"/>
              <a:cs typeface="Times New Roman"/>
            </a:endParaRPr>
          </a:p>
          <a:p>
            <a:pPr marL="184150">
              <a:lnSpc>
                <a:spcPts val="1465"/>
              </a:lnSpc>
            </a:pPr>
            <a:r>
              <a:rPr sz="1250" dirty="0">
                <a:latin typeface="+mn-lt"/>
                <a:cs typeface="Times New Roman"/>
              </a:rPr>
              <a:t>inclusivity</a:t>
            </a:r>
            <a:r>
              <a:rPr sz="1250" spc="125" dirty="0">
                <a:latin typeface="+mn-lt"/>
                <a:cs typeface="Times New Roman"/>
              </a:rPr>
              <a:t> </a:t>
            </a:r>
            <a:r>
              <a:rPr sz="1250" dirty="0">
                <a:latin typeface="+mn-lt"/>
                <a:cs typeface="Times New Roman"/>
              </a:rPr>
              <a:t>in</a:t>
            </a:r>
            <a:r>
              <a:rPr sz="1250" spc="135" dirty="0">
                <a:latin typeface="+mn-lt"/>
                <a:cs typeface="Times New Roman"/>
              </a:rPr>
              <a:t> </a:t>
            </a:r>
            <a:r>
              <a:rPr sz="1250" dirty="0">
                <a:latin typeface="+mn-lt"/>
                <a:cs typeface="Times New Roman"/>
              </a:rPr>
              <a:t>recruitment</a:t>
            </a:r>
            <a:r>
              <a:rPr sz="1250" spc="190" dirty="0">
                <a:latin typeface="+mn-lt"/>
                <a:cs typeface="Times New Roman"/>
              </a:rPr>
              <a:t> </a:t>
            </a:r>
            <a:r>
              <a:rPr sz="1250" dirty="0">
                <a:latin typeface="+mn-lt"/>
                <a:cs typeface="Times New Roman"/>
              </a:rPr>
              <a:t>processes</a:t>
            </a:r>
            <a:r>
              <a:rPr sz="1250" spc="110" dirty="0">
                <a:latin typeface="+mn-lt"/>
                <a:cs typeface="Times New Roman"/>
              </a:rPr>
              <a:t> </a:t>
            </a:r>
            <a:r>
              <a:rPr sz="1250" dirty="0">
                <a:latin typeface="+mn-lt"/>
                <a:cs typeface="Times New Roman"/>
              </a:rPr>
              <a:t>and</a:t>
            </a:r>
            <a:r>
              <a:rPr sz="1250" spc="190" dirty="0">
                <a:latin typeface="+mn-lt"/>
                <a:cs typeface="Times New Roman"/>
              </a:rPr>
              <a:t> </a:t>
            </a:r>
            <a:r>
              <a:rPr sz="1250" dirty="0">
                <a:latin typeface="+mn-lt"/>
                <a:cs typeface="Times New Roman"/>
              </a:rPr>
              <a:t>workplace</a:t>
            </a:r>
            <a:r>
              <a:rPr sz="1250" spc="110" dirty="0">
                <a:latin typeface="+mn-lt"/>
                <a:cs typeface="Times New Roman"/>
              </a:rPr>
              <a:t> </a:t>
            </a:r>
            <a:r>
              <a:rPr sz="1250" spc="-10" dirty="0">
                <a:latin typeface="+mn-lt"/>
                <a:cs typeface="Times New Roman"/>
              </a:rPr>
              <a:t>environments.</a:t>
            </a:r>
            <a:endParaRPr sz="1250" dirty="0">
              <a:latin typeface="+mn-lt"/>
              <a:cs typeface="Times New Roman"/>
            </a:endParaRPr>
          </a:p>
        </p:txBody>
      </p:sp>
      <p:pic>
        <p:nvPicPr>
          <p:cNvPr id="5" name="object 5"/>
          <p:cNvPicPr/>
          <p:nvPr/>
        </p:nvPicPr>
        <p:blipFill>
          <a:blip r:embed="rId2" cstate="print"/>
          <a:stretch>
            <a:fillRect/>
          </a:stretch>
        </p:blipFill>
        <p:spPr>
          <a:xfrm>
            <a:off x="7653111" y="257175"/>
            <a:ext cx="4058884" cy="2181225"/>
          </a:xfrm>
          <a:prstGeom prst="rect">
            <a:avLst/>
          </a:prstGeom>
        </p:spPr>
      </p:pic>
      <p:grpSp>
        <p:nvGrpSpPr>
          <p:cNvPr id="6" name="object 6"/>
          <p:cNvGrpSpPr/>
          <p:nvPr/>
        </p:nvGrpSpPr>
        <p:grpSpPr>
          <a:xfrm>
            <a:off x="7102661" y="2552700"/>
            <a:ext cx="4765675" cy="3188335"/>
            <a:chOff x="7102661" y="2552700"/>
            <a:chExt cx="4765675" cy="3188335"/>
          </a:xfrm>
        </p:grpSpPr>
        <p:pic>
          <p:nvPicPr>
            <p:cNvPr id="7" name="object 7"/>
            <p:cNvPicPr/>
            <p:nvPr/>
          </p:nvPicPr>
          <p:blipFill>
            <a:blip r:embed="rId3" cstate="print"/>
            <a:stretch>
              <a:fillRect/>
            </a:stretch>
          </p:blipFill>
          <p:spPr>
            <a:xfrm>
              <a:off x="7102661" y="3838575"/>
              <a:ext cx="2668697" cy="1902299"/>
            </a:xfrm>
            <a:prstGeom prst="rect">
              <a:avLst/>
            </a:prstGeom>
          </p:spPr>
        </p:pic>
        <p:pic>
          <p:nvPicPr>
            <p:cNvPr id="8" name="object 8"/>
            <p:cNvPicPr/>
            <p:nvPr/>
          </p:nvPicPr>
          <p:blipFill>
            <a:blip r:embed="rId4" cstate="print"/>
            <a:stretch>
              <a:fillRect/>
            </a:stretch>
          </p:blipFill>
          <p:spPr>
            <a:xfrm>
              <a:off x="8801100" y="2552700"/>
              <a:ext cx="3067050" cy="21717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375" y="1056006"/>
            <a:ext cx="10509250" cy="391794"/>
          </a:xfrm>
          <a:prstGeom prst="rect">
            <a:avLst/>
          </a:prstGeom>
        </p:spPr>
        <p:txBody>
          <a:bodyPr vert="horz" wrap="square" lIns="0" tIns="12700" rIns="0" bIns="0" rtlCol="0">
            <a:spAutoFit/>
          </a:bodyPr>
          <a:lstStyle/>
          <a:p>
            <a:pPr marL="12700">
              <a:lnSpc>
                <a:spcPct val="100000"/>
              </a:lnSpc>
              <a:spcBef>
                <a:spcPts val="100"/>
              </a:spcBef>
            </a:pPr>
            <a:r>
              <a:rPr dirty="0"/>
              <a:t>(10th</a:t>
            </a:r>
            <a:r>
              <a:rPr spc="-30" dirty="0"/>
              <a:t> </a:t>
            </a:r>
            <a:r>
              <a:rPr dirty="0"/>
              <a:t>percentage,</a:t>
            </a:r>
            <a:r>
              <a:rPr spc="-25" dirty="0"/>
              <a:t> </a:t>
            </a:r>
            <a:r>
              <a:rPr dirty="0"/>
              <a:t>12th</a:t>
            </a:r>
            <a:r>
              <a:rPr spc="-25" dirty="0"/>
              <a:t> </a:t>
            </a:r>
            <a:r>
              <a:rPr dirty="0"/>
              <a:t>percentage,</a:t>
            </a:r>
            <a:r>
              <a:rPr spc="-25" dirty="0"/>
              <a:t> </a:t>
            </a:r>
            <a:r>
              <a:rPr dirty="0"/>
              <a:t>and</a:t>
            </a:r>
            <a:r>
              <a:rPr spc="-25" dirty="0"/>
              <a:t> </a:t>
            </a:r>
            <a:r>
              <a:rPr dirty="0"/>
              <a:t>CGPA)</a:t>
            </a:r>
            <a:r>
              <a:rPr spc="-75" dirty="0"/>
              <a:t> </a:t>
            </a:r>
            <a:r>
              <a:rPr dirty="0"/>
              <a:t>vs</a:t>
            </a:r>
            <a:r>
              <a:rPr spc="10" dirty="0"/>
              <a:t> </a:t>
            </a:r>
            <a:r>
              <a:rPr spc="-10" dirty="0"/>
              <a:t>Salary</a:t>
            </a:r>
          </a:p>
        </p:txBody>
      </p:sp>
      <p:sp>
        <p:nvSpPr>
          <p:cNvPr id="3" name="object 3"/>
          <p:cNvSpPr/>
          <p:nvPr/>
        </p:nvSpPr>
        <p:spPr>
          <a:xfrm flipV="1">
            <a:off x="1524000" y="838200"/>
            <a:ext cx="1524000" cy="45719"/>
          </a:xfrm>
          <a:custGeom>
            <a:avLst/>
            <a:gdLst/>
            <a:ahLst/>
            <a:cxnLst/>
            <a:rect l="l" t="t" r="r" b="b"/>
            <a:pathLst>
              <a:path w="737235">
                <a:moveTo>
                  <a:pt x="0" y="0"/>
                </a:moveTo>
                <a:lnTo>
                  <a:pt x="736981" y="0"/>
                </a:lnTo>
              </a:path>
            </a:pathLst>
          </a:custGeom>
          <a:ln w="57150">
            <a:solidFill>
              <a:srgbClr val="FFC000"/>
            </a:solidFill>
          </a:ln>
        </p:spPr>
        <p:txBody>
          <a:bodyPr wrap="square" lIns="0" tIns="0" rIns="0" bIns="0" rtlCol="0"/>
          <a:lstStyle/>
          <a:p>
            <a:endParaRPr/>
          </a:p>
        </p:txBody>
      </p:sp>
      <p:sp>
        <p:nvSpPr>
          <p:cNvPr id="4" name="object 4"/>
          <p:cNvSpPr txBox="1"/>
          <p:nvPr/>
        </p:nvSpPr>
        <p:spPr>
          <a:xfrm>
            <a:off x="801052" y="1739963"/>
            <a:ext cx="7831455" cy="4439920"/>
          </a:xfrm>
          <a:prstGeom prst="rect">
            <a:avLst/>
          </a:prstGeom>
        </p:spPr>
        <p:txBody>
          <a:bodyPr vert="horz" wrap="square" lIns="0" tIns="14604" rIns="0" bIns="0" rtlCol="0">
            <a:spAutoFit/>
          </a:bodyPr>
          <a:lstStyle/>
          <a:p>
            <a:pPr marL="12700" marR="8890" algn="just">
              <a:lnSpc>
                <a:spcPct val="100600"/>
              </a:lnSpc>
              <a:spcBef>
                <a:spcPts val="114"/>
              </a:spcBef>
            </a:pPr>
            <a:r>
              <a:rPr sz="1400" b="1" dirty="0">
                <a:latin typeface="+mn-lt"/>
                <a:cs typeface="Times New Roman"/>
              </a:rPr>
              <a:t>10th</a:t>
            </a:r>
            <a:r>
              <a:rPr sz="1400" b="1" spc="180" dirty="0">
                <a:latin typeface="+mn-lt"/>
                <a:cs typeface="Times New Roman"/>
              </a:rPr>
              <a:t> </a:t>
            </a:r>
            <a:r>
              <a:rPr sz="1400" b="1" dirty="0">
                <a:latin typeface="+mn-lt"/>
                <a:cs typeface="Times New Roman"/>
              </a:rPr>
              <a:t>and</a:t>
            </a:r>
            <a:r>
              <a:rPr sz="1400" b="1" spc="140" dirty="0">
                <a:latin typeface="+mn-lt"/>
                <a:cs typeface="Times New Roman"/>
              </a:rPr>
              <a:t> </a:t>
            </a:r>
            <a:r>
              <a:rPr sz="1400" b="1" dirty="0">
                <a:latin typeface="+mn-lt"/>
                <a:cs typeface="Times New Roman"/>
              </a:rPr>
              <a:t>12th:</a:t>
            </a:r>
            <a:r>
              <a:rPr sz="1400" b="1" spc="175" dirty="0">
                <a:latin typeface="+mn-lt"/>
                <a:cs typeface="Times New Roman"/>
              </a:rPr>
              <a:t> </a:t>
            </a:r>
            <a:r>
              <a:rPr sz="1400" dirty="0">
                <a:latin typeface="+mn-lt"/>
                <a:cs typeface="Times New Roman"/>
              </a:rPr>
              <a:t>There</a:t>
            </a:r>
            <a:r>
              <a:rPr sz="1400" spc="195" dirty="0">
                <a:latin typeface="+mn-lt"/>
                <a:cs typeface="Times New Roman"/>
              </a:rPr>
              <a:t> </a:t>
            </a:r>
            <a:r>
              <a:rPr sz="1400" dirty="0">
                <a:latin typeface="+mn-lt"/>
                <a:cs typeface="Times New Roman"/>
              </a:rPr>
              <a:t>is</a:t>
            </a:r>
            <a:r>
              <a:rPr sz="1400" spc="190" dirty="0">
                <a:latin typeface="+mn-lt"/>
                <a:cs typeface="Times New Roman"/>
              </a:rPr>
              <a:t> </a:t>
            </a:r>
            <a:r>
              <a:rPr sz="1400" dirty="0">
                <a:latin typeface="+mn-lt"/>
                <a:cs typeface="Times New Roman"/>
              </a:rPr>
              <a:t>a</a:t>
            </a:r>
            <a:r>
              <a:rPr sz="1400" spc="180" dirty="0">
                <a:latin typeface="+mn-lt"/>
                <a:cs typeface="Times New Roman"/>
              </a:rPr>
              <a:t> </a:t>
            </a:r>
            <a:r>
              <a:rPr sz="1400" dirty="0">
                <a:latin typeface="+mn-lt"/>
                <a:cs typeface="Times New Roman"/>
              </a:rPr>
              <a:t>significant</a:t>
            </a:r>
            <a:r>
              <a:rPr sz="1400" spc="160" dirty="0">
                <a:latin typeface="+mn-lt"/>
                <a:cs typeface="Times New Roman"/>
              </a:rPr>
              <a:t> </a:t>
            </a:r>
            <a:r>
              <a:rPr sz="1400" dirty="0">
                <a:latin typeface="+mn-lt"/>
                <a:cs typeface="Times New Roman"/>
              </a:rPr>
              <a:t>positive</a:t>
            </a:r>
            <a:r>
              <a:rPr sz="1400" spc="170" dirty="0">
                <a:latin typeface="+mn-lt"/>
                <a:cs typeface="Times New Roman"/>
              </a:rPr>
              <a:t> </a:t>
            </a:r>
            <a:r>
              <a:rPr sz="1400" dirty="0">
                <a:latin typeface="+mn-lt"/>
                <a:cs typeface="Times New Roman"/>
              </a:rPr>
              <a:t>correlation</a:t>
            </a:r>
            <a:r>
              <a:rPr sz="1400" spc="140" dirty="0">
                <a:latin typeface="+mn-lt"/>
                <a:cs typeface="Times New Roman"/>
              </a:rPr>
              <a:t> </a:t>
            </a:r>
            <a:r>
              <a:rPr sz="1400" dirty="0">
                <a:latin typeface="+mn-lt"/>
                <a:cs typeface="Times New Roman"/>
              </a:rPr>
              <a:t>between</a:t>
            </a:r>
            <a:r>
              <a:rPr sz="1400" spc="180" dirty="0">
                <a:latin typeface="+mn-lt"/>
                <a:cs typeface="Times New Roman"/>
              </a:rPr>
              <a:t> </a:t>
            </a:r>
            <a:r>
              <a:rPr sz="1400" dirty="0">
                <a:latin typeface="+mn-lt"/>
                <a:cs typeface="Times New Roman"/>
              </a:rPr>
              <a:t>10th</a:t>
            </a:r>
            <a:r>
              <a:rPr sz="1400" spc="185" dirty="0">
                <a:latin typeface="+mn-lt"/>
                <a:cs typeface="Times New Roman"/>
              </a:rPr>
              <a:t> </a:t>
            </a:r>
            <a:r>
              <a:rPr sz="1400" dirty="0">
                <a:latin typeface="+mn-lt"/>
                <a:cs typeface="Times New Roman"/>
              </a:rPr>
              <a:t>and</a:t>
            </a:r>
            <a:r>
              <a:rPr sz="1400" spc="150" dirty="0">
                <a:latin typeface="+mn-lt"/>
                <a:cs typeface="Times New Roman"/>
              </a:rPr>
              <a:t> </a:t>
            </a:r>
            <a:r>
              <a:rPr sz="1400" dirty="0">
                <a:latin typeface="+mn-lt"/>
                <a:cs typeface="Times New Roman"/>
              </a:rPr>
              <a:t>12th</a:t>
            </a:r>
            <a:r>
              <a:rPr sz="1400" spc="185" dirty="0">
                <a:latin typeface="+mn-lt"/>
                <a:cs typeface="Times New Roman"/>
              </a:rPr>
              <a:t> </a:t>
            </a:r>
            <a:r>
              <a:rPr sz="1400" dirty="0">
                <a:latin typeface="+mn-lt"/>
                <a:cs typeface="Times New Roman"/>
              </a:rPr>
              <a:t>percentages</a:t>
            </a:r>
            <a:r>
              <a:rPr sz="1400" spc="190" dirty="0">
                <a:latin typeface="+mn-lt"/>
                <a:cs typeface="Times New Roman"/>
              </a:rPr>
              <a:t> </a:t>
            </a:r>
            <a:r>
              <a:rPr sz="1400" dirty="0">
                <a:latin typeface="+mn-lt"/>
                <a:cs typeface="Times New Roman"/>
              </a:rPr>
              <a:t>and</a:t>
            </a:r>
            <a:r>
              <a:rPr sz="1400" spc="155" dirty="0">
                <a:latin typeface="+mn-lt"/>
                <a:cs typeface="Times New Roman"/>
              </a:rPr>
              <a:t> </a:t>
            </a:r>
            <a:r>
              <a:rPr sz="1400" spc="-10" dirty="0">
                <a:latin typeface="+mn-lt"/>
                <a:cs typeface="Times New Roman"/>
              </a:rPr>
              <a:t>Salary </a:t>
            </a:r>
            <a:r>
              <a:rPr sz="1400" dirty="0">
                <a:latin typeface="+mn-lt"/>
                <a:cs typeface="Times New Roman"/>
              </a:rPr>
              <a:t>(correlation</a:t>
            </a:r>
            <a:r>
              <a:rPr sz="1400" spc="204" dirty="0">
                <a:latin typeface="+mn-lt"/>
                <a:cs typeface="Times New Roman"/>
              </a:rPr>
              <a:t> </a:t>
            </a:r>
            <a:r>
              <a:rPr sz="1400" dirty="0">
                <a:latin typeface="+mn-lt"/>
                <a:cs typeface="Times New Roman"/>
              </a:rPr>
              <a:t>coefficients</a:t>
            </a:r>
            <a:r>
              <a:rPr sz="1400" spc="229" dirty="0">
                <a:latin typeface="+mn-lt"/>
                <a:cs typeface="Times New Roman"/>
              </a:rPr>
              <a:t> </a:t>
            </a:r>
            <a:r>
              <a:rPr sz="1400" dirty="0">
                <a:latin typeface="+mn-lt"/>
                <a:cs typeface="Times New Roman"/>
              </a:rPr>
              <a:t>of</a:t>
            </a:r>
            <a:r>
              <a:rPr sz="1400" spc="240" dirty="0">
                <a:latin typeface="+mn-lt"/>
                <a:cs typeface="Times New Roman"/>
              </a:rPr>
              <a:t> </a:t>
            </a:r>
            <a:r>
              <a:rPr sz="1400" dirty="0">
                <a:latin typeface="+mn-lt"/>
                <a:cs typeface="Times New Roman"/>
              </a:rPr>
              <a:t>0.177</a:t>
            </a:r>
            <a:r>
              <a:rPr sz="1400" spc="200" dirty="0">
                <a:latin typeface="+mn-lt"/>
                <a:cs typeface="Times New Roman"/>
              </a:rPr>
              <a:t> </a:t>
            </a:r>
            <a:r>
              <a:rPr sz="1400" dirty="0">
                <a:latin typeface="+mn-lt"/>
                <a:cs typeface="Times New Roman"/>
              </a:rPr>
              <a:t>and</a:t>
            </a:r>
            <a:r>
              <a:rPr sz="1400" spc="200" dirty="0">
                <a:latin typeface="+mn-lt"/>
                <a:cs typeface="Times New Roman"/>
              </a:rPr>
              <a:t> </a:t>
            </a:r>
            <a:r>
              <a:rPr sz="1400" dirty="0">
                <a:latin typeface="+mn-lt"/>
                <a:cs typeface="Times New Roman"/>
              </a:rPr>
              <a:t>0.169</a:t>
            </a:r>
            <a:r>
              <a:rPr sz="1400" spc="200" dirty="0">
                <a:latin typeface="+mn-lt"/>
                <a:cs typeface="Times New Roman"/>
              </a:rPr>
              <a:t> </a:t>
            </a:r>
            <a:r>
              <a:rPr sz="1400" dirty="0">
                <a:latin typeface="+mn-lt"/>
                <a:cs typeface="Times New Roman"/>
              </a:rPr>
              <a:t>respectively,</a:t>
            </a:r>
            <a:r>
              <a:rPr sz="1400" spc="265" dirty="0">
                <a:latin typeface="+mn-lt"/>
                <a:cs typeface="Times New Roman"/>
              </a:rPr>
              <a:t> </a:t>
            </a:r>
            <a:r>
              <a:rPr sz="1400" spc="-10" dirty="0">
                <a:latin typeface="+mn-lt"/>
                <a:cs typeface="Times New Roman"/>
              </a:rPr>
              <a:t>p-</a:t>
            </a:r>
            <a:r>
              <a:rPr sz="1400" dirty="0">
                <a:latin typeface="+mn-lt"/>
                <a:cs typeface="Times New Roman"/>
              </a:rPr>
              <a:t>value=0.000).</a:t>
            </a:r>
            <a:r>
              <a:rPr sz="1400" spc="229" dirty="0">
                <a:latin typeface="+mn-lt"/>
                <a:cs typeface="Times New Roman"/>
              </a:rPr>
              <a:t> </a:t>
            </a:r>
            <a:r>
              <a:rPr sz="1400" dirty="0">
                <a:latin typeface="+mn-lt"/>
                <a:cs typeface="Times New Roman"/>
              </a:rPr>
              <a:t>Higher</a:t>
            </a:r>
            <a:r>
              <a:rPr sz="1400" spc="200" dirty="0">
                <a:latin typeface="+mn-lt"/>
                <a:cs typeface="Times New Roman"/>
              </a:rPr>
              <a:t> </a:t>
            </a:r>
            <a:r>
              <a:rPr sz="1400" dirty="0">
                <a:latin typeface="+mn-lt"/>
                <a:cs typeface="Times New Roman"/>
              </a:rPr>
              <a:t>academic</a:t>
            </a:r>
            <a:r>
              <a:rPr sz="1400" spc="260" dirty="0">
                <a:latin typeface="+mn-lt"/>
                <a:cs typeface="Times New Roman"/>
              </a:rPr>
              <a:t> </a:t>
            </a:r>
            <a:r>
              <a:rPr sz="1400" spc="-10" dirty="0">
                <a:latin typeface="+mn-lt"/>
                <a:cs typeface="Times New Roman"/>
              </a:rPr>
              <a:t>performance, </a:t>
            </a:r>
            <a:r>
              <a:rPr sz="1400" dirty="0">
                <a:latin typeface="+mn-lt"/>
                <a:cs typeface="Times New Roman"/>
              </a:rPr>
              <a:t>particularly</a:t>
            </a:r>
            <a:r>
              <a:rPr sz="1400" spc="-45" dirty="0">
                <a:latin typeface="+mn-lt"/>
                <a:cs typeface="Times New Roman"/>
              </a:rPr>
              <a:t> </a:t>
            </a:r>
            <a:r>
              <a:rPr sz="1400" dirty="0">
                <a:latin typeface="+mn-lt"/>
                <a:cs typeface="Times New Roman"/>
              </a:rPr>
              <a:t>in</a:t>
            </a:r>
            <a:r>
              <a:rPr sz="1400" spc="-10" dirty="0">
                <a:latin typeface="+mn-lt"/>
                <a:cs typeface="Times New Roman"/>
              </a:rPr>
              <a:t> </a:t>
            </a:r>
            <a:r>
              <a:rPr sz="1400" dirty="0">
                <a:latin typeface="+mn-lt"/>
                <a:cs typeface="Times New Roman"/>
              </a:rPr>
              <a:t>10th</a:t>
            </a:r>
            <a:r>
              <a:rPr sz="1400" spc="-20" dirty="0">
                <a:latin typeface="+mn-lt"/>
                <a:cs typeface="Times New Roman"/>
              </a:rPr>
              <a:t> </a:t>
            </a:r>
            <a:r>
              <a:rPr sz="1400" dirty="0">
                <a:latin typeface="+mn-lt"/>
                <a:cs typeface="Times New Roman"/>
              </a:rPr>
              <a:t>and</a:t>
            </a:r>
            <a:r>
              <a:rPr sz="1400" spc="-50" dirty="0">
                <a:latin typeface="+mn-lt"/>
                <a:cs typeface="Times New Roman"/>
              </a:rPr>
              <a:t> </a:t>
            </a:r>
            <a:r>
              <a:rPr sz="1400" dirty="0">
                <a:latin typeface="+mn-lt"/>
                <a:cs typeface="Times New Roman"/>
              </a:rPr>
              <a:t>12th</a:t>
            </a:r>
            <a:r>
              <a:rPr sz="1400" spc="-15" dirty="0">
                <a:latin typeface="+mn-lt"/>
                <a:cs typeface="Times New Roman"/>
              </a:rPr>
              <a:t> </a:t>
            </a:r>
            <a:r>
              <a:rPr sz="1400" dirty="0">
                <a:latin typeface="+mn-lt"/>
                <a:cs typeface="Times New Roman"/>
              </a:rPr>
              <a:t>grades,</a:t>
            </a:r>
            <a:r>
              <a:rPr sz="1400" spc="-30" dirty="0">
                <a:latin typeface="+mn-lt"/>
                <a:cs typeface="Times New Roman"/>
              </a:rPr>
              <a:t> </a:t>
            </a:r>
            <a:r>
              <a:rPr sz="1400" dirty="0">
                <a:latin typeface="+mn-lt"/>
                <a:cs typeface="Times New Roman"/>
              </a:rPr>
              <a:t>tends</a:t>
            </a:r>
            <a:r>
              <a:rPr sz="1400" spc="-10" dirty="0">
                <a:latin typeface="+mn-lt"/>
                <a:cs typeface="Times New Roman"/>
              </a:rPr>
              <a:t> </a:t>
            </a:r>
            <a:r>
              <a:rPr sz="1400" dirty="0">
                <a:latin typeface="+mn-lt"/>
                <a:cs typeface="Times New Roman"/>
              </a:rPr>
              <a:t>to</a:t>
            </a:r>
            <a:r>
              <a:rPr sz="1400" spc="-15" dirty="0">
                <a:latin typeface="+mn-lt"/>
                <a:cs typeface="Times New Roman"/>
              </a:rPr>
              <a:t> </a:t>
            </a:r>
            <a:r>
              <a:rPr sz="1400" dirty="0">
                <a:latin typeface="+mn-lt"/>
                <a:cs typeface="Times New Roman"/>
              </a:rPr>
              <a:t>correspond</a:t>
            </a:r>
            <a:r>
              <a:rPr sz="1400" spc="-40" dirty="0">
                <a:latin typeface="+mn-lt"/>
                <a:cs typeface="Times New Roman"/>
              </a:rPr>
              <a:t> </a:t>
            </a:r>
            <a:r>
              <a:rPr sz="1400" dirty="0">
                <a:latin typeface="+mn-lt"/>
                <a:cs typeface="Times New Roman"/>
              </a:rPr>
              <a:t>with</a:t>
            </a:r>
            <a:r>
              <a:rPr sz="1400" spc="-35" dirty="0">
                <a:latin typeface="+mn-lt"/>
                <a:cs typeface="Times New Roman"/>
              </a:rPr>
              <a:t> </a:t>
            </a:r>
            <a:r>
              <a:rPr sz="1400" dirty="0">
                <a:latin typeface="+mn-lt"/>
                <a:cs typeface="Times New Roman"/>
              </a:rPr>
              <a:t>higher</a:t>
            </a:r>
            <a:r>
              <a:rPr sz="1400" spc="-60" dirty="0">
                <a:latin typeface="+mn-lt"/>
                <a:cs typeface="Times New Roman"/>
              </a:rPr>
              <a:t> </a:t>
            </a:r>
            <a:r>
              <a:rPr sz="1400" spc="-10" dirty="0">
                <a:latin typeface="+mn-lt"/>
                <a:cs typeface="Times New Roman"/>
              </a:rPr>
              <a:t>Salary.</a:t>
            </a:r>
            <a:endParaRPr sz="1400" dirty="0">
              <a:latin typeface="+mn-lt"/>
              <a:cs typeface="Times New Roman"/>
            </a:endParaRPr>
          </a:p>
          <a:p>
            <a:pPr marL="12700" marR="8890" algn="just">
              <a:lnSpc>
                <a:spcPct val="140900"/>
              </a:lnSpc>
              <a:spcBef>
                <a:spcPts val="715"/>
              </a:spcBef>
            </a:pPr>
            <a:r>
              <a:rPr sz="1400" b="1" dirty="0">
                <a:latin typeface="+mn-lt"/>
                <a:cs typeface="Times New Roman"/>
              </a:rPr>
              <a:t>CGPA</a:t>
            </a:r>
            <a:r>
              <a:rPr sz="1400" b="1" spc="204" dirty="0">
                <a:latin typeface="+mn-lt"/>
                <a:cs typeface="Times New Roman"/>
              </a:rPr>
              <a:t> </a:t>
            </a:r>
            <a:r>
              <a:rPr sz="1400" b="1" dirty="0">
                <a:latin typeface="+mn-lt"/>
                <a:cs typeface="Times New Roman"/>
              </a:rPr>
              <a:t>as</a:t>
            </a:r>
            <a:r>
              <a:rPr sz="1400" b="1" spc="215" dirty="0">
                <a:latin typeface="+mn-lt"/>
                <a:cs typeface="Times New Roman"/>
              </a:rPr>
              <a:t> </a:t>
            </a:r>
            <a:r>
              <a:rPr sz="1400" b="1" dirty="0">
                <a:latin typeface="+mn-lt"/>
                <a:cs typeface="Times New Roman"/>
              </a:rPr>
              <a:t>a</a:t>
            </a:r>
            <a:r>
              <a:rPr sz="1400" b="1" spc="180" dirty="0">
                <a:latin typeface="+mn-lt"/>
                <a:cs typeface="Times New Roman"/>
              </a:rPr>
              <a:t> </a:t>
            </a:r>
            <a:r>
              <a:rPr sz="1400" b="1" dirty="0">
                <a:latin typeface="+mn-lt"/>
                <a:cs typeface="Times New Roman"/>
              </a:rPr>
              <a:t>Determinant:</a:t>
            </a:r>
            <a:r>
              <a:rPr sz="1400" b="1" spc="190" dirty="0">
                <a:latin typeface="+mn-lt"/>
                <a:cs typeface="Times New Roman"/>
              </a:rPr>
              <a:t> </a:t>
            </a:r>
            <a:r>
              <a:rPr sz="1400" dirty="0">
                <a:latin typeface="+mn-lt"/>
                <a:cs typeface="Times New Roman"/>
              </a:rPr>
              <a:t>The</a:t>
            </a:r>
            <a:r>
              <a:rPr sz="1400" spc="160" dirty="0">
                <a:latin typeface="+mn-lt"/>
                <a:cs typeface="Times New Roman"/>
              </a:rPr>
              <a:t> </a:t>
            </a:r>
            <a:r>
              <a:rPr sz="1400" dirty="0">
                <a:latin typeface="+mn-lt"/>
                <a:cs typeface="Times New Roman"/>
              </a:rPr>
              <a:t>analysis</a:t>
            </a:r>
            <a:r>
              <a:rPr sz="1400" spc="200" dirty="0">
                <a:latin typeface="+mn-lt"/>
                <a:cs typeface="Times New Roman"/>
              </a:rPr>
              <a:t> </a:t>
            </a:r>
            <a:r>
              <a:rPr sz="1400" dirty="0">
                <a:latin typeface="+mn-lt"/>
                <a:cs typeface="Times New Roman"/>
              </a:rPr>
              <a:t>also</a:t>
            </a:r>
            <a:r>
              <a:rPr sz="1400" spc="170" dirty="0">
                <a:latin typeface="+mn-lt"/>
                <a:cs typeface="Times New Roman"/>
              </a:rPr>
              <a:t> </a:t>
            </a:r>
            <a:r>
              <a:rPr sz="1400" dirty="0">
                <a:latin typeface="+mn-lt"/>
                <a:cs typeface="Times New Roman"/>
              </a:rPr>
              <a:t>reveals</a:t>
            </a:r>
            <a:r>
              <a:rPr sz="1400" spc="160" dirty="0">
                <a:latin typeface="+mn-lt"/>
                <a:cs typeface="Times New Roman"/>
              </a:rPr>
              <a:t> </a:t>
            </a:r>
            <a:r>
              <a:rPr sz="1400" dirty="0">
                <a:latin typeface="+mn-lt"/>
                <a:cs typeface="Times New Roman"/>
              </a:rPr>
              <a:t>a</a:t>
            </a:r>
            <a:r>
              <a:rPr sz="1400" spc="185" dirty="0">
                <a:latin typeface="+mn-lt"/>
                <a:cs typeface="Times New Roman"/>
              </a:rPr>
              <a:t> </a:t>
            </a:r>
            <a:r>
              <a:rPr sz="1400" dirty="0">
                <a:latin typeface="+mn-lt"/>
                <a:cs typeface="Times New Roman"/>
              </a:rPr>
              <a:t>significant</a:t>
            </a:r>
            <a:r>
              <a:rPr sz="1400" spc="150" dirty="0">
                <a:latin typeface="+mn-lt"/>
                <a:cs typeface="Times New Roman"/>
              </a:rPr>
              <a:t> </a:t>
            </a:r>
            <a:r>
              <a:rPr sz="1400" dirty="0">
                <a:latin typeface="+mn-lt"/>
                <a:cs typeface="Times New Roman"/>
              </a:rPr>
              <a:t>correlation</a:t>
            </a:r>
            <a:r>
              <a:rPr sz="1400" spc="155" dirty="0">
                <a:latin typeface="+mn-lt"/>
                <a:cs typeface="Times New Roman"/>
              </a:rPr>
              <a:t> </a:t>
            </a:r>
            <a:r>
              <a:rPr sz="1400" dirty="0">
                <a:latin typeface="+mn-lt"/>
                <a:cs typeface="Times New Roman"/>
              </a:rPr>
              <a:t>between</a:t>
            </a:r>
            <a:r>
              <a:rPr sz="1400" spc="190" dirty="0">
                <a:latin typeface="+mn-lt"/>
                <a:cs typeface="Times New Roman"/>
              </a:rPr>
              <a:t> </a:t>
            </a:r>
            <a:r>
              <a:rPr sz="1400" dirty="0">
                <a:latin typeface="+mn-lt"/>
                <a:cs typeface="Times New Roman"/>
              </a:rPr>
              <a:t>CGPA</a:t>
            </a:r>
            <a:r>
              <a:rPr sz="1400" spc="204" dirty="0">
                <a:latin typeface="+mn-lt"/>
                <a:cs typeface="Times New Roman"/>
              </a:rPr>
              <a:t> </a:t>
            </a:r>
            <a:r>
              <a:rPr sz="1400" dirty="0">
                <a:latin typeface="+mn-lt"/>
                <a:cs typeface="Times New Roman"/>
              </a:rPr>
              <a:t>and</a:t>
            </a:r>
            <a:r>
              <a:rPr sz="1400" spc="165" dirty="0">
                <a:latin typeface="+mn-lt"/>
                <a:cs typeface="Times New Roman"/>
              </a:rPr>
              <a:t> </a:t>
            </a:r>
            <a:r>
              <a:rPr sz="1400" spc="-10" dirty="0">
                <a:latin typeface="+mn-lt"/>
                <a:cs typeface="Times New Roman"/>
              </a:rPr>
              <a:t>Salary </a:t>
            </a:r>
            <a:r>
              <a:rPr sz="1400" dirty="0">
                <a:latin typeface="+mn-lt"/>
                <a:cs typeface="Times New Roman"/>
              </a:rPr>
              <a:t>(correlation</a:t>
            </a:r>
            <a:r>
              <a:rPr sz="1400" spc="125" dirty="0">
                <a:latin typeface="+mn-lt"/>
                <a:cs typeface="Times New Roman"/>
              </a:rPr>
              <a:t> </a:t>
            </a:r>
            <a:r>
              <a:rPr sz="1400" dirty="0">
                <a:latin typeface="+mn-lt"/>
                <a:cs typeface="Times New Roman"/>
              </a:rPr>
              <a:t>coefficient</a:t>
            </a:r>
            <a:r>
              <a:rPr sz="1400" spc="130" dirty="0">
                <a:latin typeface="+mn-lt"/>
                <a:cs typeface="Times New Roman"/>
              </a:rPr>
              <a:t> </a:t>
            </a:r>
            <a:r>
              <a:rPr sz="1400" dirty="0">
                <a:latin typeface="+mn-lt"/>
                <a:cs typeface="Times New Roman"/>
              </a:rPr>
              <a:t>of</a:t>
            </a:r>
            <a:r>
              <a:rPr sz="1400" spc="170" dirty="0">
                <a:latin typeface="+mn-lt"/>
                <a:cs typeface="Times New Roman"/>
              </a:rPr>
              <a:t> </a:t>
            </a:r>
            <a:r>
              <a:rPr sz="1400" dirty="0">
                <a:latin typeface="+mn-lt"/>
                <a:cs typeface="Times New Roman"/>
              </a:rPr>
              <a:t>0.146,</a:t>
            </a:r>
            <a:r>
              <a:rPr sz="1400" spc="145" dirty="0">
                <a:latin typeface="+mn-lt"/>
                <a:cs typeface="Times New Roman"/>
              </a:rPr>
              <a:t> </a:t>
            </a:r>
            <a:r>
              <a:rPr sz="1400" spc="-10" dirty="0">
                <a:latin typeface="+mn-lt"/>
                <a:cs typeface="Times New Roman"/>
              </a:rPr>
              <a:t>p-</a:t>
            </a:r>
            <a:r>
              <a:rPr sz="1400" dirty="0">
                <a:latin typeface="+mn-lt"/>
                <a:cs typeface="Times New Roman"/>
              </a:rPr>
              <a:t>value=0.000).</a:t>
            </a:r>
            <a:r>
              <a:rPr sz="1400" spc="145" dirty="0">
                <a:latin typeface="+mn-lt"/>
                <a:cs typeface="Times New Roman"/>
              </a:rPr>
              <a:t> </a:t>
            </a:r>
            <a:r>
              <a:rPr sz="1400" dirty="0">
                <a:latin typeface="+mn-lt"/>
                <a:cs typeface="Times New Roman"/>
              </a:rPr>
              <a:t>Candidates</a:t>
            </a:r>
            <a:r>
              <a:rPr sz="1400" spc="150" dirty="0">
                <a:latin typeface="+mn-lt"/>
                <a:cs typeface="Times New Roman"/>
              </a:rPr>
              <a:t> </a:t>
            </a:r>
            <a:r>
              <a:rPr sz="1400" dirty="0">
                <a:latin typeface="+mn-lt"/>
                <a:cs typeface="Times New Roman"/>
              </a:rPr>
              <a:t>with</a:t>
            </a:r>
            <a:r>
              <a:rPr sz="1400" spc="125" dirty="0">
                <a:latin typeface="+mn-lt"/>
                <a:cs typeface="Times New Roman"/>
              </a:rPr>
              <a:t> </a:t>
            </a:r>
            <a:r>
              <a:rPr sz="1400" dirty="0">
                <a:latin typeface="+mn-lt"/>
                <a:cs typeface="Times New Roman"/>
              </a:rPr>
              <a:t>a</a:t>
            </a:r>
            <a:r>
              <a:rPr sz="1400" spc="145" dirty="0">
                <a:latin typeface="+mn-lt"/>
                <a:cs typeface="Times New Roman"/>
              </a:rPr>
              <a:t> </a:t>
            </a:r>
            <a:r>
              <a:rPr sz="1400" dirty="0">
                <a:latin typeface="+mn-lt"/>
                <a:cs typeface="Times New Roman"/>
              </a:rPr>
              <a:t>CGPA</a:t>
            </a:r>
            <a:r>
              <a:rPr sz="1400" spc="160" dirty="0">
                <a:latin typeface="+mn-lt"/>
                <a:cs typeface="Times New Roman"/>
              </a:rPr>
              <a:t> </a:t>
            </a:r>
            <a:r>
              <a:rPr sz="1400" dirty="0">
                <a:latin typeface="+mn-lt"/>
                <a:cs typeface="Times New Roman"/>
              </a:rPr>
              <a:t>above</a:t>
            </a:r>
            <a:r>
              <a:rPr sz="1400" spc="170" dirty="0">
                <a:latin typeface="+mn-lt"/>
                <a:cs typeface="Times New Roman"/>
              </a:rPr>
              <a:t> </a:t>
            </a:r>
            <a:r>
              <a:rPr sz="1400" dirty="0">
                <a:latin typeface="+mn-lt"/>
                <a:cs typeface="Times New Roman"/>
              </a:rPr>
              <a:t>60%</a:t>
            </a:r>
            <a:r>
              <a:rPr sz="1400" spc="125" dirty="0">
                <a:latin typeface="+mn-lt"/>
                <a:cs typeface="Times New Roman"/>
              </a:rPr>
              <a:t> </a:t>
            </a:r>
            <a:r>
              <a:rPr sz="1400" dirty="0">
                <a:latin typeface="+mn-lt"/>
                <a:cs typeface="Times New Roman"/>
              </a:rPr>
              <a:t>are</a:t>
            </a:r>
            <a:r>
              <a:rPr sz="1400" spc="114" dirty="0">
                <a:latin typeface="+mn-lt"/>
                <a:cs typeface="Times New Roman"/>
              </a:rPr>
              <a:t> </a:t>
            </a:r>
            <a:r>
              <a:rPr sz="1400" dirty="0">
                <a:latin typeface="+mn-lt"/>
                <a:cs typeface="Times New Roman"/>
              </a:rPr>
              <a:t>more</a:t>
            </a:r>
            <a:r>
              <a:rPr sz="1400" spc="150" dirty="0">
                <a:latin typeface="+mn-lt"/>
                <a:cs typeface="Times New Roman"/>
              </a:rPr>
              <a:t> </a:t>
            </a:r>
            <a:r>
              <a:rPr sz="1400" dirty="0">
                <a:latin typeface="+mn-lt"/>
                <a:cs typeface="Times New Roman"/>
              </a:rPr>
              <a:t>likely</a:t>
            </a:r>
            <a:r>
              <a:rPr sz="1400" spc="155" dirty="0">
                <a:latin typeface="+mn-lt"/>
                <a:cs typeface="Times New Roman"/>
              </a:rPr>
              <a:t> </a:t>
            </a:r>
            <a:r>
              <a:rPr sz="1400" spc="-25" dirty="0">
                <a:latin typeface="+mn-lt"/>
                <a:cs typeface="Times New Roman"/>
              </a:rPr>
              <a:t>to </a:t>
            </a:r>
            <a:r>
              <a:rPr sz="1400" dirty="0">
                <a:latin typeface="+mn-lt"/>
                <a:cs typeface="Times New Roman"/>
              </a:rPr>
              <a:t>secure</a:t>
            </a:r>
            <a:r>
              <a:rPr sz="1400" spc="-65" dirty="0">
                <a:latin typeface="+mn-lt"/>
                <a:cs typeface="Times New Roman"/>
              </a:rPr>
              <a:t> </a:t>
            </a:r>
            <a:r>
              <a:rPr sz="1400" dirty="0">
                <a:latin typeface="+mn-lt"/>
                <a:cs typeface="Times New Roman"/>
              </a:rPr>
              <a:t>jobs</a:t>
            </a:r>
            <a:r>
              <a:rPr sz="1400" spc="-30" dirty="0">
                <a:latin typeface="+mn-lt"/>
                <a:cs typeface="Times New Roman"/>
              </a:rPr>
              <a:t> </a:t>
            </a:r>
            <a:r>
              <a:rPr sz="1400" dirty="0">
                <a:latin typeface="+mn-lt"/>
                <a:cs typeface="Times New Roman"/>
              </a:rPr>
              <a:t>and</a:t>
            </a:r>
            <a:r>
              <a:rPr sz="1400" spc="-50" dirty="0">
                <a:latin typeface="+mn-lt"/>
                <a:cs typeface="Times New Roman"/>
              </a:rPr>
              <a:t> </a:t>
            </a:r>
            <a:r>
              <a:rPr sz="1400" dirty="0">
                <a:latin typeface="+mn-lt"/>
                <a:cs typeface="Times New Roman"/>
              </a:rPr>
              <a:t>negotiate</a:t>
            </a:r>
            <a:r>
              <a:rPr sz="1400" spc="-10" dirty="0">
                <a:latin typeface="+mn-lt"/>
                <a:cs typeface="Times New Roman"/>
              </a:rPr>
              <a:t> </a:t>
            </a:r>
            <a:r>
              <a:rPr sz="1400" dirty="0">
                <a:latin typeface="+mn-lt"/>
                <a:cs typeface="Times New Roman"/>
              </a:rPr>
              <a:t>higher</a:t>
            </a:r>
            <a:r>
              <a:rPr sz="1400" spc="-65" dirty="0">
                <a:latin typeface="+mn-lt"/>
                <a:cs typeface="Times New Roman"/>
              </a:rPr>
              <a:t> </a:t>
            </a:r>
            <a:r>
              <a:rPr sz="1400" dirty="0">
                <a:latin typeface="+mn-lt"/>
                <a:cs typeface="Times New Roman"/>
              </a:rPr>
              <a:t>Salaries</a:t>
            </a:r>
            <a:r>
              <a:rPr sz="1400" spc="-30" dirty="0">
                <a:latin typeface="+mn-lt"/>
                <a:cs typeface="Times New Roman"/>
              </a:rPr>
              <a:t> </a:t>
            </a:r>
            <a:r>
              <a:rPr sz="1400" dirty="0">
                <a:latin typeface="+mn-lt"/>
                <a:cs typeface="Times New Roman"/>
              </a:rPr>
              <a:t>compared</a:t>
            </a:r>
            <a:r>
              <a:rPr sz="1400" spc="5"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those</a:t>
            </a:r>
            <a:r>
              <a:rPr sz="1400" spc="-15" dirty="0">
                <a:latin typeface="+mn-lt"/>
                <a:cs typeface="Times New Roman"/>
              </a:rPr>
              <a:t> </a:t>
            </a:r>
            <a:r>
              <a:rPr sz="1400" dirty="0">
                <a:latin typeface="+mn-lt"/>
                <a:cs typeface="Times New Roman"/>
              </a:rPr>
              <a:t>with</a:t>
            </a:r>
            <a:r>
              <a:rPr sz="1400" spc="-40" dirty="0">
                <a:latin typeface="+mn-lt"/>
                <a:cs typeface="Times New Roman"/>
              </a:rPr>
              <a:t> </a:t>
            </a:r>
            <a:r>
              <a:rPr sz="1400" dirty="0">
                <a:latin typeface="+mn-lt"/>
                <a:cs typeface="Times New Roman"/>
              </a:rPr>
              <a:t>lower</a:t>
            </a:r>
            <a:r>
              <a:rPr sz="1400" spc="-5" dirty="0">
                <a:latin typeface="+mn-lt"/>
                <a:cs typeface="Times New Roman"/>
              </a:rPr>
              <a:t> </a:t>
            </a:r>
            <a:r>
              <a:rPr sz="1400" spc="-10" dirty="0">
                <a:latin typeface="+mn-lt"/>
                <a:cs typeface="Times New Roman"/>
              </a:rPr>
              <a:t>CGPA.</a:t>
            </a:r>
            <a:endParaRPr sz="1400" dirty="0">
              <a:latin typeface="+mn-lt"/>
              <a:cs typeface="Times New Roman"/>
            </a:endParaRPr>
          </a:p>
          <a:p>
            <a:pPr>
              <a:lnSpc>
                <a:spcPct val="100000"/>
              </a:lnSpc>
              <a:spcBef>
                <a:spcPts val="85"/>
              </a:spcBef>
            </a:pPr>
            <a:endParaRPr sz="1400" dirty="0">
              <a:latin typeface="+mn-lt"/>
              <a:cs typeface="Times New Roman"/>
            </a:endParaRPr>
          </a:p>
          <a:p>
            <a:pPr marL="12700" algn="just">
              <a:lnSpc>
                <a:spcPct val="100000"/>
              </a:lnSpc>
              <a:spcBef>
                <a:spcPts val="5"/>
              </a:spcBef>
            </a:pPr>
            <a:r>
              <a:rPr sz="1400" b="1" dirty="0">
                <a:latin typeface="+mn-lt"/>
                <a:cs typeface="Times New Roman"/>
              </a:rPr>
              <a:t>Threshold</a:t>
            </a:r>
            <a:r>
              <a:rPr sz="1400" b="1" spc="75" dirty="0">
                <a:latin typeface="+mn-lt"/>
                <a:cs typeface="Times New Roman"/>
              </a:rPr>
              <a:t>  </a:t>
            </a:r>
            <a:r>
              <a:rPr sz="1400" b="1" dirty="0">
                <a:latin typeface="+mn-lt"/>
                <a:cs typeface="Times New Roman"/>
              </a:rPr>
              <a:t>Effect</a:t>
            </a:r>
            <a:r>
              <a:rPr sz="1400" b="1" spc="75" dirty="0">
                <a:latin typeface="+mn-lt"/>
                <a:cs typeface="Times New Roman"/>
              </a:rPr>
              <a:t>  </a:t>
            </a:r>
            <a:r>
              <a:rPr sz="1400" b="1" dirty="0">
                <a:latin typeface="+mn-lt"/>
                <a:cs typeface="Times New Roman"/>
              </a:rPr>
              <a:t>of</a:t>
            </a:r>
            <a:r>
              <a:rPr sz="1400" b="1" spc="100" dirty="0">
                <a:latin typeface="+mn-lt"/>
                <a:cs typeface="Times New Roman"/>
              </a:rPr>
              <a:t>  </a:t>
            </a:r>
            <a:r>
              <a:rPr sz="1400" b="1" dirty="0">
                <a:latin typeface="+mn-lt"/>
                <a:cs typeface="Times New Roman"/>
              </a:rPr>
              <a:t>CGPA:</a:t>
            </a:r>
            <a:r>
              <a:rPr sz="1400" b="1" spc="90" dirty="0">
                <a:latin typeface="+mn-lt"/>
                <a:cs typeface="Times New Roman"/>
              </a:rPr>
              <a:t>  </a:t>
            </a:r>
            <a:r>
              <a:rPr sz="1400" dirty="0">
                <a:latin typeface="+mn-lt"/>
                <a:cs typeface="Times New Roman"/>
              </a:rPr>
              <a:t>There</a:t>
            </a:r>
            <a:r>
              <a:rPr sz="1400" spc="95" dirty="0">
                <a:latin typeface="+mn-lt"/>
                <a:cs typeface="Times New Roman"/>
              </a:rPr>
              <a:t>  </a:t>
            </a:r>
            <a:r>
              <a:rPr sz="1400" dirty="0">
                <a:latin typeface="+mn-lt"/>
                <a:cs typeface="Times New Roman"/>
              </a:rPr>
              <a:t>appears</a:t>
            </a:r>
            <a:r>
              <a:rPr sz="1400" spc="90" dirty="0">
                <a:latin typeface="+mn-lt"/>
                <a:cs typeface="Times New Roman"/>
              </a:rPr>
              <a:t>  </a:t>
            </a:r>
            <a:r>
              <a:rPr sz="1400" dirty="0">
                <a:latin typeface="+mn-lt"/>
                <a:cs typeface="Times New Roman"/>
              </a:rPr>
              <a:t>to</a:t>
            </a:r>
            <a:r>
              <a:rPr sz="1400" spc="90" dirty="0">
                <a:latin typeface="+mn-lt"/>
                <a:cs typeface="Times New Roman"/>
              </a:rPr>
              <a:t>  </a:t>
            </a:r>
            <a:r>
              <a:rPr sz="1400" dirty="0">
                <a:latin typeface="+mn-lt"/>
                <a:cs typeface="Times New Roman"/>
              </a:rPr>
              <a:t>be</a:t>
            </a:r>
            <a:r>
              <a:rPr sz="1400" spc="105" dirty="0">
                <a:latin typeface="+mn-lt"/>
                <a:cs typeface="Times New Roman"/>
              </a:rPr>
              <a:t>  </a:t>
            </a:r>
            <a:r>
              <a:rPr sz="1400" dirty="0">
                <a:latin typeface="+mn-lt"/>
                <a:cs typeface="Times New Roman"/>
              </a:rPr>
              <a:t>a</a:t>
            </a:r>
            <a:r>
              <a:rPr sz="1400" spc="90" dirty="0">
                <a:latin typeface="+mn-lt"/>
                <a:cs typeface="Times New Roman"/>
              </a:rPr>
              <a:t>  </a:t>
            </a:r>
            <a:r>
              <a:rPr sz="1400" dirty="0">
                <a:latin typeface="+mn-lt"/>
                <a:cs typeface="Times New Roman"/>
              </a:rPr>
              <a:t>threshold</a:t>
            </a:r>
            <a:r>
              <a:rPr sz="1400" spc="85" dirty="0">
                <a:latin typeface="+mn-lt"/>
                <a:cs typeface="Times New Roman"/>
              </a:rPr>
              <a:t>  </a:t>
            </a:r>
            <a:r>
              <a:rPr sz="1400" dirty="0">
                <a:latin typeface="+mn-lt"/>
                <a:cs typeface="Times New Roman"/>
              </a:rPr>
              <a:t>effect,</a:t>
            </a:r>
            <a:r>
              <a:rPr sz="1400" spc="75" dirty="0">
                <a:latin typeface="+mn-lt"/>
                <a:cs typeface="Times New Roman"/>
              </a:rPr>
              <a:t>  </a:t>
            </a:r>
            <a:r>
              <a:rPr sz="1400" dirty="0">
                <a:latin typeface="+mn-lt"/>
                <a:cs typeface="Times New Roman"/>
              </a:rPr>
              <a:t>suggesting</a:t>
            </a:r>
            <a:r>
              <a:rPr sz="1400" spc="85" dirty="0">
                <a:latin typeface="+mn-lt"/>
                <a:cs typeface="Times New Roman"/>
              </a:rPr>
              <a:t>  </a:t>
            </a:r>
            <a:r>
              <a:rPr sz="1400" dirty="0">
                <a:latin typeface="+mn-lt"/>
                <a:cs typeface="Times New Roman"/>
              </a:rPr>
              <a:t>that</a:t>
            </a:r>
            <a:r>
              <a:rPr sz="1400" spc="85" dirty="0">
                <a:latin typeface="+mn-lt"/>
                <a:cs typeface="Times New Roman"/>
              </a:rPr>
              <a:t>  </a:t>
            </a:r>
            <a:r>
              <a:rPr sz="1400" dirty="0">
                <a:latin typeface="+mn-lt"/>
                <a:cs typeface="Times New Roman"/>
              </a:rPr>
              <a:t>a</a:t>
            </a:r>
            <a:r>
              <a:rPr sz="1400" spc="90" dirty="0">
                <a:latin typeface="+mn-lt"/>
                <a:cs typeface="Times New Roman"/>
              </a:rPr>
              <a:t>  </a:t>
            </a:r>
            <a:r>
              <a:rPr sz="1400" spc="-10" dirty="0">
                <a:latin typeface="+mn-lt"/>
                <a:cs typeface="Times New Roman"/>
              </a:rPr>
              <a:t>minimum</a:t>
            </a:r>
            <a:endParaRPr sz="1400" dirty="0">
              <a:latin typeface="+mn-lt"/>
              <a:cs typeface="Times New Roman"/>
            </a:endParaRPr>
          </a:p>
          <a:p>
            <a:pPr marL="12700" algn="just">
              <a:lnSpc>
                <a:spcPct val="100000"/>
              </a:lnSpc>
              <a:spcBef>
                <a:spcPts val="645"/>
              </a:spcBef>
            </a:pPr>
            <a:r>
              <a:rPr sz="1400" dirty="0">
                <a:latin typeface="+mn-lt"/>
                <a:cs typeface="Times New Roman"/>
              </a:rPr>
              <a:t>CGPA</a:t>
            </a:r>
            <a:r>
              <a:rPr sz="1400" spc="-15" dirty="0">
                <a:latin typeface="+mn-lt"/>
                <a:cs typeface="Times New Roman"/>
              </a:rPr>
              <a:t> </a:t>
            </a:r>
            <a:r>
              <a:rPr sz="1400" dirty="0">
                <a:latin typeface="+mn-lt"/>
                <a:cs typeface="Times New Roman"/>
              </a:rPr>
              <a:t>requirement</a:t>
            </a:r>
            <a:r>
              <a:rPr sz="1400" spc="-25" dirty="0">
                <a:latin typeface="+mn-lt"/>
                <a:cs typeface="Times New Roman"/>
              </a:rPr>
              <a:t> </a:t>
            </a:r>
            <a:r>
              <a:rPr sz="1400" dirty="0">
                <a:latin typeface="+mn-lt"/>
                <a:cs typeface="Times New Roman"/>
              </a:rPr>
              <a:t>(e.g.,</a:t>
            </a:r>
            <a:r>
              <a:rPr sz="1400" spc="-30" dirty="0">
                <a:latin typeface="+mn-lt"/>
                <a:cs typeface="Times New Roman"/>
              </a:rPr>
              <a:t> </a:t>
            </a:r>
            <a:r>
              <a:rPr sz="1400" dirty="0">
                <a:latin typeface="+mn-lt"/>
                <a:cs typeface="Times New Roman"/>
              </a:rPr>
              <a:t>60%)</a:t>
            </a:r>
            <a:r>
              <a:rPr sz="1400" spc="-35" dirty="0">
                <a:latin typeface="+mn-lt"/>
                <a:cs typeface="Times New Roman"/>
              </a:rPr>
              <a:t> </a:t>
            </a:r>
            <a:r>
              <a:rPr sz="1400" dirty="0">
                <a:latin typeface="+mn-lt"/>
                <a:cs typeface="Times New Roman"/>
              </a:rPr>
              <a:t>is</a:t>
            </a:r>
            <a:r>
              <a:rPr sz="1400" spc="-15" dirty="0">
                <a:latin typeface="+mn-lt"/>
                <a:cs typeface="Times New Roman"/>
              </a:rPr>
              <a:t> </a:t>
            </a:r>
            <a:r>
              <a:rPr sz="1400" dirty="0">
                <a:latin typeface="+mn-lt"/>
                <a:cs typeface="Times New Roman"/>
              </a:rPr>
              <a:t>necessary</a:t>
            </a:r>
            <a:r>
              <a:rPr sz="1400" spc="-65" dirty="0">
                <a:latin typeface="+mn-lt"/>
                <a:cs typeface="Times New Roman"/>
              </a:rPr>
              <a:t> </a:t>
            </a:r>
            <a:r>
              <a:rPr sz="1400" dirty="0">
                <a:latin typeface="+mn-lt"/>
                <a:cs typeface="Times New Roman"/>
              </a:rPr>
              <a:t>to</a:t>
            </a:r>
            <a:r>
              <a:rPr sz="1400" spc="-25" dirty="0">
                <a:latin typeface="+mn-lt"/>
                <a:cs typeface="Times New Roman"/>
              </a:rPr>
              <a:t> </a:t>
            </a:r>
            <a:r>
              <a:rPr sz="1400" dirty="0">
                <a:latin typeface="+mn-lt"/>
                <a:cs typeface="Times New Roman"/>
              </a:rPr>
              <a:t>enhance</a:t>
            </a:r>
            <a:r>
              <a:rPr sz="1400" spc="-20" dirty="0">
                <a:latin typeface="+mn-lt"/>
                <a:cs typeface="Times New Roman"/>
              </a:rPr>
              <a:t> </a:t>
            </a:r>
            <a:r>
              <a:rPr sz="1400" dirty="0">
                <a:latin typeface="+mn-lt"/>
                <a:cs typeface="Times New Roman"/>
              </a:rPr>
              <a:t>job</a:t>
            </a:r>
            <a:r>
              <a:rPr sz="1400" spc="-70" dirty="0">
                <a:latin typeface="+mn-lt"/>
                <a:cs typeface="Times New Roman"/>
              </a:rPr>
              <a:t> </a:t>
            </a:r>
            <a:r>
              <a:rPr sz="1400" dirty="0">
                <a:latin typeface="+mn-lt"/>
                <a:cs typeface="Times New Roman"/>
              </a:rPr>
              <a:t>prospects and</a:t>
            </a:r>
            <a:r>
              <a:rPr sz="1400" spc="-55" dirty="0">
                <a:latin typeface="+mn-lt"/>
                <a:cs typeface="Times New Roman"/>
              </a:rPr>
              <a:t> </a:t>
            </a:r>
            <a:r>
              <a:rPr sz="1400" dirty="0">
                <a:latin typeface="+mn-lt"/>
                <a:cs typeface="Times New Roman"/>
              </a:rPr>
              <a:t>Salary</a:t>
            </a:r>
            <a:r>
              <a:rPr sz="1400" spc="-5" dirty="0">
                <a:latin typeface="+mn-lt"/>
                <a:cs typeface="Times New Roman"/>
              </a:rPr>
              <a:t> </a:t>
            </a:r>
            <a:r>
              <a:rPr sz="1400" spc="-10" dirty="0">
                <a:latin typeface="+mn-lt"/>
                <a:cs typeface="Times New Roman"/>
              </a:rPr>
              <a:t>negotiation.</a:t>
            </a:r>
            <a:endParaRPr sz="1400" dirty="0">
              <a:latin typeface="+mn-lt"/>
              <a:cs typeface="Times New Roman"/>
            </a:endParaRPr>
          </a:p>
          <a:p>
            <a:pPr marL="12700" marR="8890" algn="just">
              <a:lnSpc>
                <a:spcPct val="140700"/>
              </a:lnSpc>
              <a:spcBef>
                <a:spcPts val="1015"/>
              </a:spcBef>
            </a:pPr>
            <a:r>
              <a:rPr sz="1400" b="1" dirty="0">
                <a:latin typeface="+mn-lt"/>
                <a:cs typeface="Times New Roman"/>
              </a:rPr>
              <a:t>Consideration</a:t>
            </a:r>
            <a:r>
              <a:rPr sz="1400" b="1" spc="110" dirty="0">
                <a:latin typeface="+mn-lt"/>
                <a:cs typeface="Times New Roman"/>
              </a:rPr>
              <a:t> </a:t>
            </a:r>
            <a:r>
              <a:rPr sz="1400" b="1" dirty="0">
                <a:latin typeface="+mn-lt"/>
                <a:cs typeface="Times New Roman"/>
              </a:rPr>
              <a:t>in</a:t>
            </a:r>
            <a:r>
              <a:rPr sz="1400" b="1" spc="135" dirty="0">
                <a:latin typeface="+mn-lt"/>
                <a:cs typeface="Times New Roman"/>
              </a:rPr>
              <a:t> </a:t>
            </a:r>
            <a:r>
              <a:rPr sz="1400" b="1" dirty="0">
                <a:latin typeface="+mn-lt"/>
                <a:cs typeface="Times New Roman"/>
              </a:rPr>
              <a:t>Hiring</a:t>
            </a:r>
            <a:r>
              <a:rPr sz="1400" b="1" spc="100" dirty="0">
                <a:latin typeface="+mn-lt"/>
                <a:cs typeface="Times New Roman"/>
              </a:rPr>
              <a:t> </a:t>
            </a:r>
            <a:r>
              <a:rPr sz="1400" b="1" dirty="0">
                <a:latin typeface="+mn-lt"/>
                <a:cs typeface="Times New Roman"/>
              </a:rPr>
              <a:t>Decisions:</a:t>
            </a:r>
            <a:r>
              <a:rPr sz="1400" b="1" spc="130" dirty="0">
                <a:latin typeface="+mn-lt"/>
                <a:cs typeface="Times New Roman"/>
              </a:rPr>
              <a:t> </a:t>
            </a:r>
            <a:r>
              <a:rPr sz="1400" dirty="0">
                <a:latin typeface="+mn-lt"/>
                <a:cs typeface="Times New Roman"/>
              </a:rPr>
              <a:t>Employers</a:t>
            </a:r>
            <a:r>
              <a:rPr sz="1400" spc="100" dirty="0">
                <a:latin typeface="+mn-lt"/>
                <a:cs typeface="Times New Roman"/>
              </a:rPr>
              <a:t> </a:t>
            </a:r>
            <a:r>
              <a:rPr sz="1400" dirty="0">
                <a:latin typeface="+mn-lt"/>
                <a:cs typeface="Times New Roman"/>
              </a:rPr>
              <a:t>may</a:t>
            </a:r>
            <a:r>
              <a:rPr sz="1400" spc="120" dirty="0">
                <a:latin typeface="+mn-lt"/>
                <a:cs typeface="Times New Roman"/>
              </a:rPr>
              <a:t> </a:t>
            </a:r>
            <a:r>
              <a:rPr sz="1400" dirty="0">
                <a:latin typeface="+mn-lt"/>
                <a:cs typeface="Times New Roman"/>
              </a:rPr>
              <a:t>prioritize</a:t>
            </a:r>
            <a:r>
              <a:rPr sz="1400" spc="140" dirty="0">
                <a:latin typeface="+mn-lt"/>
                <a:cs typeface="Times New Roman"/>
              </a:rPr>
              <a:t> </a:t>
            </a:r>
            <a:r>
              <a:rPr sz="1400" dirty="0">
                <a:latin typeface="+mn-lt"/>
                <a:cs typeface="Times New Roman"/>
              </a:rPr>
              <a:t>academic</a:t>
            </a:r>
            <a:r>
              <a:rPr sz="1400" spc="160" dirty="0">
                <a:latin typeface="+mn-lt"/>
                <a:cs typeface="Times New Roman"/>
              </a:rPr>
              <a:t> </a:t>
            </a:r>
            <a:r>
              <a:rPr sz="1400" dirty="0">
                <a:latin typeface="+mn-lt"/>
                <a:cs typeface="Times New Roman"/>
              </a:rPr>
              <a:t>performance,</a:t>
            </a:r>
            <a:r>
              <a:rPr sz="1400" spc="170" dirty="0">
                <a:latin typeface="+mn-lt"/>
                <a:cs typeface="Times New Roman"/>
              </a:rPr>
              <a:t> </a:t>
            </a:r>
            <a:r>
              <a:rPr sz="1400" dirty="0">
                <a:latin typeface="+mn-lt"/>
                <a:cs typeface="Times New Roman"/>
              </a:rPr>
              <a:t>particularly</a:t>
            </a:r>
            <a:r>
              <a:rPr sz="1400" spc="110" dirty="0">
                <a:latin typeface="+mn-lt"/>
                <a:cs typeface="Times New Roman"/>
              </a:rPr>
              <a:t> </a:t>
            </a:r>
            <a:r>
              <a:rPr sz="1400" spc="-20" dirty="0">
                <a:latin typeface="+mn-lt"/>
                <a:cs typeface="Times New Roman"/>
              </a:rPr>
              <a:t>CGPA </a:t>
            </a:r>
            <a:r>
              <a:rPr sz="1400" dirty="0">
                <a:latin typeface="+mn-lt"/>
                <a:cs typeface="Times New Roman"/>
              </a:rPr>
              <a:t>and</a:t>
            </a:r>
            <a:r>
              <a:rPr sz="1400" spc="50" dirty="0">
                <a:latin typeface="+mn-lt"/>
                <a:cs typeface="Times New Roman"/>
              </a:rPr>
              <a:t> </a:t>
            </a:r>
            <a:r>
              <a:rPr sz="1400" dirty="0">
                <a:latin typeface="+mn-lt"/>
                <a:cs typeface="Times New Roman"/>
              </a:rPr>
              <a:t>10th/12th</a:t>
            </a:r>
            <a:r>
              <a:rPr sz="1400" spc="80" dirty="0">
                <a:latin typeface="+mn-lt"/>
                <a:cs typeface="Times New Roman"/>
              </a:rPr>
              <a:t> </a:t>
            </a:r>
            <a:r>
              <a:rPr sz="1400" dirty="0">
                <a:latin typeface="+mn-lt"/>
                <a:cs typeface="Times New Roman"/>
              </a:rPr>
              <a:t>percentages,</a:t>
            </a:r>
            <a:r>
              <a:rPr sz="1400" spc="110" dirty="0">
                <a:latin typeface="+mn-lt"/>
                <a:cs typeface="Times New Roman"/>
              </a:rPr>
              <a:t> </a:t>
            </a:r>
            <a:r>
              <a:rPr sz="1400" dirty="0">
                <a:latin typeface="+mn-lt"/>
                <a:cs typeface="Times New Roman"/>
              </a:rPr>
              <a:t>when</a:t>
            </a:r>
            <a:r>
              <a:rPr sz="1400" spc="85" dirty="0">
                <a:latin typeface="+mn-lt"/>
                <a:cs typeface="Times New Roman"/>
              </a:rPr>
              <a:t> </a:t>
            </a:r>
            <a:r>
              <a:rPr sz="1400" dirty="0">
                <a:latin typeface="+mn-lt"/>
                <a:cs typeface="Times New Roman"/>
              </a:rPr>
              <a:t>making</a:t>
            </a:r>
            <a:r>
              <a:rPr sz="1400" spc="50" dirty="0">
                <a:latin typeface="+mn-lt"/>
                <a:cs typeface="Times New Roman"/>
              </a:rPr>
              <a:t> </a:t>
            </a:r>
            <a:r>
              <a:rPr sz="1400" dirty="0">
                <a:latin typeface="+mn-lt"/>
                <a:cs typeface="Times New Roman"/>
              </a:rPr>
              <a:t>hiring</a:t>
            </a:r>
            <a:r>
              <a:rPr sz="1400" spc="80" dirty="0">
                <a:latin typeface="+mn-lt"/>
                <a:cs typeface="Times New Roman"/>
              </a:rPr>
              <a:t> </a:t>
            </a:r>
            <a:r>
              <a:rPr sz="1400" dirty="0">
                <a:latin typeface="+mn-lt"/>
                <a:cs typeface="Times New Roman"/>
              </a:rPr>
              <a:t>decisions.</a:t>
            </a:r>
            <a:r>
              <a:rPr sz="1400" spc="75" dirty="0">
                <a:latin typeface="+mn-lt"/>
                <a:cs typeface="Times New Roman"/>
              </a:rPr>
              <a:t> </a:t>
            </a:r>
            <a:r>
              <a:rPr sz="1400" dirty="0">
                <a:latin typeface="+mn-lt"/>
                <a:cs typeface="Times New Roman"/>
              </a:rPr>
              <a:t>Candidates</a:t>
            </a:r>
            <a:r>
              <a:rPr sz="1400" spc="60" dirty="0">
                <a:latin typeface="+mn-lt"/>
                <a:cs typeface="Times New Roman"/>
              </a:rPr>
              <a:t> </a:t>
            </a:r>
            <a:r>
              <a:rPr sz="1400" dirty="0">
                <a:latin typeface="+mn-lt"/>
                <a:cs typeface="Times New Roman"/>
              </a:rPr>
              <a:t>with</a:t>
            </a:r>
            <a:r>
              <a:rPr sz="1400" spc="55" dirty="0">
                <a:latin typeface="+mn-lt"/>
                <a:cs typeface="Times New Roman"/>
              </a:rPr>
              <a:t> </a:t>
            </a:r>
            <a:r>
              <a:rPr sz="1400" dirty="0">
                <a:latin typeface="+mn-lt"/>
                <a:cs typeface="Times New Roman"/>
              </a:rPr>
              <a:t>stronger</a:t>
            </a:r>
            <a:r>
              <a:rPr sz="1400" spc="65" dirty="0">
                <a:latin typeface="+mn-lt"/>
                <a:cs typeface="Times New Roman"/>
              </a:rPr>
              <a:t> </a:t>
            </a:r>
            <a:r>
              <a:rPr sz="1400" dirty="0">
                <a:latin typeface="+mn-lt"/>
                <a:cs typeface="Times New Roman"/>
              </a:rPr>
              <a:t>academic</a:t>
            </a:r>
            <a:r>
              <a:rPr sz="1400" spc="110" dirty="0">
                <a:latin typeface="+mn-lt"/>
                <a:cs typeface="Times New Roman"/>
              </a:rPr>
              <a:t> </a:t>
            </a:r>
            <a:r>
              <a:rPr sz="1400" spc="-10" dirty="0">
                <a:latin typeface="+mn-lt"/>
                <a:cs typeface="Times New Roman"/>
              </a:rPr>
              <a:t>backgrounds </a:t>
            </a:r>
            <a:r>
              <a:rPr sz="1400" dirty="0">
                <a:latin typeface="+mn-lt"/>
                <a:cs typeface="Times New Roman"/>
              </a:rPr>
              <a:t>may</a:t>
            </a:r>
            <a:r>
              <a:rPr sz="1400" spc="-40" dirty="0">
                <a:latin typeface="+mn-lt"/>
                <a:cs typeface="Times New Roman"/>
              </a:rPr>
              <a:t> </a:t>
            </a:r>
            <a:r>
              <a:rPr sz="1400" dirty="0">
                <a:latin typeface="+mn-lt"/>
                <a:cs typeface="Times New Roman"/>
              </a:rPr>
              <a:t>be</a:t>
            </a:r>
            <a:r>
              <a:rPr sz="1400" spc="-5" dirty="0">
                <a:latin typeface="+mn-lt"/>
                <a:cs typeface="Times New Roman"/>
              </a:rPr>
              <a:t> </a:t>
            </a:r>
            <a:r>
              <a:rPr sz="1400" dirty="0">
                <a:latin typeface="+mn-lt"/>
                <a:cs typeface="Times New Roman"/>
              </a:rPr>
              <a:t>perceived</a:t>
            </a:r>
            <a:r>
              <a:rPr sz="1400" spc="-15" dirty="0">
                <a:latin typeface="+mn-lt"/>
                <a:cs typeface="Times New Roman"/>
              </a:rPr>
              <a:t> </a:t>
            </a:r>
            <a:r>
              <a:rPr sz="1400" dirty="0">
                <a:latin typeface="+mn-lt"/>
                <a:cs typeface="Times New Roman"/>
              </a:rPr>
              <a:t>as</a:t>
            </a:r>
            <a:r>
              <a:rPr sz="1400" spc="5" dirty="0">
                <a:latin typeface="+mn-lt"/>
                <a:cs typeface="Times New Roman"/>
              </a:rPr>
              <a:t> </a:t>
            </a:r>
            <a:r>
              <a:rPr sz="1400" dirty="0">
                <a:latin typeface="+mn-lt"/>
                <a:cs typeface="Times New Roman"/>
              </a:rPr>
              <a:t>having</a:t>
            </a:r>
            <a:r>
              <a:rPr sz="1400" spc="-65" dirty="0">
                <a:latin typeface="+mn-lt"/>
                <a:cs typeface="Times New Roman"/>
              </a:rPr>
              <a:t> </a:t>
            </a:r>
            <a:r>
              <a:rPr sz="1400" dirty="0">
                <a:latin typeface="+mn-lt"/>
                <a:cs typeface="Times New Roman"/>
              </a:rPr>
              <a:t>higher</a:t>
            </a:r>
            <a:r>
              <a:rPr sz="1400" spc="-55" dirty="0">
                <a:latin typeface="+mn-lt"/>
                <a:cs typeface="Times New Roman"/>
              </a:rPr>
              <a:t> </a:t>
            </a:r>
            <a:r>
              <a:rPr sz="1400" dirty="0">
                <a:latin typeface="+mn-lt"/>
                <a:cs typeface="Times New Roman"/>
              </a:rPr>
              <a:t>potential</a:t>
            </a:r>
            <a:r>
              <a:rPr sz="1400" spc="-5" dirty="0">
                <a:latin typeface="+mn-lt"/>
                <a:cs typeface="Times New Roman"/>
              </a:rPr>
              <a:t> </a:t>
            </a:r>
            <a:r>
              <a:rPr sz="1400" dirty="0">
                <a:latin typeface="+mn-lt"/>
                <a:cs typeface="Times New Roman"/>
              </a:rPr>
              <a:t>value</a:t>
            </a:r>
            <a:r>
              <a:rPr sz="1400" spc="-15"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the</a:t>
            </a:r>
            <a:r>
              <a:rPr sz="1400" spc="-55" dirty="0">
                <a:latin typeface="+mn-lt"/>
                <a:cs typeface="Times New Roman"/>
              </a:rPr>
              <a:t> </a:t>
            </a:r>
            <a:r>
              <a:rPr sz="1400" spc="-10" dirty="0">
                <a:latin typeface="+mn-lt"/>
                <a:cs typeface="Times New Roman"/>
              </a:rPr>
              <a:t>organization.</a:t>
            </a:r>
            <a:endParaRPr sz="1400" dirty="0">
              <a:latin typeface="+mn-lt"/>
              <a:cs typeface="Times New Roman"/>
            </a:endParaRPr>
          </a:p>
          <a:p>
            <a:pPr marL="12700" marR="5080" algn="just">
              <a:lnSpc>
                <a:spcPct val="140900"/>
              </a:lnSpc>
              <a:spcBef>
                <a:spcPts val="940"/>
              </a:spcBef>
            </a:pPr>
            <a:r>
              <a:rPr sz="1400" b="1" dirty="0">
                <a:latin typeface="+mn-lt"/>
                <a:cs typeface="Times New Roman"/>
              </a:rPr>
              <a:t>Holistic</a:t>
            </a:r>
            <a:r>
              <a:rPr sz="1400" b="1" spc="335" dirty="0">
                <a:latin typeface="+mn-lt"/>
                <a:cs typeface="Times New Roman"/>
              </a:rPr>
              <a:t> </a:t>
            </a:r>
            <a:r>
              <a:rPr sz="1400" b="1" dirty="0">
                <a:latin typeface="+mn-lt"/>
                <a:cs typeface="Times New Roman"/>
              </a:rPr>
              <a:t>Evaluation</a:t>
            </a:r>
            <a:r>
              <a:rPr sz="1400" b="1" spc="315" dirty="0">
                <a:latin typeface="+mn-lt"/>
                <a:cs typeface="Times New Roman"/>
              </a:rPr>
              <a:t> </a:t>
            </a:r>
            <a:r>
              <a:rPr sz="1400" b="1" dirty="0">
                <a:latin typeface="+mn-lt"/>
                <a:cs typeface="Times New Roman"/>
              </a:rPr>
              <a:t>Needed:</a:t>
            </a:r>
            <a:r>
              <a:rPr sz="1400" b="1" spc="335" dirty="0">
                <a:latin typeface="+mn-lt"/>
                <a:cs typeface="Times New Roman"/>
              </a:rPr>
              <a:t> </a:t>
            </a:r>
            <a:r>
              <a:rPr sz="1400" dirty="0">
                <a:latin typeface="+mn-lt"/>
                <a:cs typeface="Times New Roman"/>
              </a:rPr>
              <a:t>While</a:t>
            </a:r>
            <a:r>
              <a:rPr sz="1400" spc="360" dirty="0">
                <a:latin typeface="+mn-lt"/>
                <a:cs typeface="Times New Roman"/>
              </a:rPr>
              <a:t> </a:t>
            </a:r>
            <a:r>
              <a:rPr sz="1400" dirty="0">
                <a:latin typeface="+mn-lt"/>
                <a:cs typeface="Times New Roman"/>
              </a:rPr>
              <a:t>academic</a:t>
            </a:r>
            <a:r>
              <a:rPr sz="1400" spc="375" dirty="0">
                <a:latin typeface="+mn-lt"/>
                <a:cs typeface="Times New Roman"/>
              </a:rPr>
              <a:t> </a:t>
            </a:r>
            <a:r>
              <a:rPr sz="1400" dirty="0">
                <a:latin typeface="+mn-lt"/>
                <a:cs typeface="Times New Roman"/>
              </a:rPr>
              <a:t>performance</a:t>
            </a:r>
            <a:r>
              <a:rPr sz="1400" spc="350" dirty="0">
                <a:latin typeface="+mn-lt"/>
                <a:cs typeface="Times New Roman"/>
              </a:rPr>
              <a:t> </a:t>
            </a:r>
            <a:r>
              <a:rPr sz="1400" dirty="0">
                <a:latin typeface="+mn-lt"/>
                <a:cs typeface="Times New Roman"/>
              </a:rPr>
              <a:t>plays</a:t>
            </a:r>
            <a:r>
              <a:rPr sz="1400" spc="350" dirty="0">
                <a:latin typeface="+mn-lt"/>
                <a:cs typeface="Times New Roman"/>
              </a:rPr>
              <a:t> </a:t>
            </a:r>
            <a:r>
              <a:rPr sz="1400" dirty="0">
                <a:latin typeface="+mn-lt"/>
                <a:cs typeface="Times New Roman"/>
              </a:rPr>
              <a:t>a</a:t>
            </a:r>
            <a:r>
              <a:rPr sz="1400" spc="340" dirty="0">
                <a:latin typeface="+mn-lt"/>
                <a:cs typeface="Times New Roman"/>
              </a:rPr>
              <a:t> </a:t>
            </a:r>
            <a:r>
              <a:rPr sz="1400" dirty="0">
                <a:latin typeface="+mn-lt"/>
                <a:cs typeface="Times New Roman"/>
              </a:rPr>
              <a:t>significant</a:t>
            </a:r>
            <a:r>
              <a:rPr sz="1400" spc="300" dirty="0">
                <a:latin typeface="+mn-lt"/>
                <a:cs typeface="Times New Roman"/>
              </a:rPr>
              <a:t> </a:t>
            </a:r>
            <a:r>
              <a:rPr sz="1400" dirty="0">
                <a:latin typeface="+mn-lt"/>
                <a:cs typeface="Times New Roman"/>
              </a:rPr>
              <a:t>role,</a:t>
            </a:r>
            <a:r>
              <a:rPr sz="1400" spc="350" dirty="0">
                <a:latin typeface="+mn-lt"/>
                <a:cs typeface="Times New Roman"/>
              </a:rPr>
              <a:t> </a:t>
            </a:r>
            <a:r>
              <a:rPr sz="1400" dirty="0">
                <a:latin typeface="+mn-lt"/>
                <a:cs typeface="Times New Roman"/>
              </a:rPr>
              <a:t>it</a:t>
            </a:r>
            <a:r>
              <a:rPr sz="1400" spc="355" dirty="0">
                <a:latin typeface="+mn-lt"/>
                <a:cs typeface="Times New Roman"/>
              </a:rPr>
              <a:t> </a:t>
            </a:r>
            <a:r>
              <a:rPr sz="1400" dirty="0">
                <a:latin typeface="+mn-lt"/>
                <a:cs typeface="Times New Roman"/>
              </a:rPr>
              <a:t>is</a:t>
            </a:r>
            <a:r>
              <a:rPr sz="1400" spc="355" dirty="0">
                <a:latin typeface="+mn-lt"/>
                <a:cs typeface="Times New Roman"/>
              </a:rPr>
              <a:t> </a:t>
            </a:r>
            <a:r>
              <a:rPr sz="1400" dirty="0">
                <a:latin typeface="+mn-lt"/>
                <a:cs typeface="Times New Roman"/>
              </a:rPr>
              <a:t>not</a:t>
            </a:r>
            <a:r>
              <a:rPr sz="1400" spc="320" dirty="0">
                <a:latin typeface="+mn-lt"/>
                <a:cs typeface="Times New Roman"/>
              </a:rPr>
              <a:t> </a:t>
            </a:r>
            <a:r>
              <a:rPr sz="1400" dirty="0">
                <a:latin typeface="+mn-lt"/>
                <a:cs typeface="Times New Roman"/>
              </a:rPr>
              <a:t>the</a:t>
            </a:r>
            <a:r>
              <a:rPr sz="1400" spc="310" dirty="0">
                <a:latin typeface="+mn-lt"/>
                <a:cs typeface="Times New Roman"/>
              </a:rPr>
              <a:t> </a:t>
            </a:r>
            <a:r>
              <a:rPr sz="1400" spc="-20" dirty="0">
                <a:latin typeface="+mn-lt"/>
                <a:cs typeface="Times New Roman"/>
              </a:rPr>
              <a:t>sole </a:t>
            </a:r>
            <a:r>
              <a:rPr sz="1400" dirty="0">
                <a:latin typeface="+mn-lt"/>
                <a:cs typeface="Times New Roman"/>
              </a:rPr>
              <a:t>determinant</a:t>
            </a:r>
            <a:r>
              <a:rPr sz="1400" spc="45" dirty="0">
                <a:latin typeface="+mn-lt"/>
                <a:cs typeface="Times New Roman"/>
              </a:rPr>
              <a:t> </a:t>
            </a:r>
            <a:r>
              <a:rPr sz="1400" dirty="0">
                <a:latin typeface="+mn-lt"/>
                <a:cs typeface="Times New Roman"/>
              </a:rPr>
              <a:t>of</a:t>
            </a:r>
            <a:r>
              <a:rPr sz="1400" spc="50" dirty="0">
                <a:latin typeface="+mn-lt"/>
                <a:cs typeface="Times New Roman"/>
              </a:rPr>
              <a:t> </a:t>
            </a:r>
            <a:r>
              <a:rPr sz="1400" dirty="0">
                <a:latin typeface="+mn-lt"/>
                <a:cs typeface="Times New Roman"/>
              </a:rPr>
              <a:t>Salary.</a:t>
            </a:r>
            <a:r>
              <a:rPr sz="1400" spc="35" dirty="0">
                <a:latin typeface="+mn-lt"/>
                <a:cs typeface="Times New Roman"/>
              </a:rPr>
              <a:t> </a:t>
            </a:r>
            <a:r>
              <a:rPr sz="1400" dirty="0">
                <a:latin typeface="+mn-lt"/>
                <a:cs typeface="Times New Roman"/>
              </a:rPr>
              <a:t>Employers</a:t>
            </a:r>
            <a:r>
              <a:rPr sz="1400" spc="-10" dirty="0">
                <a:latin typeface="+mn-lt"/>
                <a:cs typeface="Times New Roman"/>
              </a:rPr>
              <a:t> </a:t>
            </a:r>
            <a:r>
              <a:rPr sz="1400" dirty="0">
                <a:latin typeface="+mn-lt"/>
                <a:cs typeface="Times New Roman"/>
              </a:rPr>
              <a:t>should</a:t>
            </a:r>
            <a:r>
              <a:rPr sz="1400" spc="-5" dirty="0">
                <a:latin typeface="+mn-lt"/>
                <a:cs typeface="Times New Roman"/>
              </a:rPr>
              <a:t> </a:t>
            </a:r>
            <a:r>
              <a:rPr sz="1400" dirty="0">
                <a:latin typeface="+mn-lt"/>
                <a:cs typeface="Times New Roman"/>
              </a:rPr>
              <a:t>consider</a:t>
            </a:r>
            <a:r>
              <a:rPr sz="1400" spc="50" dirty="0">
                <a:latin typeface="+mn-lt"/>
                <a:cs typeface="Times New Roman"/>
              </a:rPr>
              <a:t> </a:t>
            </a:r>
            <a:r>
              <a:rPr sz="1400" dirty="0">
                <a:latin typeface="+mn-lt"/>
                <a:cs typeface="Times New Roman"/>
              </a:rPr>
              <a:t>other</a:t>
            </a:r>
            <a:r>
              <a:rPr sz="1400" spc="45" dirty="0">
                <a:latin typeface="+mn-lt"/>
                <a:cs typeface="Times New Roman"/>
              </a:rPr>
              <a:t> </a:t>
            </a:r>
            <a:r>
              <a:rPr sz="1400" dirty="0">
                <a:latin typeface="+mn-lt"/>
                <a:cs typeface="Times New Roman"/>
              </a:rPr>
              <a:t>factors</a:t>
            </a:r>
            <a:r>
              <a:rPr sz="1400" spc="10" dirty="0">
                <a:latin typeface="+mn-lt"/>
                <a:cs typeface="Times New Roman"/>
              </a:rPr>
              <a:t> </a:t>
            </a:r>
            <a:r>
              <a:rPr sz="1400" dirty="0">
                <a:latin typeface="+mn-lt"/>
                <a:cs typeface="Times New Roman"/>
              </a:rPr>
              <a:t>such</a:t>
            </a:r>
            <a:r>
              <a:rPr sz="1400" spc="30" dirty="0">
                <a:latin typeface="+mn-lt"/>
                <a:cs typeface="Times New Roman"/>
              </a:rPr>
              <a:t> </a:t>
            </a:r>
            <a:r>
              <a:rPr sz="1400" dirty="0">
                <a:latin typeface="+mn-lt"/>
                <a:cs typeface="Times New Roman"/>
              </a:rPr>
              <a:t>as</a:t>
            </a:r>
            <a:r>
              <a:rPr sz="1400" spc="60" dirty="0">
                <a:latin typeface="+mn-lt"/>
                <a:cs typeface="Times New Roman"/>
              </a:rPr>
              <a:t> </a:t>
            </a:r>
            <a:r>
              <a:rPr sz="1400" dirty="0">
                <a:latin typeface="+mn-lt"/>
                <a:cs typeface="Times New Roman"/>
              </a:rPr>
              <a:t>work</a:t>
            </a:r>
            <a:r>
              <a:rPr sz="1400" spc="30" dirty="0">
                <a:latin typeface="+mn-lt"/>
                <a:cs typeface="Times New Roman"/>
              </a:rPr>
              <a:t> </a:t>
            </a:r>
            <a:r>
              <a:rPr sz="1400" dirty="0">
                <a:latin typeface="+mn-lt"/>
                <a:cs typeface="Times New Roman"/>
              </a:rPr>
              <a:t>experience,</a:t>
            </a:r>
            <a:r>
              <a:rPr sz="1400" spc="45" dirty="0">
                <a:latin typeface="+mn-lt"/>
                <a:cs typeface="Times New Roman"/>
              </a:rPr>
              <a:t> </a:t>
            </a:r>
            <a:r>
              <a:rPr sz="1400" dirty="0">
                <a:latin typeface="+mn-lt"/>
                <a:cs typeface="Times New Roman"/>
              </a:rPr>
              <a:t>skills,</a:t>
            </a:r>
            <a:r>
              <a:rPr sz="1400" spc="-10" dirty="0">
                <a:latin typeface="+mn-lt"/>
                <a:cs typeface="Times New Roman"/>
              </a:rPr>
              <a:t> </a:t>
            </a:r>
            <a:r>
              <a:rPr sz="1400" dirty="0">
                <a:latin typeface="+mn-lt"/>
                <a:cs typeface="Times New Roman"/>
              </a:rPr>
              <a:t>and</a:t>
            </a:r>
            <a:r>
              <a:rPr sz="1400" spc="15" dirty="0">
                <a:latin typeface="+mn-lt"/>
                <a:cs typeface="Times New Roman"/>
              </a:rPr>
              <a:t> </a:t>
            </a:r>
            <a:r>
              <a:rPr sz="1400" spc="-10" dirty="0">
                <a:latin typeface="+mn-lt"/>
                <a:cs typeface="Times New Roman"/>
              </a:rPr>
              <a:t>cultural </a:t>
            </a:r>
            <a:r>
              <a:rPr sz="1400" dirty="0">
                <a:latin typeface="+mn-lt"/>
                <a:cs typeface="Times New Roman"/>
              </a:rPr>
              <a:t>fit</a:t>
            </a:r>
            <a:r>
              <a:rPr sz="1400" spc="-10" dirty="0">
                <a:latin typeface="+mn-lt"/>
                <a:cs typeface="Times New Roman"/>
              </a:rPr>
              <a:t> </a:t>
            </a:r>
            <a:r>
              <a:rPr sz="1400" dirty="0">
                <a:latin typeface="+mn-lt"/>
                <a:cs typeface="Times New Roman"/>
              </a:rPr>
              <a:t>to</a:t>
            </a:r>
            <a:r>
              <a:rPr sz="1400" spc="-20" dirty="0">
                <a:latin typeface="+mn-lt"/>
                <a:cs typeface="Times New Roman"/>
              </a:rPr>
              <a:t> </a:t>
            </a:r>
            <a:r>
              <a:rPr sz="1400" dirty="0">
                <a:latin typeface="+mn-lt"/>
                <a:cs typeface="Times New Roman"/>
              </a:rPr>
              <a:t>make</a:t>
            </a:r>
            <a:r>
              <a:rPr sz="1400" spc="-15" dirty="0">
                <a:latin typeface="+mn-lt"/>
                <a:cs typeface="Times New Roman"/>
              </a:rPr>
              <a:t> </a:t>
            </a:r>
            <a:r>
              <a:rPr sz="1400" spc="-10" dirty="0">
                <a:latin typeface="+mn-lt"/>
                <a:cs typeface="Times New Roman"/>
              </a:rPr>
              <a:t>well-</a:t>
            </a:r>
            <a:r>
              <a:rPr sz="1400" dirty="0">
                <a:latin typeface="+mn-lt"/>
                <a:cs typeface="Times New Roman"/>
              </a:rPr>
              <a:t>informed</a:t>
            </a:r>
            <a:r>
              <a:rPr sz="1400" spc="-25" dirty="0">
                <a:latin typeface="+mn-lt"/>
                <a:cs typeface="Times New Roman"/>
              </a:rPr>
              <a:t> </a:t>
            </a:r>
            <a:r>
              <a:rPr sz="1400" dirty="0">
                <a:latin typeface="+mn-lt"/>
                <a:cs typeface="Times New Roman"/>
              </a:rPr>
              <a:t>hiring</a:t>
            </a:r>
            <a:r>
              <a:rPr sz="1400" spc="-20" dirty="0">
                <a:latin typeface="+mn-lt"/>
                <a:cs typeface="Times New Roman"/>
              </a:rPr>
              <a:t> </a:t>
            </a:r>
            <a:r>
              <a:rPr sz="1400" dirty="0">
                <a:latin typeface="+mn-lt"/>
                <a:cs typeface="Times New Roman"/>
              </a:rPr>
              <a:t>decisions</a:t>
            </a:r>
            <a:r>
              <a:rPr sz="1400" spc="5" dirty="0">
                <a:latin typeface="+mn-lt"/>
                <a:cs typeface="Times New Roman"/>
              </a:rPr>
              <a:t> </a:t>
            </a:r>
            <a:r>
              <a:rPr sz="1400" dirty="0">
                <a:latin typeface="+mn-lt"/>
                <a:cs typeface="Times New Roman"/>
              </a:rPr>
              <a:t>and</a:t>
            </a:r>
            <a:r>
              <a:rPr sz="1400" spc="-55" dirty="0">
                <a:latin typeface="+mn-lt"/>
                <a:cs typeface="Times New Roman"/>
              </a:rPr>
              <a:t> </a:t>
            </a:r>
            <a:r>
              <a:rPr sz="1400" dirty="0">
                <a:latin typeface="+mn-lt"/>
                <a:cs typeface="Times New Roman"/>
              </a:rPr>
              <a:t>ensure</a:t>
            </a:r>
            <a:r>
              <a:rPr sz="1400" spc="-65" dirty="0">
                <a:latin typeface="+mn-lt"/>
                <a:cs typeface="Times New Roman"/>
              </a:rPr>
              <a:t> </a:t>
            </a:r>
            <a:r>
              <a:rPr sz="1400" dirty="0">
                <a:latin typeface="+mn-lt"/>
                <a:cs typeface="Times New Roman"/>
              </a:rPr>
              <a:t>optimal</a:t>
            </a:r>
            <a:r>
              <a:rPr sz="1400" spc="-40" dirty="0">
                <a:latin typeface="+mn-lt"/>
                <a:cs typeface="Times New Roman"/>
              </a:rPr>
              <a:t> </a:t>
            </a:r>
            <a:r>
              <a:rPr sz="1400" dirty="0">
                <a:latin typeface="+mn-lt"/>
                <a:cs typeface="Times New Roman"/>
              </a:rPr>
              <a:t>utilization</a:t>
            </a:r>
            <a:r>
              <a:rPr sz="1400" spc="-5" dirty="0">
                <a:latin typeface="+mn-lt"/>
                <a:cs typeface="Times New Roman"/>
              </a:rPr>
              <a:t> </a:t>
            </a:r>
            <a:r>
              <a:rPr sz="1400" dirty="0">
                <a:latin typeface="+mn-lt"/>
                <a:cs typeface="Times New Roman"/>
              </a:rPr>
              <a:t>of</a:t>
            </a:r>
            <a:r>
              <a:rPr sz="1400" spc="-10" dirty="0">
                <a:latin typeface="+mn-lt"/>
                <a:cs typeface="Times New Roman"/>
              </a:rPr>
              <a:t> </a:t>
            </a:r>
            <a:r>
              <a:rPr sz="1400" dirty="0">
                <a:latin typeface="+mn-lt"/>
                <a:cs typeface="Times New Roman"/>
              </a:rPr>
              <a:t>human</a:t>
            </a:r>
            <a:r>
              <a:rPr sz="1400" spc="-70" dirty="0">
                <a:latin typeface="+mn-lt"/>
                <a:cs typeface="Times New Roman"/>
              </a:rPr>
              <a:t> </a:t>
            </a:r>
            <a:r>
              <a:rPr sz="1400" spc="-10" dirty="0">
                <a:latin typeface="+mn-lt"/>
                <a:cs typeface="Times New Roman"/>
              </a:rPr>
              <a:t>capital.</a:t>
            </a:r>
            <a:endParaRPr sz="1400" dirty="0">
              <a:latin typeface="+mn-lt"/>
              <a:cs typeface="Times New Roman"/>
            </a:endParaRPr>
          </a:p>
        </p:txBody>
      </p:sp>
      <p:pic>
        <p:nvPicPr>
          <p:cNvPr id="5" name="object 5"/>
          <p:cNvPicPr/>
          <p:nvPr/>
        </p:nvPicPr>
        <p:blipFill>
          <a:blip r:embed="rId2" cstate="print"/>
          <a:stretch>
            <a:fillRect/>
          </a:stretch>
        </p:blipFill>
        <p:spPr>
          <a:xfrm>
            <a:off x="9048674" y="470494"/>
            <a:ext cx="2749005" cy="5604571"/>
          </a:xfrm>
          <a:prstGeom prst="rect">
            <a:avLst/>
          </a:prstGeom>
        </p:spPr>
      </p:pic>
      <p:sp>
        <p:nvSpPr>
          <p:cNvPr id="6" name="object 2">
            <a:extLst>
              <a:ext uri="{FF2B5EF4-FFF2-40B4-BE49-F238E27FC236}">
                <a16:creationId xmlns:a16="http://schemas.microsoft.com/office/drawing/2014/main" id="{51E53A7A-FB2D-B8D4-E2AA-D686C4AFAC22}"/>
              </a:ext>
            </a:extLst>
          </p:cNvPr>
          <p:cNvSpPr txBox="1">
            <a:spLocks/>
          </p:cNvSpPr>
          <p:nvPr/>
        </p:nvSpPr>
        <p:spPr>
          <a:xfrm>
            <a:off x="609600" y="392114"/>
            <a:ext cx="3913504" cy="391795"/>
          </a:xfrm>
          <a:prstGeom prst="rect">
            <a:avLst/>
          </a:prstGeom>
        </p:spPr>
        <p:txBody>
          <a:bodyPr vert="horz" wrap="square" lIns="0" tIns="12700" rIns="0" bIns="0" rtlCol="0">
            <a:spAutoFit/>
          </a:bodyPr>
          <a:lstStyle>
            <a:lvl1pPr>
              <a:defRPr sz="2400" b="0" i="0">
                <a:solidFill>
                  <a:srgbClr val="FF0000"/>
                </a:solidFill>
                <a:latin typeface="Times New Roman"/>
                <a:ea typeface="+mj-ea"/>
                <a:cs typeface="Times New Roman"/>
              </a:defRPr>
            </a:lvl1pPr>
          </a:lstStyle>
          <a:p>
            <a:pPr marL="12700">
              <a:spcBef>
                <a:spcPts val="100"/>
              </a:spcBef>
            </a:pPr>
            <a:r>
              <a:rPr lang="en-IN" dirty="0"/>
              <a:t>Bivariate</a:t>
            </a:r>
            <a:r>
              <a:rPr lang="en-IN" spc="-10" dirty="0"/>
              <a:t> Categorical</a:t>
            </a:r>
            <a:r>
              <a:rPr lang="en-IN" spc="-145" dirty="0"/>
              <a:t> </a:t>
            </a:r>
            <a:r>
              <a:rPr lang="en-IN" spc="-10" dirty="0"/>
              <a:t>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11760">
              <a:lnSpc>
                <a:spcPct val="100000"/>
              </a:lnSpc>
              <a:spcBef>
                <a:spcPts val="100"/>
              </a:spcBef>
            </a:pPr>
            <a:r>
              <a:rPr dirty="0"/>
              <a:t>(Conscientiousness,</a:t>
            </a:r>
            <a:r>
              <a:rPr spc="-75" dirty="0"/>
              <a:t> </a:t>
            </a:r>
            <a:r>
              <a:rPr dirty="0"/>
              <a:t>Neuroticism,</a:t>
            </a:r>
            <a:r>
              <a:rPr spc="-70" dirty="0"/>
              <a:t> </a:t>
            </a:r>
            <a:r>
              <a:rPr dirty="0"/>
              <a:t>Extraversion)</a:t>
            </a:r>
            <a:r>
              <a:rPr spc="-30" dirty="0"/>
              <a:t> </a:t>
            </a:r>
            <a:r>
              <a:rPr dirty="0"/>
              <a:t>vs</a:t>
            </a:r>
            <a:r>
              <a:rPr spc="-25" dirty="0"/>
              <a:t> </a:t>
            </a:r>
            <a:r>
              <a:rPr spc="-10" dirty="0"/>
              <a:t>Salary</a:t>
            </a:r>
          </a:p>
        </p:txBody>
      </p:sp>
      <p:sp>
        <p:nvSpPr>
          <p:cNvPr id="4" name="object 4"/>
          <p:cNvSpPr txBox="1">
            <a:spLocks noGrp="1"/>
          </p:cNvSpPr>
          <p:nvPr>
            <p:ph type="body" idx="1"/>
          </p:nvPr>
        </p:nvSpPr>
        <p:spPr>
          <a:xfrm>
            <a:off x="778827" y="1707518"/>
            <a:ext cx="6645909" cy="4244111"/>
          </a:xfrm>
          <a:prstGeom prst="rect">
            <a:avLst/>
          </a:prstGeom>
        </p:spPr>
        <p:txBody>
          <a:bodyPr vert="horz" wrap="square" lIns="0" tIns="62865" rIns="0" bIns="0" rtlCol="0">
            <a:spAutoFit/>
          </a:bodyPr>
          <a:lstStyle/>
          <a:p>
            <a:pPr marL="12700">
              <a:lnSpc>
                <a:spcPct val="100000"/>
              </a:lnSpc>
              <a:spcBef>
                <a:spcPts val="495"/>
              </a:spcBef>
            </a:pPr>
            <a:r>
              <a:rPr dirty="0">
                <a:latin typeface="+mn-lt"/>
              </a:rPr>
              <a:t>Conscientiousness</a:t>
            </a:r>
            <a:r>
              <a:rPr spc="-55" dirty="0">
                <a:latin typeface="+mn-lt"/>
              </a:rPr>
              <a:t> </a:t>
            </a:r>
            <a:r>
              <a:rPr dirty="0">
                <a:latin typeface="+mn-lt"/>
              </a:rPr>
              <a:t>vs</a:t>
            </a:r>
            <a:r>
              <a:rPr spc="-50" dirty="0">
                <a:latin typeface="+mn-lt"/>
              </a:rPr>
              <a:t> </a:t>
            </a:r>
            <a:r>
              <a:rPr spc="-10" dirty="0">
                <a:latin typeface="+mn-lt"/>
              </a:rPr>
              <a:t>Salary</a:t>
            </a:r>
            <a:r>
              <a:rPr b="0" spc="-10" dirty="0">
                <a:latin typeface="+mn-lt"/>
                <a:cs typeface="Times New Roman"/>
              </a:rPr>
              <a:t>:</a:t>
            </a:r>
          </a:p>
          <a:p>
            <a:pPr marL="355600" indent="-342900">
              <a:lnSpc>
                <a:spcPct val="100000"/>
              </a:lnSpc>
              <a:spcBef>
                <a:spcPts val="869"/>
              </a:spcBef>
              <a:buSzPct val="128571"/>
              <a:buFont typeface="Arial MT"/>
              <a:buChar char="•"/>
              <a:tabLst>
                <a:tab pos="355600" algn="l"/>
              </a:tabLst>
            </a:pPr>
            <a:r>
              <a:rPr b="0" spc="-10" dirty="0">
                <a:latin typeface="+mn-lt"/>
                <a:cs typeface="Times New Roman"/>
              </a:rPr>
              <a:t>Conscientiousness</a:t>
            </a:r>
            <a:r>
              <a:rPr b="0" spc="30" dirty="0">
                <a:latin typeface="+mn-lt"/>
                <a:cs typeface="Times New Roman"/>
              </a:rPr>
              <a:t> </a:t>
            </a:r>
            <a:r>
              <a:rPr b="0" dirty="0">
                <a:latin typeface="+mn-lt"/>
                <a:cs typeface="Times New Roman"/>
              </a:rPr>
              <a:t>reflects</a:t>
            </a:r>
            <a:r>
              <a:rPr b="0" spc="35" dirty="0">
                <a:latin typeface="+mn-lt"/>
                <a:cs typeface="Times New Roman"/>
              </a:rPr>
              <a:t> </a:t>
            </a:r>
            <a:r>
              <a:rPr b="0" spc="-10" dirty="0">
                <a:latin typeface="+mn-lt"/>
                <a:cs typeface="Times New Roman"/>
              </a:rPr>
              <a:t>organization,</a:t>
            </a:r>
            <a:r>
              <a:rPr b="0" spc="5" dirty="0">
                <a:latin typeface="+mn-lt"/>
                <a:cs typeface="Times New Roman"/>
              </a:rPr>
              <a:t> </a:t>
            </a:r>
            <a:r>
              <a:rPr b="0" spc="-10" dirty="0">
                <a:latin typeface="+mn-lt"/>
                <a:cs typeface="Times New Roman"/>
              </a:rPr>
              <a:t>responsibility,</a:t>
            </a:r>
            <a:r>
              <a:rPr b="0" spc="5" dirty="0">
                <a:latin typeface="+mn-lt"/>
                <a:cs typeface="Times New Roman"/>
              </a:rPr>
              <a:t> </a:t>
            </a:r>
            <a:r>
              <a:rPr b="0" dirty="0">
                <a:latin typeface="+mn-lt"/>
                <a:cs typeface="Times New Roman"/>
              </a:rPr>
              <a:t>and</a:t>
            </a:r>
            <a:r>
              <a:rPr b="0" spc="30" dirty="0">
                <a:latin typeface="+mn-lt"/>
                <a:cs typeface="Times New Roman"/>
              </a:rPr>
              <a:t> </a:t>
            </a:r>
            <a:r>
              <a:rPr b="0" spc="-10" dirty="0">
                <a:latin typeface="+mn-lt"/>
                <a:cs typeface="Times New Roman"/>
              </a:rPr>
              <a:t>diligence.</a:t>
            </a:r>
          </a:p>
          <a:p>
            <a:pPr marL="355600" indent="-342900">
              <a:lnSpc>
                <a:spcPct val="100000"/>
              </a:lnSpc>
              <a:spcBef>
                <a:spcPts val="800"/>
              </a:spcBef>
              <a:buSzPct val="128571"/>
              <a:buFont typeface="Arial MT"/>
              <a:buChar char="•"/>
              <a:tabLst>
                <a:tab pos="355600" algn="l"/>
              </a:tabLst>
            </a:pPr>
            <a:r>
              <a:rPr b="0" dirty="0">
                <a:latin typeface="+mn-lt"/>
                <a:cs typeface="Times New Roman"/>
              </a:rPr>
              <a:t>Weak</a:t>
            </a:r>
            <a:r>
              <a:rPr b="0" spc="-35" dirty="0">
                <a:latin typeface="+mn-lt"/>
                <a:cs typeface="Times New Roman"/>
              </a:rPr>
              <a:t> </a:t>
            </a:r>
            <a:r>
              <a:rPr b="0" dirty="0">
                <a:latin typeface="+mn-lt"/>
                <a:cs typeface="Times New Roman"/>
              </a:rPr>
              <a:t>negative</a:t>
            </a:r>
            <a:r>
              <a:rPr b="0" spc="-30" dirty="0">
                <a:latin typeface="+mn-lt"/>
                <a:cs typeface="Times New Roman"/>
              </a:rPr>
              <a:t> </a:t>
            </a:r>
            <a:r>
              <a:rPr b="0" dirty="0">
                <a:latin typeface="+mn-lt"/>
                <a:cs typeface="Times New Roman"/>
              </a:rPr>
              <a:t>correlation</a:t>
            </a:r>
            <a:r>
              <a:rPr b="0" spc="-30" dirty="0">
                <a:latin typeface="+mn-lt"/>
                <a:cs typeface="Times New Roman"/>
              </a:rPr>
              <a:t> </a:t>
            </a:r>
            <a:r>
              <a:rPr b="0" dirty="0">
                <a:latin typeface="+mn-lt"/>
                <a:cs typeface="Times New Roman"/>
              </a:rPr>
              <a:t>(coefficient:</a:t>
            </a:r>
            <a:r>
              <a:rPr b="0" spc="-10" dirty="0">
                <a:latin typeface="+mn-lt"/>
                <a:cs typeface="Times New Roman"/>
              </a:rPr>
              <a:t> -</a:t>
            </a:r>
            <a:r>
              <a:rPr b="0" dirty="0">
                <a:latin typeface="+mn-lt"/>
                <a:cs typeface="Times New Roman"/>
              </a:rPr>
              <a:t>0.063,</a:t>
            </a:r>
            <a:r>
              <a:rPr b="0" spc="-50" dirty="0">
                <a:latin typeface="+mn-lt"/>
                <a:cs typeface="Times New Roman"/>
              </a:rPr>
              <a:t> </a:t>
            </a:r>
            <a:r>
              <a:rPr b="0" dirty="0">
                <a:latin typeface="+mn-lt"/>
                <a:cs typeface="Times New Roman"/>
              </a:rPr>
              <a:t>p-value:</a:t>
            </a:r>
            <a:r>
              <a:rPr b="0" spc="-90" dirty="0">
                <a:latin typeface="+mn-lt"/>
                <a:cs typeface="Times New Roman"/>
              </a:rPr>
              <a:t> </a:t>
            </a:r>
            <a:r>
              <a:rPr b="0" dirty="0">
                <a:latin typeface="+mn-lt"/>
                <a:cs typeface="Times New Roman"/>
              </a:rPr>
              <a:t>0.000)</a:t>
            </a:r>
            <a:r>
              <a:rPr b="0" spc="-20" dirty="0">
                <a:latin typeface="+mn-lt"/>
                <a:cs typeface="Times New Roman"/>
              </a:rPr>
              <a:t> </a:t>
            </a:r>
            <a:r>
              <a:rPr b="0" dirty="0">
                <a:latin typeface="+mn-lt"/>
                <a:cs typeface="Times New Roman"/>
              </a:rPr>
              <a:t>with</a:t>
            </a:r>
            <a:r>
              <a:rPr b="0" spc="-35" dirty="0">
                <a:latin typeface="+mn-lt"/>
                <a:cs typeface="Times New Roman"/>
              </a:rPr>
              <a:t> </a:t>
            </a:r>
            <a:r>
              <a:rPr b="0" spc="-10" dirty="0">
                <a:latin typeface="+mn-lt"/>
                <a:cs typeface="Times New Roman"/>
              </a:rPr>
              <a:t>Salary.</a:t>
            </a:r>
          </a:p>
          <a:p>
            <a:pPr marL="355600" indent="-342900">
              <a:lnSpc>
                <a:spcPct val="100000"/>
              </a:lnSpc>
              <a:spcBef>
                <a:spcPts val="875"/>
              </a:spcBef>
              <a:buSzPct val="128571"/>
              <a:buFont typeface="Arial MT"/>
              <a:buChar char="•"/>
              <a:tabLst>
                <a:tab pos="355600" algn="l"/>
              </a:tabLst>
            </a:pPr>
            <a:r>
              <a:rPr b="0" dirty="0">
                <a:latin typeface="+mn-lt"/>
                <a:cs typeface="Times New Roman"/>
              </a:rPr>
              <a:t>Individuals</a:t>
            </a:r>
            <a:r>
              <a:rPr b="0" spc="-45" dirty="0">
                <a:latin typeface="+mn-lt"/>
                <a:cs typeface="Times New Roman"/>
              </a:rPr>
              <a:t> </a:t>
            </a:r>
            <a:r>
              <a:rPr b="0" dirty="0">
                <a:latin typeface="+mn-lt"/>
                <a:cs typeface="Times New Roman"/>
              </a:rPr>
              <a:t>with</a:t>
            </a:r>
            <a:r>
              <a:rPr b="0" spc="-50" dirty="0">
                <a:latin typeface="+mn-lt"/>
                <a:cs typeface="Times New Roman"/>
              </a:rPr>
              <a:t> </a:t>
            </a:r>
            <a:r>
              <a:rPr b="0" dirty="0">
                <a:latin typeface="+mn-lt"/>
                <a:cs typeface="Times New Roman"/>
              </a:rPr>
              <a:t>higher</a:t>
            </a:r>
            <a:r>
              <a:rPr b="0" spc="-40" dirty="0">
                <a:latin typeface="+mn-lt"/>
                <a:cs typeface="Times New Roman"/>
              </a:rPr>
              <a:t> </a:t>
            </a:r>
            <a:r>
              <a:rPr b="0" dirty="0">
                <a:latin typeface="+mn-lt"/>
                <a:cs typeface="Times New Roman"/>
              </a:rPr>
              <a:t>conscientiousness</a:t>
            </a:r>
            <a:r>
              <a:rPr b="0" spc="-45" dirty="0">
                <a:latin typeface="+mn-lt"/>
                <a:cs typeface="Times New Roman"/>
              </a:rPr>
              <a:t> </a:t>
            </a:r>
            <a:r>
              <a:rPr b="0" dirty="0">
                <a:latin typeface="+mn-lt"/>
                <a:cs typeface="Times New Roman"/>
              </a:rPr>
              <a:t>tend</a:t>
            </a:r>
            <a:r>
              <a:rPr b="0" spc="-50" dirty="0">
                <a:latin typeface="+mn-lt"/>
                <a:cs typeface="Times New Roman"/>
              </a:rPr>
              <a:t> </a:t>
            </a:r>
            <a:r>
              <a:rPr b="0" dirty="0">
                <a:latin typeface="+mn-lt"/>
                <a:cs typeface="Times New Roman"/>
              </a:rPr>
              <a:t>to</a:t>
            </a:r>
            <a:r>
              <a:rPr b="0" spc="-45" dirty="0">
                <a:latin typeface="+mn-lt"/>
                <a:cs typeface="Times New Roman"/>
              </a:rPr>
              <a:t> </a:t>
            </a:r>
            <a:r>
              <a:rPr b="0" dirty="0">
                <a:latin typeface="+mn-lt"/>
                <a:cs typeface="Times New Roman"/>
              </a:rPr>
              <a:t>have</a:t>
            </a:r>
            <a:r>
              <a:rPr b="0" spc="-50" dirty="0">
                <a:latin typeface="+mn-lt"/>
                <a:cs typeface="Times New Roman"/>
              </a:rPr>
              <a:t> </a:t>
            </a:r>
            <a:r>
              <a:rPr b="0" dirty="0">
                <a:latin typeface="+mn-lt"/>
                <a:cs typeface="Times New Roman"/>
              </a:rPr>
              <a:t>higher</a:t>
            </a:r>
            <a:r>
              <a:rPr b="0" spc="-40" dirty="0">
                <a:latin typeface="+mn-lt"/>
                <a:cs typeface="Times New Roman"/>
              </a:rPr>
              <a:t> </a:t>
            </a:r>
            <a:r>
              <a:rPr b="0" spc="-10" dirty="0">
                <a:latin typeface="+mn-lt"/>
                <a:cs typeface="Times New Roman"/>
              </a:rPr>
              <a:t>salaries.</a:t>
            </a:r>
          </a:p>
          <a:p>
            <a:pPr marL="12700">
              <a:lnSpc>
                <a:spcPct val="100000"/>
              </a:lnSpc>
              <a:spcBef>
                <a:spcPts val="795"/>
              </a:spcBef>
            </a:pPr>
            <a:r>
              <a:rPr dirty="0">
                <a:latin typeface="+mn-lt"/>
              </a:rPr>
              <a:t>Neuroticism</a:t>
            </a:r>
            <a:r>
              <a:rPr spc="-30" dirty="0">
                <a:latin typeface="+mn-lt"/>
              </a:rPr>
              <a:t> </a:t>
            </a:r>
            <a:r>
              <a:rPr dirty="0">
                <a:latin typeface="+mn-lt"/>
              </a:rPr>
              <a:t>vs</a:t>
            </a:r>
            <a:r>
              <a:rPr spc="5" dirty="0">
                <a:latin typeface="+mn-lt"/>
              </a:rPr>
              <a:t> </a:t>
            </a:r>
            <a:r>
              <a:rPr spc="-10" dirty="0">
                <a:latin typeface="+mn-lt"/>
              </a:rPr>
              <a:t>Salary</a:t>
            </a:r>
            <a:r>
              <a:rPr b="0" spc="-10" dirty="0">
                <a:latin typeface="+mn-lt"/>
                <a:cs typeface="Times New Roman"/>
              </a:rPr>
              <a:t>:</a:t>
            </a:r>
          </a:p>
          <a:p>
            <a:pPr marL="355600" indent="-342900">
              <a:lnSpc>
                <a:spcPct val="100000"/>
              </a:lnSpc>
              <a:spcBef>
                <a:spcPts val="875"/>
              </a:spcBef>
              <a:buSzPct val="128571"/>
              <a:buFont typeface="Arial MT"/>
              <a:buChar char="•"/>
              <a:tabLst>
                <a:tab pos="355600" algn="l"/>
              </a:tabLst>
            </a:pPr>
            <a:r>
              <a:rPr b="0" dirty="0">
                <a:latin typeface="+mn-lt"/>
                <a:cs typeface="Times New Roman"/>
              </a:rPr>
              <a:t>Neuroticism</a:t>
            </a:r>
            <a:r>
              <a:rPr b="0" spc="-60" dirty="0">
                <a:latin typeface="+mn-lt"/>
                <a:cs typeface="Times New Roman"/>
              </a:rPr>
              <a:t> </a:t>
            </a:r>
            <a:r>
              <a:rPr b="0" dirty="0">
                <a:latin typeface="+mn-lt"/>
                <a:cs typeface="Times New Roman"/>
              </a:rPr>
              <a:t>entails</a:t>
            </a:r>
            <a:r>
              <a:rPr b="0" spc="-35" dirty="0">
                <a:latin typeface="+mn-lt"/>
                <a:cs typeface="Times New Roman"/>
              </a:rPr>
              <a:t> </a:t>
            </a:r>
            <a:r>
              <a:rPr b="0" dirty="0">
                <a:latin typeface="+mn-lt"/>
                <a:cs typeface="Times New Roman"/>
              </a:rPr>
              <a:t>negative</a:t>
            </a:r>
            <a:r>
              <a:rPr b="0" spc="-35" dirty="0">
                <a:latin typeface="+mn-lt"/>
                <a:cs typeface="Times New Roman"/>
              </a:rPr>
              <a:t> </a:t>
            </a:r>
            <a:r>
              <a:rPr b="0" dirty="0">
                <a:latin typeface="+mn-lt"/>
                <a:cs typeface="Times New Roman"/>
              </a:rPr>
              <a:t>emotions</a:t>
            </a:r>
            <a:r>
              <a:rPr b="0" spc="-35" dirty="0">
                <a:latin typeface="+mn-lt"/>
                <a:cs typeface="Times New Roman"/>
              </a:rPr>
              <a:t> </a:t>
            </a:r>
            <a:r>
              <a:rPr b="0" dirty="0">
                <a:latin typeface="+mn-lt"/>
                <a:cs typeface="Times New Roman"/>
              </a:rPr>
              <a:t>like</a:t>
            </a:r>
            <a:r>
              <a:rPr b="0" spc="-40" dirty="0">
                <a:latin typeface="+mn-lt"/>
                <a:cs typeface="Times New Roman"/>
              </a:rPr>
              <a:t> </a:t>
            </a:r>
            <a:r>
              <a:rPr b="0" dirty="0">
                <a:latin typeface="+mn-lt"/>
                <a:cs typeface="Times New Roman"/>
              </a:rPr>
              <a:t>anxiety</a:t>
            </a:r>
            <a:r>
              <a:rPr b="0" spc="-35" dirty="0">
                <a:latin typeface="+mn-lt"/>
                <a:cs typeface="Times New Roman"/>
              </a:rPr>
              <a:t> </a:t>
            </a:r>
            <a:r>
              <a:rPr b="0" dirty="0">
                <a:latin typeface="+mn-lt"/>
                <a:cs typeface="Times New Roman"/>
              </a:rPr>
              <a:t>and</a:t>
            </a:r>
            <a:r>
              <a:rPr b="0" spc="-40" dirty="0">
                <a:latin typeface="+mn-lt"/>
                <a:cs typeface="Times New Roman"/>
              </a:rPr>
              <a:t> </a:t>
            </a:r>
            <a:r>
              <a:rPr b="0" spc="-10" dirty="0">
                <a:latin typeface="+mn-lt"/>
                <a:cs typeface="Times New Roman"/>
              </a:rPr>
              <a:t>vulnerability.</a:t>
            </a:r>
          </a:p>
          <a:p>
            <a:pPr marL="355600" indent="-342900">
              <a:lnSpc>
                <a:spcPct val="100000"/>
              </a:lnSpc>
              <a:spcBef>
                <a:spcPts val="800"/>
              </a:spcBef>
              <a:buSzPct val="128571"/>
              <a:buFont typeface="Arial MT"/>
              <a:buChar char="•"/>
              <a:tabLst>
                <a:tab pos="355600" algn="l"/>
              </a:tabLst>
            </a:pPr>
            <a:r>
              <a:rPr b="0" dirty="0">
                <a:latin typeface="+mn-lt"/>
                <a:cs typeface="Times New Roman"/>
              </a:rPr>
              <a:t>Significant</a:t>
            </a:r>
            <a:r>
              <a:rPr b="0" spc="-20" dirty="0">
                <a:latin typeface="+mn-lt"/>
                <a:cs typeface="Times New Roman"/>
              </a:rPr>
              <a:t> </a:t>
            </a:r>
            <a:r>
              <a:rPr b="0" dirty="0">
                <a:latin typeface="+mn-lt"/>
                <a:cs typeface="Times New Roman"/>
              </a:rPr>
              <a:t>salary</a:t>
            </a:r>
            <a:r>
              <a:rPr b="0" spc="-25" dirty="0">
                <a:latin typeface="+mn-lt"/>
                <a:cs typeface="Times New Roman"/>
              </a:rPr>
              <a:t> </a:t>
            </a:r>
            <a:r>
              <a:rPr b="0" spc="-10" dirty="0">
                <a:latin typeface="+mn-lt"/>
                <a:cs typeface="Times New Roman"/>
              </a:rPr>
              <a:t>difference</a:t>
            </a:r>
            <a:r>
              <a:rPr b="0" spc="-20" dirty="0">
                <a:latin typeface="+mn-lt"/>
                <a:cs typeface="Times New Roman"/>
              </a:rPr>
              <a:t> </a:t>
            </a:r>
            <a:r>
              <a:rPr b="0" dirty="0">
                <a:latin typeface="+mn-lt"/>
                <a:cs typeface="Times New Roman"/>
              </a:rPr>
              <a:t>based</a:t>
            </a:r>
            <a:r>
              <a:rPr b="0" spc="-25" dirty="0">
                <a:latin typeface="+mn-lt"/>
                <a:cs typeface="Times New Roman"/>
              </a:rPr>
              <a:t> </a:t>
            </a:r>
            <a:r>
              <a:rPr b="0" dirty="0">
                <a:latin typeface="+mn-lt"/>
                <a:cs typeface="Times New Roman"/>
              </a:rPr>
              <a:t>on</a:t>
            </a:r>
            <a:r>
              <a:rPr b="0" spc="-20" dirty="0">
                <a:latin typeface="+mn-lt"/>
                <a:cs typeface="Times New Roman"/>
              </a:rPr>
              <a:t> </a:t>
            </a:r>
            <a:r>
              <a:rPr b="0" dirty="0">
                <a:latin typeface="+mn-lt"/>
                <a:cs typeface="Times New Roman"/>
              </a:rPr>
              <a:t>neuroticism</a:t>
            </a:r>
            <a:r>
              <a:rPr b="0" spc="-40" dirty="0">
                <a:latin typeface="+mn-lt"/>
                <a:cs typeface="Times New Roman"/>
              </a:rPr>
              <a:t> </a:t>
            </a:r>
            <a:r>
              <a:rPr b="0" spc="-10" dirty="0">
                <a:latin typeface="+mn-lt"/>
                <a:cs typeface="Times New Roman"/>
              </a:rPr>
              <a:t>levels.</a:t>
            </a:r>
          </a:p>
          <a:p>
            <a:pPr marL="355600" indent="-342900">
              <a:lnSpc>
                <a:spcPct val="100000"/>
              </a:lnSpc>
              <a:spcBef>
                <a:spcPts val="875"/>
              </a:spcBef>
              <a:buSzPct val="128571"/>
              <a:buFont typeface="Arial MT"/>
              <a:buChar char="•"/>
              <a:tabLst>
                <a:tab pos="355600" algn="l"/>
              </a:tabLst>
            </a:pPr>
            <a:r>
              <a:rPr b="0" dirty="0">
                <a:latin typeface="+mn-lt"/>
                <a:cs typeface="Times New Roman"/>
              </a:rPr>
              <a:t>Lower</a:t>
            </a:r>
            <a:r>
              <a:rPr b="0" spc="-90" dirty="0">
                <a:latin typeface="+mn-lt"/>
                <a:cs typeface="Times New Roman"/>
              </a:rPr>
              <a:t> </a:t>
            </a:r>
            <a:r>
              <a:rPr b="0" dirty="0">
                <a:latin typeface="+mn-lt"/>
                <a:cs typeface="Times New Roman"/>
              </a:rPr>
              <a:t>neuroticism</a:t>
            </a:r>
            <a:r>
              <a:rPr b="0" spc="-55" dirty="0">
                <a:latin typeface="+mn-lt"/>
                <a:cs typeface="Times New Roman"/>
              </a:rPr>
              <a:t> </a:t>
            </a:r>
            <a:r>
              <a:rPr b="0" dirty="0">
                <a:latin typeface="+mn-lt"/>
                <a:cs typeface="Times New Roman"/>
              </a:rPr>
              <a:t>linked</a:t>
            </a:r>
            <a:r>
              <a:rPr b="0" spc="-35" dirty="0">
                <a:latin typeface="+mn-lt"/>
                <a:cs typeface="Times New Roman"/>
              </a:rPr>
              <a:t> </a:t>
            </a:r>
            <a:r>
              <a:rPr b="0" dirty="0">
                <a:latin typeface="+mn-lt"/>
                <a:cs typeface="Times New Roman"/>
              </a:rPr>
              <a:t>to</a:t>
            </a:r>
            <a:r>
              <a:rPr b="0" spc="-30" dirty="0">
                <a:latin typeface="+mn-lt"/>
                <a:cs typeface="Times New Roman"/>
              </a:rPr>
              <a:t> </a:t>
            </a:r>
            <a:r>
              <a:rPr b="0" dirty="0">
                <a:latin typeface="+mn-lt"/>
                <a:cs typeface="Times New Roman"/>
              </a:rPr>
              <a:t>higher</a:t>
            </a:r>
            <a:r>
              <a:rPr b="0" spc="-25" dirty="0">
                <a:latin typeface="+mn-lt"/>
                <a:cs typeface="Times New Roman"/>
              </a:rPr>
              <a:t> </a:t>
            </a:r>
            <a:r>
              <a:rPr b="0" dirty="0">
                <a:latin typeface="+mn-lt"/>
                <a:cs typeface="Times New Roman"/>
              </a:rPr>
              <a:t>salaries,</a:t>
            </a:r>
            <a:r>
              <a:rPr b="0" spc="15" dirty="0">
                <a:latin typeface="+mn-lt"/>
                <a:cs typeface="Times New Roman"/>
              </a:rPr>
              <a:t> </a:t>
            </a:r>
            <a:r>
              <a:rPr b="0" dirty="0">
                <a:latin typeface="+mn-lt"/>
                <a:cs typeface="Times New Roman"/>
              </a:rPr>
              <a:t>indicating</a:t>
            </a:r>
            <a:r>
              <a:rPr b="0" spc="-30" dirty="0">
                <a:latin typeface="+mn-lt"/>
                <a:cs typeface="Times New Roman"/>
              </a:rPr>
              <a:t> </a:t>
            </a:r>
            <a:r>
              <a:rPr b="0" dirty="0">
                <a:latin typeface="+mn-lt"/>
                <a:cs typeface="Times New Roman"/>
              </a:rPr>
              <a:t>an</a:t>
            </a:r>
            <a:r>
              <a:rPr b="0" spc="-35" dirty="0">
                <a:latin typeface="+mn-lt"/>
                <a:cs typeface="Times New Roman"/>
              </a:rPr>
              <a:t> </a:t>
            </a:r>
            <a:r>
              <a:rPr b="0" dirty="0">
                <a:latin typeface="+mn-lt"/>
                <a:cs typeface="Times New Roman"/>
              </a:rPr>
              <a:t>impact</a:t>
            </a:r>
            <a:r>
              <a:rPr b="0" spc="-20" dirty="0">
                <a:latin typeface="+mn-lt"/>
                <a:cs typeface="Times New Roman"/>
              </a:rPr>
              <a:t> </a:t>
            </a:r>
            <a:r>
              <a:rPr b="0" dirty="0">
                <a:latin typeface="+mn-lt"/>
                <a:cs typeface="Times New Roman"/>
              </a:rPr>
              <a:t>on</a:t>
            </a:r>
            <a:r>
              <a:rPr b="0" spc="-35" dirty="0">
                <a:latin typeface="+mn-lt"/>
                <a:cs typeface="Times New Roman"/>
              </a:rPr>
              <a:t> </a:t>
            </a:r>
            <a:r>
              <a:rPr b="0" dirty="0">
                <a:latin typeface="+mn-lt"/>
                <a:cs typeface="Times New Roman"/>
              </a:rPr>
              <a:t>earning</a:t>
            </a:r>
            <a:r>
              <a:rPr b="0" spc="-30" dirty="0">
                <a:latin typeface="+mn-lt"/>
                <a:cs typeface="Times New Roman"/>
              </a:rPr>
              <a:t> </a:t>
            </a:r>
            <a:r>
              <a:rPr b="0" spc="-10" dirty="0">
                <a:latin typeface="+mn-lt"/>
                <a:cs typeface="Times New Roman"/>
              </a:rPr>
              <a:t>potential.</a:t>
            </a:r>
          </a:p>
          <a:p>
            <a:pPr marL="355600" marR="149225" indent="-343535">
              <a:lnSpc>
                <a:spcPts val="1500"/>
              </a:lnSpc>
              <a:spcBef>
                <a:spcPts val="994"/>
              </a:spcBef>
              <a:buSzPct val="128571"/>
              <a:buFont typeface="Arial MT"/>
              <a:buChar char="•"/>
              <a:tabLst>
                <a:tab pos="355600" algn="l"/>
              </a:tabLst>
            </a:pPr>
            <a:r>
              <a:rPr b="0" dirty="0">
                <a:latin typeface="+mn-lt"/>
                <a:cs typeface="Times New Roman"/>
              </a:rPr>
              <a:t>Neuroticism</a:t>
            </a:r>
            <a:r>
              <a:rPr b="0" spc="-35" dirty="0">
                <a:latin typeface="+mn-lt"/>
                <a:cs typeface="Times New Roman"/>
              </a:rPr>
              <a:t> </a:t>
            </a:r>
            <a:r>
              <a:rPr b="0" dirty="0">
                <a:latin typeface="+mn-lt"/>
                <a:cs typeface="Times New Roman"/>
              </a:rPr>
              <a:t>may</a:t>
            </a:r>
            <a:r>
              <a:rPr b="0" spc="-15" dirty="0">
                <a:latin typeface="+mn-lt"/>
                <a:cs typeface="Times New Roman"/>
              </a:rPr>
              <a:t> </a:t>
            </a:r>
            <a:r>
              <a:rPr b="0" dirty="0">
                <a:latin typeface="+mn-lt"/>
                <a:cs typeface="Times New Roman"/>
              </a:rPr>
              <a:t>affect job</a:t>
            </a:r>
            <a:r>
              <a:rPr b="0" spc="-10" dirty="0">
                <a:latin typeface="+mn-lt"/>
                <a:cs typeface="Times New Roman"/>
              </a:rPr>
              <a:t> performance,</a:t>
            </a:r>
            <a:r>
              <a:rPr b="0" spc="-35" dirty="0">
                <a:latin typeface="+mn-lt"/>
                <a:cs typeface="Times New Roman"/>
              </a:rPr>
              <a:t> </a:t>
            </a:r>
            <a:r>
              <a:rPr b="0" dirty="0">
                <a:latin typeface="+mn-lt"/>
                <a:cs typeface="Times New Roman"/>
              </a:rPr>
              <a:t>leading</a:t>
            </a:r>
            <a:r>
              <a:rPr b="0" spc="-15" dirty="0">
                <a:latin typeface="+mn-lt"/>
                <a:cs typeface="Times New Roman"/>
              </a:rPr>
              <a:t> </a:t>
            </a:r>
            <a:r>
              <a:rPr b="0" dirty="0">
                <a:latin typeface="+mn-lt"/>
                <a:cs typeface="Times New Roman"/>
              </a:rPr>
              <a:t>to</a:t>
            </a:r>
            <a:r>
              <a:rPr b="0" spc="-10" dirty="0">
                <a:latin typeface="+mn-lt"/>
                <a:cs typeface="Times New Roman"/>
              </a:rPr>
              <a:t> </a:t>
            </a:r>
            <a:r>
              <a:rPr b="0" dirty="0">
                <a:latin typeface="+mn-lt"/>
                <a:cs typeface="Times New Roman"/>
              </a:rPr>
              <a:t>decreased</a:t>
            </a:r>
            <a:r>
              <a:rPr b="0" spc="-15" dirty="0">
                <a:latin typeface="+mn-lt"/>
                <a:cs typeface="Times New Roman"/>
              </a:rPr>
              <a:t> </a:t>
            </a:r>
            <a:r>
              <a:rPr b="0" spc="-10" dirty="0">
                <a:latin typeface="+mn-lt"/>
                <a:cs typeface="Times New Roman"/>
              </a:rPr>
              <a:t>productivity</a:t>
            </a:r>
            <a:r>
              <a:rPr b="0" spc="-20" dirty="0">
                <a:latin typeface="+mn-lt"/>
                <a:cs typeface="Times New Roman"/>
              </a:rPr>
              <a:t> </a:t>
            </a:r>
            <a:r>
              <a:rPr b="0" dirty="0">
                <a:latin typeface="+mn-lt"/>
                <a:cs typeface="Times New Roman"/>
              </a:rPr>
              <a:t>and</a:t>
            </a:r>
            <a:r>
              <a:rPr b="0" spc="-15" dirty="0">
                <a:latin typeface="+mn-lt"/>
                <a:cs typeface="Times New Roman"/>
              </a:rPr>
              <a:t> </a:t>
            </a:r>
            <a:r>
              <a:rPr b="0" spc="-10" dirty="0">
                <a:latin typeface="+mn-lt"/>
                <a:cs typeface="Times New Roman"/>
              </a:rPr>
              <a:t>career advancement</a:t>
            </a:r>
            <a:r>
              <a:rPr b="0" spc="10" dirty="0">
                <a:latin typeface="+mn-lt"/>
                <a:cs typeface="Times New Roman"/>
              </a:rPr>
              <a:t> </a:t>
            </a:r>
            <a:r>
              <a:rPr b="0" spc="-10" dirty="0">
                <a:latin typeface="+mn-lt"/>
                <a:cs typeface="Times New Roman"/>
              </a:rPr>
              <a:t>challenges.</a:t>
            </a:r>
          </a:p>
          <a:p>
            <a:pPr marL="12700">
              <a:lnSpc>
                <a:spcPct val="100000"/>
              </a:lnSpc>
              <a:spcBef>
                <a:spcPts val="855"/>
              </a:spcBef>
            </a:pPr>
            <a:r>
              <a:rPr dirty="0">
                <a:latin typeface="+mn-lt"/>
              </a:rPr>
              <a:t>Extraversion</a:t>
            </a:r>
            <a:r>
              <a:rPr spc="-40" dirty="0">
                <a:latin typeface="+mn-lt"/>
              </a:rPr>
              <a:t> </a:t>
            </a:r>
            <a:r>
              <a:rPr dirty="0">
                <a:latin typeface="+mn-lt"/>
              </a:rPr>
              <a:t>vs</a:t>
            </a:r>
            <a:r>
              <a:rPr spc="-25" dirty="0">
                <a:latin typeface="+mn-lt"/>
              </a:rPr>
              <a:t> </a:t>
            </a:r>
            <a:r>
              <a:rPr spc="-10" dirty="0">
                <a:latin typeface="+mn-lt"/>
              </a:rPr>
              <a:t>Salary</a:t>
            </a:r>
            <a:r>
              <a:rPr b="0" spc="-10" dirty="0">
                <a:latin typeface="+mn-lt"/>
                <a:cs typeface="Times New Roman"/>
              </a:rPr>
              <a:t>:</a:t>
            </a:r>
          </a:p>
          <a:p>
            <a:pPr marL="355600" indent="-342900">
              <a:lnSpc>
                <a:spcPct val="100000"/>
              </a:lnSpc>
              <a:spcBef>
                <a:spcPts val="800"/>
              </a:spcBef>
              <a:buSzPct val="128571"/>
              <a:buFont typeface="Arial MT"/>
              <a:buChar char="•"/>
              <a:tabLst>
                <a:tab pos="355600" algn="l"/>
              </a:tabLst>
            </a:pPr>
            <a:r>
              <a:rPr b="0" dirty="0">
                <a:latin typeface="+mn-lt"/>
                <a:cs typeface="Times New Roman"/>
              </a:rPr>
              <a:t>Weak</a:t>
            </a:r>
            <a:r>
              <a:rPr b="0" spc="-35" dirty="0">
                <a:latin typeface="+mn-lt"/>
                <a:cs typeface="Times New Roman"/>
              </a:rPr>
              <a:t> </a:t>
            </a:r>
            <a:r>
              <a:rPr b="0" dirty="0">
                <a:latin typeface="+mn-lt"/>
                <a:cs typeface="Times New Roman"/>
              </a:rPr>
              <a:t>and</a:t>
            </a:r>
            <a:r>
              <a:rPr b="0" spc="-35" dirty="0">
                <a:latin typeface="+mn-lt"/>
                <a:cs typeface="Times New Roman"/>
              </a:rPr>
              <a:t> </a:t>
            </a:r>
            <a:r>
              <a:rPr b="0" dirty="0">
                <a:latin typeface="+mn-lt"/>
                <a:cs typeface="Times New Roman"/>
              </a:rPr>
              <a:t>insignificant</a:t>
            </a:r>
            <a:r>
              <a:rPr b="0" spc="-15" dirty="0">
                <a:latin typeface="+mn-lt"/>
                <a:cs typeface="Times New Roman"/>
              </a:rPr>
              <a:t> </a:t>
            </a:r>
            <a:r>
              <a:rPr b="0" dirty="0">
                <a:latin typeface="+mn-lt"/>
                <a:cs typeface="Times New Roman"/>
              </a:rPr>
              <a:t>correlation</a:t>
            </a:r>
            <a:r>
              <a:rPr b="0" spc="-35" dirty="0">
                <a:latin typeface="+mn-lt"/>
                <a:cs typeface="Times New Roman"/>
              </a:rPr>
              <a:t> </a:t>
            </a:r>
            <a:r>
              <a:rPr b="0" dirty="0">
                <a:latin typeface="+mn-lt"/>
                <a:cs typeface="Times New Roman"/>
              </a:rPr>
              <a:t>(coefficient:</a:t>
            </a:r>
            <a:r>
              <a:rPr b="0" spc="-20" dirty="0">
                <a:latin typeface="+mn-lt"/>
                <a:cs typeface="Times New Roman"/>
              </a:rPr>
              <a:t> </a:t>
            </a:r>
            <a:r>
              <a:rPr b="0" spc="-10" dirty="0">
                <a:latin typeface="+mn-lt"/>
                <a:cs typeface="Times New Roman"/>
              </a:rPr>
              <a:t>-</a:t>
            </a:r>
            <a:r>
              <a:rPr b="0" dirty="0">
                <a:latin typeface="+mn-lt"/>
                <a:cs typeface="Times New Roman"/>
              </a:rPr>
              <a:t>0.010,</a:t>
            </a:r>
            <a:r>
              <a:rPr b="0" spc="-55" dirty="0">
                <a:latin typeface="+mn-lt"/>
                <a:cs typeface="Times New Roman"/>
              </a:rPr>
              <a:t> </a:t>
            </a:r>
            <a:r>
              <a:rPr b="0" dirty="0">
                <a:latin typeface="+mn-lt"/>
                <a:cs typeface="Times New Roman"/>
              </a:rPr>
              <a:t>p-value:</a:t>
            </a:r>
            <a:r>
              <a:rPr b="0" spc="-85" dirty="0">
                <a:latin typeface="+mn-lt"/>
                <a:cs typeface="Times New Roman"/>
              </a:rPr>
              <a:t> </a:t>
            </a:r>
            <a:r>
              <a:rPr b="0" dirty="0">
                <a:latin typeface="+mn-lt"/>
                <a:cs typeface="Times New Roman"/>
              </a:rPr>
              <a:t>0.534)</a:t>
            </a:r>
            <a:r>
              <a:rPr b="0" spc="-25" dirty="0">
                <a:latin typeface="+mn-lt"/>
                <a:cs typeface="Times New Roman"/>
              </a:rPr>
              <a:t> </a:t>
            </a:r>
            <a:r>
              <a:rPr b="0" dirty="0">
                <a:latin typeface="+mn-lt"/>
                <a:cs typeface="Times New Roman"/>
              </a:rPr>
              <a:t>with</a:t>
            </a:r>
            <a:r>
              <a:rPr b="0" spc="-30" dirty="0">
                <a:latin typeface="+mn-lt"/>
                <a:cs typeface="Times New Roman"/>
              </a:rPr>
              <a:t> </a:t>
            </a:r>
            <a:r>
              <a:rPr b="0" spc="-10" dirty="0">
                <a:latin typeface="+mn-lt"/>
                <a:cs typeface="Times New Roman"/>
              </a:rPr>
              <a:t>Salary.</a:t>
            </a:r>
          </a:p>
          <a:p>
            <a:pPr marL="355600" marR="5080" indent="-343535">
              <a:lnSpc>
                <a:spcPts val="1500"/>
              </a:lnSpc>
              <a:spcBef>
                <a:spcPts val="1075"/>
              </a:spcBef>
              <a:buSzPct val="128571"/>
              <a:buFont typeface="Arial MT"/>
              <a:buChar char="•"/>
              <a:tabLst>
                <a:tab pos="355600" algn="l"/>
              </a:tabLst>
            </a:pPr>
            <a:r>
              <a:rPr b="0" dirty="0">
                <a:latin typeface="+mn-lt"/>
                <a:cs typeface="Times New Roman"/>
              </a:rPr>
              <a:t>Individuals</a:t>
            </a:r>
            <a:r>
              <a:rPr b="0" spc="-25" dirty="0">
                <a:latin typeface="+mn-lt"/>
                <a:cs typeface="Times New Roman"/>
              </a:rPr>
              <a:t> </a:t>
            </a:r>
            <a:r>
              <a:rPr b="0" dirty="0">
                <a:latin typeface="+mn-lt"/>
                <a:cs typeface="Times New Roman"/>
              </a:rPr>
              <a:t>with</a:t>
            </a:r>
            <a:r>
              <a:rPr b="0" spc="-25" dirty="0">
                <a:latin typeface="+mn-lt"/>
                <a:cs typeface="Times New Roman"/>
              </a:rPr>
              <a:t> </a:t>
            </a:r>
            <a:r>
              <a:rPr b="0" spc="-10" dirty="0">
                <a:latin typeface="+mn-lt"/>
                <a:cs typeface="Times New Roman"/>
              </a:rPr>
              <a:t>high</a:t>
            </a:r>
            <a:r>
              <a:rPr b="0" spc="-30" dirty="0">
                <a:latin typeface="+mn-lt"/>
                <a:cs typeface="Times New Roman"/>
              </a:rPr>
              <a:t> </a:t>
            </a:r>
            <a:r>
              <a:rPr b="0" dirty="0">
                <a:latin typeface="+mn-lt"/>
                <a:cs typeface="Times New Roman"/>
              </a:rPr>
              <a:t>extraversion</a:t>
            </a:r>
            <a:r>
              <a:rPr b="0" spc="-30" dirty="0">
                <a:latin typeface="+mn-lt"/>
                <a:cs typeface="Times New Roman"/>
              </a:rPr>
              <a:t> </a:t>
            </a:r>
            <a:r>
              <a:rPr b="0" dirty="0">
                <a:latin typeface="+mn-lt"/>
                <a:cs typeface="Times New Roman"/>
              </a:rPr>
              <a:t>may</a:t>
            </a:r>
            <a:r>
              <a:rPr b="0" spc="-30" dirty="0">
                <a:latin typeface="+mn-lt"/>
                <a:cs typeface="Times New Roman"/>
              </a:rPr>
              <a:t> </a:t>
            </a:r>
            <a:r>
              <a:rPr b="0" dirty="0">
                <a:latin typeface="+mn-lt"/>
                <a:cs typeface="Times New Roman"/>
              </a:rPr>
              <a:t>still</a:t>
            </a:r>
            <a:r>
              <a:rPr b="0" spc="-15" dirty="0">
                <a:latin typeface="+mn-lt"/>
                <a:cs typeface="Times New Roman"/>
              </a:rPr>
              <a:t> </a:t>
            </a:r>
            <a:r>
              <a:rPr b="0" dirty="0">
                <a:latin typeface="+mn-lt"/>
                <a:cs typeface="Times New Roman"/>
              </a:rPr>
              <a:t>have</a:t>
            </a:r>
            <a:r>
              <a:rPr b="0" spc="-25" dirty="0">
                <a:latin typeface="+mn-lt"/>
                <a:cs typeface="Times New Roman"/>
              </a:rPr>
              <a:t> </a:t>
            </a:r>
            <a:r>
              <a:rPr b="0" spc="-10" dirty="0">
                <a:latin typeface="+mn-lt"/>
                <a:cs typeface="Times New Roman"/>
              </a:rPr>
              <a:t>opportunities</a:t>
            </a:r>
            <a:r>
              <a:rPr b="0" spc="-20" dirty="0">
                <a:latin typeface="+mn-lt"/>
                <a:cs typeface="Times New Roman"/>
              </a:rPr>
              <a:t> </a:t>
            </a:r>
            <a:r>
              <a:rPr b="0" dirty="0">
                <a:latin typeface="+mn-lt"/>
                <a:cs typeface="Times New Roman"/>
              </a:rPr>
              <a:t>for</a:t>
            </a:r>
            <a:r>
              <a:rPr b="0" spc="-85" dirty="0">
                <a:latin typeface="+mn-lt"/>
                <a:cs typeface="Times New Roman"/>
              </a:rPr>
              <a:t> </a:t>
            </a:r>
            <a:r>
              <a:rPr b="0" dirty="0">
                <a:latin typeface="+mn-lt"/>
                <a:cs typeface="Times New Roman"/>
              </a:rPr>
              <a:t>higher</a:t>
            </a:r>
            <a:r>
              <a:rPr b="0" spc="-20" dirty="0">
                <a:latin typeface="+mn-lt"/>
                <a:cs typeface="Times New Roman"/>
              </a:rPr>
              <a:t> </a:t>
            </a:r>
            <a:r>
              <a:rPr b="0" dirty="0">
                <a:latin typeface="+mn-lt"/>
                <a:cs typeface="Times New Roman"/>
              </a:rPr>
              <a:t>salaries</a:t>
            </a:r>
            <a:r>
              <a:rPr b="0" spc="-20" dirty="0">
                <a:latin typeface="+mn-lt"/>
                <a:cs typeface="Times New Roman"/>
              </a:rPr>
              <a:t> </a:t>
            </a:r>
            <a:r>
              <a:rPr b="0" dirty="0">
                <a:latin typeface="+mn-lt"/>
                <a:cs typeface="Times New Roman"/>
              </a:rPr>
              <a:t>due</a:t>
            </a:r>
            <a:r>
              <a:rPr b="0" spc="-25" dirty="0">
                <a:latin typeface="+mn-lt"/>
                <a:cs typeface="Times New Roman"/>
              </a:rPr>
              <a:t> to </a:t>
            </a:r>
            <a:r>
              <a:rPr b="0" spc="-10" dirty="0">
                <a:latin typeface="+mn-lt"/>
                <a:cs typeface="Times New Roman"/>
              </a:rPr>
              <a:t>networking,</a:t>
            </a:r>
            <a:r>
              <a:rPr b="0" spc="-60" dirty="0">
                <a:latin typeface="+mn-lt"/>
                <a:cs typeface="Times New Roman"/>
              </a:rPr>
              <a:t> </a:t>
            </a:r>
            <a:r>
              <a:rPr b="0" dirty="0">
                <a:latin typeface="+mn-lt"/>
                <a:cs typeface="Times New Roman"/>
              </a:rPr>
              <a:t>leadership,</a:t>
            </a:r>
            <a:r>
              <a:rPr b="0" spc="15" dirty="0">
                <a:latin typeface="+mn-lt"/>
                <a:cs typeface="Times New Roman"/>
              </a:rPr>
              <a:t> </a:t>
            </a:r>
            <a:r>
              <a:rPr b="0" dirty="0">
                <a:latin typeface="+mn-lt"/>
                <a:cs typeface="Times New Roman"/>
              </a:rPr>
              <a:t>and</a:t>
            </a:r>
            <a:r>
              <a:rPr b="0" spc="-40" dirty="0">
                <a:latin typeface="+mn-lt"/>
                <a:cs typeface="Times New Roman"/>
              </a:rPr>
              <a:t> </a:t>
            </a:r>
            <a:r>
              <a:rPr b="0" spc="-10" dirty="0">
                <a:latin typeface="+mn-lt"/>
                <a:cs typeface="Times New Roman"/>
              </a:rPr>
              <a:t>ambition.</a:t>
            </a:r>
          </a:p>
        </p:txBody>
      </p:sp>
      <p:pic>
        <p:nvPicPr>
          <p:cNvPr id="5" name="object 5"/>
          <p:cNvPicPr/>
          <p:nvPr/>
        </p:nvPicPr>
        <p:blipFill>
          <a:blip r:embed="rId2" cstate="print"/>
          <a:stretch>
            <a:fillRect/>
          </a:stretch>
        </p:blipFill>
        <p:spPr>
          <a:xfrm>
            <a:off x="8696325" y="314325"/>
            <a:ext cx="2802700" cy="56602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1652</Words>
  <Application>Microsoft Office PowerPoint</Application>
  <PresentationFormat>Widescreen</PresentationFormat>
  <Paragraphs>134</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Lato Black</vt:lpstr>
      <vt:lpstr>Palatino Linotype</vt:lpstr>
      <vt:lpstr>Söhne</vt:lpstr>
      <vt:lpstr>Times New Roman</vt:lpstr>
      <vt:lpstr>Office Theme</vt:lpstr>
      <vt:lpstr>PowerPoint Presentation</vt:lpstr>
      <vt:lpstr>PowerPoint Presentation</vt:lpstr>
      <vt:lpstr>Agenda</vt:lpstr>
      <vt:lpstr>Business Problem Statement</vt:lpstr>
      <vt:lpstr>PowerPoint Presentation</vt:lpstr>
      <vt:lpstr>PowerPoint Presentation</vt:lpstr>
      <vt:lpstr>Univariate Categorical Analysis</vt:lpstr>
      <vt:lpstr>(10th percentage, 12th percentage, and CGPA) vs Salary</vt:lpstr>
      <vt:lpstr>(Conscientiousness, Neuroticism, Extraversion) vs Salary</vt:lpstr>
      <vt:lpstr>PowerPoint Presentation</vt:lpstr>
      <vt:lpstr>PowerPoint Presentation</vt:lpstr>
      <vt:lpstr>Final Conclusion</vt:lpstr>
      <vt:lpstr>Final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dc:creator>
  <cp:lastModifiedBy>Pavan Kumar</cp:lastModifiedBy>
  <cp:revision>1</cp:revision>
  <dcterms:created xsi:type="dcterms:W3CDTF">2024-10-03T17:34:09Z</dcterms:created>
  <dcterms:modified xsi:type="dcterms:W3CDTF">2024-10-03T18:48:59Z</dcterms:modified>
</cp:coreProperties>
</file>