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4" r:id="rId7"/>
    <p:sldId id="265" r:id="rId8"/>
    <p:sldId id="267" r:id="rId9"/>
    <p:sldId id="274"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3B174-BDD5-4A2E-A5BD-47F518B7C00A}" v="7" dt="2023-11-21T05:48:58.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3" d="100"/>
          <a:sy n="113" d="100"/>
        </p:scale>
        <p:origin x="3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D04C-1745-EF93-B973-65B6F429DC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69F247-5A9C-FB7A-584A-DB19CE3F6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520B25-BFDA-7B56-86A8-935D2F14C00A}"/>
              </a:ext>
            </a:extLst>
          </p:cNvPr>
          <p:cNvSpPr>
            <a:spLocks noGrp="1"/>
          </p:cNvSpPr>
          <p:nvPr>
            <p:ph type="dt" sz="half" idx="10"/>
          </p:nvPr>
        </p:nvSpPr>
        <p:spPr/>
        <p:txBody>
          <a:bodyPr/>
          <a:lstStyle/>
          <a:p>
            <a:fld id="{557732E2-DB64-4DB2-98D1-8D6F79B09206}" type="datetimeFigureOut">
              <a:rPr lang="en-US" smtClean="0"/>
              <a:t>11/21/2023</a:t>
            </a:fld>
            <a:endParaRPr lang="en-US"/>
          </a:p>
        </p:txBody>
      </p:sp>
      <p:sp>
        <p:nvSpPr>
          <p:cNvPr id="5" name="Footer Placeholder 4">
            <a:extLst>
              <a:ext uri="{FF2B5EF4-FFF2-40B4-BE49-F238E27FC236}">
                <a16:creationId xmlns:a16="http://schemas.microsoft.com/office/drawing/2014/main" id="{1BD03E20-96D0-0C31-7354-36CEDE781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8E3A6-2ED8-F814-3885-5F5AC176640F}"/>
              </a:ext>
            </a:extLst>
          </p:cNvPr>
          <p:cNvSpPr>
            <a:spLocks noGrp="1"/>
          </p:cNvSpPr>
          <p:nvPr>
            <p:ph type="sldNum" sz="quarter" idx="12"/>
          </p:nvPr>
        </p:nvSpPr>
        <p:spPr/>
        <p:txBody>
          <a:bodyPr/>
          <a:lstStyle/>
          <a:p>
            <a:fld id="{7C721220-63A9-44F2-BE40-B547A1E49501}" type="slidenum">
              <a:rPr lang="en-US" smtClean="0"/>
              <a:t>‹#›</a:t>
            </a:fld>
            <a:endParaRPr lang="en-US"/>
          </a:p>
        </p:txBody>
      </p:sp>
    </p:spTree>
    <p:extLst>
      <p:ext uri="{BB962C8B-B14F-4D97-AF65-F5344CB8AC3E}">
        <p14:creationId xmlns:p14="http://schemas.microsoft.com/office/powerpoint/2010/main" val="4142291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2733-0535-5FFA-831C-25D7B0E911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2306F-8195-85C9-F29D-5433AA792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436DD-FE47-496C-63F1-BECB8324AFF1}"/>
              </a:ext>
            </a:extLst>
          </p:cNvPr>
          <p:cNvSpPr>
            <a:spLocks noGrp="1"/>
          </p:cNvSpPr>
          <p:nvPr>
            <p:ph type="dt" sz="half" idx="10"/>
          </p:nvPr>
        </p:nvSpPr>
        <p:spPr/>
        <p:txBody>
          <a:bodyPr/>
          <a:lstStyle/>
          <a:p>
            <a:fld id="{557732E2-DB64-4DB2-98D1-8D6F79B09206}" type="datetimeFigureOut">
              <a:rPr lang="en-US" smtClean="0"/>
              <a:t>11/21/2023</a:t>
            </a:fld>
            <a:endParaRPr lang="en-US"/>
          </a:p>
        </p:txBody>
      </p:sp>
      <p:sp>
        <p:nvSpPr>
          <p:cNvPr id="5" name="Footer Placeholder 4">
            <a:extLst>
              <a:ext uri="{FF2B5EF4-FFF2-40B4-BE49-F238E27FC236}">
                <a16:creationId xmlns:a16="http://schemas.microsoft.com/office/drawing/2014/main" id="{B5DB84A7-7364-BAB8-37B2-AA5F1AA98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98EBB-2D54-F08D-9D66-F66361A56AA6}"/>
              </a:ext>
            </a:extLst>
          </p:cNvPr>
          <p:cNvSpPr>
            <a:spLocks noGrp="1"/>
          </p:cNvSpPr>
          <p:nvPr>
            <p:ph type="sldNum" sz="quarter" idx="12"/>
          </p:nvPr>
        </p:nvSpPr>
        <p:spPr/>
        <p:txBody>
          <a:bodyPr/>
          <a:lstStyle/>
          <a:p>
            <a:fld id="{7C721220-63A9-44F2-BE40-B547A1E49501}" type="slidenum">
              <a:rPr lang="en-US" smtClean="0"/>
              <a:t>‹#›</a:t>
            </a:fld>
            <a:endParaRPr lang="en-US"/>
          </a:p>
        </p:txBody>
      </p:sp>
    </p:spTree>
    <p:extLst>
      <p:ext uri="{BB962C8B-B14F-4D97-AF65-F5344CB8AC3E}">
        <p14:creationId xmlns:p14="http://schemas.microsoft.com/office/powerpoint/2010/main" val="251649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2A91A9-64AC-8109-3749-3CE2392D1C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915A60-D7C0-6F36-C651-8A12416126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8AA1C-7E63-69A2-2F86-95E9FE21C803}"/>
              </a:ext>
            </a:extLst>
          </p:cNvPr>
          <p:cNvSpPr>
            <a:spLocks noGrp="1"/>
          </p:cNvSpPr>
          <p:nvPr>
            <p:ph type="dt" sz="half" idx="10"/>
          </p:nvPr>
        </p:nvSpPr>
        <p:spPr/>
        <p:txBody>
          <a:bodyPr/>
          <a:lstStyle/>
          <a:p>
            <a:fld id="{557732E2-DB64-4DB2-98D1-8D6F79B09206}" type="datetimeFigureOut">
              <a:rPr lang="en-US" smtClean="0"/>
              <a:t>11/21/2023</a:t>
            </a:fld>
            <a:endParaRPr lang="en-US"/>
          </a:p>
        </p:txBody>
      </p:sp>
      <p:sp>
        <p:nvSpPr>
          <p:cNvPr id="5" name="Footer Placeholder 4">
            <a:extLst>
              <a:ext uri="{FF2B5EF4-FFF2-40B4-BE49-F238E27FC236}">
                <a16:creationId xmlns:a16="http://schemas.microsoft.com/office/drawing/2014/main" id="{161EA182-35D9-1F82-7831-FD13765A5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13FE0-CB4C-F9A5-9144-FE434EDD7EDE}"/>
              </a:ext>
            </a:extLst>
          </p:cNvPr>
          <p:cNvSpPr>
            <a:spLocks noGrp="1"/>
          </p:cNvSpPr>
          <p:nvPr>
            <p:ph type="sldNum" sz="quarter" idx="12"/>
          </p:nvPr>
        </p:nvSpPr>
        <p:spPr/>
        <p:txBody>
          <a:bodyPr/>
          <a:lstStyle/>
          <a:p>
            <a:fld id="{7C721220-63A9-44F2-BE40-B547A1E49501}" type="slidenum">
              <a:rPr lang="en-US" smtClean="0"/>
              <a:t>‹#›</a:t>
            </a:fld>
            <a:endParaRPr lang="en-US"/>
          </a:p>
        </p:txBody>
      </p:sp>
    </p:spTree>
    <p:extLst>
      <p:ext uri="{BB962C8B-B14F-4D97-AF65-F5344CB8AC3E}">
        <p14:creationId xmlns:p14="http://schemas.microsoft.com/office/powerpoint/2010/main" val="1999627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2477-BA10-D216-CA19-B26448C40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DA45A-A9EB-1696-2BFF-5964961040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D90A6-6DAA-141A-24C1-8F421D6F0766}"/>
              </a:ext>
            </a:extLst>
          </p:cNvPr>
          <p:cNvSpPr>
            <a:spLocks noGrp="1"/>
          </p:cNvSpPr>
          <p:nvPr>
            <p:ph type="dt" sz="half" idx="10"/>
          </p:nvPr>
        </p:nvSpPr>
        <p:spPr/>
        <p:txBody>
          <a:bodyPr/>
          <a:lstStyle/>
          <a:p>
            <a:fld id="{557732E2-DB64-4DB2-98D1-8D6F79B09206}" type="datetimeFigureOut">
              <a:rPr lang="en-US" smtClean="0"/>
              <a:t>11/21/2023</a:t>
            </a:fld>
            <a:endParaRPr lang="en-US"/>
          </a:p>
        </p:txBody>
      </p:sp>
      <p:sp>
        <p:nvSpPr>
          <p:cNvPr id="5" name="Footer Placeholder 4">
            <a:extLst>
              <a:ext uri="{FF2B5EF4-FFF2-40B4-BE49-F238E27FC236}">
                <a16:creationId xmlns:a16="http://schemas.microsoft.com/office/drawing/2014/main" id="{A8BE2CD6-D07C-C908-4D41-DF201D3B8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766B6-3846-59C9-EA0F-895BB0A53E83}"/>
              </a:ext>
            </a:extLst>
          </p:cNvPr>
          <p:cNvSpPr>
            <a:spLocks noGrp="1"/>
          </p:cNvSpPr>
          <p:nvPr>
            <p:ph type="sldNum" sz="quarter" idx="12"/>
          </p:nvPr>
        </p:nvSpPr>
        <p:spPr/>
        <p:txBody>
          <a:bodyPr/>
          <a:lstStyle/>
          <a:p>
            <a:fld id="{7C721220-63A9-44F2-BE40-B547A1E49501}" type="slidenum">
              <a:rPr lang="en-US" smtClean="0"/>
              <a:t>‹#›</a:t>
            </a:fld>
            <a:endParaRPr lang="en-US"/>
          </a:p>
        </p:txBody>
      </p:sp>
    </p:spTree>
    <p:extLst>
      <p:ext uri="{BB962C8B-B14F-4D97-AF65-F5344CB8AC3E}">
        <p14:creationId xmlns:p14="http://schemas.microsoft.com/office/powerpoint/2010/main" val="282314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8319-CF85-6946-285B-43A5B33BA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989D83-E8E2-EEA8-4151-0943234C35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67A85-F793-FFC4-0EA9-723FDA31D02B}"/>
              </a:ext>
            </a:extLst>
          </p:cNvPr>
          <p:cNvSpPr>
            <a:spLocks noGrp="1"/>
          </p:cNvSpPr>
          <p:nvPr>
            <p:ph type="dt" sz="half" idx="10"/>
          </p:nvPr>
        </p:nvSpPr>
        <p:spPr/>
        <p:txBody>
          <a:bodyPr/>
          <a:lstStyle/>
          <a:p>
            <a:fld id="{557732E2-DB64-4DB2-98D1-8D6F79B09206}" type="datetimeFigureOut">
              <a:rPr lang="en-US" smtClean="0"/>
              <a:t>11/21/2023</a:t>
            </a:fld>
            <a:endParaRPr lang="en-US"/>
          </a:p>
        </p:txBody>
      </p:sp>
      <p:sp>
        <p:nvSpPr>
          <p:cNvPr id="5" name="Footer Placeholder 4">
            <a:extLst>
              <a:ext uri="{FF2B5EF4-FFF2-40B4-BE49-F238E27FC236}">
                <a16:creationId xmlns:a16="http://schemas.microsoft.com/office/drawing/2014/main" id="{B40D657C-11B6-6513-298E-DC631D867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C9D0E-4C54-15B1-D668-5BDC65F88ECF}"/>
              </a:ext>
            </a:extLst>
          </p:cNvPr>
          <p:cNvSpPr>
            <a:spLocks noGrp="1"/>
          </p:cNvSpPr>
          <p:nvPr>
            <p:ph type="sldNum" sz="quarter" idx="12"/>
          </p:nvPr>
        </p:nvSpPr>
        <p:spPr/>
        <p:txBody>
          <a:bodyPr/>
          <a:lstStyle/>
          <a:p>
            <a:fld id="{7C721220-63A9-44F2-BE40-B547A1E49501}" type="slidenum">
              <a:rPr lang="en-US" smtClean="0"/>
              <a:t>‹#›</a:t>
            </a:fld>
            <a:endParaRPr lang="en-US"/>
          </a:p>
        </p:txBody>
      </p:sp>
    </p:spTree>
    <p:extLst>
      <p:ext uri="{BB962C8B-B14F-4D97-AF65-F5344CB8AC3E}">
        <p14:creationId xmlns:p14="http://schemas.microsoft.com/office/powerpoint/2010/main" val="242915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0695-A693-C2E6-8CDA-57241F356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22096-721B-6735-A9A2-6FBCAB4F0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05376F-3D69-7548-D030-5094EF2478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7ED64F-FBCF-2E13-AEF9-5933D35825FF}"/>
              </a:ext>
            </a:extLst>
          </p:cNvPr>
          <p:cNvSpPr>
            <a:spLocks noGrp="1"/>
          </p:cNvSpPr>
          <p:nvPr>
            <p:ph type="dt" sz="half" idx="10"/>
          </p:nvPr>
        </p:nvSpPr>
        <p:spPr/>
        <p:txBody>
          <a:bodyPr/>
          <a:lstStyle/>
          <a:p>
            <a:fld id="{557732E2-DB64-4DB2-98D1-8D6F79B09206}" type="datetimeFigureOut">
              <a:rPr lang="en-US" smtClean="0"/>
              <a:t>11/21/2023</a:t>
            </a:fld>
            <a:endParaRPr lang="en-US"/>
          </a:p>
        </p:txBody>
      </p:sp>
      <p:sp>
        <p:nvSpPr>
          <p:cNvPr id="6" name="Footer Placeholder 5">
            <a:extLst>
              <a:ext uri="{FF2B5EF4-FFF2-40B4-BE49-F238E27FC236}">
                <a16:creationId xmlns:a16="http://schemas.microsoft.com/office/drawing/2014/main" id="{234712C9-00A2-A38E-D461-DEE2C173D4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0CF0C-2CDB-0314-B064-E297E1B6AE31}"/>
              </a:ext>
            </a:extLst>
          </p:cNvPr>
          <p:cNvSpPr>
            <a:spLocks noGrp="1"/>
          </p:cNvSpPr>
          <p:nvPr>
            <p:ph type="sldNum" sz="quarter" idx="12"/>
          </p:nvPr>
        </p:nvSpPr>
        <p:spPr/>
        <p:txBody>
          <a:bodyPr/>
          <a:lstStyle/>
          <a:p>
            <a:fld id="{7C721220-63A9-44F2-BE40-B547A1E49501}" type="slidenum">
              <a:rPr lang="en-US" smtClean="0"/>
              <a:t>‹#›</a:t>
            </a:fld>
            <a:endParaRPr lang="en-US"/>
          </a:p>
        </p:txBody>
      </p:sp>
    </p:spTree>
    <p:extLst>
      <p:ext uri="{BB962C8B-B14F-4D97-AF65-F5344CB8AC3E}">
        <p14:creationId xmlns:p14="http://schemas.microsoft.com/office/powerpoint/2010/main" val="190700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4415-24C2-6A5E-606E-56A7609BC8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CFE5F-8042-6B6B-8964-7F9835BFD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0D92F7-DC06-B0FB-4593-2D627D02F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B5CFD-528C-0969-CD7B-84212BA33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248B64-9EE3-6CA3-88AA-C653C6487B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D54DB0-D300-D379-90DB-454D81848922}"/>
              </a:ext>
            </a:extLst>
          </p:cNvPr>
          <p:cNvSpPr>
            <a:spLocks noGrp="1"/>
          </p:cNvSpPr>
          <p:nvPr>
            <p:ph type="dt" sz="half" idx="10"/>
          </p:nvPr>
        </p:nvSpPr>
        <p:spPr/>
        <p:txBody>
          <a:bodyPr/>
          <a:lstStyle/>
          <a:p>
            <a:fld id="{557732E2-DB64-4DB2-98D1-8D6F79B09206}" type="datetimeFigureOut">
              <a:rPr lang="en-US" smtClean="0"/>
              <a:t>11/21/2023</a:t>
            </a:fld>
            <a:endParaRPr lang="en-US"/>
          </a:p>
        </p:txBody>
      </p:sp>
      <p:sp>
        <p:nvSpPr>
          <p:cNvPr id="8" name="Footer Placeholder 7">
            <a:extLst>
              <a:ext uri="{FF2B5EF4-FFF2-40B4-BE49-F238E27FC236}">
                <a16:creationId xmlns:a16="http://schemas.microsoft.com/office/drawing/2014/main" id="{F85FD3DD-2ADE-3551-1CB0-0492A4E6D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D8BDF5-C94A-04A2-4C33-D6DA3E422044}"/>
              </a:ext>
            </a:extLst>
          </p:cNvPr>
          <p:cNvSpPr>
            <a:spLocks noGrp="1"/>
          </p:cNvSpPr>
          <p:nvPr>
            <p:ph type="sldNum" sz="quarter" idx="12"/>
          </p:nvPr>
        </p:nvSpPr>
        <p:spPr/>
        <p:txBody>
          <a:bodyPr/>
          <a:lstStyle/>
          <a:p>
            <a:fld id="{7C721220-63A9-44F2-BE40-B547A1E49501}" type="slidenum">
              <a:rPr lang="en-US" smtClean="0"/>
              <a:t>‹#›</a:t>
            </a:fld>
            <a:endParaRPr lang="en-US"/>
          </a:p>
        </p:txBody>
      </p:sp>
    </p:spTree>
    <p:extLst>
      <p:ext uri="{BB962C8B-B14F-4D97-AF65-F5344CB8AC3E}">
        <p14:creationId xmlns:p14="http://schemas.microsoft.com/office/powerpoint/2010/main" val="172286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E3D4-50FA-DCF0-EB14-8501233895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A9D377-2EC0-8166-C7D3-4EE0ADACC77B}"/>
              </a:ext>
            </a:extLst>
          </p:cNvPr>
          <p:cNvSpPr>
            <a:spLocks noGrp="1"/>
          </p:cNvSpPr>
          <p:nvPr>
            <p:ph type="dt" sz="half" idx="10"/>
          </p:nvPr>
        </p:nvSpPr>
        <p:spPr/>
        <p:txBody>
          <a:bodyPr/>
          <a:lstStyle/>
          <a:p>
            <a:fld id="{557732E2-DB64-4DB2-98D1-8D6F79B09206}" type="datetimeFigureOut">
              <a:rPr lang="en-US" smtClean="0"/>
              <a:t>11/21/2023</a:t>
            </a:fld>
            <a:endParaRPr lang="en-US"/>
          </a:p>
        </p:txBody>
      </p:sp>
      <p:sp>
        <p:nvSpPr>
          <p:cNvPr id="4" name="Footer Placeholder 3">
            <a:extLst>
              <a:ext uri="{FF2B5EF4-FFF2-40B4-BE49-F238E27FC236}">
                <a16:creationId xmlns:a16="http://schemas.microsoft.com/office/drawing/2014/main" id="{79AC3A52-FA71-1EC1-A5EA-504E73797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EEA38A-2871-D0C5-B32D-D46F4F1B96C5}"/>
              </a:ext>
            </a:extLst>
          </p:cNvPr>
          <p:cNvSpPr>
            <a:spLocks noGrp="1"/>
          </p:cNvSpPr>
          <p:nvPr>
            <p:ph type="sldNum" sz="quarter" idx="12"/>
          </p:nvPr>
        </p:nvSpPr>
        <p:spPr/>
        <p:txBody>
          <a:bodyPr/>
          <a:lstStyle/>
          <a:p>
            <a:fld id="{7C721220-63A9-44F2-BE40-B547A1E49501}" type="slidenum">
              <a:rPr lang="en-US" smtClean="0"/>
              <a:t>‹#›</a:t>
            </a:fld>
            <a:endParaRPr lang="en-US"/>
          </a:p>
        </p:txBody>
      </p:sp>
    </p:spTree>
    <p:extLst>
      <p:ext uri="{BB962C8B-B14F-4D97-AF65-F5344CB8AC3E}">
        <p14:creationId xmlns:p14="http://schemas.microsoft.com/office/powerpoint/2010/main" val="85539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64D22A-47F0-FF7E-CD1B-F28108BCC43A}"/>
              </a:ext>
            </a:extLst>
          </p:cNvPr>
          <p:cNvSpPr>
            <a:spLocks noGrp="1"/>
          </p:cNvSpPr>
          <p:nvPr>
            <p:ph type="dt" sz="half" idx="10"/>
          </p:nvPr>
        </p:nvSpPr>
        <p:spPr/>
        <p:txBody>
          <a:bodyPr/>
          <a:lstStyle/>
          <a:p>
            <a:fld id="{557732E2-DB64-4DB2-98D1-8D6F79B09206}" type="datetimeFigureOut">
              <a:rPr lang="en-US" smtClean="0"/>
              <a:t>11/21/2023</a:t>
            </a:fld>
            <a:endParaRPr lang="en-US"/>
          </a:p>
        </p:txBody>
      </p:sp>
      <p:sp>
        <p:nvSpPr>
          <p:cNvPr id="3" name="Footer Placeholder 2">
            <a:extLst>
              <a:ext uri="{FF2B5EF4-FFF2-40B4-BE49-F238E27FC236}">
                <a16:creationId xmlns:a16="http://schemas.microsoft.com/office/drawing/2014/main" id="{304171AD-6B7B-4253-ECB5-EE4D3F43F1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CD149-E4FC-15DF-D7AD-90F7EEA6F5CA}"/>
              </a:ext>
            </a:extLst>
          </p:cNvPr>
          <p:cNvSpPr>
            <a:spLocks noGrp="1"/>
          </p:cNvSpPr>
          <p:nvPr>
            <p:ph type="sldNum" sz="quarter" idx="12"/>
          </p:nvPr>
        </p:nvSpPr>
        <p:spPr/>
        <p:txBody>
          <a:bodyPr/>
          <a:lstStyle/>
          <a:p>
            <a:fld id="{7C721220-63A9-44F2-BE40-B547A1E49501}" type="slidenum">
              <a:rPr lang="en-US" smtClean="0"/>
              <a:t>‹#›</a:t>
            </a:fld>
            <a:endParaRPr lang="en-US"/>
          </a:p>
        </p:txBody>
      </p:sp>
    </p:spTree>
    <p:extLst>
      <p:ext uri="{BB962C8B-B14F-4D97-AF65-F5344CB8AC3E}">
        <p14:creationId xmlns:p14="http://schemas.microsoft.com/office/powerpoint/2010/main" val="316880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7779-523F-820F-8169-553FE1E0C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2DD8B7-BDA4-C3EE-0359-5BB56D49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F2BB2F-0DDC-6AFD-D854-CD85DD1D6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DC3B1-4188-BA2F-622F-F4C306C6F090}"/>
              </a:ext>
            </a:extLst>
          </p:cNvPr>
          <p:cNvSpPr>
            <a:spLocks noGrp="1"/>
          </p:cNvSpPr>
          <p:nvPr>
            <p:ph type="dt" sz="half" idx="10"/>
          </p:nvPr>
        </p:nvSpPr>
        <p:spPr/>
        <p:txBody>
          <a:bodyPr/>
          <a:lstStyle/>
          <a:p>
            <a:fld id="{557732E2-DB64-4DB2-98D1-8D6F79B09206}" type="datetimeFigureOut">
              <a:rPr lang="en-US" smtClean="0"/>
              <a:t>11/21/2023</a:t>
            </a:fld>
            <a:endParaRPr lang="en-US"/>
          </a:p>
        </p:txBody>
      </p:sp>
      <p:sp>
        <p:nvSpPr>
          <p:cNvPr id="6" name="Footer Placeholder 5">
            <a:extLst>
              <a:ext uri="{FF2B5EF4-FFF2-40B4-BE49-F238E27FC236}">
                <a16:creationId xmlns:a16="http://schemas.microsoft.com/office/drawing/2014/main" id="{5605B2C5-F1BC-A9F7-B6FF-730A5D82DE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8FF23-288C-8515-901C-81607B695EE9}"/>
              </a:ext>
            </a:extLst>
          </p:cNvPr>
          <p:cNvSpPr>
            <a:spLocks noGrp="1"/>
          </p:cNvSpPr>
          <p:nvPr>
            <p:ph type="sldNum" sz="quarter" idx="12"/>
          </p:nvPr>
        </p:nvSpPr>
        <p:spPr/>
        <p:txBody>
          <a:bodyPr/>
          <a:lstStyle/>
          <a:p>
            <a:fld id="{7C721220-63A9-44F2-BE40-B547A1E49501}" type="slidenum">
              <a:rPr lang="en-US" smtClean="0"/>
              <a:t>‹#›</a:t>
            </a:fld>
            <a:endParaRPr lang="en-US"/>
          </a:p>
        </p:txBody>
      </p:sp>
    </p:spTree>
    <p:extLst>
      <p:ext uri="{BB962C8B-B14F-4D97-AF65-F5344CB8AC3E}">
        <p14:creationId xmlns:p14="http://schemas.microsoft.com/office/powerpoint/2010/main" val="228112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A4C-873F-C01F-FB96-FF944DD33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A191EC-FC7B-4C92-0E70-FFE8C19D0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6788C-4094-942F-9287-8943E54E7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7B0E3-57BF-5164-5B66-7B79E05596F1}"/>
              </a:ext>
            </a:extLst>
          </p:cNvPr>
          <p:cNvSpPr>
            <a:spLocks noGrp="1"/>
          </p:cNvSpPr>
          <p:nvPr>
            <p:ph type="dt" sz="half" idx="10"/>
          </p:nvPr>
        </p:nvSpPr>
        <p:spPr/>
        <p:txBody>
          <a:bodyPr/>
          <a:lstStyle/>
          <a:p>
            <a:fld id="{557732E2-DB64-4DB2-98D1-8D6F79B09206}" type="datetimeFigureOut">
              <a:rPr lang="en-US" smtClean="0"/>
              <a:t>11/21/2023</a:t>
            </a:fld>
            <a:endParaRPr lang="en-US"/>
          </a:p>
        </p:txBody>
      </p:sp>
      <p:sp>
        <p:nvSpPr>
          <p:cNvPr id="6" name="Footer Placeholder 5">
            <a:extLst>
              <a:ext uri="{FF2B5EF4-FFF2-40B4-BE49-F238E27FC236}">
                <a16:creationId xmlns:a16="http://schemas.microsoft.com/office/drawing/2014/main" id="{B3AF3D47-06E1-CC5B-0C33-29DCA1868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D8021-D44D-B783-EF82-2D8CD9561323}"/>
              </a:ext>
            </a:extLst>
          </p:cNvPr>
          <p:cNvSpPr>
            <a:spLocks noGrp="1"/>
          </p:cNvSpPr>
          <p:nvPr>
            <p:ph type="sldNum" sz="quarter" idx="12"/>
          </p:nvPr>
        </p:nvSpPr>
        <p:spPr/>
        <p:txBody>
          <a:bodyPr/>
          <a:lstStyle/>
          <a:p>
            <a:fld id="{7C721220-63A9-44F2-BE40-B547A1E49501}" type="slidenum">
              <a:rPr lang="en-US" smtClean="0"/>
              <a:t>‹#›</a:t>
            </a:fld>
            <a:endParaRPr lang="en-US"/>
          </a:p>
        </p:txBody>
      </p:sp>
    </p:spTree>
    <p:extLst>
      <p:ext uri="{BB962C8B-B14F-4D97-AF65-F5344CB8AC3E}">
        <p14:creationId xmlns:p14="http://schemas.microsoft.com/office/powerpoint/2010/main" val="189803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0B4A12-E522-C9FF-7224-E37917E1D0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FD610F-280A-3322-DACE-DBBDC0172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9488F-1C87-DE80-DF25-DCE061653E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732E2-DB64-4DB2-98D1-8D6F79B09206}" type="datetimeFigureOut">
              <a:rPr lang="en-US" smtClean="0"/>
              <a:t>11/21/2023</a:t>
            </a:fld>
            <a:endParaRPr lang="en-US"/>
          </a:p>
        </p:txBody>
      </p:sp>
      <p:sp>
        <p:nvSpPr>
          <p:cNvPr id="5" name="Footer Placeholder 4">
            <a:extLst>
              <a:ext uri="{FF2B5EF4-FFF2-40B4-BE49-F238E27FC236}">
                <a16:creationId xmlns:a16="http://schemas.microsoft.com/office/drawing/2014/main" id="{1BFFB23F-BD18-FB16-A8AC-DA140C883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DF8032-4115-B991-8B57-BBEAEA3DD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21220-63A9-44F2-BE40-B547A1E49501}" type="slidenum">
              <a:rPr lang="en-US" smtClean="0"/>
              <a:t>‹#›</a:t>
            </a:fld>
            <a:endParaRPr lang="en-US"/>
          </a:p>
        </p:txBody>
      </p:sp>
    </p:spTree>
    <p:extLst>
      <p:ext uri="{BB962C8B-B14F-4D97-AF65-F5344CB8AC3E}">
        <p14:creationId xmlns:p14="http://schemas.microsoft.com/office/powerpoint/2010/main" val="108975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74CE-86C5-6275-3037-C5EAB8D1E65B}"/>
              </a:ext>
            </a:extLst>
          </p:cNvPr>
          <p:cNvSpPr>
            <a:spLocks noGrp="1"/>
          </p:cNvSpPr>
          <p:nvPr>
            <p:ph type="ctrTitle"/>
          </p:nvPr>
        </p:nvSpPr>
        <p:spPr/>
        <p:txBody>
          <a:bodyPr/>
          <a:lstStyle/>
          <a:p>
            <a:r>
              <a:rPr lang="en-US" dirty="0"/>
              <a:t>Lead Score Case Study</a:t>
            </a:r>
          </a:p>
        </p:txBody>
      </p:sp>
    </p:spTree>
    <p:extLst>
      <p:ext uri="{BB962C8B-B14F-4D97-AF65-F5344CB8AC3E}">
        <p14:creationId xmlns:p14="http://schemas.microsoft.com/office/powerpoint/2010/main" val="98937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029-850B-6173-A906-3DEB0FCF76FA}"/>
              </a:ext>
            </a:extLst>
          </p:cNvPr>
          <p:cNvSpPr>
            <a:spLocks noGrp="1"/>
          </p:cNvSpPr>
          <p:nvPr>
            <p:ph type="title"/>
          </p:nvPr>
        </p:nvSpPr>
        <p:spPr>
          <a:xfrm>
            <a:off x="838200" y="365126"/>
            <a:ext cx="10515600" cy="883230"/>
          </a:xfrm>
        </p:spPr>
        <p:txBody>
          <a:bodyPr/>
          <a:lstStyle/>
          <a:p>
            <a:r>
              <a:rPr lang="en-US" b="1" dirty="0"/>
              <a:t>Test data Specificity and sensitivity</a:t>
            </a:r>
          </a:p>
        </p:txBody>
      </p:sp>
      <p:sp>
        <p:nvSpPr>
          <p:cNvPr id="3" name="Content Placeholder 2">
            <a:extLst>
              <a:ext uri="{FF2B5EF4-FFF2-40B4-BE49-F238E27FC236}">
                <a16:creationId xmlns:a16="http://schemas.microsoft.com/office/drawing/2014/main" id="{109BF2FE-82A8-91BF-3C53-1917EEC3DDBD}"/>
              </a:ext>
            </a:extLst>
          </p:cNvPr>
          <p:cNvSpPr>
            <a:spLocks noGrp="1"/>
          </p:cNvSpPr>
          <p:nvPr>
            <p:ph idx="1"/>
          </p:nvPr>
        </p:nvSpPr>
        <p:spPr>
          <a:xfrm>
            <a:off x="838200" y="1144988"/>
            <a:ext cx="10515600" cy="5031975"/>
          </a:xfrm>
        </p:spPr>
        <p:txBody>
          <a:bodyPr/>
          <a:lstStyle/>
          <a:p>
            <a:pPr marL="0" indent="0">
              <a:buNone/>
            </a:pPr>
            <a:r>
              <a:rPr lang="en-US" dirty="0"/>
              <a:t>Following are the metrics obtained on test data :</a:t>
            </a:r>
          </a:p>
          <a:p>
            <a:pPr marL="0" indent="0">
              <a:buNone/>
            </a:pPr>
            <a:r>
              <a:rPr lang="en-US" dirty="0"/>
              <a:t>Sensitivity/Recall : 0.9239</a:t>
            </a:r>
          </a:p>
          <a:p>
            <a:pPr marL="0" indent="0">
              <a:buNone/>
            </a:pPr>
            <a:r>
              <a:rPr lang="en-US" dirty="0"/>
              <a:t>Specificity : 0.9192</a:t>
            </a:r>
          </a:p>
          <a:p>
            <a:pPr marL="0" indent="0">
              <a:buNone/>
            </a:pPr>
            <a:r>
              <a:rPr lang="en-US" dirty="0"/>
              <a:t>precision : 0.879</a:t>
            </a:r>
          </a:p>
          <a:p>
            <a:pPr marL="0" indent="0">
              <a:buNone/>
            </a:pPr>
            <a:r>
              <a:rPr lang="en-US" dirty="0"/>
              <a:t>False-Positive-Rate : 0.0808</a:t>
            </a:r>
          </a:p>
          <a:p>
            <a:pPr marL="0" indent="0">
              <a:buNone/>
            </a:pPr>
            <a:endParaRPr lang="en-US" dirty="0"/>
          </a:p>
          <a:p>
            <a:pPr marL="0" indent="0">
              <a:buNone/>
            </a:pPr>
            <a:r>
              <a:rPr lang="en-US" b="1" dirty="0"/>
              <a:t>We observed that there are no much deviations between train metrics and test metrics , this model can be accepted for prediction .</a:t>
            </a:r>
          </a:p>
          <a:p>
            <a:pPr marL="0" indent="0">
              <a:buNone/>
            </a:pPr>
            <a:endParaRPr lang="en-US" dirty="0"/>
          </a:p>
        </p:txBody>
      </p:sp>
    </p:spTree>
    <p:extLst>
      <p:ext uri="{BB962C8B-B14F-4D97-AF65-F5344CB8AC3E}">
        <p14:creationId xmlns:p14="http://schemas.microsoft.com/office/powerpoint/2010/main" val="351915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A84D-E9B1-680C-BEDE-2F94CD8C7BF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DB52D0-2002-178A-A4D7-F4CC5C1A4A96}"/>
              </a:ext>
            </a:extLst>
          </p:cNvPr>
          <p:cNvSpPr>
            <a:spLocks noGrp="1"/>
          </p:cNvSpPr>
          <p:nvPr>
            <p:ph idx="1"/>
          </p:nvPr>
        </p:nvSpPr>
        <p:spPr/>
        <p:txBody>
          <a:bodyPr/>
          <a:lstStyle/>
          <a:p>
            <a:pPr marL="0" indent="0">
              <a:buNone/>
            </a:pPr>
            <a:r>
              <a:rPr lang="en-US" dirty="0"/>
              <a:t>1. we have chosen Specificity and sensitivity over precision and precall </a:t>
            </a:r>
          </a:p>
          <a:p>
            <a:pPr marL="0" indent="0">
              <a:buNone/>
            </a:pPr>
            <a:r>
              <a:rPr lang="en-US" dirty="0"/>
              <a:t>2. Also the lead score calculator shows the conversion rate on the final prediction model of test data is 92%.</a:t>
            </a:r>
          </a:p>
          <a:p>
            <a:pPr marL="0" indent="0">
              <a:buNone/>
            </a:pPr>
            <a:r>
              <a:rPr lang="en-US" dirty="0"/>
              <a:t>3.We have top 3 variables for the X company to focus on:</a:t>
            </a:r>
          </a:p>
          <a:p>
            <a:pPr lvl="1"/>
            <a:r>
              <a:rPr lang="en-US" dirty="0"/>
              <a:t>Tags</a:t>
            </a:r>
          </a:p>
          <a:p>
            <a:pPr lvl="1"/>
            <a:r>
              <a:rPr lang="en-US" dirty="0"/>
              <a:t>Last notable activity </a:t>
            </a:r>
          </a:p>
          <a:p>
            <a:pPr lvl="1"/>
            <a:r>
              <a:rPr lang="en-US" dirty="0"/>
              <a:t>Total time spent on the website</a:t>
            </a:r>
          </a:p>
        </p:txBody>
      </p:sp>
    </p:spTree>
    <p:extLst>
      <p:ext uri="{BB962C8B-B14F-4D97-AF65-F5344CB8AC3E}">
        <p14:creationId xmlns:p14="http://schemas.microsoft.com/office/powerpoint/2010/main" val="220889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E73C-021C-9F30-8749-ED239CA4A684}"/>
              </a:ext>
            </a:extLst>
          </p:cNvPr>
          <p:cNvSpPr>
            <a:spLocks noGrp="1"/>
          </p:cNvSpPr>
          <p:nvPr>
            <p:ph type="title"/>
          </p:nvPr>
        </p:nvSpPr>
        <p:spPr>
          <a:xfrm>
            <a:off x="838200" y="681037"/>
            <a:ext cx="10515600" cy="724204"/>
          </a:xfrm>
        </p:spPr>
        <p:txBody>
          <a:bodyPr>
            <a:normAutofit fontScale="90000"/>
          </a:bodyPr>
          <a:lstStyle/>
          <a:p>
            <a:br>
              <a:rPr lang="en-US" b="1" i="0" dirty="0">
                <a:solidFill>
                  <a:srgbClr val="091E42"/>
                </a:solidFill>
                <a:effectLst/>
                <a:latin typeface="circular"/>
              </a:rPr>
            </a:br>
            <a:endParaRPr lang="en-US" dirty="0"/>
          </a:p>
        </p:txBody>
      </p:sp>
      <p:sp>
        <p:nvSpPr>
          <p:cNvPr id="3" name="Content Placeholder 2">
            <a:extLst>
              <a:ext uri="{FF2B5EF4-FFF2-40B4-BE49-F238E27FC236}">
                <a16:creationId xmlns:a16="http://schemas.microsoft.com/office/drawing/2014/main" id="{B33BAB03-830F-DA5B-D6EA-527A619F8A76}"/>
              </a:ext>
            </a:extLst>
          </p:cNvPr>
          <p:cNvSpPr>
            <a:spLocks noGrp="1"/>
          </p:cNvSpPr>
          <p:nvPr>
            <p:ph idx="1"/>
          </p:nvPr>
        </p:nvSpPr>
        <p:spPr>
          <a:xfrm>
            <a:off x="838200" y="365760"/>
            <a:ext cx="10515600" cy="5645425"/>
          </a:xfrm>
        </p:spPr>
        <p:txBody>
          <a:bodyPr>
            <a:normAutofit/>
          </a:bodyPr>
          <a:lstStyle/>
          <a:p>
            <a:pPr marL="0" indent="0">
              <a:buNone/>
            </a:pPr>
            <a:r>
              <a:rPr lang="en-US" b="1" i="0" dirty="0">
                <a:solidFill>
                  <a:srgbClr val="091E42"/>
                </a:solidFill>
                <a:effectLst/>
                <a:latin typeface="Arial" panose="020B0604020202020204" pitchFamily="34" charset="0"/>
                <a:cs typeface="Arial" panose="020B0604020202020204" pitchFamily="34" charset="0"/>
              </a:rPr>
              <a:t>Problem Statement</a:t>
            </a:r>
            <a:endParaRPr lang="en-US" b="0" i="0" dirty="0">
              <a:solidFill>
                <a:srgbClr val="091E42"/>
              </a:solidFill>
              <a:effectLst/>
              <a:latin typeface="Arial" panose="020B0604020202020204" pitchFamily="34" charset="0"/>
              <a:cs typeface="Arial" panose="020B0604020202020204" pitchFamily="34" charset="0"/>
            </a:endParaRPr>
          </a:p>
          <a:p>
            <a:r>
              <a:rPr lang="en-US" sz="1800" b="0" i="0" dirty="0">
                <a:solidFill>
                  <a:srgbClr val="091E42"/>
                </a:solidFill>
                <a:effectLst/>
                <a:latin typeface="freight-text-pro"/>
              </a:rPr>
              <a:t>An education company named X Education sells online courses to industry professionals. On any given day, many professionals who are interested in the courses land on their website and browse for courses. </a:t>
            </a:r>
          </a:p>
          <a:p>
            <a:r>
              <a:rPr lang="en-US" sz="1800" b="0" i="0" dirty="0">
                <a:solidFill>
                  <a:srgbClr val="091E42"/>
                </a:solidFill>
                <a:effectLst/>
                <a:latin typeface="freight-text-pro"/>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endParaRPr lang="en-US" sz="1800" b="0" i="0" dirty="0">
              <a:solidFill>
                <a:srgbClr val="091E42"/>
              </a:solidFill>
              <a:effectLst/>
              <a:latin typeface="freight-text-pro"/>
            </a:endParaRPr>
          </a:p>
          <a:p>
            <a:pPr marL="0" indent="0">
              <a:buNone/>
            </a:pPr>
            <a:r>
              <a:rPr lang="en-US" b="1" dirty="0">
                <a:solidFill>
                  <a:srgbClr val="091E42"/>
                </a:solidFill>
                <a:latin typeface="Arial" panose="020B0604020202020204" pitchFamily="34" charset="0"/>
                <a:cs typeface="Arial" panose="020B0604020202020204" pitchFamily="34" charset="0"/>
              </a:rPr>
              <a:t>Business Goal:</a:t>
            </a:r>
          </a:p>
          <a:p>
            <a:r>
              <a:rPr lang="en-US" sz="2000" dirty="0">
                <a:solidFill>
                  <a:srgbClr val="091E42"/>
                </a:solidFill>
                <a:latin typeface="freight-text-pro"/>
              </a:rPr>
              <a:t>X Education needs help is selecting the most promising leads, i.e. the leads that are most likely to convert into paying customers. The company requires a model wherein it needs to assign a lead score to each of the leads such that the customers with a higher lead score have a higher conversion chance and the customers with a lower lead score have a lower conversion chance. </a:t>
            </a:r>
          </a:p>
          <a:p>
            <a:r>
              <a:rPr lang="en-US" sz="2000" dirty="0">
                <a:solidFill>
                  <a:srgbClr val="091E42"/>
                </a:solidFill>
                <a:latin typeface="freight-text-pro"/>
              </a:rPr>
              <a:t>The CEO, in particular, has given a ballpark of the target lead conversion rate to be around 80%.</a:t>
            </a:r>
          </a:p>
          <a:p>
            <a:pPr marL="0" indent="0">
              <a:buNone/>
            </a:pPr>
            <a:endParaRPr lang="en-US" sz="2000" b="1" dirty="0">
              <a:solidFill>
                <a:srgbClr val="091E42"/>
              </a:solidFill>
              <a:latin typeface="circular"/>
            </a:endParaRPr>
          </a:p>
          <a:p>
            <a:endParaRPr lang="en-US" sz="2000" b="0" i="0" dirty="0">
              <a:solidFill>
                <a:srgbClr val="091E42"/>
              </a:solidFill>
              <a:effectLst/>
              <a:latin typeface="freight-text-pro"/>
            </a:endParaRPr>
          </a:p>
          <a:p>
            <a:endParaRPr lang="en-US" sz="2000" dirty="0">
              <a:solidFill>
                <a:srgbClr val="091E42"/>
              </a:solidFill>
              <a:latin typeface="freight-text-pro"/>
            </a:endParaRPr>
          </a:p>
          <a:p>
            <a:endParaRPr lang="en-US" sz="2000" dirty="0"/>
          </a:p>
        </p:txBody>
      </p:sp>
    </p:spTree>
    <p:extLst>
      <p:ext uri="{BB962C8B-B14F-4D97-AF65-F5344CB8AC3E}">
        <p14:creationId xmlns:p14="http://schemas.microsoft.com/office/powerpoint/2010/main" val="12079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4EA1-8D40-B478-6831-0582F8B797DD}"/>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657AE451-8323-DFEA-2BC4-F77020E06DEB}"/>
              </a:ext>
            </a:extLst>
          </p:cNvPr>
          <p:cNvSpPr>
            <a:spLocks noGrp="1"/>
          </p:cNvSpPr>
          <p:nvPr>
            <p:ph idx="1"/>
          </p:nvPr>
        </p:nvSpPr>
        <p:spPr/>
        <p:txBody>
          <a:bodyPr>
            <a:normAutofit/>
          </a:bodyPr>
          <a:lstStyle/>
          <a:p>
            <a:r>
              <a:rPr lang="en-US" dirty="0"/>
              <a:t>Data cleaning – </a:t>
            </a:r>
            <a:r>
              <a:rPr lang="en-US" sz="1800" dirty="0"/>
              <a:t>removing and imputing the missing values wherever </a:t>
            </a:r>
            <a:r>
              <a:rPr lang="en-IN" sz="1800" dirty="0"/>
              <a:t>necessary.</a:t>
            </a:r>
            <a:endParaRPr lang="en-US" sz="1800" dirty="0"/>
          </a:p>
          <a:p>
            <a:r>
              <a:rPr lang="en-US" dirty="0"/>
              <a:t>Data preparation – </a:t>
            </a:r>
            <a:r>
              <a:rPr lang="en-US" sz="1800" dirty="0"/>
              <a:t>grouping the data and creating dummy variables on categorical data .</a:t>
            </a:r>
          </a:p>
          <a:p>
            <a:r>
              <a:rPr lang="en-US" dirty="0"/>
              <a:t>EDA – </a:t>
            </a:r>
            <a:r>
              <a:rPr lang="en-US" sz="2200" dirty="0"/>
              <a:t>using visualization tools to get insights on data.</a:t>
            </a:r>
          </a:p>
          <a:p>
            <a:r>
              <a:rPr lang="en-US" dirty="0"/>
              <a:t>Model Building – </a:t>
            </a:r>
            <a:r>
              <a:rPr lang="en-US" sz="2200" dirty="0"/>
              <a:t>used both automatic and manual feature selection based on P and VIF values.</a:t>
            </a:r>
          </a:p>
          <a:p>
            <a:r>
              <a:rPr lang="en-US" dirty="0"/>
              <a:t>Prediction on train data – </a:t>
            </a:r>
            <a:r>
              <a:rPr lang="en-US" sz="2200" dirty="0"/>
              <a:t>using the model to predict the outcome.</a:t>
            </a:r>
          </a:p>
          <a:p>
            <a:r>
              <a:rPr lang="en-US" dirty="0"/>
              <a:t>Calculating metrics – </a:t>
            </a:r>
            <a:r>
              <a:rPr lang="en-US" sz="2200" dirty="0"/>
              <a:t>used to determine the predictive power of the model.</a:t>
            </a:r>
          </a:p>
          <a:p>
            <a:r>
              <a:rPr lang="en-US" dirty="0"/>
              <a:t>Prediction on test data – </a:t>
            </a:r>
            <a:r>
              <a:rPr lang="en-US" sz="2200" dirty="0"/>
              <a:t>once satisfied with metrics, used the model to predict the test data.</a:t>
            </a:r>
          </a:p>
        </p:txBody>
      </p:sp>
    </p:spTree>
    <p:extLst>
      <p:ext uri="{BB962C8B-B14F-4D97-AF65-F5344CB8AC3E}">
        <p14:creationId xmlns:p14="http://schemas.microsoft.com/office/powerpoint/2010/main" val="142073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69A1-9CA4-81EC-FB28-A46B7338D924}"/>
              </a:ext>
            </a:extLst>
          </p:cNvPr>
          <p:cNvSpPr>
            <a:spLocks noGrp="1"/>
          </p:cNvSpPr>
          <p:nvPr>
            <p:ph type="title"/>
          </p:nvPr>
        </p:nvSpPr>
        <p:spPr>
          <a:xfrm>
            <a:off x="838200" y="220133"/>
            <a:ext cx="10341077" cy="802423"/>
          </a:xfrm>
        </p:spPr>
        <p:txBody>
          <a:bodyPr>
            <a:normAutofit fontScale="90000"/>
          </a:bodyPr>
          <a:lstStyle/>
          <a:p>
            <a:r>
              <a:rPr lang="en-US" dirty="0"/>
              <a:t>EDA – analysis of the categorical columns</a:t>
            </a:r>
            <a:br>
              <a:rPr lang="en-US" dirty="0"/>
            </a:br>
            <a:endParaRPr lang="en-US" sz="2200" dirty="0"/>
          </a:p>
        </p:txBody>
      </p:sp>
      <p:pic>
        <p:nvPicPr>
          <p:cNvPr id="5" name="Content Placeholder 4">
            <a:extLst>
              <a:ext uri="{FF2B5EF4-FFF2-40B4-BE49-F238E27FC236}">
                <a16:creationId xmlns:a16="http://schemas.microsoft.com/office/drawing/2014/main" id="{BEC222C9-AF27-04FB-32F3-DA52CD705020}"/>
              </a:ext>
            </a:extLst>
          </p:cNvPr>
          <p:cNvPicPr>
            <a:picLocks noGrp="1" noChangeAspect="1"/>
          </p:cNvPicPr>
          <p:nvPr>
            <p:ph idx="1"/>
          </p:nvPr>
        </p:nvPicPr>
        <p:blipFill>
          <a:blip r:embed="rId2"/>
          <a:stretch>
            <a:fillRect/>
          </a:stretch>
        </p:blipFill>
        <p:spPr>
          <a:xfrm>
            <a:off x="700549" y="1391479"/>
            <a:ext cx="7004118" cy="3907523"/>
          </a:xfrm>
        </p:spPr>
      </p:pic>
      <p:sp>
        <p:nvSpPr>
          <p:cNvPr id="7" name="TextBox 6">
            <a:extLst>
              <a:ext uri="{FF2B5EF4-FFF2-40B4-BE49-F238E27FC236}">
                <a16:creationId xmlns:a16="http://schemas.microsoft.com/office/drawing/2014/main" id="{03527C7D-4433-6C97-956F-FDE0551AAB22}"/>
              </a:ext>
            </a:extLst>
          </p:cNvPr>
          <p:cNvSpPr txBox="1"/>
          <p:nvPr/>
        </p:nvSpPr>
        <p:spPr>
          <a:xfrm>
            <a:off x="1218538" y="1022146"/>
            <a:ext cx="6094674" cy="369332"/>
          </a:xfrm>
          <a:prstGeom prst="rect">
            <a:avLst/>
          </a:prstGeom>
          <a:noFill/>
        </p:spPr>
        <p:txBody>
          <a:bodyPr wrap="square">
            <a:spAutoFit/>
          </a:bodyPr>
          <a:lstStyle/>
          <a:p>
            <a:r>
              <a:rPr lang="en-US" sz="1800" dirty="0"/>
              <a:t>Lead Score and Last Notable Activity</a:t>
            </a:r>
            <a:endParaRPr lang="en-US" dirty="0"/>
          </a:p>
        </p:txBody>
      </p:sp>
      <p:sp>
        <p:nvSpPr>
          <p:cNvPr id="3" name="TextBox 2">
            <a:extLst>
              <a:ext uri="{FF2B5EF4-FFF2-40B4-BE49-F238E27FC236}">
                <a16:creationId xmlns:a16="http://schemas.microsoft.com/office/drawing/2014/main" id="{C02677C7-FEFC-8621-1C6A-2A2D61E9D627}"/>
              </a:ext>
            </a:extLst>
          </p:cNvPr>
          <p:cNvSpPr txBox="1"/>
          <p:nvPr/>
        </p:nvSpPr>
        <p:spPr>
          <a:xfrm>
            <a:off x="838199" y="5574131"/>
            <a:ext cx="8136467" cy="1184940"/>
          </a:xfrm>
          <a:prstGeom prst="rect">
            <a:avLst/>
          </a:prstGeom>
          <a:noFill/>
        </p:spPr>
        <p:txBody>
          <a:bodyPr wrap="square" rtlCol="0">
            <a:spAutoFit/>
          </a:bodyPr>
          <a:lstStyle/>
          <a:p>
            <a:r>
              <a:rPr lang="en-US" sz="1200" b="0" i="0" dirty="0">
                <a:solidFill>
                  <a:srgbClr val="000000"/>
                </a:solidFill>
                <a:effectLst/>
                <a:latin typeface="Helvetica Neue"/>
              </a:rPr>
              <a:t>Observation:</a:t>
            </a:r>
          </a:p>
          <a:p>
            <a:endParaRPr lang="en-US" sz="1200" b="0" i="0" dirty="0">
              <a:solidFill>
                <a:srgbClr val="000000"/>
              </a:solidFill>
              <a:effectLst/>
              <a:latin typeface="Helvetica Neue"/>
            </a:endParaRPr>
          </a:p>
          <a:p>
            <a:pPr>
              <a:buFont typeface="+mj-lt"/>
              <a:buAutoNum type="arabicPeriod"/>
            </a:pPr>
            <a:r>
              <a:rPr lang="en-US" sz="1200" b="0" i="0" dirty="0">
                <a:solidFill>
                  <a:srgbClr val="000000"/>
                </a:solidFill>
                <a:effectLst/>
                <a:latin typeface="Helvetica Neue"/>
              </a:rPr>
              <a:t>In Lead Source, Direct traffic and Google has highest weightage, But reference has the highest conversions rate</a:t>
            </a:r>
          </a:p>
          <a:p>
            <a:pPr>
              <a:buFont typeface="+mj-lt"/>
              <a:buAutoNum type="arabicPeriod"/>
            </a:pPr>
            <a:r>
              <a:rPr lang="en-US" sz="1200" b="0" i="0" dirty="0">
                <a:solidFill>
                  <a:srgbClr val="000000"/>
                </a:solidFill>
                <a:effectLst/>
                <a:latin typeface="Helvetica Neue"/>
              </a:rPr>
              <a:t>SMS Sent has the good conversion rate, while modified and email opened has higher count value</a:t>
            </a:r>
          </a:p>
          <a:p>
            <a:pPr>
              <a:buFont typeface="+mj-lt"/>
              <a:buAutoNum type="arabicPeriod"/>
            </a:pPr>
            <a:r>
              <a:rPr lang="en-US" sz="1200" b="0" i="0" dirty="0">
                <a:solidFill>
                  <a:srgbClr val="000000"/>
                </a:solidFill>
                <a:effectLst/>
                <a:latin typeface="Helvetica Neue"/>
              </a:rPr>
              <a:t>Lead Import has very less count as well as conversion rate and hence can be ignored</a:t>
            </a:r>
          </a:p>
          <a:p>
            <a:endParaRPr lang="en-IN" sz="1100" dirty="0"/>
          </a:p>
        </p:txBody>
      </p:sp>
    </p:spTree>
    <p:extLst>
      <p:ext uri="{BB962C8B-B14F-4D97-AF65-F5344CB8AC3E}">
        <p14:creationId xmlns:p14="http://schemas.microsoft.com/office/powerpoint/2010/main" val="398706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0182-C1AA-5631-CF5B-BA50F9034E86}"/>
              </a:ext>
            </a:extLst>
          </p:cNvPr>
          <p:cNvSpPr>
            <a:spLocks noGrp="1"/>
          </p:cNvSpPr>
          <p:nvPr>
            <p:ph type="title"/>
          </p:nvPr>
        </p:nvSpPr>
        <p:spPr>
          <a:xfrm>
            <a:off x="1041401" y="1028464"/>
            <a:ext cx="10515600" cy="384092"/>
          </a:xfrm>
        </p:spPr>
        <p:txBody>
          <a:bodyPr>
            <a:normAutofit/>
          </a:bodyPr>
          <a:lstStyle/>
          <a:p>
            <a:r>
              <a:rPr lang="en-US" sz="1800" b="1" dirty="0"/>
              <a:t>What is your current occupation</a:t>
            </a:r>
            <a:endParaRPr lang="en-US" b="1" dirty="0"/>
          </a:p>
        </p:txBody>
      </p:sp>
      <p:pic>
        <p:nvPicPr>
          <p:cNvPr id="5" name="Content Placeholder 4">
            <a:extLst>
              <a:ext uri="{FF2B5EF4-FFF2-40B4-BE49-F238E27FC236}">
                <a16:creationId xmlns:a16="http://schemas.microsoft.com/office/drawing/2014/main" id="{FE33C111-7530-F33E-F95A-3826D875E3EF}"/>
              </a:ext>
            </a:extLst>
          </p:cNvPr>
          <p:cNvPicPr>
            <a:picLocks noGrp="1" noChangeAspect="1"/>
          </p:cNvPicPr>
          <p:nvPr>
            <p:ph idx="1"/>
          </p:nvPr>
        </p:nvPicPr>
        <p:blipFill>
          <a:blip r:embed="rId2"/>
          <a:stretch>
            <a:fillRect/>
          </a:stretch>
        </p:blipFill>
        <p:spPr>
          <a:xfrm>
            <a:off x="463909" y="1303867"/>
            <a:ext cx="10039679" cy="4141576"/>
          </a:xfrm>
        </p:spPr>
      </p:pic>
      <p:sp>
        <p:nvSpPr>
          <p:cNvPr id="3" name="TextBox 2">
            <a:extLst>
              <a:ext uri="{FF2B5EF4-FFF2-40B4-BE49-F238E27FC236}">
                <a16:creationId xmlns:a16="http://schemas.microsoft.com/office/drawing/2014/main" id="{D8C0591C-88C1-C59A-D6C0-FD804A8A00D7}"/>
              </a:ext>
            </a:extLst>
          </p:cNvPr>
          <p:cNvSpPr txBox="1"/>
          <p:nvPr/>
        </p:nvSpPr>
        <p:spPr>
          <a:xfrm>
            <a:off x="463909" y="5445443"/>
            <a:ext cx="8746066" cy="1446550"/>
          </a:xfrm>
          <a:prstGeom prst="rect">
            <a:avLst/>
          </a:prstGeom>
          <a:noFill/>
        </p:spPr>
        <p:txBody>
          <a:bodyPr wrap="square" rtlCol="0">
            <a:spAutoFit/>
          </a:bodyPr>
          <a:lstStyle/>
          <a:p>
            <a:pPr algn="l"/>
            <a:r>
              <a:rPr lang="en-US" sz="1400" b="0" i="0" dirty="0">
                <a:solidFill>
                  <a:srgbClr val="000000"/>
                </a:solidFill>
                <a:effectLst/>
                <a:latin typeface="Helvetica Neue"/>
              </a:rPr>
              <a:t>Observations:</a:t>
            </a:r>
          </a:p>
          <a:p>
            <a:pPr algn="l"/>
            <a:endParaRPr lang="en-US" sz="1400" b="0" i="0" dirty="0">
              <a:solidFill>
                <a:srgbClr val="000000"/>
              </a:solidFill>
              <a:effectLst/>
              <a:latin typeface="Helvetica Neue"/>
            </a:endParaRPr>
          </a:p>
          <a:p>
            <a:pPr algn="l">
              <a:buFont typeface="+mj-lt"/>
              <a:buAutoNum type="arabicPeriod"/>
            </a:pPr>
            <a:r>
              <a:rPr lang="en-US" sz="1400" b="0" i="0" dirty="0">
                <a:solidFill>
                  <a:srgbClr val="000000"/>
                </a:solidFill>
                <a:effectLst/>
                <a:latin typeface="Helvetica Neue"/>
              </a:rPr>
              <a:t>Unemployed candidates have highest count, while working professionals have the highest conversion rate</a:t>
            </a:r>
          </a:p>
          <a:p>
            <a:pPr algn="l">
              <a:buFont typeface="+mj-lt"/>
              <a:buAutoNum type="arabicPeriod"/>
            </a:pPr>
            <a:r>
              <a:rPr lang="en-US" sz="1400" b="0" i="0" dirty="0">
                <a:solidFill>
                  <a:srgbClr val="000000"/>
                </a:solidFill>
                <a:effectLst/>
                <a:latin typeface="Helvetica Neue"/>
              </a:rPr>
              <a:t>Better career prospects have both higher weightage ~50% conversion rate</a:t>
            </a:r>
          </a:p>
          <a:p>
            <a:pPr algn="l">
              <a:buFont typeface="+mj-lt"/>
              <a:buAutoNum type="arabicPeriod"/>
            </a:pPr>
            <a:r>
              <a:rPr lang="en-US" sz="1400" b="0" i="0" dirty="0">
                <a:solidFill>
                  <a:srgbClr val="000000"/>
                </a:solidFill>
                <a:effectLst/>
                <a:latin typeface="Helvetica Neue"/>
              </a:rPr>
              <a:t>Mumbai has higher count and Thane and outskirts has better conversion rate</a:t>
            </a:r>
          </a:p>
          <a:p>
            <a:endParaRPr lang="en-IN" dirty="0"/>
          </a:p>
        </p:txBody>
      </p:sp>
      <p:sp>
        <p:nvSpPr>
          <p:cNvPr id="4" name="Title 1">
            <a:extLst>
              <a:ext uri="{FF2B5EF4-FFF2-40B4-BE49-F238E27FC236}">
                <a16:creationId xmlns:a16="http://schemas.microsoft.com/office/drawing/2014/main" id="{17360E4D-3C38-060B-1E67-4DC73F3A8615}"/>
              </a:ext>
            </a:extLst>
          </p:cNvPr>
          <p:cNvSpPr txBox="1">
            <a:spLocks/>
          </p:cNvSpPr>
          <p:nvPr/>
        </p:nvSpPr>
        <p:spPr>
          <a:xfrm>
            <a:off x="838200" y="220133"/>
            <a:ext cx="10341077" cy="80833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EDA – analysis of the categorical columns</a:t>
            </a:r>
            <a:br>
              <a:rPr lang="en-US" dirty="0"/>
            </a:br>
            <a:endParaRPr lang="en-US" sz="2200" dirty="0"/>
          </a:p>
        </p:txBody>
      </p:sp>
    </p:spTree>
    <p:extLst>
      <p:ext uri="{BB962C8B-B14F-4D97-AF65-F5344CB8AC3E}">
        <p14:creationId xmlns:p14="http://schemas.microsoft.com/office/powerpoint/2010/main" val="29643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1B2F-29A2-3550-CE5B-999EA58D25E3}"/>
              </a:ext>
            </a:extLst>
          </p:cNvPr>
          <p:cNvSpPr>
            <a:spLocks noGrp="1"/>
          </p:cNvSpPr>
          <p:nvPr>
            <p:ph type="title"/>
          </p:nvPr>
        </p:nvSpPr>
        <p:spPr>
          <a:xfrm>
            <a:off x="838200" y="731778"/>
            <a:ext cx="10515600" cy="581555"/>
          </a:xfrm>
        </p:spPr>
        <p:txBody>
          <a:bodyPr>
            <a:normAutofit/>
          </a:bodyPr>
          <a:lstStyle/>
          <a:p>
            <a:r>
              <a:rPr lang="en-US" sz="1800" b="1" dirty="0"/>
              <a:t>Tags and Lead Origin</a:t>
            </a:r>
          </a:p>
        </p:txBody>
      </p:sp>
      <p:pic>
        <p:nvPicPr>
          <p:cNvPr id="5" name="Content Placeholder 4">
            <a:extLst>
              <a:ext uri="{FF2B5EF4-FFF2-40B4-BE49-F238E27FC236}">
                <a16:creationId xmlns:a16="http://schemas.microsoft.com/office/drawing/2014/main" id="{179C40F6-AB5C-6424-9956-5C57A7796752}"/>
              </a:ext>
            </a:extLst>
          </p:cNvPr>
          <p:cNvPicPr>
            <a:picLocks noGrp="1" noChangeAspect="1"/>
          </p:cNvPicPr>
          <p:nvPr>
            <p:ph idx="1"/>
          </p:nvPr>
        </p:nvPicPr>
        <p:blipFill>
          <a:blip r:embed="rId2"/>
          <a:stretch>
            <a:fillRect/>
          </a:stretch>
        </p:blipFill>
        <p:spPr>
          <a:xfrm>
            <a:off x="902926" y="1253331"/>
            <a:ext cx="7857633" cy="3564202"/>
          </a:xfrm>
        </p:spPr>
      </p:pic>
      <p:sp>
        <p:nvSpPr>
          <p:cNvPr id="3" name="Title 1">
            <a:extLst>
              <a:ext uri="{FF2B5EF4-FFF2-40B4-BE49-F238E27FC236}">
                <a16:creationId xmlns:a16="http://schemas.microsoft.com/office/drawing/2014/main" id="{C3A3BB64-F674-07FA-1E4A-6189130F8B59}"/>
              </a:ext>
            </a:extLst>
          </p:cNvPr>
          <p:cNvSpPr txBox="1">
            <a:spLocks/>
          </p:cNvSpPr>
          <p:nvPr/>
        </p:nvSpPr>
        <p:spPr>
          <a:xfrm>
            <a:off x="838200" y="220133"/>
            <a:ext cx="10341077" cy="80242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EDA – analysis of the categorical columns</a:t>
            </a:r>
            <a:br>
              <a:rPr lang="en-US" dirty="0"/>
            </a:br>
            <a:endParaRPr lang="en-US" sz="2200" dirty="0"/>
          </a:p>
        </p:txBody>
      </p:sp>
      <p:sp>
        <p:nvSpPr>
          <p:cNvPr id="4" name="TextBox 3">
            <a:extLst>
              <a:ext uri="{FF2B5EF4-FFF2-40B4-BE49-F238E27FC236}">
                <a16:creationId xmlns:a16="http://schemas.microsoft.com/office/drawing/2014/main" id="{DA5DEFB7-7C60-3EA3-DA7E-0BEDEBD210CF}"/>
              </a:ext>
            </a:extLst>
          </p:cNvPr>
          <p:cNvSpPr txBox="1"/>
          <p:nvPr/>
        </p:nvSpPr>
        <p:spPr>
          <a:xfrm>
            <a:off x="838200" y="4978399"/>
            <a:ext cx="9728200" cy="1323439"/>
          </a:xfrm>
          <a:prstGeom prst="rect">
            <a:avLst/>
          </a:prstGeom>
          <a:noFill/>
        </p:spPr>
        <p:txBody>
          <a:bodyPr wrap="square" rtlCol="0">
            <a:spAutoFit/>
          </a:bodyPr>
          <a:lstStyle/>
          <a:p>
            <a:r>
              <a:rPr lang="en-US" sz="1600" dirty="0"/>
              <a:t>Observation:</a:t>
            </a:r>
          </a:p>
          <a:p>
            <a:endParaRPr lang="en-US" sz="1600" dirty="0"/>
          </a:p>
          <a:p>
            <a:r>
              <a:rPr lang="en-US" sz="1600" dirty="0"/>
              <a:t> 1) revert after reading the email has extremely high conversion rate</a:t>
            </a:r>
          </a:p>
          <a:p>
            <a:r>
              <a:rPr lang="en-US" sz="1600" dirty="0"/>
              <a:t> 2) In Lead Origin, API and Landing Page Submission has highest weightage in terms of counts, Lead Add Form has                     the highest conversion rate</a:t>
            </a:r>
            <a:endParaRPr lang="en-IN" sz="1600" dirty="0"/>
          </a:p>
        </p:txBody>
      </p:sp>
    </p:spTree>
    <p:extLst>
      <p:ext uri="{BB962C8B-B14F-4D97-AF65-F5344CB8AC3E}">
        <p14:creationId xmlns:p14="http://schemas.microsoft.com/office/powerpoint/2010/main" val="392153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E98BC-601D-4969-D719-7358E4DBDF8A}"/>
              </a:ext>
            </a:extLst>
          </p:cNvPr>
          <p:cNvSpPr>
            <a:spLocks noGrp="1"/>
          </p:cNvSpPr>
          <p:nvPr>
            <p:ph idx="1"/>
          </p:nvPr>
        </p:nvSpPr>
        <p:spPr>
          <a:xfrm>
            <a:off x="838200" y="580444"/>
            <a:ext cx="10668000" cy="5772647"/>
          </a:xfrm>
        </p:spPr>
        <p:txBody>
          <a:bodyPr/>
          <a:lstStyle/>
          <a:p>
            <a:pPr algn="l"/>
            <a:r>
              <a:rPr lang="en-US" dirty="0"/>
              <a:t>Feature scaling : </a:t>
            </a:r>
            <a:endParaRPr lang="en-IN" sz="1800" b="0" i="0" u="none" strike="noStrike" baseline="0" dirty="0">
              <a:solidFill>
                <a:srgbClr val="000000"/>
              </a:solidFill>
              <a:latin typeface="Calibri" panose="020F0502020204030204" pitchFamily="34" charset="0"/>
            </a:endParaRPr>
          </a:p>
          <a:p>
            <a:r>
              <a:rPr lang="en-US" sz="1400" b="1" i="0" u="none" strike="noStrike" baseline="0" dirty="0">
                <a:solidFill>
                  <a:srgbClr val="000000"/>
                </a:solidFill>
              </a:rPr>
              <a:t>Using the Recursive Feature Elimination we went ahead and selected the 20 top important features. Using the statistics generated, we recursively tried looking at the P-value and VIF value in order to select the most significant values that should be present and dropped the insignificant variables. </a:t>
            </a:r>
          </a:p>
          <a:p>
            <a:r>
              <a:rPr lang="en-US" sz="1400" b="1" dirty="0"/>
              <a:t>we choose these values as cutoff and removed the variables/features one by one, Cutoff Value for P=0.05 and Cutoff Value for VIF = 5.</a:t>
            </a:r>
          </a:p>
          <a:p>
            <a:endParaRPr lang="en-US" dirty="0"/>
          </a:p>
          <a:p>
            <a:pPr marL="0" indent="0">
              <a:buNone/>
            </a:pPr>
            <a:endParaRPr lang="en-US" dirty="0"/>
          </a:p>
          <a:p>
            <a:pPr marL="0" indent="0">
              <a:buNone/>
            </a:pPr>
            <a:r>
              <a:rPr lang="en-US" dirty="0"/>
              <a:t>Final variables list : </a:t>
            </a:r>
          </a:p>
        </p:txBody>
      </p:sp>
      <p:pic>
        <p:nvPicPr>
          <p:cNvPr id="4" name="Picture 3">
            <a:extLst>
              <a:ext uri="{FF2B5EF4-FFF2-40B4-BE49-F238E27FC236}">
                <a16:creationId xmlns:a16="http://schemas.microsoft.com/office/drawing/2014/main" id="{6DF92BA6-7C80-BE6F-9188-0BA78C6491AE}"/>
              </a:ext>
            </a:extLst>
          </p:cNvPr>
          <p:cNvPicPr>
            <a:picLocks noChangeAspect="1"/>
          </p:cNvPicPr>
          <p:nvPr/>
        </p:nvPicPr>
        <p:blipFill>
          <a:blip r:embed="rId2"/>
          <a:stretch>
            <a:fillRect/>
          </a:stretch>
        </p:blipFill>
        <p:spPr>
          <a:xfrm>
            <a:off x="4369100" y="2135925"/>
            <a:ext cx="2819099" cy="3969752"/>
          </a:xfrm>
          <a:prstGeom prst="rect">
            <a:avLst/>
          </a:prstGeom>
        </p:spPr>
      </p:pic>
    </p:spTree>
    <p:extLst>
      <p:ext uri="{BB962C8B-B14F-4D97-AF65-F5344CB8AC3E}">
        <p14:creationId xmlns:p14="http://schemas.microsoft.com/office/powerpoint/2010/main" val="157360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6A00-BA58-2788-3D1C-4B139F3C6283}"/>
              </a:ext>
            </a:extLst>
          </p:cNvPr>
          <p:cNvSpPr>
            <a:spLocks noGrp="1"/>
          </p:cNvSpPr>
          <p:nvPr>
            <p:ph type="title"/>
          </p:nvPr>
        </p:nvSpPr>
        <p:spPr/>
        <p:txBody>
          <a:bodyPr>
            <a:normAutofit/>
          </a:bodyPr>
          <a:lstStyle/>
          <a:p>
            <a:r>
              <a:rPr lang="en-US" sz="3600" b="1" dirty="0"/>
              <a:t>Model evaluation</a:t>
            </a:r>
          </a:p>
        </p:txBody>
      </p:sp>
      <p:sp>
        <p:nvSpPr>
          <p:cNvPr id="3" name="Content Placeholder 2">
            <a:extLst>
              <a:ext uri="{FF2B5EF4-FFF2-40B4-BE49-F238E27FC236}">
                <a16:creationId xmlns:a16="http://schemas.microsoft.com/office/drawing/2014/main" id="{A65616B1-43AA-A2FF-52A2-47CC94F0396F}"/>
              </a:ext>
            </a:extLst>
          </p:cNvPr>
          <p:cNvSpPr>
            <a:spLocks noGrp="1"/>
          </p:cNvSpPr>
          <p:nvPr>
            <p:ph idx="1"/>
          </p:nvPr>
        </p:nvSpPr>
        <p:spPr>
          <a:xfrm>
            <a:off x="838200" y="1335819"/>
            <a:ext cx="10515600" cy="4841144"/>
          </a:xfrm>
        </p:spPr>
        <p:txBody>
          <a:bodyPr/>
          <a:lstStyle/>
          <a:p>
            <a:r>
              <a:rPr lang="en-US" dirty="0"/>
              <a:t>Specificity and sensitivity:</a:t>
            </a:r>
          </a:p>
          <a:p>
            <a:pPr marL="0" indent="0">
              <a:buNone/>
            </a:pPr>
            <a:endParaRPr lang="en-US" dirty="0"/>
          </a:p>
        </p:txBody>
      </p:sp>
      <p:pic>
        <p:nvPicPr>
          <p:cNvPr id="7" name="Picture 6">
            <a:extLst>
              <a:ext uri="{FF2B5EF4-FFF2-40B4-BE49-F238E27FC236}">
                <a16:creationId xmlns:a16="http://schemas.microsoft.com/office/drawing/2014/main" id="{996AE54F-4A34-DF6D-8E67-1E98A0DA5C23}"/>
              </a:ext>
            </a:extLst>
          </p:cNvPr>
          <p:cNvPicPr>
            <a:picLocks noChangeAspect="1"/>
          </p:cNvPicPr>
          <p:nvPr/>
        </p:nvPicPr>
        <p:blipFill>
          <a:blip r:embed="rId2"/>
          <a:stretch>
            <a:fillRect/>
          </a:stretch>
        </p:blipFill>
        <p:spPr>
          <a:xfrm>
            <a:off x="726819" y="1807191"/>
            <a:ext cx="5683814" cy="4369772"/>
          </a:xfrm>
          <a:prstGeom prst="rect">
            <a:avLst/>
          </a:prstGeom>
        </p:spPr>
      </p:pic>
      <p:sp>
        <p:nvSpPr>
          <p:cNvPr id="5" name="object 4">
            <a:extLst>
              <a:ext uri="{FF2B5EF4-FFF2-40B4-BE49-F238E27FC236}">
                <a16:creationId xmlns:a16="http://schemas.microsoft.com/office/drawing/2014/main" id="{B76FD980-6919-BD40-A441-6E84722468A2}"/>
              </a:ext>
            </a:extLst>
          </p:cNvPr>
          <p:cNvSpPr txBox="1"/>
          <p:nvPr/>
        </p:nvSpPr>
        <p:spPr>
          <a:xfrm>
            <a:off x="6614625" y="1807191"/>
            <a:ext cx="2775585" cy="936154"/>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1500" dirty="0">
                <a:latin typeface="Times New Roman"/>
                <a:cs typeface="Times New Roman"/>
              </a:rPr>
              <a:t>Accuracy</a:t>
            </a:r>
            <a:r>
              <a:rPr sz="1500" spc="-25"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lang="en-IN" sz="1500" spc="-25" dirty="0">
                <a:latin typeface="Times New Roman"/>
                <a:cs typeface="Times New Roman"/>
              </a:rPr>
              <a:t>92</a:t>
            </a:r>
            <a:r>
              <a:rPr sz="1500" spc="-25" dirty="0">
                <a:latin typeface="Times New Roman"/>
                <a:cs typeface="Times New Roman"/>
              </a:rPr>
              <a:t>%</a:t>
            </a:r>
            <a:endParaRPr sz="1500" dirty="0">
              <a:latin typeface="Times New Roman"/>
              <a:cs typeface="Times New Roman"/>
            </a:endParaRPr>
          </a:p>
          <a:p>
            <a:pPr marL="299085" indent="-286385">
              <a:lnSpc>
                <a:spcPct val="100000"/>
              </a:lnSpc>
              <a:buFont typeface="Arial MT"/>
              <a:buChar char="•"/>
              <a:tabLst>
                <a:tab pos="299085" algn="l"/>
              </a:tabLst>
            </a:pPr>
            <a:r>
              <a:rPr sz="1500" dirty="0">
                <a:latin typeface="Times New Roman"/>
                <a:cs typeface="Times New Roman"/>
              </a:rPr>
              <a:t>Sensitivity</a:t>
            </a:r>
            <a:r>
              <a:rPr sz="1500" spc="-25" dirty="0">
                <a:latin typeface="Times New Roman"/>
                <a:cs typeface="Times New Roman"/>
              </a:rPr>
              <a:t> </a:t>
            </a:r>
            <a:r>
              <a:rPr sz="1500" dirty="0">
                <a:latin typeface="Times New Roman"/>
                <a:cs typeface="Times New Roman"/>
              </a:rPr>
              <a:t>-</a:t>
            </a:r>
            <a:r>
              <a:rPr lang="en-IN" sz="1500" spc="-10" dirty="0">
                <a:latin typeface="Times New Roman"/>
                <a:cs typeface="Times New Roman"/>
              </a:rPr>
              <a:t> 91</a:t>
            </a:r>
            <a:r>
              <a:rPr sz="1500" spc="-50" dirty="0">
                <a:latin typeface="Times New Roman"/>
                <a:cs typeface="Times New Roman"/>
              </a:rPr>
              <a:t>%</a:t>
            </a:r>
            <a:endParaRPr sz="1500" dirty="0">
              <a:latin typeface="Times New Roman"/>
              <a:cs typeface="Times New Roman"/>
            </a:endParaRPr>
          </a:p>
          <a:p>
            <a:pPr marL="299085" indent="-286385">
              <a:lnSpc>
                <a:spcPct val="100000"/>
              </a:lnSpc>
              <a:buFont typeface="Arial MT"/>
              <a:buChar char="•"/>
              <a:tabLst>
                <a:tab pos="299085" algn="l"/>
              </a:tabLst>
            </a:pPr>
            <a:r>
              <a:rPr sz="1500" dirty="0">
                <a:latin typeface="Times New Roman"/>
                <a:cs typeface="Times New Roman"/>
              </a:rPr>
              <a:t>Specificity</a:t>
            </a:r>
            <a:r>
              <a:rPr sz="1500" spc="-35"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lang="en-IN" sz="1500" spc="-10" dirty="0">
                <a:latin typeface="Times New Roman"/>
                <a:cs typeface="Times New Roman"/>
              </a:rPr>
              <a:t>92</a:t>
            </a:r>
            <a:r>
              <a:rPr sz="1500" spc="-15" dirty="0">
                <a:latin typeface="Times New Roman"/>
                <a:cs typeface="Times New Roman"/>
              </a:rPr>
              <a:t> </a:t>
            </a:r>
            <a:r>
              <a:rPr sz="1500" spc="-50" dirty="0">
                <a:latin typeface="Times New Roman"/>
                <a:cs typeface="Times New Roman"/>
              </a:rPr>
              <a:t>%</a:t>
            </a:r>
            <a:endParaRPr sz="1500" dirty="0">
              <a:latin typeface="Times New Roman"/>
              <a:cs typeface="Times New Roman"/>
            </a:endParaRPr>
          </a:p>
          <a:p>
            <a:pPr marL="12700">
              <a:lnSpc>
                <a:spcPct val="100000"/>
              </a:lnSpc>
              <a:tabLst>
                <a:tab pos="299085" algn="l"/>
              </a:tabLst>
            </a:pPr>
            <a:endParaRPr sz="1500" dirty="0">
              <a:latin typeface="Times New Roman"/>
              <a:cs typeface="Times New Roman"/>
            </a:endParaRPr>
          </a:p>
        </p:txBody>
      </p:sp>
      <p:sp>
        <p:nvSpPr>
          <p:cNvPr id="23" name="Rectangle 3">
            <a:extLst>
              <a:ext uri="{FF2B5EF4-FFF2-40B4-BE49-F238E27FC236}">
                <a16:creationId xmlns:a16="http://schemas.microsoft.com/office/drawing/2014/main" id="{946F354E-51DF-90DF-C85A-1EAA6E70EDC1}"/>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[[3679 305] [ 204 2280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53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C4FE-7EC3-1076-F1A8-89A7A0E31815}"/>
              </a:ext>
            </a:extLst>
          </p:cNvPr>
          <p:cNvSpPr>
            <a:spLocks noGrp="1"/>
          </p:cNvSpPr>
          <p:nvPr>
            <p:ph type="title"/>
          </p:nvPr>
        </p:nvSpPr>
        <p:spPr>
          <a:xfrm>
            <a:off x="736600" y="55562"/>
            <a:ext cx="10515600" cy="625475"/>
          </a:xfrm>
        </p:spPr>
        <p:txBody>
          <a:bodyPr>
            <a:normAutofit fontScale="90000"/>
          </a:bodyPr>
          <a:lstStyle/>
          <a:p>
            <a:r>
              <a:rPr lang="en-US" sz="4400" b="1" dirty="0"/>
              <a:t>Model evaluation</a:t>
            </a:r>
            <a:endParaRPr lang="en-IN" dirty="0"/>
          </a:p>
        </p:txBody>
      </p:sp>
      <p:sp>
        <p:nvSpPr>
          <p:cNvPr id="3" name="Content Placeholder 2">
            <a:extLst>
              <a:ext uri="{FF2B5EF4-FFF2-40B4-BE49-F238E27FC236}">
                <a16:creationId xmlns:a16="http://schemas.microsoft.com/office/drawing/2014/main" id="{8F8F040C-F382-0448-0876-10F16C8027D9}"/>
              </a:ext>
            </a:extLst>
          </p:cNvPr>
          <p:cNvSpPr>
            <a:spLocks noGrp="1"/>
          </p:cNvSpPr>
          <p:nvPr>
            <p:ph idx="1"/>
          </p:nvPr>
        </p:nvSpPr>
        <p:spPr>
          <a:xfrm>
            <a:off x="736600" y="681037"/>
            <a:ext cx="10515600" cy="3586163"/>
          </a:xfrm>
        </p:spPr>
        <p:txBody>
          <a:bodyPr/>
          <a:lstStyle/>
          <a:p>
            <a:r>
              <a:rPr lang="en-US" dirty="0"/>
              <a:t>Precision and Recall:</a:t>
            </a:r>
          </a:p>
          <a:p>
            <a:endParaRPr lang="en-IN" dirty="0"/>
          </a:p>
        </p:txBody>
      </p:sp>
      <p:pic>
        <p:nvPicPr>
          <p:cNvPr id="7" name="Picture 6">
            <a:extLst>
              <a:ext uri="{FF2B5EF4-FFF2-40B4-BE49-F238E27FC236}">
                <a16:creationId xmlns:a16="http://schemas.microsoft.com/office/drawing/2014/main" id="{787FD1DE-884C-D29F-899E-5311B8522BF4}"/>
              </a:ext>
            </a:extLst>
          </p:cNvPr>
          <p:cNvPicPr>
            <a:picLocks noChangeAspect="1"/>
          </p:cNvPicPr>
          <p:nvPr/>
        </p:nvPicPr>
        <p:blipFill>
          <a:blip r:embed="rId2"/>
          <a:stretch>
            <a:fillRect/>
          </a:stretch>
        </p:blipFill>
        <p:spPr>
          <a:xfrm>
            <a:off x="939800" y="1202791"/>
            <a:ext cx="4972744" cy="3064409"/>
          </a:xfrm>
          <a:prstGeom prst="rect">
            <a:avLst/>
          </a:prstGeom>
        </p:spPr>
      </p:pic>
      <p:sp>
        <p:nvSpPr>
          <p:cNvPr id="8" name="object 4">
            <a:extLst>
              <a:ext uri="{FF2B5EF4-FFF2-40B4-BE49-F238E27FC236}">
                <a16:creationId xmlns:a16="http://schemas.microsoft.com/office/drawing/2014/main" id="{84EF8BFA-D49D-D7D4-EE92-2820EB87002E}"/>
              </a:ext>
            </a:extLst>
          </p:cNvPr>
          <p:cNvSpPr txBox="1"/>
          <p:nvPr/>
        </p:nvSpPr>
        <p:spPr>
          <a:xfrm>
            <a:off x="6529959" y="1202791"/>
            <a:ext cx="2775585" cy="936154"/>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1500" dirty="0">
                <a:latin typeface="Times New Roman"/>
                <a:cs typeface="Times New Roman"/>
              </a:rPr>
              <a:t>Accuracy</a:t>
            </a:r>
            <a:r>
              <a:rPr sz="1500" spc="-25" dirty="0">
                <a:latin typeface="Times New Roman"/>
                <a:cs typeface="Times New Roman"/>
              </a:rPr>
              <a:t> </a:t>
            </a:r>
            <a:r>
              <a:rPr sz="1500" dirty="0">
                <a:latin typeface="Times New Roman"/>
                <a:cs typeface="Times New Roman"/>
              </a:rPr>
              <a:t>-</a:t>
            </a:r>
            <a:r>
              <a:rPr sz="1500" spc="-25" dirty="0">
                <a:latin typeface="Times New Roman"/>
                <a:cs typeface="Times New Roman"/>
              </a:rPr>
              <a:t> </a:t>
            </a:r>
            <a:r>
              <a:rPr lang="en-IN" sz="1500" spc="-25" dirty="0">
                <a:latin typeface="Times New Roman"/>
                <a:cs typeface="Times New Roman"/>
              </a:rPr>
              <a:t>92</a:t>
            </a:r>
            <a:r>
              <a:rPr sz="1500" spc="-25" dirty="0">
                <a:latin typeface="Times New Roman"/>
                <a:cs typeface="Times New Roman"/>
              </a:rPr>
              <a:t>%</a:t>
            </a:r>
            <a:endParaRPr sz="1500" dirty="0">
              <a:latin typeface="Times New Roman"/>
              <a:cs typeface="Times New Roman"/>
            </a:endParaRPr>
          </a:p>
          <a:p>
            <a:pPr marL="299085" indent="-286385">
              <a:lnSpc>
                <a:spcPct val="100000"/>
              </a:lnSpc>
              <a:buFont typeface="Arial MT"/>
              <a:buChar char="•"/>
              <a:tabLst>
                <a:tab pos="299085" algn="l"/>
              </a:tabLst>
            </a:pPr>
            <a:r>
              <a:rPr lang="en-IN" sz="1500" dirty="0">
                <a:latin typeface="Times New Roman"/>
                <a:cs typeface="Times New Roman"/>
              </a:rPr>
              <a:t>Precision</a:t>
            </a:r>
            <a:r>
              <a:rPr sz="1500" spc="-25" dirty="0">
                <a:latin typeface="Times New Roman"/>
                <a:cs typeface="Times New Roman"/>
              </a:rPr>
              <a:t> </a:t>
            </a:r>
            <a:r>
              <a:rPr sz="1500" dirty="0">
                <a:latin typeface="Times New Roman"/>
                <a:cs typeface="Times New Roman"/>
              </a:rPr>
              <a:t>-</a:t>
            </a:r>
            <a:r>
              <a:rPr lang="en-IN" sz="1500" spc="-10" dirty="0">
                <a:latin typeface="Times New Roman"/>
                <a:cs typeface="Times New Roman"/>
              </a:rPr>
              <a:t> 90</a:t>
            </a:r>
            <a:r>
              <a:rPr sz="1500" spc="-50" dirty="0">
                <a:latin typeface="Times New Roman"/>
                <a:cs typeface="Times New Roman"/>
              </a:rPr>
              <a:t>%</a:t>
            </a:r>
            <a:endParaRPr sz="1500" dirty="0">
              <a:latin typeface="Times New Roman"/>
              <a:cs typeface="Times New Roman"/>
            </a:endParaRPr>
          </a:p>
          <a:p>
            <a:pPr marL="299085" indent="-286385">
              <a:lnSpc>
                <a:spcPct val="100000"/>
              </a:lnSpc>
              <a:buFont typeface="Arial MT"/>
              <a:buChar char="•"/>
              <a:tabLst>
                <a:tab pos="299085" algn="l"/>
              </a:tabLst>
            </a:pPr>
            <a:r>
              <a:rPr lang="en-IN" sz="1500" spc="-35" dirty="0">
                <a:latin typeface="Times New Roman"/>
                <a:cs typeface="Times New Roman"/>
              </a:rPr>
              <a:t>Recall</a:t>
            </a:r>
            <a:r>
              <a:rPr sz="1500" spc="-35" dirty="0">
                <a:latin typeface="Times New Roman"/>
                <a:cs typeface="Times New Roman"/>
              </a:rPr>
              <a:t> </a:t>
            </a:r>
            <a:r>
              <a:rPr sz="1500" dirty="0">
                <a:latin typeface="Times New Roman"/>
                <a:cs typeface="Times New Roman"/>
              </a:rPr>
              <a:t>-</a:t>
            </a:r>
            <a:r>
              <a:rPr sz="1500" spc="-10" dirty="0">
                <a:latin typeface="Times New Roman"/>
                <a:cs typeface="Times New Roman"/>
              </a:rPr>
              <a:t> </a:t>
            </a:r>
            <a:r>
              <a:rPr lang="en-IN" sz="1500" spc="-10" dirty="0">
                <a:latin typeface="Times New Roman"/>
                <a:cs typeface="Times New Roman"/>
              </a:rPr>
              <a:t>90</a:t>
            </a:r>
            <a:r>
              <a:rPr sz="1500" spc="-15" dirty="0">
                <a:latin typeface="Times New Roman"/>
                <a:cs typeface="Times New Roman"/>
              </a:rPr>
              <a:t> </a:t>
            </a:r>
            <a:r>
              <a:rPr sz="1500" spc="-50" dirty="0">
                <a:latin typeface="Times New Roman"/>
                <a:cs typeface="Times New Roman"/>
              </a:rPr>
              <a:t>%</a:t>
            </a:r>
            <a:endParaRPr sz="1500" dirty="0">
              <a:latin typeface="Times New Roman"/>
              <a:cs typeface="Times New Roman"/>
            </a:endParaRPr>
          </a:p>
          <a:p>
            <a:pPr marL="12700">
              <a:lnSpc>
                <a:spcPct val="100000"/>
              </a:lnSpc>
              <a:tabLst>
                <a:tab pos="299085" algn="l"/>
              </a:tabLst>
            </a:pPr>
            <a:endParaRPr sz="1500" dirty="0">
              <a:latin typeface="Times New Roman"/>
              <a:cs typeface="Times New Roman"/>
            </a:endParaRPr>
          </a:p>
        </p:txBody>
      </p:sp>
      <p:sp>
        <p:nvSpPr>
          <p:cNvPr id="9" name="TextBox 8">
            <a:extLst>
              <a:ext uri="{FF2B5EF4-FFF2-40B4-BE49-F238E27FC236}">
                <a16:creationId xmlns:a16="http://schemas.microsoft.com/office/drawing/2014/main" id="{AF839354-6D24-567F-A238-49AC2D33DE2C}"/>
              </a:ext>
            </a:extLst>
          </p:cNvPr>
          <p:cNvSpPr txBox="1"/>
          <p:nvPr/>
        </p:nvSpPr>
        <p:spPr>
          <a:xfrm>
            <a:off x="736599" y="4652665"/>
            <a:ext cx="11243733" cy="923330"/>
          </a:xfrm>
          <a:prstGeom prst="rect">
            <a:avLst/>
          </a:prstGeom>
          <a:noFill/>
        </p:spPr>
        <p:txBody>
          <a:bodyPr wrap="square" rtlCol="0">
            <a:spAutoFit/>
          </a:bodyPr>
          <a:lstStyle/>
          <a:p>
            <a:pPr marL="0" indent="0">
              <a:buNone/>
            </a:pPr>
            <a:r>
              <a:rPr lang="en-US" sz="1800" b="1" dirty="0"/>
              <a:t>For the given problem statement sensitivity/Recall are important, hence we choose 0.283 cut off, since that's the maximum sensitivity/recall.</a:t>
            </a:r>
          </a:p>
          <a:p>
            <a:endParaRPr lang="en-IN" dirty="0"/>
          </a:p>
        </p:txBody>
      </p:sp>
    </p:spTree>
    <p:extLst>
      <p:ext uri="{BB962C8B-B14F-4D97-AF65-F5344CB8AC3E}">
        <p14:creationId xmlns:p14="http://schemas.microsoft.com/office/powerpoint/2010/main" val="783278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785</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MT</vt:lpstr>
      <vt:lpstr>Calibri</vt:lpstr>
      <vt:lpstr>Calibri Light</vt:lpstr>
      <vt:lpstr>circular</vt:lpstr>
      <vt:lpstr>Courier New</vt:lpstr>
      <vt:lpstr>freight-text-pro</vt:lpstr>
      <vt:lpstr>Helvetica Neue</vt:lpstr>
      <vt:lpstr>Times New Roman</vt:lpstr>
      <vt:lpstr>Office Theme</vt:lpstr>
      <vt:lpstr>Lead Score Case Study</vt:lpstr>
      <vt:lpstr> </vt:lpstr>
      <vt:lpstr>Strategy</vt:lpstr>
      <vt:lpstr>EDA – analysis of the categorical columns </vt:lpstr>
      <vt:lpstr>What is your current occupation</vt:lpstr>
      <vt:lpstr>Tags and Lead Origin</vt:lpstr>
      <vt:lpstr>PowerPoint Presentation</vt:lpstr>
      <vt:lpstr>Model evaluation</vt:lpstr>
      <vt:lpstr>Model evaluation</vt:lpstr>
      <vt:lpstr>Test data Specificity and sensitivity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Acharya, Chandrakala</dc:creator>
  <cp:lastModifiedBy>Pavan Maganur</cp:lastModifiedBy>
  <cp:revision>8</cp:revision>
  <dcterms:created xsi:type="dcterms:W3CDTF">2023-11-21T04:35:43Z</dcterms:created>
  <dcterms:modified xsi:type="dcterms:W3CDTF">2023-11-21T07:32:29Z</dcterms:modified>
</cp:coreProperties>
</file>