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20"/>
  </p:notesMasterIdLst>
  <p:sldIdLst>
    <p:sldId id="294" r:id="rId6"/>
    <p:sldId id="257" r:id="rId7"/>
    <p:sldId id="296" r:id="rId8"/>
    <p:sldId id="314" r:id="rId9"/>
    <p:sldId id="315" r:id="rId10"/>
    <p:sldId id="302" r:id="rId11"/>
    <p:sldId id="298" r:id="rId12"/>
    <p:sldId id="316" r:id="rId13"/>
    <p:sldId id="317" r:id="rId14"/>
    <p:sldId id="309" r:id="rId15"/>
    <p:sldId id="319" r:id="rId16"/>
    <p:sldId id="318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Lawton" initials="NL" lastIdx="1" clrIdx="0">
    <p:extLst>
      <p:ext uri="{19B8F6BF-5375-455C-9EA6-DF929625EA0E}">
        <p15:presenceInfo xmlns:p15="http://schemas.microsoft.com/office/powerpoint/2012/main" userId="S-1-5-21-2771468770-4293063043-2426060248-90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22" autoAdjust="0"/>
  </p:normalViewPr>
  <p:slideViewPr>
    <p:cSldViewPr>
      <p:cViewPr varScale="1">
        <p:scale>
          <a:sx n="56" d="100"/>
          <a:sy n="56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0E2E-FA1B-49E8-81DE-7DA048B075E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C767-464D-4FBB-8F79-62B6F0DE0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15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16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Tablet</a:t>
            </a:r>
            <a:r>
              <a:rPr lang="en-GB" baseline="0" dirty="0" smtClean="0"/>
              <a:t> and Speaker both have methods to charge their batteries, but although the methods do the same thing they are named differently and have a different order of arguments.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no relationship between the Tablet and Speaker class. This means that the </a:t>
            </a:r>
            <a:r>
              <a:rPr lang="en-GB" baseline="0" dirty="0" err="1" smtClean="0"/>
              <a:t>UsbCharger</a:t>
            </a:r>
            <a:r>
              <a:rPr lang="en-GB" baseline="0" dirty="0" smtClean="0"/>
              <a:t> class needs to have separate methods for both the Tablet and the Speaker. If the </a:t>
            </a:r>
            <a:r>
              <a:rPr lang="en-GB" baseline="0" dirty="0" err="1" smtClean="0"/>
              <a:t>UsbCharger</a:t>
            </a:r>
            <a:r>
              <a:rPr lang="en-GB" baseline="0" dirty="0" smtClean="0"/>
              <a:t> is to be used to charge a third device, it will need yet another method.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98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 the tablet and the Speaker implement the Chargeable interface. This</a:t>
            </a:r>
            <a:r>
              <a:rPr lang="en-GB" baseline="0" dirty="0" smtClean="0"/>
              <a:t> means they both have the charge() method which they inherited from the interface.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UsbCharger</a:t>
            </a:r>
            <a:r>
              <a:rPr lang="en-GB" baseline="0" dirty="0" smtClean="0"/>
              <a:t> no longer needs 2 methods and instead can have a single method which takes the Chargeable interface as an argument. Objects of both Tablet and Speaker can be passed into this method.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no longer a direct relationship between </a:t>
            </a:r>
            <a:r>
              <a:rPr lang="en-GB" baseline="0" dirty="0" err="1" smtClean="0"/>
              <a:t>UsbCharger</a:t>
            </a:r>
            <a:r>
              <a:rPr lang="en-GB" baseline="0" dirty="0" smtClean="0"/>
              <a:t> and Tablet &amp; Speaker. The interface creates an indirect relationship between the classes.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63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a method has an interface as a parameter it can take an object of any of the interface’s implementing classes as its argument.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Likewise, if the method has the interface as its return type it can return objects of any class implementing the interface.</a:t>
            </a:r>
          </a:p>
          <a:p>
            <a:r>
              <a:rPr lang="en-GB" baseline="0" dirty="0" smtClean="0"/>
              <a:t>A member variable’s reference could be of the interface datatype. It could point to an object of any class which implements the interface.</a:t>
            </a:r>
          </a:p>
          <a:p>
            <a:r>
              <a:rPr lang="en-GB" baseline="0" dirty="0" smtClean="0"/>
              <a:t>A collection based on an interface can hold any object of any concrete class that implements the interface.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These days, interfaces are used more commonly than abstract classes.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76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472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354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047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class implementing th</a:t>
            </a:r>
            <a:r>
              <a:rPr lang="en-GB" baseline="0" dirty="0" smtClean="0"/>
              <a:t>e </a:t>
            </a:r>
            <a:r>
              <a:rPr lang="en-GB" baseline="0" dirty="0" err="1" smtClean="0"/>
              <a:t>BatteryPowered</a:t>
            </a:r>
            <a:r>
              <a:rPr lang="en-GB" baseline="0" dirty="0" smtClean="0"/>
              <a:t> interface can implement the charge method in its own way.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859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4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17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4" r:id="rId33"/>
    <p:sldLayoutId id="2147483781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7152283" cy="225742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OOD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Week 1 Module 10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Inheritance: Interfaces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Adding functionality to multiple hierarchies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61559"/>
              </p:ext>
            </p:extLst>
          </p:nvPr>
        </p:nvGraphicFramePr>
        <p:xfrm>
          <a:off x="4797404" y="2348880"/>
          <a:ext cx="2772308" cy="1555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Chargeable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charge(double amps)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0708"/>
              </p:ext>
            </p:extLst>
          </p:nvPr>
        </p:nvGraphicFramePr>
        <p:xfrm>
          <a:off x="1559496" y="2348880"/>
          <a:ext cx="2772308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 smtClean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en-GB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displayApp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52993"/>
              </p:ext>
            </p:extLst>
          </p:nvPr>
        </p:nvGraphicFramePr>
        <p:xfrm>
          <a:off x="2621614" y="4829232"/>
          <a:ext cx="2772308" cy="128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07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Tablet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endParaRPr lang="en-GB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36879"/>
              </p:ext>
            </p:extLst>
          </p:nvPr>
        </p:nvGraphicFramePr>
        <p:xfrm>
          <a:off x="6582054" y="4829231"/>
          <a:ext cx="2772308" cy="128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07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ElectricToothbrush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endParaRPr lang="en-GB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1064"/>
              </p:ext>
            </p:extLst>
          </p:nvPr>
        </p:nvGraphicFramePr>
        <p:xfrm>
          <a:off x="7968208" y="2348880"/>
          <a:ext cx="2772308" cy="128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074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 smtClean="0">
                          <a:solidFill>
                            <a:schemeClr val="tx1"/>
                          </a:solidFill>
                        </a:rPr>
                        <a:t>Toothbrush</a:t>
                      </a:r>
                      <a:endParaRPr lang="en-GB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+ brush()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069212" y="3707780"/>
            <a:ext cx="0" cy="112145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829852" y="3629804"/>
            <a:ext cx="0" cy="1199427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85436" y="3904123"/>
            <a:ext cx="0" cy="925108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73668" y="3904123"/>
            <a:ext cx="0" cy="925108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400" y="1404336"/>
            <a:ext cx="9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Could Chargeable be replaced with an abstract class?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7029652" y="3904122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4941420" y="3904122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925196" y="3686456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8685836" y="3629803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Implementing multiple interfaces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489063" y="1393273"/>
            <a:ext cx="87129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class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PortableLamp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implements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Chargeable, Lamp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{}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4564"/>
              </p:ext>
            </p:extLst>
          </p:nvPr>
        </p:nvGraphicFramePr>
        <p:xfrm>
          <a:off x="2610918" y="2207552"/>
          <a:ext cx="2772308" cy="1555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Chargeable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charge(double amps)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59038"/>
              </p:ext>
            </p:extLst>
          </p:nvPr>
        </p:nvGraphicFramePr>
        <p:xfrm>
          <a:off x="6240016" y="2207552"/>
          <a:ext cx="2772308" cy="1555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Lamp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produceLight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94879"/>
              </p:ext>
            </p:extLst>
          </p:nvPr>
        </p:nvGraphicFramePr>
        <p:xfrm>
          <a:off x="4511824" y="4766985"/>
          <a:ext cx="2772308" cy="128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07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PortableLamp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endParaRPr lang="en-GB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863047" y="3762796"/>
            <a:ext cx="8817" cy="976230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61254" y="3754621"/>
            <a:ext cx="8817" cy="976230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4719031" y="3767127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626055" y="3754621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Comparison with abstract classes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3CFCE6-1FCD-4505-89BA-CB44430AB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11558"/>
              </p:ext>
            </p:extLst>
          </p:nvPr>
        </p:nvGraphicFramePr>
        <p:xfrm>
          <a:off x="1580301" y="1700808"/>
          <a:ext cx="8530491" cy="326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99946751"/>
                    </a:ext>
                  </a:extLst>
                </a:gridCol>
              </a:tblGrid>
              <a:tr h="57913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endParaRPr lang="en-GB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class</a:t>
                      </a:r>
                      <a:endParaRPr lang="en-GB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en-GB" sz="16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have variables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7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 constants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2120202818"/>
                  </a:ext>
                </a:extLst>
              </a:tr>
              <a:tr h="167648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inheritance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322767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 constructors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64647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instantiated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7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 abstract methods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887269122"/>
                  </a:ext>
                </a:extLst>
              </a:tr>
              <a:tr h="167648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 non-abstract methods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171249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use private and protected access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modifiers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/>
                </a:tc>
                <a:extLst>
                  <a:ext uri="{0D108BD9-81ED-4DB2-BD59-A6C34878D82A}">
                    <a16:rowId xmlns:a16="http://schemas.microsoft.com/office/drawing/2014/main" val="21290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Questions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</a:rPr>
              <a:t>You should now be </a:t>
            </a:r>
            <a:r>
              <a:rPr lang="en-GB" dirty="0">
                <a:latin typeface="Arial" panose="020B0604020202020204" pitchFamily="34" charset="0"/>
              </a:rPr>
              <a:t>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6096000" cy="36901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purpose of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the features of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and implement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interfaces to create flexible code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100000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SzPct val="100000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purpose of interfaces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features of interfaces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implement interfaces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interfaces to create flexible code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Scenario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547" y="128872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inefficient about the design of these classes?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03277"/>
              </p:ext>
            </p:extLst>
          </p:nvPr>
        </p:nvGraphicFramePr>
        <p:xfrm>
          <a:off x="3863752" y="1978724"/>
          <a:ext cx="4336514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UsbCharger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supplyPowerToTablet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(Tablet tablet) : void</a:t>
                      </a:r>
                    </a:p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supplyPowerToSpeaker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(Speaker speaker) : void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66045"/>
              </p:ext>
            </p:extLst>
          </p:nvPr>
        </p:nvGraphicFramePr>
        <p:xfrm>
          <a:off x="1559496" y="4413182"/>
          <a:ext cx="3960440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Tablet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displayApp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chargeBattery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(double amps,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volts) : void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49905"/>
              </p:ext>
            </p:extLst>
          </p:nvPr>
        </p:nvGraphicFramePr>
        <p:xfrm>
          <a:off x="6456040" y="4397258"/>
          <a:ext cx="3960440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Speaker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makeSount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chargeMe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volts, double amps) : void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727848" y="3337624"/>
            <a:ext cx="0" cy="1059634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20136" y="3337624"/>
            <a:ext cx="0" cy="1059634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Improved design using an interface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1235"/>
              </p:ext>
            </p:extLst>
          </p:nvPr>
        </p:nvGraphicFramePr>
        <p:xfrm>
          <a:off x="911424" y="1667469"/>
          <a:ext cx="4521457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UsbCharger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supplyPower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(Chargeable chargeable)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84403"/>
              </p:ext>
            </p:extLst>
          </p:nvPr>
        </p:nvGraphicFramePr>
        <p:xfrm>
          <a:off x="6152961" y="4403773"/>
          <a:ext cx="1944216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Tablet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displayApp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2668"/>
              </p:ext>
            </p:extLst>
          </p:nvPr>
        </p:nvGraphicFramePr>
        <p:xfrm>
          <a:off x="8601232" y="4403773"/>
          <a:ext cx="1959263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Speaker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makeSound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20090"/>
              </p:ext>
            </p:extLst>
          </p:nvPr>
        </p:nvGraphicFramePr>
        <p:xfrm>
          <a:off x="6945049" y="1667469"/>
          <a:ext cx="2772308" cy="1555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Chargeable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charge(double amps)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5432881" y="2315541"/>
            <a:ext cx="1512168" cy="0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77097" y="3222712"/>
            <a:ext cx="0" cy="1181061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105289" y="3222712"/>
            <a:ext cx="0" cy="1181061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8961273" y="3239292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7233081" y="3236180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What is an interface?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412776"/>
            <a:ext cx="993710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Defines common behaviours for different classes.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 alternative form of inheritance to using abstract classes.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class can inherit from multiple interfaces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datatypes can be substituted for objects of any class implementing the interface.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Facilitates loose coupling of classes.</a:t>
            </a:r>
          </a:p>
          <a:p>
            <a:pPr>
              <a:lnSpc>
                <a:spcPct val="150000"/>
              </a:lnSpc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Interface in UML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319" y="350100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Broken arrow with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olid head indicates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‘Realisation’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64873"/>
              </p:ext>
            </p:extLst>
          </p:nvPr>
        </p:nvGraphicFramePr>
        <p:xfrm>
          <a:off x="4583832" y="1681789"/>
          <a:ext cx="3096344" cy="179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InterfaceName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ATTRIBUTE_NAME :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i="1" dirty="0" err="1" smtClean="0">
                          <a:solidFill>
                            <a:schemeClr val="tx1"/>
                          </a:solidFill>
                        </a:rPr>
                        <a:t>abstractMethod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(String s) :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u="sng" baseline="0" dirty="0" err="1" smtClean="0">
                          <a:solidFill>
                            <a:schemeClr val="tx1"/>
                          </a:solidFill>
                        </a:rPr>
                        <a:t>staticMethod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(List l) : void</a:t>
                      </a:r>
                    </a:p>
                    <a:p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defaultMethod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(double d) : double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1950"/>
              </p:ext>
            </p:extLst>
          </p:nvPr>
        </p:nvGraphicFramePr>
        <p:xfrm>
          <a:off x="4583832" y="4652648"/>
          <a:ext cx="3096344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ClassName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endParaRPr lang="en-GB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endCxn id="7" idx="2"/>
          </p:cNvCxnSpPr>
          <p:nvPr/>
        </p:nvCxnSpPr>
        <p:spPr>
          <a:xfrm flipV="1">
            <a:off x="6132004" y="3480503"/>
            <a:ext cx="0" cy="1172146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5987988" y="3461858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Features of an interface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408" y="1268760"/>
            <a:ext cx="957706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3 types of methods: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Abstract, default &amp; static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Methods are implicitly abstract when no modifier is used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methods have no body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All methods are implicitly public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All attributes are implicitly public, final and static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Don’t have constructors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Can’t be instantiated </a:t>
            </a:r>
          </a:p>
        </p:txBody>
      </p:sp>
    </p:spTree>
    <p:extLst>
      <p:ext uri="{BB962C8B-B14F-4D97-AF65-F5344CB8AC3E}">
        <p14:creationId xmlns:p14="http://schemas.microsoft.com/office/powerpoint/2010/main" val="18341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Creating an interface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741091" y="1682711"/>
            <a:ext cx="820891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ublic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interface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Chargeable {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void charge (double amps);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default 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connectToUsb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// code to connect to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usb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}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static double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calculateWatts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(double amps,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volts)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return amps * volts;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}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3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Implementing an interface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930772" y="1729113"/>
            <a:ext cx="78295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ublic class Tablet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implements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Chargeable {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void charge(double amps){</a:t>
            </a:r>
          </a:p>
          <a:p>
            <a:pPr eaLnBrk="0" hangingPunct="0"/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// code implementing the method </a:t>
            </a:r>
            <a:endParaRPr lang="en-GB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GB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<ct:contentTypeSchema ct:_="" ma:_="" ma:contentTypeName="Document" ma:contentTypeID="0x0101000B60AC2B8594D94098D971BC50F68257" ma:contentTypeVersion="4" ma:contentTypeDescription="Create a new document." ma:contentTypeScope="" ma:versionID="b96aa819cfefa4d9dcef7815c20d665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c40d7281ea0558cfdc21580764bab5d9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0 - Extras"/>
<xsd:enumeration value="01 - OOD Week 1"/>
<xsd:enumeration value="02 - OOD Week 2"/>
<xsd:enumeration value="03 - OOD Week 3"/>
<xsd:enumeration value="04 - Common Dev Archive"/>
<xsd:enumeration value="05 – OOD week 1 OLD"/>
<xsd:enumeration value="06 – OOD week 2 OLD"/>
<xsd:enumeration value="07 – OOD week 3 OLD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2" nillable="true" ma:displayName="Language" ma:format="Dropdown" ma:internalName="Language">
<xsd:simpleType>
<xsd:restriction base="dms:Choice">
<xsd:enumeration value="Java"/>
<xsd:enumeration value=".NET"/>
<xsd:enumeration value="-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EAEE06BC-C96A-493E-9D0E-8E01B8DC2ED9}">
  <ds:schemaRefs>
    <ds:schemaRef ds:uri="http://schemas.microsoft.com/office/2006/metadata/properties"/>
    <ds:schemaRef ds:uri="$ListId:Shared Documents;"/>
    <ds:schemaRef ds:uri="f7c81f6c-9744-46f1-8649-1f77e3ad5d93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C726ED-D182-4B53-8CA2-2DD0348F1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07C43F-9AB4-4E7A-8D9F-F2FED7B411EF}"/>
</file>

<file path=customXml/itemProps4.xml><?xml version="1.0" encoding="utf-8"?>
<ds:datastoreItem xmlns:ds="http://schemas.openxmlformats.org/officeDocument/2006/customXml" ds:itemID="{786BADAD-277B-475C-B7B1-21832D702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f7c81f6c-9744-46f1-8649-1f77e3ad5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3237</TotalTime>
  <Words>834</Words>
  <Application>Microsoft Office PowerPoint</Application>
  <PresentationFormat>Widescreen</PresentationFormat>
  <Paragraphs>192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MS PGothic</vt:lpstr>
      <vt:lpstr>Arial</vt:lpstr>
      <vt:lpstr>Arial Black</vt:lpstr>
      <vt:lpstr>Calibri</vt:lpstr>
      <vt:lpstr>Consolas</vt:lpstr>
      <vt:lpstr>新細明體</vt:lpstr>
      <vt:lpstr>Wingdings</vt:lpstr>
      <vt:lpstr>ヒラギノ角ゴ Pro W3</vt:lpstr>
      <vt:lpstr>FDM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Inheritance - Interfaces</dc:title>
  <dc:creator>Donatien Kabwe</dc:creator>
  <cp:lastModifiedBy>Nick Lawton</cp:lastModifiedBy>
  <cp:revision>220</cp:revision>
  <dcterms:created xsi:type="dcterms:W3CDTF">2018-10-31T14:46:27Z</dcterms:created>
  <dcterms:modified xsi:type="dcterms:W3CDTF">2021-10-11T14:00:42Z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</Properties>
</file>