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5"/>
  </p:sldMasterIdLst>
  <p:notesMasterIdLst>
    <p:notesMasterId r:id="rId26"/>
  </p:notesMasterIdLst>
  <p:sldIdLst>
    <p:sldId id="263" r:id="rId6"/>
    <p:sldId id="365" r:id="rId7"/>
    <p:sldId id="294" r:id="rId8"/>
    <p:sldId id="367" r:id="rId9"/>
    <p:sldId id="364" r:id="rId10"/>
    <p:sldId id="368" r:id="rId11"/>
    <p:sldId id="369" r:id="rId12"/>
    <p:sldId id="377" r:id="rId13"/>
    <p:sldId id="375" r:id="rId14"/>
    <p:sldId id="359" r:id="rId15"/>
    <p:sldId id="370" r:id="rId16"/>
    <p:sldId id="371" r:id="rId17"/>
    <p:sldId id="361" r:id="rId18"/>
    <p:sldId id="372" r:id="rId19"/>
    <p:sldId id="373" r:id="rId20"/>
    <p:sldId id="362" r:id="rId21"/>
    <p:sldId id="374" r:id="rId22"/>
    <p:sldId id="376" r:id="rId23"/>
    <p:sldId id="269" r:id="rId24"/>
    <p:sldId id="3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aig Dolan" initials="CD" lastIdx="5" clrIdx="0"/>
  <p:cmAuthor id="2" name="Scotty Boutin" initials="SB" lastIdx="21" clrIdx="1"/>
  <p:cmAuthor id="3" name="Billy McCarthy" initials="BM" lastIdx="1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ABE2"/>
    <a:srgbClr val="A6A6A6"/>
    <a:srgbClr val="FF15B1"/>
    <a:srgbClr val="E8E8E8"/>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2D9BF-E291-CC22-534F-3CCB87410810}" v="478" dt="2020-10-05T15:42:54.631"/>
    <p1510:client id="{4491A49B-8F06-0017-42C0-4F8447A95E56}" v="249" dt="2020-10-05T14:15:02.997"/>
    <p1510:client id="{51C33809-EC66-7477-9A51-7A51F5BA57BC}" v="28" dt="2020-10-08T15:37:20.393"/>
    <p1510:client id="{55C70670-8E49-54EF-2ED8-98C3BE7B255E}" v="4253" dt="2020-10-15T14:28:14.253"/>
    <p1510:client id="{A74B0750-6D7C-6139-348D-977837F10DC3}" v="43" dt="2020-10-06T16:16:43.139"/>
    <p1510:client id="{B778C4E0-D642-7E8F-B5F3-8369B8ED914C}" v="6" dt="2020-10-16T14:51:25.605"/>
    <p1510:client id="{C2EE3782-55E2-08B2-C142-CBA71879B203}" v="2101" dt="2020-10-03T18:35:23.031"/>
    <p1510:client id="{D243ECEC-374C-CC1B-C0F3-2056D219157F}" v="37" dt="2019-02-07T14:18:30.592"/>
    <p1510:client id="{D3D651EE-46DD-22E7-1CA3-E0151D044352}" v="422" dt="2020-10-05T14:42:15.016"/>
    <p1510:client id="{E57D7952-87AC-2CFC-3B4F-82B17C406BD0}" v="278" dt="2020-10-05T12:08:31.158"/>
    <p1510:client id="{F271533F-9371-5C2E-1B05-E4A5F288F1C6}" v="346" dt="2020-10-05T11:47:04.247"/>
    <p1510:client id="{FFFEF462-CFE0-AA8E-B74C-E74A034C0C73}" v="29" dt="2019-02-07T04:43:31.589"/>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12" autoAdjust="0"/>
  </p:normalViewPr>
  <p:slideViewPr>
    <p:cSldViewPr snapToGrid="0">
      <p:cViewPr varScale="1">
        <p:scale>
          <a:sx n="61" d="100"/>
          <a:sy n="61" d="100"/>
        </p:scale>
        <p:origin x="860" y="4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9" Type="http://schemas.openxmlformats.org/officeDocument/2006/relationships/viewProps" Target="viewProps.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Ernst" userId="S::ian.ernst@fdmgroup.com::c39454d5-ed6d-44dd-bc88-d9ea3a1a466f" providerId="AD" clId="Web-{B778C4E0-D642-7E8F-B5F3-8369B8ED914C}"/>
    <pc:docChg chg="modSld">
      <pc:chgData name="Ian Ernst" userId="S::ian.ernst@fdmgroup.com::c39454d5-ed6d-44dd-bc88-d9ea3a1a466f" providerId="AD" clId="Web-{B778C4E0-D642-7E8F-B5F3-8369B8ED914C}" dt="2020-10-16T14:51:25.605" v="5" actId="20577"/>
      <pc:docMkLst>
        <pc:docMk/>
      </pc:docMkLst>
      <pc:sldChg chg="modSp">
        <pc:chgData name="Ian Ernst" userId="S::ian.ernst@fdmgroup.com::c39454d5-ed6d-44dd-bc88-d9ea3a1a466f" providerId="AD" clId="Web-{B778C4E0-D642-7E8F-B5F3-8369B8ED914C}" dt="2020-10-16T14:51:25.605" v="5" actId="20577"/>
        <pc:sldMkLst>
          <pc:docMk/>
          <pc:sldMk cId="1544478635" sldId="263"/>
        </pc:sldMkLst>
        <pc:spChg chg="mod">
          <ac:chgData name="Ian Ernst" userId="S::ian.ernst@fdmgroup.com::c39454d5-ed6d-44dd-bc88-d9ea3a1a466f" providerId="AD" clId="Web-{B778C4E0-D642-7E8F-B5F3-8369B8ED914C}" dt="2020-10-16T14:51:25.605" v="5" actId="20577"/>
          <ac:spMkLst>
            <pc:docMk/>
            <pc:sldMk cId="1544478635" sldId="26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11/10/2021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a:t>
            </a:fld>
            <a:endParaRPr lang="en-US" altLang="zh-TW"/>
          </a:p>
        </p:txBody>
      </p:sp>
    </p:spTree>
    <p:extLst>
      <p:ext uri="{BB962C8B-B14F-4D97-AF65-F5344CB8AC3E}">
        <p14:creationId xmlns:p14="http://schemas.microsoft.com/office/powerpoint/2010/main" val="3248675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We’ll see in</a:t>
            </a:r>
            <a:r>
              <a:rPr lang="en-GB" baseline="0" dirty="0" smtClean="0"/>
              <a:t> later modules that there are lots of times when the equals method will be used by built in Java classes or by various commonly used frameworks. Therefore it’s a good idea to create an overridden equals method on any class which has attributes. </a:t>
            </a:r>
          </a:p>
          <a:p>
            <a:endParaRPr lang="en-GB" baseline="0" dirty="0" smtClean="0"/>
          </a:p>
          <a:p>
            <a:r>
              <a:rPr lang="en-GB" baseline="0" dirty="0" smtClean="0"/>
              <a:t>Eclipse makes this easy. Go to the ‘Source’ menu and choose the ‘Generate </a:t>
            </a:r>
            <a:r>
              <a:rPr lang="en-GB" baseline="0" dirty="0" err="1" smtClean="0"/>
              <a:t>hashCode</a:t>
            </a:r>
            <a:r>
              <a:rPr lang="en-GB" baseline="0" dirty="0" smtClean="0"/>
              <a:t> and equals methods’. Generally the calculation used by the equals method will use all attributes in the class, however there may be some specific times where you leave out one or more of the attributes. </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11</a:t>
            </a:fld>
            <a:endParaRPr lang="en-GB"/>
          </a:p>
        </p:txBody>
      </p:sp>
    </p:spTree>
    <p:extLst>
      <p:ext uri="{BB962C8B-B14F-4D97-AF65-F5344CB8AC3E}">
        <p14:creationId xmlns:p14="http://schemas.microsoft.com/office/powerpoint/2010/main" val="4090251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Whenever the equals() method is overridden</a:t>
            </a:r>
            <a:r>
              <a:rPr lang="en-GB" baseline="0" dirty="0" smtClean="0"/>
              <a:t> it’s a very good idea to also override the </a:t>
            </a:r>
            <a:r>
              <a:rPr lang="en-GB" baseline="0" dirty="0" err="1" smtClean="0"/>
              <a:t>hashcode</a:t>
            </a:r>
            <a:r>
              <a:rPr lang="en-GB" baseline="0" dirty="0" smtClean="0"/>
              <a:t>() method. As you’ll see later some classes (e.g. collections) use both methods when determining if two objects are the same.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12</a:t>
            </a:fld>
            <a:endParaRPr lang="en-GB"/>
          </a:p>
        </p:txBody>
      </p:sp>
    </p:spTree>
    <p:extLst>
      <p:ext uri="{BB962C8B-B14F-4D97-AF65-F5344CB8AC3E}">
        <p14:creationId xmlns:p14="http://schemas.microsoft.com/office/powerpoint/2010/main" val="2362915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13</a:t>
            </a:fld>
            <a:endParaRPr lang="en-GB"/>
          </a:p>
        </p:txBody>
      </p:sp>
    </p:spTree>
    <p:extLst>
      <p:ext uri="{BB962C8B-B14F-4D97-AF65-F5344CB8AC3E}">
        <p14:creationId xmlns:p14="http://schemas.microsoft.com/office/powerpoint/2010/main" val="557350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accelerate(40) will call the first method</a:t>
            </a:r>
          </a:p>
          <a:p>
            <a:r>
              <a:rPr lang="en-GB" dirty="0" smtClean="0"/>
              <a:t>accelerate(2.5) will call the second method</a:t>
            </a:r>
          </a:p>
          <a:p>
            <a:endParaRPr lang="en-GB" dirty="0" smtClean="0"/>
          </a:p>
          <a:p>
            <a:r>
              <a:rPr lang="en-GB" dirty="0" smtClean="0"/>
              <a:t>A familiar</a:t>
            </a:r>
            <a:r>
              <a:rPr lang="en-GB" baseline="0" dirty="0" smtClean="0"/>
              <a:t> example of method overloading is the </a:t>
            </a:r>
            <a:r>
              <a:rPr lang="en-GB" baseline="0" dirty="0" err="1" smtClean="0"/>
              <a:t>String.substring</a:t>
            </a:r>
            <a:r>
              <a:rPr lang="en-GB" baseline="0" dirty="0" smtClean="0"/>
              <a:t>() method:</a:t>
            </a:r>
          </a:p>
          <a:p>
            <a:r>
              <a:rPr lang="en-GB" baseline="0" dirty="0" err="1" smtClean="0"/>
              <a:t>string.substring</a:t>
            </a:r>
            <a:r>
              <a:rPr lang="en-GB" baseline="0" dirty="0" smtClean="0"/>
              <a:t>(5) returns a String containing everything from position 5 onwards of the original string</a:t>
            </a:r>
          </a:p>
          <a:p>
            <a:r>
              <a:rPr lang="en-GB" baseline="0" dirty="0" err="1" smtClean="0"/>
              <a:t>string.substring</a:t>
            </a:r>
            <a:r>
              <a:rPr lang="en-GB" baseline="0" dirty="0" smtClean="0"/>
              <a:t>(3,5) returns a String containing characters 3 and 4 of the original string</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14</a:t>
            </a:fld>
            <a:endParaRPr lang="en-GB"/>
          </a:p>
        </p:txBody>
      </p:sp>
    </p:spTree>
    <p:extLst>
      <p:ext uri="{BB962C8B-B14F-4D97-AF65-F5344CB8AC3E}">
        <p14:creationId xmlns:p14="http://schemas.microsoft.com/office/powerpoint/2010/main" val="172242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case the version</a:t>
            </a:r>
            <a:r>
              <a:rPr lang="en-GB" baseline="0" dirty="0" smtClean="0"/>
              <a:t> taking a long argument will run. </a:t>
            </a:r>
          </a:p>
          <a:p>
            <a:endParaRPr lang="en-GB" baseline="0" dirty="0" smtClean="0"/>
          </a:p>
          <a:p>
            <a:r>
              <a:rPr lang="en-GB" baseline="0" dirty="0" smtClean="0"/>
              <a:t>The number 30 will fit comfortably into both a byte and a short. However as </a:t>
            </a:r>
            <a:r>
              <a:rPr lang="en-GB" baseline="0" dirty="0" err="1" smtClean="0"/>
              <a:t>int</a:t>
            </a:r>
            <a:r>
              <a:rPr lang="en-GB" baseline="0" dirty="0" smtClean="0"/>
              <a:t> is the default datatype for whole numbers, 30 is seen as an int. </a:t>
            </a:r>
          </a:p>
          <a:p>
            <a:endParaRPr lang="en-GB" baseline="0" dirty="0" smtClean="0"/>
          </a:p>
          <a:p>
            <a:r>
              <a:rPr lang="en-GB" baseline="0" dirty="0" smtClean="0"/>
              <a:t>Not all </a:t>
            </a:r>
            <a:r>
              <a:rPr lang="en-GB" baseline="0" dirty="0" err="1" smtClean="0"/>
              <a:t>int</a:t>
            </a:r>
            <a:r>
              <a:rPr lang="en-GB" baseline="0" dirty="0" smtClean="0"/>
              <a:t> values will fit into a byte or a short, so those method are ignored. However all </a:t>
            </a:r>
            <a:r>
              <a:rPr lang="en-GB" baseline="0" dirty="0" err="1" smtClean="0"/>
              <a:t>ints</a:t>
            </a:r>
            <a:r>
              <a:rPr lang="en-GB" baseline="0" dirty="0" smtClean="0"/>
              <a:t> will fit into a long and so this method is chosen.</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15</a:t>
            </a:fld>
            <a:endParaRPr lang="en-GB"/>
          </a:p>
        </p:txBody>
      </p:sp>
    </p:spTree>
    <p:extLst>
      <p:ext uri="{BB962C8B-B14F-4D97-AF65-F5344CB8AC3E}">
        <p14:creationId xmlns:p14="http://schemas.microsoft.com/office/powerpoint/2010/main" val="2775611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16</a:t>
            </a:fld>
            <a:endParaRPr lang="en-GB"/>
          </a:p>
        </p:txBody>
      </p:sp>
    </p:spTree>
    <p:extLst>
      <p:ext uri="{BB962C8B-B14F-4D97-AF65-F5344CB8AC3E}">
        <p14:creationId xmlns:p14="http://schemas.microsoft.com/office/powerpoint/2010/main" val="967601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car object ca</a:t>
            </a:r>
            <a:r>
              <a:rPr lang="en-GB" baseline="0" dirty="0" smtClean="0"/>
              <a:t>n now be created by calling either constructor:</a:t>
            </a:r>
          </a:p>
          <a:p>
            <a:endParaRPr lang="en-GB" baseline="0" dirty="0" smtClean="0"/>
          </a:p>
          <a:p>
            <a:r>
              <a:rPr lang="en-GB" baseline="0" dirty="0" smtClean="0"/>
              <a:t>Car car1 = new Car();</a:t>
            </a:r>
          </a:p>
          <a:p>
            <a:r>
              <a:rPr lang="en-GB" baseline="0" dirty="0" smtClean="0"/>
              <a:t>Car car2 = new Car(“Tesla”);</a:t>
            </a:r>
            <a:endParaRPr lang="en-GB" dirty="0" smtClean="0"/>
          </a:p>
          <a:p>
            <a:endParaRPr lang="en-GB" dirty="0" smtClean="0"/>
          </a:p>
          <a:p>
            <a:r>
              <a:rPr lang="en-GB" dirty="0" smtClean="0"/>
              <a:t>As we’ve seen before, when you create a</a:t>
            </a:r>
            <a:r>
              <a:rPr lang="en-GB" baseline="0" dirty="0" smtClean="0"/>
              <a:t> custom the no-</a:t>
            </a:r>
            <a:r>
              <a:rPr lang="en-GB" baseline="0" dirty="0" err="1" smtClean="0"/>
              <a:t>args</a:t>
            </a:r>
            <a:r>
              <a:rPr lang="en-GB" baseline="0" dirty="0" smtClean="0"/>
              <a:t> default constructor is no longer available. </a:t>
            </a:r>
          </a:p>
          <a:p>
            <a:endParaRPr lang="en-GB" baseline="0" dirty="0" smtClean="0"/>
          </a:p>
          <a:p>
            <a:r>
              <a:rPr lang="en-GB" baseline="0" dirty="0" smtClean="0"/>
              <a:t>As you’ll see in later weeks, some frameworks require the presence of a no </a:t>
            </a:r>
            <a:r>
              <a:rPr lang="en-GB" baseline="0" dirty="0" err="1" smtClean="0"/>
              <a:t>args</a:t>
            </a:r>
            <a:r>
              <a:rPr lang="en-GB" baseline="0" dirty="0" smtClean="0"/>
              <a:t> constructor. In cases like this we can create a no </a:t>
            </a:r>
            <a:r>
              <a:rPr lang="en-GB" baseline="0" dirty="0" err="1" smtClean="0"/>
              <a:t>args</a:t>
            </a:r>
            <a:r>
              <a:rPr lang="en-GB" baseline="0" dirty="0" smtClean="0"/>
              <a:t>/no code constructor like the one above to take the place of the default constructor which disappeared when we created our custom constructor. </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17</a:t>
            </a:fld>
            <a:endParaRPr lang="en-GB"/>
          </a:p>
        </p:txBody>
      </p:sp>
    </p:spTree>
    <p:extLst>
      <p:ext uri="{BB962C8B-B14F-4D97-AF65-F5344CB8AC3E}">
        <p14:creationId xmlns:p14="http://schemas.microsoft.com/office/powerpoint/2010/main" val="2818038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constructor will likely have an</a:t>
            </a:r>
            <a:r>
              <a:rPr lang="en-GB" baseline="0" dirty="0" smtClean="0"/>
              <a:t> if statement to check if the </a:t>
            </a:r>
            <a:r>
              <a:rPr lang="en-GB" baseline="0" dirty="0" err="1" smtClean="0"/>
              <a:t>maxSpeed</a:t>
            </a:r>
            <a:r>
              <a:rPr lang="en-GB" baseline="0" dirty="0" smtClean="0"/>
              <a:t> argument is a positive number. If a negative is passed in, it can substitute it for a default value. </a:t>
            </a:r>
          </a:p>
          <a:p>
            <a:endParaRPr lang="en-GB" baseline="0" dirty="0" smtClean="0"/>
          </a:p>
          <a:p>
            <a:r>
              <a:rPr lang="en-GB" baseline="0" dirty="0" smtClean="0"/>
              <a:t>You could have a second copy of the if statement in the second constructor, but using this(</a:t>
            </a:r>
            <a:r>
              <a:rPr lang="en-GB" baseline="0" dirty="0" err="1" smtClean="0"/>
              <a:t>maxSpeed</a:t>
            </a:r>
            <a:r>
              <a:rPr lang="en-GB" baseline="0" dirty="0" smtClean="0"/>
              <a:t>) is much more elegant as it avoids duplication.</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18</a:t>
            </a:fld>
            <a:endParaRPr lang="en-GB"/>
          </a:p>
        </p:txBody>
      </p:sp>
    </p:spTree>
    <p:extLst>
      <p:ext uri="{BB962C8B-B14F-4D97-AF65-F5344CB8AC3E}">
        <p14:creationId xmlns:p14="http://schemas.microsoft.com/office/powerpoint/2010/main" val="261821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2405738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20</a:t>
            </a:fld>
            <a:endParaRPr lang="en-US" altLang="zh-TW"/>
          </a:p>
        </p:txBody>
      </p:sp>
    </p:spTree>
    <p:extLst>
      <p:ext uri="{BB962C8B-B14F-4D97-AF65-F5344CB8AC3E}">
        <p14:creationId xmlns:p14="http://schemas.microsoft.com/office/powerpoint/2010/main" val="92801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3</a:t>
            </a:fld>
            <a:endParaRPr lang="en-GB"/>
          </a:p>
        </p:txBody>
      </p:sp>
    </p:spTree>
    <p:extLst>
      <p:ext uri="{BB962C8B-B14F-4D97-AF65-F5344CB8AC3E}">
        <p14:creationId xmlns:p14="http://schemas.microsoft.com/office/powerpoint/2010/main" val="1041073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Overriding</a:t>
            </a:r>
            <a:r>
              <a:rPr lang="en-GB" baseline="0" dirty="0" smtClean="0"/>
              <a:t> is related to inheritance, so if a method takes an object of type interface or abstract class, the exact child object passed into it will only become known when the code runs. Hence runtime polymorphism or late binding. </a:t>
            </a:r>
          </a:p>
          <a:p>
            <a:endParaRPr lang="en-GB" baseline="0" dirty="0" smtClean="0"/>
          </a:p>
          <a:p>
            <a:r>
              <a:rPr lang="en-GB" baseline="0" dirty="0" smtClean="0"/>
              <a:t>Overloading is related to the datatypes of the arguments passed into a method. This will be known when the code calling the method is written. Hence compile time polymorphism or early binding.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a:t>
            </a:fld>
            <a:endParaRPr lang="en-GB"/>
          </a:p>
        </p:txBody>
      </p:sp>
    </p:spTree>
    <p:extLst>
      <p:ext uri="{BB962C8B-B14F-4D97-AF65-F5344CB8AC3E}">
        <p14:creationId xmlns:p14="http://schemas.microsoft.com/office/powerpoint/2010/main" val="3569832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5</a:t>
            </a:fld>
            <a:endParaRPr lang="en-GB"/>
          </a:p>
        </p:txBody>
      </p:sp>
    </p:spTree>
    <p:extLst>
      <p:ext uri="{BB962C8B-B14F-4D97-AF65-F5344CB8AC3E}">
        <p14:creationId xmlns:p14="http://schemas.microsoft.com/office/powerpoint/2010/main" val="135087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code in the child class method completely replaces the code from the parent class method that it overrides. </a:t>
            </a:r>
          </a:p>
          <a:p>
            <a:endParaRPr lang="en-GB" dirty="0" smtClean="0"/>
          </a:p>
          <a:p>
            <a:r>
              <a:rPr lang="en-GB" dirty="0" smtClean="0"/>
              <a:t>So if we create a</a:t>
            </a:r>
            <a:r>
              <a:rPr lang="en-GB" baseline="0" dirty="0" smtClean="0"/>
              <a:t>n ArrayList of type Vehicle and put a Car object and a Plane object into it, the car specific code will run when we call the accelerate method of the car class and the plane specific code will run when we call the accelerate method of the plane class.</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6</a:t>
            </a:fld>
            <a:endParaRPr lang="en-GB"/>
          </a:p>
        </p:txBody>
      </p:sp>
    </p:spTree>
    <p:extLst>
      <p:ext uri="{BB962C8B-B14F-4D97-AF65-F5344CB8AC3E}">
        <p14:creationId xmlns:p14="http://schemas.microsoft.com/office/powerpoint/2010/main" val="42068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@Override is not mandatory,</a:t>
            </a:r>
            <a:r>
              <a:rPr lang="en-GB" baseline="0" dirty="0" smtClean="0"/>
              <a:t> but it’s very useful if we’re typing out an overridden method header manually. Without using @Override, we could create a method in Car called </a:t>
            </a:r>
            <a:r>
              <a:rPr lang="en-GB" baseline="0" dirty="0" err="1" smtClean="0"/>
              <a:t>acelerate</a:t>
            </a:r>
            <a:r>
              <a:rPr lang="en-GB" baseline="0" dirty="0" smtClean="0"/>
              <a:t> (there’s a letter ‘c’ missing) and think that we’d overridden the method from the parent class. In reality we’d now have 2 similarly named methods in Car: one called accelerate() inherited from the parent and another called </a:t>
            </a:r>
            <a:r>
              <a:rPr lang="en-GB" baseline="0" dirty="0" err="1" smtClean="0"/>
              <a:t>acelerate</a:t>
            </a:r>
            <a:r>
              <a:rPr lang="en-GB" baseline="0" dirty="0" smtClean="0"/>
              <a:t>() which isn’t actually an override.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a:t>
            </a:fld>
            <a:endParaRPr lang="en-GB"/>
          </a:p>
        </p:txBody>
      </p:sp>
    </p:spTree>
    <p:extLst>
      <p:ext uri="{BB962C8B-B14F-4D97-AF65-F5344CB8AC3E}">
        <p14:creationId xmlns:p14="http://schemas.microsoft.com/office/powerpoint/2010/main" val="2881296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we only need to use super when there’s an overridden</a:t>
            </a:r>
            <a:r>
              <a:rPr lang="en-GB" baseline="0" dirty="0" smtClean="0"/>
              <a:t> version of the method in the child class</a:t>
            </a:r>
            <a:r>
              <a:rPr lang="en-GB" baseline="0" smtClean="0"/>
              <a:t>. </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a:t>
            </a:fld>
            <a:endParaRPr lang="en-GB"/>
          </a:p>
        </p:txBody>
      </p:sp>
    </p:spTree>
    <p:extLst>
      <p:ext uri="{BB962C8B-B14F-4D97-AF65-F5344CB8AC3E}">
        <p14:creationId xmlns:p14="http://schemas.microsoft.com/office/powerpoint/2010/main" val="3477181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There’s no need to use ‘final’ in a method header if you’ve already used it in the class header. </a:t>
            </a:r>
          </a:p>
          <a:p>
            <a:endParaRPr lang="en-GB" dirty="0" smtClean="0"/>
          </a:p>
          <a:p>
            <a:r>
              <a:rPr lang="en-GB" dirty="0" smtClean="0"/>
              <a:t>public final class Car extends Vehicle{} can’t have any child classes and so there’s no possibility of its methods being </a:t>
            </a:r>
            <a:r>
              <a:rPr lang="en-GB" dirty="0" err="1" smtClean="0"/>
              <a:t>overriden</a:t>
            </a:r>
            <a:r>
              <a:rPr lang="en-GB" dirty="0" smtClean="0"/>
              <a:t>.</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9</a:t>
            </a:fld>
            <a:endParaRPr lang="en-GB"/>
          </a:p>
        </p:txBody>
      </p:sp>
    </p:spTree>
    <p:extLst>
      <p:ext uri="{BB962C8B-B14F-4D97-AF65-F5344CB8AC3E}">
        <p14:creationId xmlns:p14="http://schemas.microsoft.com/office/powerpoint/2010/main" val="2082911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10</a:t>
            </a:fld>
            <a:endParaRPr lang="en-GB"/>
          </a:p>
        </p:txBody>
      </p:sp>
    </p:spTree>
    <p:extLst>
      <p:ext uri="{BB962C8B-B14F-4D97-AF65-F5344CB8AC3E}">
        <p14:creationId xmlns:p14="http://schemas.microsoft.com/office/powerpoint/2010/main" val="258778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5"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Java</a:t>
            </a:r>
          </a:p>
        </p:txBody>
      </p:sp>
      <p:sp>
        <p:nvSpPr>
          <p:cNvPr id="3" name="Text Placeholder 2"/>
          <p:cNvSpPr>
            <a:spLocks noGrp="1"/>
          </p:cNvSpPr>
          <p:nvPr>
            <p:ph type="body" sz="quarter" idx="10"/>
          </p:nvPr>
        </p:nvSpPr>
        <p:spPr/>
        <p:txBody>
          <a:bodyPr/>
          <a:lstStyle/>
          <a:p>
            <a:r>
              <a:rPr lang="en-GB" b="1" dirty="0">
                <a:solidFill>
                  <a:schemeClr val="accent1"/>
                </a:solidFill>
                <a:latin typeface="Arial"/>
                <a:cs typeface="Arial"/>
              </a:rPr>
              <a:t>OOD</a:t>
            </a:r>
            <a:r>
              <a:rPr lang="en-GB" b="1" dirty="0">
                <a:latin typeface="Arial"/>
                <a:cs typeface="Arial"/>
              </a:rPr>
              <a:t/>
            </a:r>
            <a:br>
              <a:rPr lang="en-GB" b="1" dirty="0">
                <a:latin typeface="Arial"/>
                <a:cs typeface="Arial"/>
              </a:rPr>
            </a:br>
            <a:r>
              <a:rPr lang="en-GB" b="1" dirty="0" smtClean="0">
                <a:solidFill>
                  <a:schemeClr val="accent1"/>
                </a:solidFill>
                <a:latin typeface="Arial"/>
                <a:cs typeface="Arial"/>
              </a:rPr>
              <a:t>Week 1 Module 11</a:t>
            </a:r>
          </a:p>
          <a:p>
            <a:r>
              <a:rPr lang="en-GB" b="1" dirty="0" smtClean="0">
                <a:solidFill>
                  <a:schemeClr val="accent1"/>
                </a:solidFill>
                <a:latin typeface="Arial"/>
                <a:cs typeface="Arial"/>
              </a:rPr>
              <a:t>Polymorphism</a:t>
            </a:r>
            <a:endParaRPr lang="en-GB" b="1" dirty="0">
              <a:solidFill>
                <a:schemeClr val="accent1"/>
              </a:solidFill>
            </a:endParaRPr>
          </a:p>
        </p:txBody>
      </p:sp>
    </p:spTree>
    <p:extLst>
      <p:ext uri="{BB962C8B-B14F-4D97-AF65-F5344CB8AC3E}">
        <p14:creationId xmlns:p14="http://schemas.microsoft.com/office/powerpoint/2010/main" val="1544478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Overriding</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smtClean="0">
                <a:latin typeface="Arial" panose="020B0604020202020204" pitchFamily="34" charset="0"/>
                <a:ea typeface="Open Sans Extrabold" panose="020B0906030804020204" pitchFamily="34" charset="0"/>
                <a:cs typeface="Arial" panose="020B0604020202020204" pitchFamily="34" charset="0"/>
              </a:rPr>
              <a:t>What is Polymorphism</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a:ea typeface="Open Sans Extrabold" panose="020B0906030804020204" pitchFamily="34" charset="0"/>
                <a:cs typeface="Arial"/>
              </a:rPr>
              <a:t>Overriding the equals() &amp; </a:t>
            </a:r>
            <a:r>
              <a:rPr lang="en-GB" sz="2400" b="1" dirty="0" err="1" smtClean="0">
                <a:latin typeface="Arial"/>
                <a:ea typeface="Open Sans Extrabold" panose="020B0906030804020204" pitchFamily="34" charset="0"/>
                <a:cs typeface="Arial"/>
              </a:rPr>
              <a:t>hashcode</a:t>
            </a:r>
            <a:r>
              <a:rPr lang="en-GB" sz="2400" b="1" dirty="0" smtClean="0">
                <a:latin typeface="Arial"/>
                <a:ea typeface="Open Sans Extrabold" panose="020B0906030804020204" pitchFamily="34" charset="0"/>
                <a:cs typeface="Arial"/>
              </a:rPr>
              <a:t>() methods</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Overloading</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Chaining overloaded constructors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189837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Overriding the equals() method</a:t>
            </a:r>
            <a:endParaRPr lang="en-GB" dirty="0"/>
          </a:p>
        </p:txBody>
      </p:sp>
      <p:sp>
        <p:nvSpPr>
          <p:cNvPr id="3" name="Content Placeholder 2"/>
          <p:cNvSpPr>
            <a:spLocks noGrp="1"/>
          </p:cNvSpPr>
          <p:nvPr>
            <p:ph sz="quarter" idx="10"/>
          </p:nvPr>
        </p:nvSpPr>
        <p:spPr>
          <a:xfrm>
            <a:off x="601490" y="1490440"/>
            <a:ext cx="11003136" cy="4019109"/>
          </a:xfrm>
        </p:spPr>
        <p:txBody>
          <a:bodyPr/>
          <a:lstStyle/>
          <a:p>
            <a:r>
              <a:rPr lang="en-GB" dirty="0" smtClean="0"/>
              <a:t>The equals() method checks if two objects are of the same type and contain the same data.</a:t>
            </a:r>
          </a:p>
          <a:p>
            <a:r>
              <a:rPr lang="en-GB" dirty="0" smtClean="0"/>
              <a:t>Returns a </a:t>
            </a:r>
            <a:r>
              <a:rPr lang="en-GB" dirty="0" err="1" smtClean="0"/>
              <a:t>boolean</a:t>
            </a:r>
            <a:r>
              <a:rPr lang="en-GB" dirty="0" smtClean="0"/>
              <a:t>.</a:t>
            </a:r>
          </a:p>
          <a:p>
            <a:r>
              <a:rPr lang="en-GB" dirty="0" smtClean="0"/>
              <a:t>Defined in the Object class with minimal code.</a:t>
            </a:r>
          </a:p>
          <a:p>
            <a:r>
              <a:rPr lang="en-GB" dirty="0" smtClean="0"/>
              <a:t>Must be overridden in custom classes to allow correct comparisons.</a:t>
            </a:r>
          </a:p>
          <a:p>
            <a:pPr marL="0" indent="0">
              <a:buNone/>
            </a:pPr>
            <a:endParaRPr lang="en-GB" dirty="0" smtClean="0"/>
          </a:p>
          <a:p>
            <a:r>
              <a:rPr lang="en-GB" dirty="0" smtClean="0"/>
              <a:t>The code below prints ‘false’ if the equals method hasn’t been overridden: </a:t>
            </a:r>
            <a:endParaRPr lang="en-GB" dirty="0"/>
          </a:p>
          <a:p>
            <a:pPr marL="0" indent="0">
              <a:buNone/>
            </a:pPr>
            <a:endParaRPr lang="en-GB" dirty="0"/>
          </a:p>
          <a:p>
            <a:pPr marL="0" indent="0">
              <a:buNone/>
            </a:pPr>
            <a:endParaRPr lang="en-GB" dirty="0" smtClean="0"/>
          </a:p>
          <a:p>
            <a:pPr marL="0" indent="0">
              <a:buNone/>
            </a:pPr>
            <a:endParaRPr lang="en-GB" dirty="0"/>
          </a:p>
          <a:p>
            <a:endParaRPr lang="en-GB" dirty="0" smtClean="0"/>
          </a:p>
          <a:p>
            <a:endParaRPr lang="en-GB" dirty="0"/>
          </a:p>
          <a:p>
            <a:pPr marL="0" indent="0">
              <a:buNone/>
            </a:pPr>
            <a:endParaRPr lang="en-GB" dirty="0"/>
          </a:p>
        </p:txBody>
      </p:sp>
      <p:sp>
        <p:nvSpPr>
          <p:cNvPr id="7" name="Rectangle 6">
            <a:extLst>
              <a:ext uri="{FF2B5EF4-FFF2-40B4-BE49-F238E27FC236}">
                <a16:creationId xmlns:a16="http://schemas.microsoft.com/office/drawing/2014/main" id="{04AD304D-C2F6-49BB-B851-64CE03A3A91A}"/>
              </a:ext>
            </a:extLst>
          </p:cNvPr>
          <p:cNvSpPr/>
          <p:nvPr/>
        </p:nvSpPr>
        <p:spPr>
          <a:xfrm>
            <a:off x="2188283" y="3805004"/>
            <a:ext cx="7829550" cy="132343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Car car1 = new Car(“Tesla”);</a:t>
            </a:r>
            <a:endParaRPr lang="en-US"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Car </a:t>
            </a:r>
            <a:r>
              <a:rPr lang="en-GB" altLang="en-US" sz="2000" b="1" dirty="0" smtClean="0">
                <a:latin typeface="Consolas" panose="020B0609020204030204" pitchFamily="49" charset="0"/>
                <a:ea typeface="ヒラギノ角ゴ Pro W3" pitchFamily="-112" charset="-128"/>
                <a:cs typeface="Consolas" panose="020B0609020204030204" pitchFamily="49" charset="0"/>
              </a:rPr>
              <a:t>car2 </a:t>
            </a:r>
            <a:r>
              <a:rPr lang="en-GB" altLang="en-US" sz="2000" b="1" dirty="0">
                <a:latin typeface="Consolas" panose="020B0609020204030204" pitchFamily="49" charset="0"/>
                <a:ea typeface="ヒラギノ角ゴ Pro W3" pitchFamily="-112" charset="-128"/>
                <a:cs typeface="Consolas" panose="020B0609020204030204" pitchFamily="49" charset="0"/>
              </a:rPr>
              <a:t>= new Car(“Tesla</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err="1" smtClean="0">
                <a:latin typeface="Consolas" panose="020B0609020204030204" pitchFamily="49" charset="0"/>
                <a:ea typeface="ヒラギノ角ゴ Pro W3" pitchFamily="-112" charset="-128"/>
                <a:cs typeface="Consolas" panose="020B0609020204030204" pitchFamily="49" charset="0"/>
              </a:rPr>
              <a:t>System.out.println</a:t>
            </a:r>
            <a:r>
              <a:rPr lang="en-GB" altLang="en-US" sz="2000" b="1" dirty="0" smtClean="0">
                <a:latin typeface="Consolas" panose="020B0609020204030204" pitchFamily="49" charset="0"/>
                <a:ea typeface="ヒラギノ角ゴ Pro W3" pitchFamily="-112" charset="-128"/>
                <a:cs typeface="Consolas" panose="020B0609020204030204" pitchFamily="49" charset="0"/>
              </a:rPr>
              <a:t>(car1.equals(car2));</a:t>
            </a:r>
          </a:p>
        </p:txBody>
      </p:sp>
    </p:spTree>
    <p:extLst>
      <p:ext uri="{BB962C8B-B14F-4D97-AF65-F5344CB8AC3E}">
        <p14:creationId xmlns:p14="http://schemas.microsoft.com/office/powerpoint/2010/main" val="235305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Overriding the </a:t>
            </a:r>
            <a:r>
              <a:rPr lang="en-GB" dirty="0" err="1" smtClean="0"/>
              <a:t>hashcode</a:t>
            </a:r>
            <a:r>
              <a:rPr lang="en-GB" dirty="0" smtClean="0"/>
              <a:t>() method</a:t>
            </a:r>
            <a:endParaRPr lang="en-GB" dirty="0"/>
          </a:p>
        </p:txBody>
      </p:sp>
      <p:sp>
        <p:nvSpPr>
          <p:cNvPr id="3" name="Content Placeholder 2"/>
          <p:cNvSpPr>
            <a:spLocks noGrp="1"/>
          </p:cNvSpPr>
          <p:nvPr>
            <p:ph sz="quarter" idx="10"/>
          </p:nvPr>
        </p:nvSpPr>
        <p:spPr>
          <a:xfrm>
            <a:off x="601490" y="1490440"/>
            <a:ext cx="11003136" cy="4019109"/>
          </a:xfrm>
        </p:spPr>
        <p:txBody>
          <a:bodyPr/>
          <a:lstStyle/>
          <a:p>
            <a:r>
              <a:rPr lang="en-GB" dirty="0" smtClean="0"/>
              <a:t>The </a:t>
            </a:r>
            <a:r>
              <a:rPr lang="en-GB" dirty="0" err="1" smtClean="0"/>
              <a:t>hashcode</a:t>
            </a:r>
            <a:r>
              <a:rPr lang="en-GB" dirty="0" smtClean="0"/>
              <a:t>() method returns an integer representing all of the data within an object.</a:t>
            </a:r>
          </a:p>
          <a:p>
            <a:r>
              <a:rPr lang="en-GB" dirty="0" smtClean="0"/>
              <a:t>Used as a rough way of checking if two objects contain the same data.</a:t>
            </a:r>
          </a:p>
          <a:p>
            <a:r>
              <a:rPr lang="en-GB" dirty="0" smtClean="0"/>
              <a:t>Two identical objects should have the same </a:t>
            </a:r>
            <a:r>
              <a:rPr lang="en-GB" dirty="0" err="1" smtClean="0"/>
              <a:t>hashcode</a:t>
            </a:r>
            <a:r>
              <a:rPr lang="en-GB" dirty="0" smtClean="0"/>
              <a:t>.</a:t>
            </a:r>
          </a:p>
          <a:p>
            <a:r>
              <a:rPr lang="en-GB" dirty="0" smtClean="0"/>
              <a:t>Less reliable than equals() as non identical objects may sometimes have the same </a:t>
            </a:r>
            <a:r>
              <a:rPr lang="en-GB" dirty="0" err="1" smtClean="0"/>
              <a:t>hashcode</a:t>
            </a:r>
            <a:r>
              <a:rPr lang="en-GB" dirty="0" smtClean="0"/>
              <a:t>.</a:t>
            </a:r>
          </a:p>
          <a:p>
            <a:r>
              <a:rPr lang="en-GB" dirty="0" smtClean="0"/>
              <a:t>Defined in the Object class.</a:t>
            </a:r>
          </a:p>
          <a:p>
            <a:r>
              <a:rPr lang="en-GB" dirty="0" smtClean="0"/>
              <a:t>Must be overridden in custom classes to ensure that it works correctly.</a:t>
            </a:r>
          </a:p>
          <a:p>
            <a:pPr marL="0" indent="0">
              <a:buNone/>
            </a:pPr>
            <a:endParaRPr lang="en-GB" dirty="0" smtClean="0"/>
          </a:p>
          <a:p>
            <a:r>
              <a:rPr lang="en-GB" dirty="0" smtClean="0"/>
              <a:t>The code below prints different </a:t>
            </a:r>
            <a:r>
              <a:rPr lang="en-GB" dirty="0" err="1" smtClean="0"/>
              <a:t>hashcodes</a:t>
            </a:r>
            <a:r>
              <a:rPr lang="en-GB" dirty="0" smtClean="0"/>
              <a:t> if the </a:t>
            </a:r>
            <a:r>
              <a:rPr lang="en-GB" dirty="0" err="1" smtClean="0"/>
              <a:t>hashCode</a:t>
            </a:r>
            <a:r>
              <a:rPr lang="en-GB" dirty="0" smtClean="0"/>
              <a:t>() method hasn’t been overridden: </a:t>
            </a:r>
            <a:endParaRPr lang="en-GB" dirty="0"/>
          </a:p>
          <a:p>
            <a:pPr marL="0" indent="0">
              <a:buNone/>
            </a:pPr>
            <a:endParaRPr lang="en-GB" dirty="0"/>
          </a:p>
          <a:p>
            <a:pPr marL="0" indent="0">
              <a:buNone/>
            </a:pPr>
            <a:endParaRPr lang="en-GB" dirty="0" smtClean="0"/>
          </a:p>
          <a:p>
            <a:pPr marL="0" indent="0">
              <a:buNone/>
            </a:pPr>
            <a:endParaRPr lang="en-GB" dirty="0"/>
          </a:p>
          <a:p>
            <a:endParaRPr lang="en-GB" dirty="0" smtClean="0"/>
          </a:p>
          <a:p>
            <a:endParaRPr lang="en-GB" dirty="0"/>
          </a:p>
          <a:p>
            <a:pPr marL="0" indent="0">
              <a:buNone/>
            </a:pPr>
            <a:endParaRPr lang="en-GB" dirty="0"/>
          </a:p>
        </p:txBody>
      </p:sp>
      <p:sp>
        <p:nvSpPr>
          <p:cNvPr id="7" name="Rectangle 6">
            <a:extLst>
              <a:ext uri="{FF2B5EF4-FFF2-40B4-BE49-F238E27FC236}">
                <a16:creationId xmlns:a16="http://schemas.microsoft.com/office/drawing/2014/main" id="{04AD304D-C2F6-49BB-B851-64CE03A3A91A}"/>
              </a:ext>
            </a:extLst>
          </p:cNvPr>
          <p:cNvSpPr/>
          <p:nvPr/>
        </p:nvSpPr>
        <p:spPr>
          <a:xfrm>
            <a:off x="2757472" y="4599662"/>
            <a:ext cx="6691171"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Car car1 = new Car(“Tesla”);</a:t>
            </a:r>
            <a:endParaRPr lang="en-US"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Car </a:t>
            </a:r>
            <a:r>
              <a:rPr lang="en-GB" altLang="en-US" sz="2000" b="1" dirty="0" smtClean="0">
                <a:latin typeface="Consolas" panose="020B0609020204030204" pitchFamily="49" charset="0"/>
                <a:ea typeface="ヒラギノ角ゴ Pro W3" pitchFamily="-112" charset="-128"/>
                <a:cs typeface="Consolas" panose="020B0609020204030204" pitchFamily="49" charset="0"/>
              </a:rPr>
              <a:t>car2 </a:t>
            </a:r>
            <a:r>
              <a:rPr lang="en-GB" altLang="en-US" sz="2000" b="1" dirty="0">
                <a:latin typeface="Consolas" panose="020B0609020204030204" pitchFamily="49" charset="0"/>
                <a:ea typeface="ヒラギノ角ゴ Pro W3" pitchFamily="-112" charset="-128"/>
                <a:cs typeface="Consolas" panose="020B0609020204030204" pitchFamily="49" charset="0"/>
              </a:rPr>
              <a:t>= new Car(“Tesla</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err="1" smtClean="0">
                <a:latin typeface="Consolas" panose="020B0609020204030204" pitchFamily="49" charset="0"/>
                <a:ea typeface="ヒラギノ角ゴ Pro W3" pitchFamily="-112" charset="-128"/>
                <a:cs typeface="Consolas" panose="020B0609020204030204" pitchFamily="49" charset="0"/>
              </a:rPr>
              <a:t>System.out.println</a:t>
            </a:r>
            <a:r>
              <a:rPr lang="en-GB" altLang="en-US" sz="2000" b="1" dirty="0" smtClean="0">
                <a:latin typeface="Consolas" panose="020B0609020204030204" pitchFamily="49" charset="0"/>
                <a:ea typeface="ヒラギノ角ゴ Pro W3" pitchFamily="-112" charset="-128"/>
                <a:cs typeface="Consolas" panose="020B0609020204030204" pitchFamily="49" charset="0"/>
              </a:rPr>
              <a:t>(car1.hashCode());</a:t>
            </a:r>
          </a:p>
          <a:p>
            <a:pPr eaLnBrk="0" hangingPunct="0"/>
            <a:r>
              <a:rPr lang="en-GB" altLang="en-US" sz="2000" b="1" dirty="0" err="1" smtClean="0">
                <a:latin typeface="Consolas" panose="020B0609020204030204" pitchFamily="49" charset="0"/>
                <a:ea typeface="ヒラギノ角ゴ Pro W3" pitchFamily="-112" charset="-128"/>
                <a:cs typeface="Consolas" panose="020B0609020204030204" pitchFamily="49" charset="0"/>
              </a:rPr>
              <a:t>System.out.println</a:t>
            </a:r>
            <a:r>
              <a:rPr lang="en-GB" altLang="en-US" sz="2000" b="1" dirty="0" smtClean="0">
                <a:latin typeface="Consolas" panose="020B0609020204030204" pitchFamily="49" charset="0"/>
                <a:ea typeface="ヒラギノ角ゴ Pro W3" pitchFamily="-112" charset="-128"/>
                <a:cs typeface="Consolas" panose="020B0609020204030204" pitchFamily="49" charset="0"/>
              </a:rPr>
              <a:t>(car2.hashCode());</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117632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Overloading</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smtClean="0">
                <a:latin typeface="Arial" panose="020B0604020202020204" pitchFamily="34" charset="0"/>
                <a:ea typeface="Open Sans Extrabold" panose="020B0906030804020204" pitchFamily="34" charset="0"/>
                <a:cs typeface="Arial" panose="020B0604020202020204" pitchFamily="34" charset="0"/>
              </a:rPr>
              <a:t>What is Polymorphism?</a:t>
            </a:r>
            <a:endParaRPr lang="en-GB" sz="24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Overriding the equals &amp; </a:t>
            </a:r>
            <a:r>
              <a:rPr lang="en-GB" sz="2000" dirty="0" err="1" smtClean="0">
                <a:latin typeface="Arial"/>
                <a:ea typeface="Open Sans Extrabold" panose="020B0906030804020204" pitchFamily="34" charset="0"/>
                <a:cs typeface="Arial"/>
              </a:rPr>
              <a:t>hashcode</a:t>
            </a:r>
            <a:r>
              <a:rPr lang="en-GB" sz="2000" dirty="0" smtClean="0">
                <a:latin typeface="Arial"/>
                <a:ea typeface="Open Sans Extrabold" panose="020B0906030804020204" pitchFamily="34" charset="0"/>
                <a:cs typeface="Arial"/>
              </a:rPr>
              <a:t> methods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panose="020B0604020202020204" pitchFamily="34" charset="0"/>
                <a:ea typeface="Open Sans Extrabold" panose="020B0906030804020204" pitchFamily="34" charset="0"/>
                <a:cs typeface="Arial" panose="020B0604020202020204" pitchFamily="34" charset="0"/>
              </a:rPr>
              <a:t>Overloading</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Chaining overloaded constructors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266838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Overloading?</a:t>
            </a:r>
            <a:endParaRPr lang="en-GB" dirty="0"/>
          </a:p>
        </p:txBody>
      </p:sp>
      <p:sp>
        <p:nvSpPr>
          <p:cNvPr id="3" name="Content Placeholder 2"/>
          <p:cNvSpPr>
            <a:spLocks noGrp="1"/>
          </p:cNvSpPr>
          <p:nvPr>
            <p:ph sz="quarter" idx="10"/>
          </p:nvPr>
        </p:nvSpPr>
        <p:spPr>
          <a:xfrm>
            <a:off x="601490" y="1490440"/>
            <a:ext cx="11003136" cy="4019109"/>
          </a:xfrm>
        </p:spPr>
        <p:txBody>
          <a:bodyPr/>
          <a:lstStyle/>
          <a:p>
            <a:r>
              <a:rPr lang="en-GB" dirty="0" smtClean="0"/>
              <a:t>A class has multiple methods with the same name but with different arguments.</a:t>
            </a:r>
          </a:p>
          <a:p>
            <a:r>
              <a:rPr lang="en-GB" dirty="0" smtClean="0"/>
              <a:t>Each version of the method will have slightly different functionality.</a:t>
            </a:r>
          </a:p>
          <a:p>
            <a:r>
              <a:rPr lang="en-GB" dirty="0" smtClean="0"/>
              <a:t>The version called depends on the arguments passed in.</a:t>
            </a:r>
            <a:endParaRPr lang="en-GB" dirty="0"/>
          </a:p>
          <a:p>
            <a:endParaRPr lang="en-GB" dirty="0"/>
          </a:p>
        </p:txBody>
      </p:sp>
      <p:sp>
        <p:nvSpPr>
          <p:cNvPr id="4" name="Rectangle 3">
            <a:extLst>
              <a:ext uri="{FF2B5EF4-FFF2-40B4-BE49-F238E27FC236}">
                <a16:creationId xmlns:a16="http://schemas.microsoft.com/office/drawing/2014/main" id="{04AD304D-C2F6-49BB-B851-64CE03A3A91A}"/>
              </a:ext>
            </a:extLst>
          </p:cNvPr>
          <p:cNvSpPr/>
          <p:nvPr/>
        </p:nvSpPr>
        <p:spPr>
          <a:xfrm>
            <a:off x="2188283" y="2942936"/>
            <a:ext cx="7829550" cy="224676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class Car {</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void accelerate() {}</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void accelerate(</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int</a:t>
            </a: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speedLimit</a:t>
            </a: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void accelerate(double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hillGradient</a:t>
            </a: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p:txBody>
      </p:sp>
    </p:spTree>
    <p:extLst>
      <p:ext uri="{BB962C8B-B14F-4D97-AF65-F5344CB8AC3E}">
        <p14:creationId xmlns:p14="http://schemas.microsoft.com/office/powerpoint/2010/main" val="159664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Widening</a:t>
            </a:r>
            <a:endParaRPr lang="en-GB" dirty="0"/>
          </a:p>
        </p:txBody>
      </p:sp>
      <p:sp>
        <p:nvSpPr>
          <p:cNvPr id="3" name="Content Placeholder 2"/>
          <p:cNvSpPr>
            <a:spLocks noGrp="1"/>
          </p:cNvSpPr>
          <p:nvPr>
            <p:ph sz="quarter" idx="10"/>
          </p:nvPr>
        </p:nvSpPr>
        <p:spPr>
          <a:xfrm>
            <a:off x="601490" y="1490440"/>
            <a:ext cx="11003136" cy="4019109"/>
          </a:xfrm>
        </p:spPr>
        <p:txBody>
          <a:bodyPr/>
          <a:lstStyle/>
          <a:p>
            <a:r>
              <a:rPr lang="en-GB" dirty="0" smtClean="0"/>
              <a:t>Which version of the accelerate method would be called if the number 30 was passed in as an argument?</a:t>
            </a:r>
            <a:endParaRPr lang="en-GB" dirty="0"/>
          </a:p>
        </p:txBody>
      </p:sp>
      <p:sp>
        <p:nvSpPr>
          <p:cNvPr id="4" name="Rectangle 3">
            <a:extLst>
              <a:ext uri="{FF2B5EF4-FFF2-40B4-BE49-F238E27FC236}">
                <a16:creationId xmlns:a16="http://schemas.microsoft.com/office/drawing/2014/main" id="{04AD304D-C2F6-49BB-B851-64CE03A3A91A}"/>
              </a:ext>
            </a:extLst>
          </p:cNvPr>
          <p:cNvSpPr/>
          <p:nvPr/>
        </p:nvSpPr>
        <p:spPr>
          <a:xfrm>
            <a:off x="2188283" y="2376609"/>
            <a:ext cx="7829550" cy="224676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class Car {</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void accelerate(byte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speedLimit</a:t>
            </a: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void accelerate(short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speedLimit</a:t>
            </a: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void accelerate(long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speedLimit</a:t>
            </a: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p:txBody>
      </p:sp>
    </p:spTree>
    <p:extLst>
      <p:ext uri="{BB962C8B-B14F-4D97-AF65-F5344CB8AC3E}">
        <p14:creationId xmlns:p14="http://schemas.microsoft.com/office/powerpoint/2010/main" val="86234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Overriding</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smtClean="0">
                <a:latin typeface="Arial" panose="020B0604020202020204" pitchFamily="34" charset="0"/>
                <a:ea typeface="Open Sans Extrabold" panose="020B0906030804020204" pitchFamily="34" charset="0"/>
                <a:cs typeface="Arial" panose="020B0604020202020204" pitchFamily="34" charset="0"/>
              </a:rPr>
              <a:t>What is Polymorphism?</a:t>
            </a:r>
            <a:endParaRPr lang="en-GB" sz="24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Overriding the equals &amp; </a:t>
            </a:r>
            <a:r>
              <a:rPr lang="en-GB" sz="2000" dirty="0" err="1" smtClean="0">
                <a:latin typeface="Arial"/>
                <a:ea typeface="Open Sans Extrabold" panose="020B0906030804020204" pitchFamily="34" charset="0"/>
                <a:cs typeface="Arial"/>
              </a:rPr>
              <a:t>hashcode</a:t>
            </a:r>
            <a:r>
              <a:rPr lang="en-GB" sz="2000" dirty="0" smtClean="0">
                <a:latin typeface="Arial"/>
                <a:ea typeface="Open Sans Extrabold" panose="020B0906030804020204" pitchFamily="34" charset="0"/>
                <a:cs typeface="Arial"/>
              </a:rPr>
              <a:t> methods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Overloading</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panose="020B0604020202020204" pitchFamily="34" charset="0"/>
                <a:ea typeface="Open Sans Extrabold" panose="020B0906030804020204" pitchFamily="34" charset="0"/>
                <a:cs typeface="Arial" panose="020B0604020202020204" pitchFamily="34" charset="0"/>
              </a:rPr>
              <a:t>Chaining overloaded constructors</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38396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Overloading constructors</a:t>
            </a:r>
            <a:endParaRPr lang="en-GB" dirty="0"/>
          </a:p>
        </p:txBody>
      </p:sp>
      <p:sp>
        <p:nvSpPr>
          <p:cNvPr id="3" name="Content Placeholder 2"/>
          <p:cNvSpPr>
            <a:spLocks noGrp="1"/>
          </p:cNvSpPr>
          <p:nvPr>
            <p:ph sz="quarter" idx="10"/>
          </p:nvPr>
        </p:nvSpPr>
        <p:spPr>
          <a:xfrm>
            <a:off x="601490" y="1490440"/>
            <a:ext cx="11003136" cy="4019109"/>
          </a:xfrm>
        </p:spPr>
        <p:txBody>
          <a:bodyPr/>
          <a:lstStyle/>
          <a:p>
            <a:r>
              <a:rPr lang="en-GB" dirty="0" smtClean="0"/>
              <a:t>Constructors can be overloaded:</a:t>
            </a:r>
            <a:endParaRPr lang="en-GB" dirty="0"/>
          </a:p>
        </p:txBody>
      </p:sp>
      <p:sp>
        <p:nvSpPr>
          <p:cNvPr id="4" name="Rectangle 3">
            <a:extLst>
              <a:ext uri="{FF2B5EF4-FFF2-40B4-BE49-F238E27FC236}">
                <a16:creationId xmlns:a16="http://schemas.microsoft.com/office/drawing/2014/main" id="{04AD304D-C2F6-49BB-B851-64CE03A3A91A}"/>
              </a:ext>
            </a:extLst>
          </p:cNvPr>
          <p:cNvSpPr/>
          <p:nvPr/>
        </p:nvSpPr>
        <p:spPr>
          <a:xfrm>
            <a:off x="2188283" y="2376609"/>
            <a:ext cx="7829550" cy="224676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class Car {</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endParaRPr lang="en-GB" altLang="en-US" sz="2000" b="1" dirty="0" smtClean="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Car() {}</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Car(String model) {}</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p:txBody>
      </p:sp>
    </p:spTree>
    <p:extLst>
      <p:ext uri="{BB962C8B-B14F-4D97-AF65-F5344CB8AC3E}">
        <p14:creationId xmlns:p14="http://schemas.microsoft.com/office/powerpoint/2010/main" val="21319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Horizontal constructor chaining</a:t>
            </a:r>
            <a:endParaRPr lang="en-GB" dirty="0"/>
          </a:p>
        </p:txBody>
      </p:sp>
      <p:sp>
        <p:nvSpPr>
          <p:cNvPr id="3" name="Content Placeholder 2"/>
          <p:cNvSpPr>
            <a:spLocks noGrp="1"/>
          </p:cNvSpPr>
          <p:nvPr>
            <p:ph sz="quarter" idx="10"/>
          </p:nvPr>
        </p:nvSpPr>
        <p:spPr>
          <a:xfrm>
            <a:off x="601490" y="1490440"/>
            <a:ext cx="11003136" cy="4019109"/>
          </a:xfrm>
        </p:spPr>
        <p:txBody>
          <a:bodyPr/>
          <a:lstStyle/>
          <a:p>
            <a:r>
              <a:rPr lang="en-GB" dirty="0" smtClean="0"/>
              <a:t>Arguments can be passed to a different constructor in the same class using this().</a:t>
            </a:r>
          </a:p>
          <a:p>
            <a:r>
              <a:rPr lang="en-GB" dirty="0" smtClean="0"/>
              <a:t>Avoids code duplication.</a:t>
            </a:r>
          </a:p>
          <a:p>
            <a:r>
              <a:rPr lang="en-GB" dirty="0" smtClean="0"/>
              <a:t>When used, this() must be the first statement in the constructor:</a:t>
            </a:r>
          </a:p>
          <a:p>
            <a:endParaRPr lang="en-GB" dirty="0"/>
          </a:p>
        </p:txBody>
      </p:sp>
      <p:sp>
        <p:nvSpPr>
          <p:cNvPr id="4" name="Rectangle 3">
            <a:extLst>
              <a:ext uri="{FF2B5EF4-FFF2-40B4-BE49-F238E27FC236}">
                <a16:creationId xmlns:a16="http://schemas.microsoft.com/office/drawing/2014/main" id="{04AD304D-C2F6-49BB-B851-64CE03A3A91A}"/>
              </a:ext>
            </a:extLst>
          </p:cNvPr>
          <p:cNvSpPr/>
          <p:nvPr/>
        </p:nvSpPr>
        <p:spPr>
          <a:xfrm>
            <a:off x="2188283" y="2791499"/>
            <a:ext cx="7829550" cy="378565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class Car {</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endParaRPr lang="en-GB" altLang="en-US" sz="2000" b="1" dirty="0" smtClean="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Car(</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int</a:t>
            </a: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maxSpeed</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 code to check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maxSpeed</a:t>
            </a:r>
            <a:r>
              <a:rPr lang="en-GB" altLang="en-US" sz="2000" b="1" dirty="0" smtClean="0">
                <a:latin typeface="Consolas" panose="020B0609020204030204" pitchFamily="49" charset="0"/>
                <a:ea typeface="ヒラギノ角ゴ Pro W3" pitchFamily="-112" charset="-128"/>
                <a:cs typeface="Consolas" panose="020B0609020204030204" pitchFamily="49" charset="0"/>
              </a:rPr>
              <a:t> is valid number</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Car(</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int</a:t>
            </a: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maxSpeed</a:t>
            </a:r>
            <a:r>
              <a:rPr lang="en-GB" altLang="en-US" sz="2000" b="1" dirty="0" smtClean="0">
                <a:latin typeface="Consolas" panose="020B0609020204030204" pitchFamily="49" charset="0"/>
                <a:ea typeface="ヒラギノ角ゴ Pro W3" pitchFamily="-112" charset="-128"/>
                <a:cs typeface="Consolas" panose="020B0609020204030204" pitchFamily="49" charset="0"/>
              </a:rPr>
              <a:t>, String model) {</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this(</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maxSpeed</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this.model</a:t>
            </a:r>
            <a:r>
              <a:rPr lang="en-GB" altLang="en-US" sz="2000" b="1" dirty="0" smtClean="0">
                <a:latin typeface="Consolas" panose="020B0609020204030204" pitchFamily="49" charset="0"/>
                <a:ea typeface="ヒラギノ角ゴ Pro W3" pitchFamily="-112" charset="-128"/>
                <a:cs typeface="Consolas" panose="020B0609020204030204" pitchFamily="49" charset="0"/>
              </a:rPr>
              <a:t> = model;</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p:txBody>
      </p:sp>
    </p:spTree>
    <p:extLst>
      <p:ext uri="{BB962C8B-B14F-4D97-AF65-F5344CB8AC3E}">
        <p14:creationId xmlns:p14="http://schemas.microsoft.com/office/powerpoint/2010/main" val="368575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0080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sp>
        <p:nvSpPr>
          <p:cNvPr id="3" name="Rectangle 2"/>
          <p:cNvSpPr/>
          <p:nvPr/>
        </p:nvSpPr>
        <p:spPr>
          <a:xfrm>
            <a:off x="1296000" y="1772816"/>
            <a:ext cx="8112368" cy="4921284"/>
          </a:xfrm>
          <a:prstGeom prst="rect">
            <a:avLst/>
          </a:prstGeom>
        </p:spPr>
        <p:txBody>
          <a:bodyPr wrap="square">
            <a:spAutoFit/>
          </a:bodyPr>
          <a:lstStyle/>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Understand the concept of Polymorphism</a:t>
            </a: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Describe the two types of polymorphism</a:t>
            </a: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Chain overloaded constructors</a:t>
            </a: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Override the equals() &amp; </a:t>
            </a:r>
            <a:r>
              <a:rPr lang="en-GB" altLang="en-US" sz="2000" dirty="0" err="1" smtClean="0">
                <a:latin typeface="Arial" panose="020B0604020202020204" pitchFamily="34" charset="0"/>
                <a:cs typeface="Arial" panose="020B0604020202020204" pitchFamily="34" charset="0"/>
              </a:rPr>
              <a:t>hashcode</a:t>
            </a:r>
            <a:r>
              <a:rPr lang="en-GB" altLang="en-US" sz="2000" dirty="0" smtClean="0">
                <a:latin typeface="Arial" panose="020B0604020202020204" pitchFamily="34" charset="0"/>
                <a:cs typeface="Arial" panose="020B0604020202020204" pitchFamily="34" charset="0"/>
              </a:rPr>
              <a:t>() methods</a:t>
            </a:r>
          </a:p>
          <a:p>
            <a:pPr>
              <a:lnSpc>
                <a:spcPct val="200000"/>
              </a:lnSpc>
              <a:buClr>
                <a:schemeClr val="accent1"/>
              </a:buClr>
              <a:buSzPct val="100000"/>
            </a:pPr>
            <a:endParaRPr lang="en-GB" altLang="en-US" sz="2000" dirty="0" smtClean="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89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smtClean="0">
                <a:latin typeface="Arial" panose="020B0604020202020204" pitchFamily="34" charset="0"/>
              </a:rPr>
              <a:t>You should now be able to:</a:t>
            </a:r>
            <a:endParaRPr lang="en-GB" dirty="0">
              <a:latin typeface="Arial" panose="020B0604020202020204" pitchFamily="34" charset="0"/>
            </a:endParaRP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sp>
        <p:nvSpPr>
          <p:cNvPr id="3" name="Rectangle 2"/>
          <p:cNvSpPr/>
          <p:nvPr/>
        </p:nvSpPr>
        <p:spPr>
          <a:xfrm>
            <a:off x="1296000" y="1772816"/>
            <a:ext cx="8112368" cy="4921284"/>
          </a:xfrm>
          <a:prstGeom prst="rect">
            <a:avLst/>
          </a:prstGeom>
        </p:spPr>
        <p:txBody>
          <a:bodyPr wrap="square">
            <a:spAutoFit/>
          </a:bodyPr>
          <a:lstStyle/>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Understand the concept of Polymorphism</a:t>
            </a: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Describe the two types of polymorphism</a:t>
            </a: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Chain overloaded constructors</a:t>
            </a: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r>
              <a:rPr lang="en-GB" altLang="en-US" sz="2000" dirty="0" smtClean="0">
                <a:latin typeface="Arial" panose="020B0604020202020204" pitchFamily="34" charset="0"/>
                <a:cs typeface="Arial" panose="020B0604020202020204" pitchFamily="34" charset="0"/>
              </a:rPr>
              <a:t>Override the equals() &amp; </a:t>
            </a:r>
            <a:r>
              <a:rPr lang="en-GB" altLang="en-US" sz="2000" dirty="0" err="1" smtClean="0">
                <a:latin typeface="Arial" panose="020B0604020202020204" pitchFamily="34" charset="0"/>
                <a:cs typeface="Arial" panose="020B0604020202020204" pitchFamily="34" charset="0"/>
              </a:rPr>
              <a:t>hashcode</a:t>
            </a:r>
            <a:r>
              <a:rPr lang="en-GB" altLang="en-US" sz="2000" dirty="0" smtClean="0">
                <a:latin typeface="Arial" panose="020B0604020202020204" pitchFamily="34" charset="0"/>
                <a:cs typeface="Arial" panose="020B0604020202020204" pitchFamily="34" charset="0"/>
              </a:rPr>
              <a:t>() methods</a:t>
            </a:r>
          </a:p>
          <a:p>
            <a:pPr>
              <a:lnSpc>
                <a:spcPct val="200000"/>
              </a:lnSpc>
              <a:buClr>
                <a:schemeClr val="accent1"/>
              </a:buClr>
              <a:buSzPct val="100000"/>
            </a:pPr>
            <a:endParaRPr lang="en-GB" altLang="en-US" sz="2000" dirty="0" smtClean="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lnSpc>
                <a:spcPct val="200000"/>
              </a:lnSpc>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730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Overriding</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smtClean="0">
                <a:latin typeface="Arial" panose="020B0604020202020204" pitchFamily="34" charset="0"/>
                <a:ea typeface="Open Sans Extrabold" panose="020B0906030804020204" pitchFamily="34" charset="0"/>
                <a:cs typeface="Arial" panose="020B0604020202020204" pitchFamily="34" charset="0"/>
              </a:rPr>
              <a:t>What is polymorphism?</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Overriding the equals &amp; </a:t>
            </a:r>
            <a:r>
              <a:rPr lang="en-GB" sz="2000" dirty="0" err="1" smtClean="0">
                <a:latin typeface="Arial"/>
                <a:ea typeface="Open Sans Extrabold" panose="020B0906030804020204" pitchFamily="34" charset="0"/>
                <a:cs typeface="Arial"/>
              </a:rPr>
              <a:t>hashcode</a:t>
            </a:r>
            <a:r>
              <a:rPr lang="en-GB" sz="2000" dirty="0" smtClean="0">
                <a:latin typeface="Arial"/>
                <a:ea typeface="Open Sans Extrabold" panose="020B0906030804020204" pitchFamily="34" charset="0"/>
                <a:cs typeface="Arial"/>
              </a:rPr>
              <a:t> methods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Overloading</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Chaining overloaded constructors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341234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Polymorphism?</a:t>
            </a:r>
            <a:endParaRPr lang="en-GB" dirty="0"/>
          </a:p>
        </p:txBody>
      </p:sp>
      <p:sp>
        <p:nvSpPr>
          <p:cNvPr id="3" name="Content Placeholder 2"/>
          <p:cNvSpPr>
            <a:spLocks noGrp="1"/>
          </p:cNvSpPr>
          <p:nvPr>
            <p:ph sz="quarter" idx="10"/>
          </p:nvPr>
        </p:nvSpPr>
        <p:spPr>
          <a:xfrm>
            <a:off x="601490" y="1918703"/>
            <a:ext cx="11003136" cy="4019109"/>
          </a:xfrm>
        </p:spPr>
        <p:txBody>
          <a:bodyPr/>
          <a:lstStyle/>
          <a:p>
            <a:r>
              <a:rPr lang="en-GB" dirty="0" smtClean="0"/>
              <a:t>A method can have many forms.</a:t>
            </a:r>
          </a:p>
          <a:p>
            <a:pPr marL="0" indent="0">
              <a:buNone/>
            </a:pPr>
            <a:endParaRPr lang="en-GB" dirty="0"/>
          </a:p>
          <a:p>
            <a:r>
              <a:rPr lang="en-GB" dirty="0" smtClean="0"/>
              <a:t>There are two types of polymorphism</a:t>
            </a:r>
            <a:r>
              <a:rPr lang="en-GB" dirty="0"/>
              <a:t>:</a:t>
            </a:r>
            <a:endParaRPr lang="en-GB" dirty="0" smtClean="0"/>
          </a:p>
          <a:p>
            <a:pPr lvl="1"/>
            <a:r>
              <a:rPr lang="en-GB" dirty="0" smtClean="0"/>
              <a:t>Overriding</a:t>
            </a:r>
            <a:endParaRPr lang="en-GB" dirty="0"/>
          </a:p>
          <a:p>
            <a:pPr lvl="2">
              <a:buFont typeface="Courier New" panose="02070309020205020404" pitchFamily="49" charset="0"/>
              <a:buChar char="o"/>
            </a:pPr>
            <a:r>
              <a:rPr lang="en-GB" dirty="0" smtClean="0"/>
              <a:t>Also known as late binding or runtime polymorphism</a:t>
            </a:r>
          </a:p>
          <a:p>
            <a:pPr lvl="1"/>
            <a:r>
              <a:rPr lang="en-GB" dirty="0" smtClean="0"/>
              <a:t>Overloading</a:t>
            </a:r>
            <a:endParaRPr lang="en-GB" dirty="0"/>
          </a:p>
          <a:p>
            <a:pPr lvl="2">
              <a:buFont typeface="Courier New" panose="02070309020205020404" pitchFamily="49" charset="0"/>
              <a:buChar char="o"/>
            </a:pPr>
            <a:r>
              <a:rPr lang="en-GB" dirty="0"/>
              <a:t>Also known as </a:t>
            </a:r>
            <a:r>
              <a:rPr lang="en-GB" dirty="0" smtClean="0"/>
              <a:t>early </a:t>
            </a:r>
            <a:r>
              <a:rPr lang="en-GB" dirty="0"/>
              <a:t>binding or </a:t>
            </a:r>
            <a:r>
              <a:rPr lang="en-GB" dirty="0" smtClean="0"/>
              <a:t>compile time </a:t>
            </a:r>
            <a:r>
              <a:rPr lang="en-GB" dirty="0"/>
              <a:t>polymorphism</a:t>
            </a:r>
          </a:p>
          <a:p>
            <a:pPr marL="0" indent="0">
              <a:buNone/>
            </a:pPr>
            <a:endParaRPr lang="en-GB" dirty="0"/>
          </a:p>
          <a:p>
            <a:endParaRPr lang="en-GB" dirty="0"/>
          </a:p>
        </p:txBody>
      </p:sp>
    </p:spTree>
    <p:extLst>
      <p:ext uri="{BB962C8B-B14F-4D97-AF65-F5344CB8AC3E}">
        <p14:creationId xmlns:p14="http://schemas.microsoft.com/office/powerpoint/2010/main" val="216097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9" name="Rectangle 8">
            <a:extLst>
              <a:ext uri="{FF2B5EF4-FFF2-40B4-BE49-F238E27FC236}">
                <a16:creationId xmlns:a16="http://schemas.microsoft.com/office/drawing/2014/main" id="{8BD1A78D-E1AB-4253-A2A8-066E7458AC7F}"/>
              </a:ext>
            </a:extLst>
          </p:cNvPr>
          <p:cNvSpPr/>
          <p:nvPr/>
        </p:nvSpPr>
        <p:spPr>
          <a:xfrm>
            <a:off x="827297" y="2048184"/>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smtClean="0">
                <a:latin typeface="Arial"/>
                <a:ea typeface="Open Sans Extrabold" panose="020B0906030804020204" pitchFamily="34" charset="0"/>
                <a:cs typeface="Arial"/>
              </a:rPr>
              <a:t>Overriding</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smtClean="0">
                <a:latin typeface="Arial" panose="020B0604020202020204" pitchFamily="34" charset="0"/>
                <a:ea typeface="Open Sans Extrabold" panose="020B0906030804020204" pitchFamily="34" charset="0"/>
                <a:cs typeface="Arial" panose="020B0604020202020204" pitchFamily="34" charset="0"/>
              </a:rPr>
              <a:t>What is Polymorphism?</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958034"/>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a:ea typeface="Open Sans Extrabold" panose="020B0906030804020204" pitchFamily="34" charset="0"/>
                <a:cs typeface="Arial"/>
              </a:rPr>
              <a:t>Overriding the equals and </a:t>
            </a:r>
            <a:r>
              <a:rPr lang="en-GB" sz="2000" dirty="0" err="1" smtClean="0">
                <a:latin typeface="Arial"/>
                <a:ea typeface="Open Sans Extrabold" panose="020B0906030804020204" pitchFamily="34" charset="0"/>
                <a:cs typeface="Arial"/>
              </a:rPr>
              <a:t>hashcode</a:t>
            </a:r>
            <a:r>
              <a:rPr lang="en-GB" sz="2000" dirty="0" smtClean="0">
                <a:latin typeface="Arial"/>
                <a:ea typeface="Open Sans Extrabold" panose="020B0906030804020204" pitchFamily="34" charset="0"/>
                <a:cs typeface="Arial"/>
              </a:rPr>
              <a:t> methods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7290" y="388307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Overloading</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479292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smtClean="0">
                <a:latin typeface="Arial" panose="020B0604020202020204" pitchFamily="34" charset="0"/>
                <a:ea typeface="Open Sans Extrabold" panose="020B0906030804020204" pitchFamily="34" charset="0"/>
                <a:cs typeface="Arial" panose="020B0604020202020204" pitchFamily="34" charset="0"/>
              </a:rPr>
              <a:t>Chaining overloaded constructors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70599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What is Overriding?</a:t>
            </a:r>
            <a:endParaRPr lang="en-GB" dirty="0"/>
          </a:p>
        </p:txBody>
      </p:sp>
      <p:sp>
        <p:nvSpPr>
          <p:cNvPr id="3" name="Content Placeholder 2"/>
          <p:cNvSpPr>
            <a:spLocks noGrp="1"/>
          </p:cNvSpPr>
          <p:nvPr>
            <p:ph sz="quarter" idx="10"/>
          </p:nvPr>
        </p:nvSpPr>
        <p:spPr>
          <a:xfrm>
            <a:off x="601490" y="1490440"/>
            <a:ext cx="11003136" cy="4019109"/>
          </a:xfrm>
        </p:spPr>
        <p:txBody>
          <a:bodyPr/>
          <a:lstStyle/>
          <a:p>
            <a:r>
              <a:rPr lang="en-GB" dirty="0" smtClean="0"/>
              <a:t>A child class has a different implementation of a method inherited from its parent class.</a:t>
            </a:r>
          </a:p>
          <a:p>
            <a:r>
              <a:rPr lang="en-GB" dirty="0" smtClean="0"/>
              <a:t>The child class method must have the same name and arguments as the parent class method</a:t>
            </a:r>
          </a:p>
          <a:p>
            <a:pPr marL="0" indent="0">
              <a:buNone/>
            </a:pPr>
            <a:endParaRPr lang="en-GB" dirty="0"/>
          </a:p>
          <a:p>
            <a:endParaRPr lang="en-GB" dirty="0"/>
          </a:p>
        </p:txBody>
      </p:sp>
      <p:sp>
        <p:nvSpPr>
          <p:cNvPr id="4" name="Rectangle 3">
            <a:extLst>
              <a:ext uri="{FF2B5EF4-FFF2-40B4-BE49-F238E27FC236}">
                <a16:creationId xmlns:a16="http://schemas.microsoft.com/office/drawing/2014/main" id="{04AD304D-C2F6-49BB-B851-64CE03A3A91A}"/>
              </a:ext>
            </a:extLst>
          </p:cNvPr>
          <p:cNvSpPr/>
          <p:nvPr/>
        </p:nvSpPr>
        <p:spPr>
          <a:xfrm>
            <a:off x="2188283" y="2608372"/>
            <a:ext cx="7829550"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class Vehicle {</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void accelerate(){</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 generic code to accelerate a vehicle</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p:txBody>
      </p:sp>
      <p:sp>
        <p:nvSpPr>
          <p:cNvPr id="5" name="Rectangle 4">
            <a:extLst>
              <a:ext uri="{FF2B5EF4-FFF2-40B4-BE49-F238E27FC236}">
                <a16:creationId xmlns:a16="http://schemas.microsoft.com/office/drawing/2014/main" id="{04AD304D-C2F6-49BB-B851-64CE03A3A91A}"/>
              </a:ext>
            </a:extLst>
          </p:cNvPr>
          <p:cNvSpPr/>
          <p:nvPr/>
        </p:nvSpPr>
        <p:spPr>
          <a:xfrm>
            <a:off x="2188283" y="4603566"/>
            <a:ext cx="7829550"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class Car extends Vehicle {</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void accelerate(){</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 car specific code to accelerate a car</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r>
              <a:rPr lang="en-GB" altLang="en-US" sz="2000" b="1" dirty="0">
                <a:latin typeface="Consolas" panose="020B0609020204030204" pitchFamily="49" charset="0"/>
                <a:ea typeface="ヒラギノ角ゴ Pro W3" pitchFamily="-112" charset="-128"/>
                <a:cs typeface="Consolas" panose="020B0609020204030204" pitchFamily="49" charset="0"/>
              </a:rPr>
              <a:t>	</a:t>
            </a:r>
            <a:endParaRPr lang="en-US"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200021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The @Override annotation</a:t>
            </a:r>
            <a:endParaRPr lang="en-GB" dirty="0"/>
          </a:p>
        </p:txBody>
      </p:sp>
      <p:sp>
        <p:nvSpPr>
          <p:cNvPr id="3" name="Content Placeholder 2"/>
          <p:cNvSpPr>
            <a:spLocks noGrp="1"/>
          </p:cNvSpPr>
          <p:nvPr>
            <p:ph sz="quarter" idx="10"/>
          </p:nvPr>
        </p:nvSpPr>
        <p:spPr>
          <a:xfrm>
            <a:off x="601490" y="1490440"/>
            <a:ext cx="11003136" cy="4019109"/>
          </a:xfrm>
        </p:spPr>
        <p:txBody>
          <a:bodyPr/>
          <a:lstStyle/>
          <a:p>
            <a:r>
              <a:rPr lang="en-GB" dirty="0" smtClean="0"/>
              <a:t>Checks that a method really does override a method in its parent class</a:t>
            </a:r>
          </a:p>
          <a:p>
            <a:r>
              <a:rPr lang="en-GB" dirty="0" smtClean="0"/>
              <a:t>Will throw compile error if method name and arguments don’t match a method in the parent</a:t>
            </a:r>
          </a:p>
          <a:p>
            <a:r>
              <a:rPr lang="en-GB" dirty="0" smtClean="0"/>
              <a:t>A good way of checking for typos</a:t>
            </a:r>
          </a:p>
          <a:p>
            <a:pPr marL="0" indent="0">
              <a:buNone/>
            </a:pPr>
            <a:endParaRPr lang="en-GB" dirty="0"/>
          </a:p>
          <a:p>
            <a:endParaRPr lang="en-GB" dirty="0"/>
          </a:p>
        </p:txBody>
      </p:sp>
      <p:sp>
        <p:nvSpPr>
          <p:cNvPr id="5" name="Rectangle 4">
            <a:extLst>
              <a:ext uri="{FF2B5EF4-FFF2-40B4-BE49-F238E27FC236}">
                <a16:creationId xmlns:a16="http://schemas.microsoft.com/office/drawing/2014/main" id="{04AD304D-C2F6-49BB-B851-64CE03A3A91A}"/>
              </a:ext>
            </a:extLst>
          </p:cNvPr>
          <p:cNvSpPr/>
          <p:nvPr/>
        </p:nvSpPr>
        <p:spPr>
          <a:xfrm>
            <a:off x="2188283" y="2956991"/>
            <a:ext cx="7829550" cy="224676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class Car extends Vehicle {</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@Override</a:t>
            </a:r>
            <a:endParaRPr lang="en-US"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void accelerate(){</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 car specific code to accelerate a car</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r>
              <a:rPr lang="en-GB" altLang="en-US" sz="2000" b="1" dirty="0">
                <a:latin typeface="Consolas" panose="020B0609020204030204" pitchFamily="49" charset="0"/>
                <a:ea typeface="ヒラギノ角ゴ Pro W3" pitchFamily="-112" charset="-128"/>
                <a:cs typeface="Consolas" panose="020B0609020204030204" pitchFamily="49" charset="0"/>
              </a:rPr>
              <a:t>	</a:t>
            </a:r>
            <a:endParaRPr lang="en-US"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408772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Accessing the overridden method</a:t>
            </a:r>
            <a:endParaRPr lang="en-GB" dirty="0"/>
          </a:p>
        </p:txBody>
      </p:sp>
      <p:sp>
        <p:nvSpPr>
          <p:cNvPr id="3" name="Content Placeholder 2"/>
          <p:cNvSpPr>
            <a:spLocks noGrp="1"/>
          </p:cNvSpPr>
          <p:nvPr>
            <p:ph sz="quarter" idx="10"/>
          </p:nvPr>
        </p:nvSpPr>
        <p:spPr>
          <a:xfrm>
            <a:off x="601490" y="1490440"/>
            <a:ext cx="11003136" cy="4019109"/>
          </a:xfrm>
        </p:spPr>
        <p:txBody>
          <a:bodyPr/>
          <a:lstStyle/>
          <a:p>
            <a:r>
              <a:rPr lang="en-GB" dirty="0" smtClean="0"/>
              <a:t>The ‘super’ keyword can be used to access a method in the parent class:</a:t>
            </a:r>
            <a:endParaRPr lang="en-GB" dirty="0"/>
          </a:p>
          <a:p>
            <a:endParaRPr lang="en-GB" dirty="0"/>
          </a:p>
        </p:txBody>
      </p:sp>
      <p:sp>
        <p:nvSpPr>
          <p:cNvPr id="4" name="Rectangle 3">
            <a:extLst>
              <a:ext uri="{FF2B5EF4-FFF2-40B4-BE49-F238E27FC236}">
                <a16:creationId xmlns:a16="http://schemas.microsoft.com/office/drawing/2014/main" id="{04AD304D-C2F6-49BB-B851-64CE03A3A91A}"/>
              </a:ext>
            </a:extLst>
          </p:cNvPr>
          <p:cNvSpPr/>
          <p:nvPr/>
        </p:nvSpPr>
        <p:spPr>
          <a:xfrm>
            <a:off x="2679411" y="2193521"/>
            <a:ext cx="7098315"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class Vehicle {</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void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setMaxSpeed</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int</a:t>
            </a: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maxSpeed</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this.maxSpeed</a:t>
            </a:r>
            <a:r>
              <a:rPr lang="en-GB" altLang="en-US" sz="2000" b="1" dirty="0" smtClean="0">
                <a:latin typeface="Consolas" panose="020B0609020204030204" pitchFamily="49" charset="0"/>
                <a:ea typeface="ヒラギノ角ゴ Pro W3" pitchFamily="-112" charset="-128"/>
                <a:cs typeface="Consolas" panose="020B0609020204030204" pitchFamily="49" charset="0"/>
              </a:rPr>
              <a:t> = </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maxSpeed</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p:txBody>
      </p:sp>
      <p:sp>
        <p:nvSpPr>
          <p:cNvPr id="5" name="Rectangle 4">
            <a:extLst>
              <a:ext uri="{FF2B5EF4-FFF2-40B4-BE49-F238E27FC236}">
                <a16:creationId xmlns:a16="http://schemas.microsoft.com/office/drawing/2014/main" id="{04AD304D-C2F6-49BB-B851-64CE03A3A91A}"/>
              </a:ext>
            </a:extLst>
          </p:cNvPr>
          <p:cNvSpPr/>
          <p:nvPr/>
        </p:nvSpPr>
        <p:spPr>
          <a:xfrm>
            <a:off x="2679411" y="4203049"/>
            <a:ext cx="7098315" cy="193899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class Car extends Vehicle {</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public void </a:t>
            </a:r>
            <a:r>
              <a:rPr lang="en-GB" altLang="en-US" sz="2000" b="1" dirty="0" err="1">
                <a:latin typeface="Consolas" panose="020B0609020204030204" pitchFamily="49" charset="0"/>
                <a:ea typeface="ヒラギノ角ゴ Pro W3" pitchFamily="-112" charset="-128"/>
                <a:cs typeface="Consolas" panose="020B0609020204030204" pitchFamily="49" charset="0"/>
              </a:rPr>
              <a:t>setMaxSpeed</a:t>
            </a:r>
            <a:r>
              <a:rPr lang="en-GB" altLang="en-US" sz="2000" b="1" dirty="0">
                <a:latin typeface="Consolas" panose="020B0609020204030204" pitchFamily="49" charset="0"/>
                <a:ea typeface="ヒラギノ角ゴ Pro W3" pitchFamily="-112" charset="-128"/>
                <a:cs typeface="Consolas" panose="020B0609020204030204" pitchFamily="49" charset="0"/>
              </a:rPr>
              <a:t>(</a:t>
            </a:r>
            <a:r>
              <a:rPr lang="en-GB" altLang="en-US" sz="2000" b="1" dirty="0" err="1">
                <a:latin typeface="Consolas" panose="020B0609020204030204" pitchFamily="49" charset="0"/>
                <a:ea typeface="ヒラギノ角ゴ Pro W3" pitchFamily="-112" charset="-128"/>
                <a:cs typeface="Consolas" panose="020B0609020204030204" pitchFamily="49" charset="0"/>
              </a:rPr>
              <a:t>int</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maxSpeed</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 code to validate or manipulate argument</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rPr>
              <a:t> </a:t>
            </a:r>
            <a:r>
              <a:rPr lang="en-GB" altLang="en-US" sz="2000" b="1" dirty="0" err="1" smtClean="0">
                <a:solidFill>
                  <a:srgbClr val="00B0F0"/>
                </a:solidFill>
                <a:latin typeface="Consolas" panose="020B0609020204030204" pitchFamily="49" charset="0"/>
                <a:ea typeface="ヒラギノ角ゴ Pro W3" pitchFamily="-112" charset="-128"/>
                <a:cs typeface="Consolas" panose="020B0609020204030204" pitchFamily="49" charset="0"/>
              </a:rPr>
              <a:t>super</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.setMaxSpeed</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maxSpeed</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r>
              <a:rPr lang="en-GB" altLang="en-US" sz="2000" b="1" dirty="0">
                <a:latin typeface="Consolas" panose="020B0609020204030204" pitchFamily="49" charset="0"/>
                <a:ea typeface="ヒラギノ角ゴ Pro W3" pitchFamily="-112" charset="-128"/>
                <a:cs typeface="Consolas" panose="020B0609020204030204" pitchFamily="49" charset="0"/>
              </a:rPr>
              <a:t>	</a:t>
            </a:r>
            <a:endParaRPr lang="en-US"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327723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Preventing overriding</a:t>
            </a:r>
            <a:endParaRPr lang="en-GB" dirty="0"/>
          </a:p>
        </p:txBody>
      </p:sp>
      <p:sp>
        <p:nvSpPr>
          <p:cNvPr id="3" name="Content Placeholder 2"/>
          <p:cNvSpPr>
            <a:spLocks noGrp="1"/>
          </p:cNvSpPr>
          <p:nvPr>
            <p:ph sz="quarter" idx="10"/>
          </p:nvPr>
        </p:nvSpPr>
        <p:spPr>
          <a:xfrm>
            <a:off x="601490" y="1490440"/>
            <a:ext cx="11003136" cy="4019109"/>
          </a:xfrm>
        </p:spPr>
        <p:txBody>
          <a:bodyPr/>
          <a:lstStyle/>
          <a:p>
            <a:r>
              <a:rPr lang="en-GB" dirty="0" smtClean="0"/>
              <a:t>Using the ‘final’ keyword in a method header will prevent the method from being overridden in any child classes.</a:t>
            </a:r>
          </a:p>
          <a:p>
            <a:r>
              <a:rPr lang="en-GB" dirty="0" smtClean="0"/>
              <a:t>Any attempt to override a final method in a child class will produce a compile error.</a:t>
            </a:r>
            <a:endParaRPr lang="en-GB" dirty="0"/>
          </a:p>
          <a:p>
            <a:endParaRPr lang="en-GB" dirty="0"/>
          </a:p>
        </p:txBody>
      </p:sp>
      <p:sp>
        <p:nvSpPr>
          <p:cNvPr id="5" name="Rectangle 4">
            <a:extLst>
              <a:ext uri="{FF2B5EF4-FFF2-40B4-BE49-F238E27FC236}">
                <a16:creationId xmlns:a16="http://schemas.microsoft.com/office/drawing/2014/main" id="{04AD304D-C2F6-49BB-B851-64CE03A3A91A}"/>
              </a:ext>
            </a:extLst>
          </p:cNvPr>
          <p:cNvSpPr/>
          <p:nvPr/>
        </p:nvSpPr>
        <p:spPr>
          <a:xfrm>
            <a:off x="2188283" y="2956991"/>
            <a:ext cx="7829550" cy="224676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p</a:t>
            </a:r>
            <a:r>
              <a:rPr lang="en-GB" altLang="en-US" sz="2000" b="1" dirty="0" smtClean="0">
                <a:latin typeface="Consolas" panose="020B0609020204030204" pitchFamily="49" charset="0"/>
                <a:ea typeface="ヒラギノ角ゴ Pro W3" pitchFamily="-112" charset="-128"/>
                <a:cs typeface="Consolas" panose="020B0609020204030204" pitchFamily="49" charset="0"/>
              </a:rPr>
              <a:t>ublic class Car extends Vehicle {</a:t>
            </a:r>
          </a:p>
          <a:p>
            <a:pPr eaLnBrk="0" hangingPunct="0">
              <a:buFont typeface="Arial" pitchFamily="34" charset="0"/>
              <a:buNone/>
            </a:pPr>
            <a:endParaRPr lang="en-GB" altLang="en-US" sz="2000" b="1" dirty="0" smtClean="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public </a:t>
            </a:r>
            <a:r>
              <a:rPr lang="en-GB" altLang="en-US" sz="2000" b="1" dirty="0" smtClean="0">
                <a:solidFill>
                  <a:srgbClr val="00B0F0"/>
                </a:solidFill>
                <a:latin typeface="Consolas" panose="020B0609020204030204" pitchFamily="49" charset="0"/>
                <a:ea typeface="ヒラギノ角ゴ Pro W3" pitchFamily="-112" charset="-128"/>
                <a:cs typeface="Consolas" panose="020B0609020204030204" pitchFamily="49" charset="0"/>
              </a:rPr>
              <a:t>final </a:t>
            </a:r>
            <a:r>
              <a:rPr lang="en-GB" altLang="en-US" sz="2000" b="1" dirty="0" smtClean="0">
                <a:latin typeface="Consolas" panose="020B0609020204030204" pitchFamily="49" charset="0"/>
                <a:ea typeface="ヒラギノ角ゴ Pro W3" pitchFamily="-112" charset="-128"/>
                <a:cs typeface="Consolas" panose="020B0609020204030204" pitchFamily="49" charset="0"/>
              </a:rPr>
              <a:t>void accelerate(){</a:t>
            </a: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 car specific code to accelerate a car</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endParaRPr lang="en-GB" altLang="en-US" sz="2000" b="1" dirty="0" smtClean="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r>
              <a:rPr lang="en-GB" altLang="en-US" sz="2000" b="1" dirty="0">
                <a:latin typeface="Consolas" panose="020B0609020204030204" pitchFamily="49" charset="0"/>
                <a:ea typeface="ヒラギノ角ゴ Pro W3" pitchFamily="-112" charset="-128"/>
                <a:cs typeface="Consolas" panose="020B0609020204030204" pitchFamily="49" charset="0"/>
              </a:rPr>
              <a:t>	</a:t>
            </a:r>
            <a:endParaRPr lang="en-US" altLang="en-US" sz="2000" b="1" dirty="0">
              <a:solidFill>
                <a:srgbClr val="00B0F0"/>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128208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ct:contentTypeSchema ct:_="" ma:_="" ma:contentTypeName="Document" ma:contentTypeID="0x0101000B60AC2B8594D94098D971BC50F68257" ma:contentTypeVersion="4" ma:contentTypeDescription="Create a new document." ma:contentTypeScope="" ma:versionID="b96aa819cfefa4d9dcef7815c20d6653" xmlns:ct="http://schemas.microsoft.com/office/2006/metadata/contentType" xmlns:ma="http://schemas.microsoft.com/office/2006/metadata/properties/metaAttributes">
<xsd:schema targetNamespace="http://schemas.microsoft.com/office/2006/metadata/properties" ma:root="true" ma:fieldsID="c40d7281ea0558cfdc21580764bab5d9" ns2:_="" ns3:_="" xmlns:xsd="http://www.w3.org/2001/XMLSchema" xmlns:xs="http://www.w3.org/2001/XMLSchema" xmlns:p="http://schemas.microsoft.com/office/2006/metadata/properties" xmlns:ns2="$ListId:Shared Documents;" xmlns:ns3="f7c81f6c-9744-46f1-8649-1f77e3ad5d93">
<xsd:import namespace="$ListId:Shared Documents;"/>
<xsd:import namespace="f7c81f6c-9744-46f1-8649-1f77e3ad5d93"/>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Languag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Course Planning"/>
<xsd:enumeration value="Exams"/>
<xsd:enumeration value="Exercises"/>
<xsd:enumeration value="Handouts"/>
<xsd:enumeration value="Manuals"/>
<xsd:enumeration value="Other"/>
<xsd:enumeration value="Projects"/>
<xsd:enumeration value="Recommended Reading"/>
<xsd:enumeration value="Resources"/>
<xsd:enumeration value="Slide Decks"/>
<xsd:enumeration value="Trainer Checklist"/>
<xsd:enumeration value="Trainer Guide"/>
<xsd:enumeration value="Trainer Overview"/>
<xsd:enumeration value="Walkthrough"/>
</xsd:restriction>
</xsd:simpleType>
</xsd:element>
<xsd:element name="Module" ma:index="11" nillable="true" ma:displayName="Module" ma:format="Dropdown" ma:indexed="true" ma:internalName="Module">
<xsd:simpleType>
<xsd:restriction base="dms:Choice">
<xsd:enumeration value="00 - General"/>
<xsd:enumeration value="00 - Extras"/>
<xsd:enumeration value="01 - OOD Week 1"/>
<xsd:enumeration value="02 - OOD Week 2"/>
<xsd:enumeration value="03 - OOD Week 3"/>
<xsd:enumeration value="04 - Common Dev Archive"/>
<xsd:enumeration value="05 – OOD week 1 OLD"/>
<xsd:enumeration value="06 – OOD week 2 OLD"/>
<xsd:enumeration value="07 – OOD week 3 OLD"/>
</xsd:restriction>
</xsd:simpleType>
</xsd:element>
</xsd:schema>
<xsd:schema targetNamespace="f7c81f6c-9744-46f1-8649-1f77e3ad5d93"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Language" ma:index="12" nillable="true" ma:displayName="Language" ma:format="Dropdown" ma:internalName="Language">
<xsd:simpleType>
<xsd:restriction base="dms:Choice">
<xsd:enumeration value="Java"/>
<xsd:enumeration value=".NET"/>
<xsd:enumeration value="-"/>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57EE88C8CDC9E2488B297D32E73269D2" ma:contentTypeVersion="10" ma:contentTypeDescription="Create a new document." ma:contentTypeScope="" ma:versionID="c2cc168f48bf81a68810bb188b58a7c8">
  <xsd:schema xmlns:xsd="http://www.w3.org/2001/XMLSchema" xmlns:xs="http://www.w3.org/2001/XMLSchema" xmlns:p="http://schemas.microsoft.com/office/2006/metadata/properties" xmlns:ns2="9cbba8c0-0e12-446a-9b20-9bcfde6af09c" xmlns:ns3="944e74a0-7d5c-4d42-a856-ed6cbab6ff51" targetNamespace="http://schemas.microsoft.com/office/2006/metadata/properties" ma:root="true" ma:fieldsID="e8f014224a94a12079b57fa17f33de5c" ns2:_="" ns3:_="">
    <xsd:import namespace="9cbba8c0-0e12-446a-9b20-9bcfde6af09c"/>
    <xsd:import namespace="944e74a0-7d5c-4d42-a856-ed6cbab6ff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LengthInSecond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ba8c0-0e12-446a-9b20-9bcfde6af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4e74a0-7d5c-4d42-a856-ed6cbab6ff5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DE1E78-43C8-491B-A155-1CEE6C63C108}">
  <ds:schemaRefs>
    <ds:schemaRef ds:uri="http://schemas.microsoft.com/office/2006/metadata/properties"/>
    <ds:schemaRef ds:uri="http://schemas.microsoft.com/office/2006/documentManagement/types"/>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 ds:uri="f7c81f6c-9744-46f1-8649-1f77e3ad5d93"/>
    <ds:schemaRef ds:uri="$ListId:Shared Documents;"/>
  </ds:schemaRefs>
</ds:datastoreItem>
</file>

<file path=customXml/itemProps2.xml><?xml version="1.0" encoding="utf-8"?>
<ds:datastoreItem xmlns:ds="http://schemas.openxmlformats.org/officeDocument/2006/customXml" ds:itemID="{B5D1112B-F666-4385-BA7C-574F94FA07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f7c81f6c-9744-46f1-8649-1f77e3ad5d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DBA23F-E95D-453B-A7DD-00814E50C87E}"/>
</file>

<file path=customXml/itemProps4.xml><?xml version="1.0" encoding="utf-8"?>
<ds:datastoreItem xmlns:ds="http://schemas.openxmlformats.org/officeDocument/2006/customXml" ds:itemID="{1B990D4E-216B-4223-82E4-A152CD1EE9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FDM PowerPoint Theme Template</Template>
  <TotalTime>7743</TotalTime>
  <Words>1674</Words>
  <Application>Microsoft Office PowerPoint</Application>
  <PresentationFormat>Widescreen</PresentationFormat>
  <Paragraphs>247</Paragraphs>
  <Slides>20</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MS PGothic</vt:lpstr>
      <vt:lpstr>MS PGothic</vt:lpstr>
      <vt:lpstr>Arial</vt:lpstr>
      <vt:lpstr>Arial Black</vt:lpstr>
      <vt:lpstr>Calibri</vt:lpstr>
      <vt:lpstr>Consolas</vt:lpstr>
      <vt:lpstr>Courier New</vt:lpstr>
      <vt:lpstr>Open Sans Extrabold</vt:lpstr>
      <vt:lpstr>新細明體</vt:lpstr>
      <vt:lpstr>Wingdings</vt:lpstr>
      <vt:lpstr>ヒラギノ角ゴ Pro W3</vt:lpstr>
      <vt:lpstr>FDM PowerPoint Theme Template</vt:lpstr>
      <vt:lpstr>Java</vt:lpstr>
      <vt:lpstr>PowerPoint Presentation</vt:lpstr>
      <vt:lpstr>PowerPoint Presentation</vt:lpstr>
      <vt:lpstr>What is Polymorphism?</vt:lpstr>
      <vt:lpstr>PowerPoint Presentation</vt:lpstr>
      <vt:lpstr>What is Overriding?</vt:lpstr>
      <vt:lpstr>The @Override annotation</vt:lpstr>
      <vt:lpstr>Accessing the overridden method</vt:lpstr>
      <vt:lpstr>Preventing overriding</vt:lpstr>
      <vt:lpstr>PowerPoint Presentation</vt:lpstr>
      <vt:lpstr>Overriding the equals() method</vt:lpstr>
      <vt:lpstr>Overriding the hashcode() method</vt:lpstr>
      <vt:lpstr>PowerPoint Presentation</vt:lpstr>
      <vt:lpstr>What is Overloading?</vt:lpstr>
      <vt:lpstr>Widening</vt:lpstr>
      <vt:lpstr>PowerPoint Presentation</vt:lpstr>
      <vt:lpstr>Overloading constructors</vt:lpstr>
      <vt:lpstr>Horizontal constructor chaining</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Polymorphism</dc:title>
  <dc:creator>Nick Lawton</dc:creator>
  <cp:lastModifiedBy>Nick Lawton</cp:lastModifiedBy>
  <cp:revision>1383</cp:revision>
  <dcterms:created xsi:type="dcterms:W3CDTF">2018-10-30T11:41:52Z</dcterms:created>
  <dcterms:modified xsi:type="dcterms:W3CDTF">2021-10-11T14:01:02Z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0x01010057EE88C8CDC9E2488B297D32E73269D2</vt:lpwstr>
  </property>
  <property fmtid="{D5CDD505-2E9C-101B-9397-08002B2CF9AE}" pid="3" name="_dlc_policyId">
    <vt:lpwstr/>
  </property>
  <property fmtid="{D5CDD505-2E9C-101B-9397-08002B2CF9AE}" pid="4" name="ItemRetentionFormula">
    <vt:lpwstr/>
  </property>
</Properties>
</file>