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9"/>
  </p:notesMasterIdLst>
  <p:sldIdLst>
    <p:sldId id="294" r:id="rId6"/>
    <p:sldId id="257" r:id="rId7"/>
    <p:sldId id="329" r:id="rId8"/>
    <p:sldId id="296" r:id="rId9"/>
    <p:sldId id="334" r:id="rId10"/>
    <p:sldId id="333" r:id="rId11"/>
    <p:sldId id="330" r:id="rId12"/>
    <p:sldId id="335" r:id="rId13"/>
    <p:sldId id="336" r:id="rId14"/>
    <p:sldId id="331" r:id="rId15"/>
    <p:sldId id="337" r:id="rId16"/>
    <p:sldId id="292" r:id="rId17"/>
    <p:sldId id="3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Lawton" initials="NL" lastIdx="1" clrIdx="0">
    <p:extLst>
      <p:ext uri="{19B8F6BF-5375-455C-9EA6-DF929625EA0E}">
        <p15:presenceInfo xmlns:p15="http://schemas.microsoft.com/office/powerpoint/2012/main" userId="S-1-5-21-2771468770-4293063043-2426060248-90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54" autoAdjust="0"/>
  </p:normalViewPr>
  <p:slideViewPr>
    <p:cSldViewPr>
      <p:cViewPr varScale="1">
        <p:scale>
          <a:sx n="57" d="100"/>
          <a:sy n="57" d="100"/>
        </p:scale>
        <p:origin x="9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0E2E-FA1B-49E8-81DE-7DA048B075E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C767-464D-4FBB-8F79-62B6F0DE0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85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98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vehicles.get</a:t>
            </a:r>
            <a:r>
              <a:rPr lang="en-GB" dirty="0" smtClean="0"/>
              <a:t>(0) is a vehicle reference which</a:t>
            </a:r>
            <a:r>
              <a:rPr lang="en-GB" baseline="0" dirty="0" smtClean="0"/>
              <a:t> will access the vehicle within the car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Objects of a child class passed into a method with a parameter type of the parent class will be </a:t>
            </a:r>
            <a:r>
              <a:rPr lang="en-GB" baseline="0" dirty="0" err="1" smtClean="0"/>
              <a:t>upcast</a:t>
            </a:r>
            <a:r>
              <a:rPr lang="en-GB" baseline="0" dirty="0" smtClean="0"/>
              <a:t> to the </a:t>
            </a:r>
            <a:r>
              <a:rPr lang="en-GB" baseline="0" smtClean="0"/>
              <a:t>parent class.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50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94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9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804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code above assumes that we know which type to downcast to. Usually this won’t be the case. As we’ll see in the next section, </a:t>
            </a:r>
            <a:r>
              <a:rPr lang="en-GB" baseline="0" dirty="0" err="1" smtClean="0"/>
              <a:t>instanceof</a:t>
            </a:r>
            <a:r>
              <a:rPr lang="en-GB" baseline="0" dirty="0" smtClean="0"/>
              <a:t> will help us </a:t>
            </a:r>
            <a:r>
              <a:rPr lang="en-GB" baseline="0" smtClean="0"/>
              <a:t>with this.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64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8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7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4" r:id="rId33"/>
    <p:sldLayoutId id="2147483781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Week 1 Module 12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Casting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err="1" smtClean="0">
                <a:latin typeface="Arial"/>
                <a:ea typeface="Open Sans Extrabold" panose="020B0906030804020204" pitchFamily="34" charset="0"/>
                <a:cs typeface="Arial"/>
              </a:rPr>
              <a:t>Downcasting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err="1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Upcasting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 smtClean="0">
                <a:latin typeface="Arial"/>
                <a:ea typeface="Open Sans Extrabold" panose="020B0906030804020204" pitchFamily="34" charset="0"/>
                <a:cs typeface="Arial"/>
              </a:rPr>
              <a:t>The </a:t>
            </a:r>
            <a:r>
              <a:rPr lang="en-GB" sz="2400" b="1" dirty="0" err="1" smtClean="0">
                <a:latin typeface="Arial"/>
                <a:ea typeface="Open Sans Extrabold" panose="020B0906030804020204" pitchFamily="34" charset="0"/>
                <a:cs typeface="Arial"/>
              </a:rPr>
              <a:t>instanceof</a:t>
            </a:r>
            <a:r>
              <a:rPr lang="en-GB" sz="2400" b="1" dirty="0" smtClean="0">
                <a:latin typeface="Arial"/>
                <a:ea typeface="Open Sans Extrabold" panose="020B0906030804020204" pitchFamily="34" charset="0"/>
                <a:cs typeface="Arial"/>
              </a:rPr>
              <a:t> keyword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err="1" smtClean="0">
                <a:latin typeface="Arial Black" panose="020B0A04020102020204" pitchFamily="34" charset="0"/>
              </a:rPr>
              <a:t>Downcasting</a:t>
            </a:r>
            <a:r>
              <a:rPr lang="en-GB" sz="3600" dirty="0" smtClean="0">
                <a:latin typeface="Arial Black" panose="020B0A04020102020204" pitchFamily="34" charset="0"/>
              </a:rPr>
              <a:t> to the correct type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181624" y="2276872"/>
            <a:ext cx="532784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if (vehicle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instanceof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Car){</a:t>
            </a:r>
          </a:p>
          <a:p>
            <a:pPr eaLnBrk="0" hangingPunct="0"/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(Car) vehicle;</a:t>
            </a:r>
          </a:p>
          <a:p>
            <a:pPr eaLnBrk="0" hangingPunct="0"/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// code to call car methods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if (vehicle </a:t>
            </a:r>
            <a:r>
              <a:rPr lang="en-GB" altLang="en-US" sz="2000" b="1" dirty="0" err="1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instanceof</a:t>
            </a: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Plane){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Plane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plane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=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(Plane) 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vehicle;</a:t>
            </a:r>
          </a:p>
          <a:p>
            <a:pPr eaLnBrk="0" hangingPunct="0"/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// code to call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plane 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methods</a:t>
            </a: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196752"/>
            <a:ext cx="979308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 err="1" smtClean="0"/>
              <a:t>instanceof</a:t>
            </a:r>
            <a:r>
              <a:rPr lang="en-GB" dirty="0" smtClean="0"/>
              <a:t> keyword is used to determine the correct type of an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Useful when </a:t>
            </a:r>
            <a:r>
              <a:rPr lang="en-GB" dirty="0" err="1" smtClean="0"/>
              <a:t>downcasting</a:t>
            </a:r>
            <a:r>
              <a:rPr lang="en-GB" dirty="0" smtClean="0"/>
              <a:t> objects stored in an ArrayList of the parent type.</a:t>
            </a:r>
          </a:p>
        </p:txBody>
      </p:sp>
    </p:spTree>
    <p:extLst>
      <p:ext uri="{BB962C8B-B14F-4D97-AF65-F5344CB8AC3E}">
        <p14:creationId xmlns:p14="http://schemas.microsoft.com/office/powerpoint/2010/main" val="17651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Questions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should now be able to: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307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concept of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Downcast objects to their correct child class.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keyword.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307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concept of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Downcast objects to their correct child class.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keyword.</a:t>
            </a: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err="1" smtClean="0">
                <a:latin typeface="Arial"/>
                <a:ea typeface="Open Sans Extrabold" panose="020B0906030804020204" pitchFamily="34" charset="0"/>
                <a:cs typeface="Arial"/>
              </a:rPr>
              <a:t>Downcasting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Upcasting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The </a:t>
            </a:r>
            <a:r>
              <a:rPr lang="en-GB" sz="2000" dirty="0" err="1" smtClean="0">
                <a:latin typeface="Arial"/>
                <a:ea typeface="Open Sans Extrabold" panose="020B0906030804020204" pitchFamily="34" charset="0"/>
                <a:cs typeface="Arial"/>
              </a:rPr>
              <a:t>instanceof</a:t>
            </a:r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 keyword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What is </a:t>
            </a:r>
            <a:r>
              <a:rPr lang="en-GB" sz="3600" dirty="0" err="1" smtClean="0">
                <a:latin typeface="Arial Black" panose="020B0A04020102020204" pitchFamily="34" charset="0"/>
              </a:rPr>
              <a:t>upcasting</a:t>
            </a:r>
            <a:r>
              <a:rPr lang="en-GB" sz="3600" dirty="0" smtClean="0">
                <a:latin typeface="Arial Black" panose="020B0A04020102020204" pitchFamily="34" charset="0"/>
              </a:rPr>
              <a:t>?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60759"/>
            <a:ext cx="91450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child object using a reference of its parent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parent reference points to the parent object within the child object.</a:t>
            </a:r>
          </a:p>
        </p:txBody>
      </p:sp>
      <p:sp>
        <p:nvSpPr>
          <p:cNvPr id="2" name="Oval 1"/>
          <p:cNvSpPr/>
          <p:nvPr/>
        </p:nvSpPr>
        <p:spPr>
          <a:xfrm>
            <a:off x="6456040" y="2420888"/>
            <a:ext cx="3312368" cy="3312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464152" y="3429000"/>
            <a:ext cx="1296144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22182" y="38189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Vehicle</a:t>
            </a:r>
          </a:p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641308" y="2827965"/>
            <a:ext cx="12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 object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999656" y="3573016"/>
            <a:ext cx="1800200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799856" y="4149080"/>
            <a:ext cx="2664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2018" y="381894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Vehicle 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Ways of </a:t>
            </a:r>
            <a:r>
              <a:rPr lang="en-GB" sz="3600" dirty="0" err="1" smtClean="0">
                <a:latin typeface="Arial Black" panose="020B0A04020102020204" pitchFamily="34" charset="0"/>
              </a:rPr>
              <a:t>upcasting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60759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explicitly: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973339" y="2107588"/>
            <a:ext cx="374441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new Car();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Vehicle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vehicle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car;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76" y="341605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Or implicitly: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669083" y="4124862"/>
            <a:ext cx="835292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ArrayList&lt;Vehicle&gt; vehicles = new ArrayList&lt;Vehicle&gt;();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new Car();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ehicles.add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(car);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Effects of </a:t>
            </a:r>
            <a:r>
              <a:rPr lang="en-GB" sz="3600" dirty="0" err="1" smtClean="0">
                <a:latin typeface="Arial Black" panose="020B0A04020102020204" pitchFamily="34" charset="0"/>
              </a:rPr>
              <a:t>upcasting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60759"/>
            <a:ext cx="91450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Methods and attributes defined in the child class will not be accessible.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Code overriding methods defined in the parent class will be accessible.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40724"/>
              </p:ext>
            </p:extLst>
          </p:nvPr>
        </p:nvGraphicFramePr>
        <p:xfrm>
          <a:off x="4799856" y="2687586"/>
          <a:ext cx="2304255" cy="122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0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Vehicle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maxSpeed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8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accelerate() : void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6808"/>
              </p:ext>
            </p:extLst>
          </p:nvPr>
        </p:nvGraphicFramePr>
        <p:xfrm>
          <a:off x="4799856" y="4567196"/>
          <a:ext cx="2304256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Car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engineSize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changeGear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5879975" y="3910052"/>
            <a:ext cx="0" cy="649743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5735959" y="3910052"/>
            <a:ext cx="288032" cy="2469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b="1" dirty="0" err="1" smtClean="0">
                <a:latin typeface="Arial"/>
                <a:ea typeface="Open Sans Extrabold" panose="020B0906030804020204" pitchFamily="34" charset="0"/>
                <a:cs typeface="Arial"/>
              </a:rPr>
              <a:t>Downcasting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err="1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Upcasting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The </a:t>
            </a:r>
            <a:r>
              <a:rPr lang="en-GB" sz="2000" dirty="0" err="1" smtClean="0">
                <a:latin typeface="Arial"/>
                <a:ea typeface="Open Sans Extrabold" panose="020B0906030804020204" pitchFamily="34" charset="0"/>
                <a:cs typeface="Arial"/>
              </a:rPr>
              <a:t>instanceof</a:t>
            </a:r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 keyword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What is </a:t>
            </a:r>
            <a:r>
              <a:rPr lang="en-GB" sz="3600" dirty="0" err="1" smtClean="0">
                <a:latin typeface="Arial Black" panose="020B0A04020102020204" pitchFamily="34" charset="0"/>
              </a:rPr>
              <a:t>downcasting</a:t>
            </a:r>
            <a:r>
              <a:rPr lang="en-GB" sz="3600" dirty="0" smtClean="0">
                <a:latin typeface="Arial Black" panose="020B0A04020102020204" pitchFamily="34" charset="0"/>
              </a:rPr>
              <a:t>?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60759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child class reference to access all functionality of an object which has been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upcast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Oval 1"/>
          <p:cNvSpPr/>
          <p:nvPr/>
        </p:nvSpPr>
        <p:spPr>
          <a:xfrm>
            <a:off x="6168008" y="2694035"/>
            <a:ext cx="3312368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176120" y="3702147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434150" y="409209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Vehicle</a:t>
            </a:r>
          </a:p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353276" y="3101112"/>
            <a:ext cx="12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 object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711624" y="3846163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511824" y="4422227"/>
            <a:ext cx="2664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3986" y="409209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Vehicle reference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11624" y="2558532"/>
            <a:ext cx="18002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013986" y="2782270"/>
            <a:ext cx="147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 </a:t>
            </a:r>
          </a:p>
          <a:p>
            <a:r>
              <a:rPr lang="en-GB" dirty="0" smtClean="0"/>
              <a:t>reference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4490634" y="3098592"/>
            <a:ext cx="2217434" cy="6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How to downcast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325619" y="1939733"/>
            <a:ext cx="50405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new Car();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Vehicle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vehicle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car;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downcastCar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(Car) vehicle;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888" y="1340768"/>
            <a:ext cx="88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Downcast by specifying the correct type to downcast to: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325619" y="4365104"/>
            <a:ext cx="50405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Plane </a:t>
            </a:r>
            <a:r>
              <a:rPr lang="en-GB" sz="2000" b="1" dirty="0" err="1">
                <a:latin typeface="Consolas" panose="020B0609020204030204" pitchFamily="49" charset="0"/>
              </a:rPr>
              <a:t>plane</a:t>
            </a:r>
            <a:r>
              <a:rPr lang="en-GB" sz="2000" b="1" dirty="0">
                <a:latin typeface="Consolas" panose="020B0609020204030204" pitchFamily="49" charset="0"/>
              </a:rPr>
              <a:t> = new Plane();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Vehicle </a:t>
            </a:r>
            <a:r>
              <a:rPr lang="en-GB" sz="2000" b="1" dirty="0" err="1">
                <a:latin typeface="Consolas" panose="020B0609020204030204" pitchFamily="49" charset="0"/>
              </a:rPr>
              <a:t>vehicle</a:t>
            </a:r>
            <a:r>
              <a:rPr lang="en-GB" sz="2000" b="1" dirty="0">
                <a:latin typeface="Consolas" panose="020B0609020204030204" pitchFamily="49" charset="0"/>
              </a:rPr>
              <a:t> = plane</a:t>
            </a:r>
            <a:r>
              <a:rPr lang="en-GB" sz="2000" b="1" dirty="0" smtClean="0">
                <a:latin typeface="Consolas" panose="020B0609020204030204" pitchFamily="49" charset="0"/>
              </a:rPr>
              <a:t>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Car </a:t>
            </a:r>
            <a:r>
              <a:rPr lang="en-GB" sz="2000" b="1" dirty="0" err="1">
                <a:latin typeface="Consolas" panose="020B0609020204030204" pitchFamily="49" charset="0"/>
              </a:rPr>
              <a:t>downcastCar</a:t>
            </a:r>
            <a:r>
              <a:rPr lang="en-GB" sz="2000" b="1" dirty="0">
                <a:latin typeface="Consolas" panose="020B0609020204030204" pitchFamily="49" charset="0"/>
              </a:rPr>
              <a:t> = (Car) vehicle;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243" y="3797639"/>
            <a:ext cx="88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Specifying an incorrect type will cause a runtime exception: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5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1FC726ED-D182-4B53-8CA2-2DD0348F1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E06BC-C96A-493E-9D0E-8E01B8DC2ED9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7c81f6c-9744-46f1-8649-1f77e3ad5d93"/>
    <ds:schemaRef ds:uri="$ListId:Shared Documents;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CCDEC5-0B84-402B-8076-E6669CE9EF63}"/>
</file>

<file path=customXml/itemProps4.xml><?xml version="1.0" encoding="utf-8"?>
<ds:datastoreItem xmlns:ds="http://schemas.openxmlformats.org/officeDocument/2006/customXml" ds:itemID="{E693B8C2-D468-46EF-BDA4-4B695EB040BE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3373</TotalTime>
  <Words>485</Words>
  <Application>Microsoft Office PowerPoint</Application>
  <PresentationFormat>Widescreen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新細明體</vt:lpstr>
      <vt:lpstr>Wingdings</vt:lpstr>
      <vt:lpstr>ヒラギノ角ゴ Pro W3</vt:lpstr>
      <vt:lpstr>FDM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Casting</dc:title>
  <dc:creator>Nick Lawton</dc:creator>
  <cp:lastModifiedBy>Nick Lawton</cp:lastModifiedBy>
  <cp:revision>268</cp:revision>
  <dcterms:created xsi:type="dcterms:W3CDTF">2018-10-31T14:46:27Z</dcterms:created>
  <dcterms:modified xsi:type="dcterms:W3CDTF">2021-10-11T14:01:27Z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</Properties>
</file>