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5"/>
  </p:sldMasterIdLst>
  <p:notesMasterIdLst>
    <p:notesMasterId r:id="rId28"/>
  </p:notesMasterIdLst>
  <p:sldIdLst>
    <p:sldId id="263" r:id="rId6"/>
    <p:sldId id="258" r:id="rId7"/>
    <p:sldId id="294" r:id="rId8"/>
    <p:sldId id="261" r:id="rId9"/>
    <p:sldId id="307" r:id="rId10"/>
    <p:sldId id="288" r:id="rId11"/>
    <p:sldId id="309" r:id="rId12"/>
    <p:sldId id="310" r:id="rId13"/>
    <p:sldId id="311" r:id="rId14"/>
    <p:sldId id="308" r:id="rId15"/>
    <p:sldId id="312" r:id="rId16"/>
    <p:sldId id="290" r:id="rId17"/>
    <p:sldId id="313" r:id="rId18"/>
    <p:sldId id="314" r:id="rId19"/>
    <p:sldId id="315" r:id="rId20"/>
    <p:sldId id="316" r:id="rId21"/>
    <p:sldId id="317" r:id="rId22"/>
    <p:sldId id="318" r:id="rId23"/>
    <p:sldId id="319" r:id="rId24"/>
    <p:sldId id="268" r:id="rId25"/>
    <p:sldId id="269" r:id="rId26"/>
    <p:sldId id="32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aig Dolan" initials="CD" lastIdx="5" clrIdx="0">
    <p:extLst/>
  </p:cmAuthor>
  <p:cmAuthor id="2" name="Scotty Boutin" initials="SB" lastIdx="21" clrIdx="1">
    <p:extLst/>
  </p:cmAuthor>
  <p:cmAuthor id="3" name="Billy McCarthy" initials="BM" lastIdx="1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EF462-CFE0-AA8E-B74C-E74A034C0C73}" v="29" dt="2019-02-07T04:43:31.589"/>
    <p1510:client id="{D243ECEC-374C-CC1B-C0F3-2056D219157F}" v="37" dt="2019-02-07T14:18:30.592"/>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38" autoAdjust="0"/>
  </p:normalViewPr>
  <p:slideViewPr>
    <p:cSldViewPr snapToGrid="0">
      <p:cViewPr varScale="1">
        <p:scale>
          <a:sx n="69" d="100"/>
          <a:sy n="69" d="100"/>
        </p:scale>
        <p:origin x="540"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8" Type="http://schemas.openxmlformats.org/officeDocument/2006/relationships/slide" Target="slides/slide3.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30" Type="http://schemas.openxmlformats.org/officeDocument/2006/relationships/presProps" Target="presProp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11/10/2021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467179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269721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smtClean="0">
              <a:solidFill>
                <a:srgbClr val="FF0000"/>
              </a:solidFill>
            </a:endParaRPr>
          </a:p>
        </p:txBody>
      </p:sp>
    </p:spTree>
    <p:extLst>
      <p:ext uri="{BB962C8B-B14F-4D97-AF65-F5344CB8AC3E}">
        <p14:creationId xmlns:p14="http://schemas.microsoft.com/office/powerpoint/2010/main" val="5828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405139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301145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smtClean="0">
              <a:solidFill>
                <a:srgbClr val="FF0000"/>
              </a:solidFill>
            </a:endParaRPr>
          </a:p>
        </p:txBody>
      </p:sp>
    </p:spTree>
    <p:extLst>
      <p:ext uri="{BB962C8B-B14F-4D97-AF65-F5344CB8AC3E}">
        <p14:creationId xmlns:p14="http://schemas.microsoft.com/office/powerpoint/2010/main" val="1307520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22</a:t>
            </a:fld>
            <a:endParaRPr lang="en-US" altLang="zh-TW"/>
          </a:p>
        </p:txBody>
      </p:sp>
    </p:spTree>
    <p:extLst>
      <p:ext uri="{BB962C8B-B14F-4D97-AF65-F5344CB8AC3E}">
        <p14:creationId xmlns:p14="http://schemas.microsoft.com/office/powerpoint/2010/main" val="79199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75594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GB" altLang="en-US" dirty="0" smtClean="0"/>
              <a:t>Student might have attributes such as “name, age, address, course(s) enrolled on”.</a:t>
            </a:r>
          </a:p>
        </p:txBody>
      </p:sp>
    </p:spTree>
    <p:extLst>
      <p:ext uri="{BB962C8B-B14F-4D97-AF65-F5344CB8AC3E}">
        <p14:creationId xmlns:p14="http://schemas.microsoft.com/office/powerpoint/2010/main" val="296575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GB" dirty="0" smtClean="0"/>
          </a:p>
        </p:txBody>
      </p:sp>
    </p:spTree>
    <p:extLst>
      <p:ext uri="{BB962C8B-B14F-4D97-AF65-F5344CB8AC3E}">
        <p14:creationId xmlns:p14="http://schemas.microsoft.com/office/powerpoint/2010/main" val="74965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GB" altLang="en-US" dirty="0" smtClean="0"/>
          </a:p>
        </p:txBody>
      </p:sp>
    </p:spTree>
    <p:extLst>
      <p:ext uri="{BB962C8B-B14F-4D97-AF65-F5344CB8AC3E}">
        <p14:creationId xmlns:p14="http://schemas.microsoft.com/office/powerpoint/2010/main" val="4271080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GB" altLang="en-US" dirty="0" smtClean="0"/>
          </a:p>
        </p:txBody>
      </p:sp>
    </p:spTree>
    <p:extLst>
      <p:ext uri="{BB962C8B-B14F-4D97-AF65-F5344CB8AC3E}">
        <p14:creationId xmlns:p14="http://schemas.microsoft.com/office/powerpoint/2010/main" val="308051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smtClean="0">
              <a:solidFill>
                <a:srgbClr val="FF0000"/>
              </a:solidFill>
            </a:endParaRPr>
          </a:p>
        </p:txBody>
      </p:sp>
    </p:spTree>
    <p:extLst>
      <p:ext uri="{BB962C8B-B14F-4D97-AF65-F5344CB8AC3E}">
        <p14:creationId xmlns:p14="http://schemas.microsoft.com/office/powerpoint/2010/main" val="272217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smtClean="0">
              <a:solidFill>
                <a:srgbClr val="FF0000"/>
              </a:solidFill>
            </a:endParaRPr>
          </a:p>
        </p:txBody>
      </p:sp>
    </p:spTree>
    <p:extLst>
      <p:ext uri="{BB962C8B-B14F-4D97-AF65-F5344CB8AC3E}">
        <p14:creationId xmlns:p14="http://schemas.microsoft.com/office/powerpoint/2010/main" val="133046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mod="1">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mod="1">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mod="1">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mod="1">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Java</a:t>
            </a:r>
          </a:p>
        </p:txBody>
      </p:sp>
      <p:sp>
        <p:nvSpPr>
          <p:cNvPr id="3" name="Text Placeholder 2"/>
          <p:cNvSpPr>
            <a:spLocks noGrp="1"/>
          </p:cNvSpPr>
          <p:nvPr>
            <p:ph type="body" sz="quarter" idx="10"/>
          </p:nvPr>
        </p:nvSpPr>
        <p:spPr/>
        <p:txBody>
          <a:bodyPr/>
          <a:lstStyle/>
          <a:p>
            <a:r>
              <a:rPr lang="en-GB" b="1" dirty="0" smtClean="0">
                <a:solidFill>
                  <a:schemeClr val="accent1"/>
                </a:solidFill>
                <a:latin typeface="Arial"/>
                <a:cs typeface="Arial"/>
              </a:rPr>
              <a:t>OOD </a:t>
            </a:r>
          </a:p>
          <a:p>
            <a:r>
              <a:rPr lang="en-GB" b="1" dirty="0" smtClean="0">
                <a:solidFill>
                  <a:schemeClr val="accent1"/>
                </a:solidFill>
                <a:latin typeface="Arial"/>
                <a:cs typeface="Arial"/>
              </a:rPr>
              <a:t>Week 1 Module 14</a:t>
            </a:r>
          </a:p>
          <a:p>
            <a:r>
              <a:rPr lang="en-GB" b="1" dirty="0" smtClean="0">
                <a:solidFill>
                  <a:schemeClr val="accent1"/>
                </a:solidFill>
                <a:latin typeface="Arial"/>
                <a:cs typeface="Arial"/>
              </a:rPr>
              <a:t>Memory Handling</a:t>
            </a:r>
            <a:endParaRPr lang="en-GB" b="1" dirty="0">
              <a:solidFill>
                <a:schemeClr val="accent1"/>
              </a:solidFill>
            </a:endParaRP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Pass by Value, Pass by Reference</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2 . </a:t>
            </a:r>
            <a:r>
              <a:rPr lang="en-GB" sz="2000" dirty="0" smtClean="0">
                <a:latin typeface="Arial" panose="020B0604020202020204" pitchFamily="34" charset="0"/>
                <a:ea typeface="Open Sans Extrabold" panose="020B0906030804020204" pitchFamily="34" charset="0"/>
                <a:cs typeface="Arial" panose="020B0604020202020204" pitchFamily="34" charset="0"/>
              </a:rPr>
              <a:t>Stack and Heap</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6E1F6EDE-1E62-46A1-B60A-9044A22F0743}"/>
              </a:ext>
            </a:extLst>
          </p:cNvPr>
          <p:cNvSpPr/>
          <p:nvPr/>
        </p:nvSpPr>
        <p:spPr>
          <a:xfrm>
            <a:off x="827297" y="294813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Garbage Collector</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6" y="2048183"/>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ea typeface="Open Sans Extrabold" panose="020B0906030804020204" pitchFamily="34" charset="0"/>
                <a:cs typeface="Arial" panose="020B0604020202020204" pitchFamily="34" charset="0"/>
              </a:rPr>
              <a:t>Stack and Heap</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a:t>
            </a:r>
            <a:r>
              <a:rPr lang="en-SG" dirty="0" smtClean="0"/>
              <a:t>Objectives</a:t>
            </a:r>
            <a:endParaRPr lang="en-GB" dirty="0"/>
          </a:p>
        </p:txBody>
      </p:sp>
    </p:spTree>
    <p:extLst>
      <p:ext uri="{BB962C8B-B14F-4D97-AF65-F5344CB8AC3E}">
        <p14:creationId xmlns:p14="http://schemas.microsoft.com/office/powerpoint/2010/main" val="104811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240001" y="1268760"/>
            <a:ext cx="11449272" cy="3062377"/>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Every action or variable requires RAM memory</a:t>
            </a:r>
          </a:p>
          <a:p>
            <a:pPr marL="285750" indent="-285750">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Two areas:</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Stack</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Heap</a:t>
            </a:r>
          </a:p>
          <a:p>
            <a:pPr marL="285750"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Each has different behaviour.</a:t>
            </a:r>
          </a:p>
          <a:p>
            <a:pPr marL="285750"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As of JDK 7, memory is dynamically allocated. Prior to this the size was fixed at JVM </a:t>
            </a:r>
            <a:r>
              <a:rPr lang="en-SG" dirty="0" err="1" smtClean="0">
                <a:latin typeface="Arial" panose="020B0604020202020204" pitchFamily="34" charset="0"/>
                <a:cs typeface="Arial" panose="020B0604020202020204" pitchFamily="34" charset="0"/>
              </a:rPr>
              <a:t>startup</a:t>
            </a:r>
            <a:endParaRPr lang="en-SG" dirty="0" smtClean="0">
              <a:latin typeface="Arial" panose="020B0604020202020204" pitchFamily="34" charset="0"/>
              <a:cs typeface="Arial" panose="020B0604020202020204" pitchFamily="34" charset="0"/>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Stack and Heap</a:t>
            </a:r>
            <a:endParaRPr lang="en-US" dirty="0"/>
          </a:p>
        </p:txBody>
      </p:sp>
    </p:spTree>
    <p:extLst>
      <p:ext uri="{BB962C8B-B14F-4D97-AF65-F5344CB8AC3E}">
        <p14:creationId xmlns:p14="http://schemas.microsoft.com/office/powerpoint/2010/main" val="54484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240001" y="1268760"/>
            <a:ext cx="11449272" cy="4970591"/>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Stores method calls and local variables:</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Primitives – actual value is stored</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Objects – reference to an object (its location on heap) is stored</a:t>
            </a:r>
          </a:p>
          <a:p>
            <a:pPr marL="285750"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SG" b="1" dirty="0" smtClean="0">
                <a:latin typeface="Arial" panose="020B0604020202020204" pitchFamily="34" charset="0"/>
                <a:cs typeface="Arial" panose="020B0604020202020204" pitchFamily="34" charset="0"/>
              </a:rPr>
              <a:t>L</a:t>
            </a:r>
            <a:r>
              <a:rPr lang="en-SG" dirty="0" smtClean="0">
                <a:latin typeface="Arial" panose="020B0604020202020204" pitchFamily="34" charset="0"/>
                <a:cs typeface="Arial" panose="020B0604020202020204" pitchFamily="34" charset="0"/>
              </a:rPr>
              <a:t>ast </a:t>
            </a:r>
            <a:r>
              <a:rPr lang="en-SG" b="1" dirty="0" smtClean="0">
                <a:latin typeface="Arial" panose="020B0604020202020204" pitchFamily="34" charset="0"/>
                <a:cs typeface="Arial" panose="020B0604020202020204" pitchFamily="34" charset="0"/>
              </a:rPr>
              <a:t>I</a:t>
            </a:r>
            <a:r>
              <a:rPr lang="en-SG" dirty="0" smtClean="0">
                <a:latin typeface="Arial" panose="020B0604020202020204" pitchFamily="34" charset="0"/>
                <a:cs typeface="Arial" panose="020B0604020202020204" pitchFamily="34" charset="0"/>
              </a:rPr>
              <a:t>n </a:t>
            </a:r>
            <a:r>
              <a:rPr lang="en-SG" b="1" dirty="0" smtClean="0">
                <a:latin typeface="Arial" panose="020B0604020202020204" pitchFamily="34" charset="0"/>
                <a:cs typeface="Arial" panose="020B0604020202020204" pitchFamily="34" charset="0"/>
              </a:rPr>
              <a:t>F</a:t>
            </a:r>
            <a:r>
              <a:rPr lang="en-SG" dirty="0" smtClean="0">
                <a:latin typeface="Arial" panose="020B0604020202020204" pitchFamily="34" charset="0"/>
                <a:cs typeface="Arial" panose="020B0604020202020204" pitchFamily="34" charset="0"/>
              </a:rPr>
              <a:t>irst </a:t>
            </a:r>
            <a:r>
              <a:rPr lang="en-SG" b="1" dirty="0" smtClean="0">
                <a:latin typeface="Arial" panose="020B0604020202020204" pitchFamily="34" charset="0"/>
                <a:cs typeface="Arial" panose="020B0604020202020204" pitchFamily="34" charset="0"/>
              </a:rPr>
              <a:t>O</a:t>
            </a:r>
            <a:r>
              <a:rPr lang="en-SG" dirty="0" smtClean="0">
                <a:latin typeface="Arial" panose="020B0604020202020204" pitchFamily="34" charset="0"/>
                <a:cs typeface="Arial" panose="020B0604020202020204" pitchFamily="34" charset="0"/>
              </a:rPr>
              <a:t>ut</a:t>
            </a:r>
          </a:p>
          <a:p>
            <a:pPr marL="285750"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SG" dirty="0" smtClean="0">
                <a:latin typeface="Arial" panose="020B0604020202020204" pitchFamily="34" charset="0"/>
                <a:cs typeface="Arial" panose="020B0604020202020204" pitchFamily="34" charset="0"/>
              </a:rPr>
              <a:t>Memory is not reclaimed unless it goes out of scope</a:t>
            </a:r>
            <a:endParaRPr lang="en-SG"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i.e. A method finishes executing and returns</a:t>
            </a:r>
            <a:endParaRPr lang="en-S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SG" dirty="0" smtClean="0">
                <a:latin typeface="Arial" panose="020B0604020202020204" pitchFamily="34" charset="0"/>
                <a:cs typeface="Arial" panose="020B0604020202020204" pitchFamily="34" charset="0"/>
              </a:rPr>
              <a:t>Be careful of stack overflow!</a:t>
            </a:r>
            <a:endParaRPr lang="en-SG"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Usually due to recursive calls</a:t>
            </a:r>
            <a:endParaRPr lang="en-SG"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One stack exists </a:t>
            </a:r>
            <a:r>
              <a:rPr lang="en-SG" i="1" dirty="0" smtClean="0">
                <a:latin typeface="Arial" panose="020B0604020202020204" pitchFamily="34" charset="0"/>
                <a:cs typeface="Arial" panose="020B0604020202020204" pitchFamily="34" charset="0"/>
              </a:rPr>
              <a:t>per thread</a:t>
            </a:r>
            <a:endParaRPr lang="en-SG" sz="2000" dirty="0">
              <a:latin typeface="Arial" panose="020B0604020202020204" pitchFamily="34" charset="0"/>
              <a:cs typeface="Arial" panose="020B0604020202020204" pitchFamily="34" charset="0"/>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Stack</a:t>
            </a:r>
            <a:endParaRPr lang="en-US" dirty="0"/>
          </a:p>
        </p:txBody>
      </p:sp>
    </p:spTree>
    <p:extLst>
      <p:ext uri="{BB962C8B-B14F-4D97-AF65-F5344CB8AC3E}">
        <p14:creationId xmlns:p14="http://schemas.microsoft.com/office/powerpoint/2010/main" val="359306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Stack</a:t>
            </a:r>
            <a:r>
              <a:rPr lang="en-GB" dirty="0">
                <a:latin typeface="Arial Black"/>
                <a:ea typeface="MS PGothic"/>
              </a:rPr>
              <a:t> </a:t>
            </a:r>
            <a:endParaRPr lang="en-US" dirty="0"/>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519598" y="68253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E3222AD-FF05-4633-AE3E-21FA4A52DA03}"/>
              </a:ext>
            </a:extLst>
          </p:cNvPr>
          <p:cNvSpPr/>
          <p:nvPr/>
        </p:nvSpPr>
        <p:spPr>
          <a:xfrm>
            <a:off x="2075401" y="3568789"/>
            <a:ext cx="2339975" cy="251231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defRPr/>
            </a:pPr>
            <a:endParaRPr lang="en-GB" sz="800" dirty="0" smtClean="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GB" dirty="0" smtClean="0">
                <a:solidFill>
                  <a:srgbClr val="00B0F0"/>
                </a:solidFill>
                <a:latin typeface="Arial" panose="020B0604020202020204" pitchFamily="34" charset="0"/>
                <a:ea typeface="Open Sans" panose="020B0606030504020204" pitchFamily="34" charset="0"/>
                <a:cs typeface="Arial" panose="020B0604020202020204" pitchFamily="34" charset="0"/>
              </a:rPr>
              <a:t>Stack before add()</a:t>
            </a:r>
          </a:p>
          <a:p>
            <a:pPr algn="ctr"/>
            <a:endParaRPr lang="en-GB" dirty="0">
              <a:solidFill>
                <a:srgbClr val="00B0F0"/>
              </a:solidFill>
              <a:latin typeface="Arial" panose="020B0604020202020204" pitchFamily="34" charset="0"/>
              <a:ea typeface="Open Sans" panose="020B06060305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E3222AD-FF05-4633-AE3E-21FA4A52DA03}"/>
              </a:ext>
            </a:extLst>
          </p:cNvPr>
          <p:cNvSpPr/>
          <p:nvPr/>
        </p:nvSpPr>
        <p:spPr>
          <a:xfrm>
            <a:off x="4814578" y="3568789"/>
            <a:ext cx="2339975" cy="251231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00B0F0"/>
                </a:solidFill>
                <a:latin typeface="Arial" panose="020B0604020202020204" pitchFamily="34" charset="0"/>
                <a:ea typeface="Open Sans" panose="020B0606030504020204" pitchFamily="34" charset="0"/>
                <a:cs typeface="Arial" panose="020B0604020202020204" pitchFamily="34" charset="0"/>
              </a:rPr>
              <a:t>Stack </a:t>
            </a:r>
            <a:r>
              <a:rPr lang="en-GB" dirty="0" smtClean="0">
                <a:solidFill>
                  <a:srgbClr val="00B0F0"/>
                </a:solidFill>
                <a:latin typeface="Arial" panose="020B0604020202020204" pitchFamily="34" charset="0"/>
                <a:ea typeface="Open Sans" panose="020B0606030504020204" pitchFamily="34" charset="0"/>
                <a:cs typeface="Arial" panose="020B0604020202020204" pitchFamily="34" charset="0"/>
              </a:rPr>
              <a:t>during </a:t>
            </a:r>
            <a:r>
              <a:rPr lang="en-GB" dirty="0">
                <a:solidFill>
                  <a:srgbClr val="00B0F0"/>
                </a:solidFill>
                <a:latin typeface="Arial" panose="020B0604020202020204" pitchFamily="34" charset="0"/>
                <a:ea typeface="Open Sans" panose="020B0606030504020204" pitchFamily="34" charset="0"/>
                <a:cs typeface="Arial" panose="020B0604020202020204" pitchFamily="34" charset="0"/>
              </a:rPr>
              <a:t>add()</a:t>
            </a:r>
          </a:p>
        </p:txBody>
      </p:sp>
      <p:sp>
        <p:nvSpPr>
          <p:cNvPr id="16" name="TextBox 15"/>
          <p:cNvSpPr txBox="1"/>
          <p:nvPr/>
        </p:nvSpPr>
        <p:spPr>
          <a:xfrm>
            <a:off x="3913251" y="968066"/>
            <a:ext cx="4052160" cy="1940957"/>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SG" b="1" dirty="0" smtClean="0"/>
              <a:t>class Demo {</a:t>
            </a:r>
          </a:p>
          <a:p>
            <a:r>
              <a:rPr lang="en-SG" b="1" dirty="0"/>
              <a:t>	</a:t>
            </a:r>
            <a:r>
              <a:rPr lang="en-SG" b="1" dirty="0" err="1" smtClean="0"/>
              <a:t>int</a:t>
            </a:r>
            <a:r>
              <a:rPr lang="en-SG" b="1" dirty="0" smtClean="0"/>
              <a:t> add(</a:t>
            </a:r>
            <a:r>
              <a:rPr lang="en-SG" b="1" dirty="0" err="1" smtClean="0"/>
              <a:t>int</a:t>
            </a:r>
            <a:r>
              <a:rPr lang="en-SG" b="1" dirty="0" smtClean="0"/>
              <a:t> a, </a:t>
            </a:r>
            <a:r>
              <a:rPr lang="en-SG" b="1" dirty="0" err="1" smtClean="0"/>
              <a:t>int</a:t>
            </a:r>
            <a:r>
              <a:rPr lang="en-SG" b="1" dirty="0" smtClean="0"/>
              <a:t> b) {</a:t>
            </a:r>
          </a:p>
          <a:p>
            <a:r>
              <a:rPr lang="en-SG" b="1" dirty="0"/>
              <a:t>	</a:t>
            </a:r>
            <a:r>
              <a:rPr lang="en-SG" b="1" dirty="0" smtClean="0"/>
              <a:t>	</a:t>
            </a:r>
            <a:r>
              <a:rPr lang="en-SG" b="1" dirty="0" err="1" smtClean="0"/>
              <a:t>int</a:t>
            </a:r>
            <a:r>
              <a:rPr lang="en-SG" b="1" dirty="0" smtClean="0"/>
              <a:t> result = a + b;</a:t>
            </a:r>
          </a:p>
          <a:p>
            <a:r>
              <a:rPr lang="en-SG" b="1" dirty="0"/>
              <a:t>	</a:t>
            </a:r>
            <a:r>
              <a:rPr lang="en-SG" b="1" dirty="0" smtClean="0"/>
              <a:t>	return result;</a:t>
            </a:r>
          </a:p>
          <a:p>
            <a:r>
              <a:rPr lang="en-SG" b="1" dirty="0"/>
              <a:t>	</a:t>
            </a:r>
            <a:r>
              <a:rPr lang="en-SG" b="1" dirty="0" smtClean="0"/>
              <a:t>}</a:t>
            </a:r>
          </a:p>
          <a:p>
            <a:r>
              <a:rPr lang="en-SG" b="1" dirty="0"/>
              <a:t>}</a:t>
            </a:r>
            <a:endParaRPr lang="en-GB" b="1" dirty="0"/>
          </a:p>
        </p:txBody>
      </p:sp>
      <p:sp>
        <p:nvSpPr>
          <p:cNvPr id="17" name="Rectangle 16">
            <a:extLst>
              <a:ext uri="{FF2B5EF4-FFF2-40B4-BE49-F238E27FC236}">
                <a16:creationId xmlns:a16="http://schemas.microsoft.com/office/drawing/2014/main" id="{CE3222AD-FF05-4633-AE3E-21FA4A52DA03}"/>
              </a:ext>
            </a:extLst>
          </p:cNvPr>
          <p:cNvSpPr/>
          <p:nvPr/>
        </p:nvSpPr>
        <p:spPr>
          <a:xfrm>
            <a:off x="7553755" y="3568789"/>
            <a:ext cx="2339975" cy="251231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lang="en-SG" dirty="0" smtClean="0">
                <a:solidFill>
                  <a:srgbClr val="00B0F0"/>
                </a:solidFill>
                <a:latin typeface="Arial" panose="020B0604020202020204" pitchFamily="34" charset="0"/>
                <a:ea typeface="Open Sans" panose="020B0606030504020204" pitchFamily="34" charset="0"/>
                <a:cs typeface="Arial" panose="020B0604020202020204" pitchFamily="34" charset="0"/>
              </a:rPr>
              <a:t>Stack after add()</a:t>
            </a:r>
            <a:endParaRPr lang="en-GB" dirty="0">
              <a:solidFill>
                <a:srgbClr val="00B0F0"/>
              </a:solidFill>
              <a:latin typeface="Arial" panose="020B0604020202020204" pitchFamily="34" charset="0"/>
              <a:ea typeface="Open Sans" panose="020B0606030504020204" pitchFamily="34" charset="0"/>
              <a:cs typeface="Arial" panose="020B0604020202020204" pitchFamily="34" charset="0"/>
            </a:endParaRPr>
          </a:p>
        </p:txBody>
      </p:sp>
      <p:sp>
        <p:nvSpPr>
          <p:cNvPr id="21" name="Oval 20"/>
          <p:cNvSpPr/>
          <p:nvPr/>
        </p:nvSpPr>
        <p:spPr bwMode="auto">
          <a:xfrm>
            <a:off x="3099480" y="5315431"/>
            <a:ext cx="1107489"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22" name="Oval 21"/>
          <p:cNvSpPr/>
          <p:nvPr/>
        </p:nvSpPr>
        <p:spPr bwMode="auto">
          <a:xfrm>
            <a:off x="3099480" y="5172555"/>
            <a:ext cx="1107489"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23" name="Oval 22"/>
          <p:cNvSpPr/>
          <p:nvPr/>
        </p:nvSpPr>
        <p:spPr bwMode="auto">
          <a:xfrm>
            <a:off x="3099480" y="5029679"/>
            <a:ext cx="1107489"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24" name="Oval 23"/>
          <p:cNvSpPr/>
          <p:nvPr/>
        </p:nvSpPr>
        <p:spPr bwMode="auto">
          <a:xfrm>
            <a:off x="3099480" y="4886803"/>
            <a:ext cx="1107489"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25" name="Oval 24"/>
          <p:cNvSpPr/>
          <p:nvPr/>
        </p:nvSpPr>
        <p:spPr bwMode="auto">
          <a:xfrm>
            <a:off x="5842144" y="5386869"/>
            <a:ext cx="1149060" cy="428628"/>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26" name="Oval 25"/>
          <p:cNvSpPr/>
          <p:nvPr/>
        </p:nvSpPr>
        <p:spPr bwMode="auto">
          <a:xfrm>
            <a:off x="5842144" y="5243993"/>
            <a:ext cx="1149060" cy="428628"/>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27" name="Oval 26"/>
          <p:cNvSpPr/>
          <p:nvPr/>
        </p:nvSpPr>
        <p:spPr bwMode="auto">
          <a:xfrm>
            <a:off x="5842144" y="5101117"/>
            <a:ext cx="1149060" cy="428628"/>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28" name="Oval 27"/>
          <p:cNvSpPr/>
          <p:nvPr/>
        </p:nvSpPr>
        <p:spPr bwMode="auto">
          <a:xfrm>
            <a:off x="5842144" y="4958241"/>
            <a:ext cx="1149060" cy="428628"/>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29" name="Oval 28"/>
          <p:cNvSpPr/>
          <p:nvPr/>
        </p:nvSpPr>
        <p:spPr bwMode="auto">
          <a:xfrm>
            <a:off x="5842144" y="4815365"/>
            <a:ext cx="1149060" cy="428628"/>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b="1" dirty="0">
                <a:solidFill>
                  <a:srgbClr val="000000"/>
                </a:solidFill>
                <a:ea typeface="ヒラギノ角ゴ ProN W3" charset="0"/>
                <a:cs typeface="ヒラギノ角ゴ ProN W3" charset="0"/>
                <a:sym typeface="Gill Sans" charset="0"/>
              </a:rPr>
              <a:t>a</a:t>
            </a:r>
            <a:endParaRPr kumimoji="0" lang="en-GB" sz="2000" b="1"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30" name="Oval 29"/>
          <p:cNvSpPr/>
          <p:nvPr/>
        </p:nvSpPr>
        <p:spPr bwMode="auto">
          <a:xfrm>
            <a:off x="5842144" y="4529613"/>
            <a:ext cx="1149060" cy="428628"/>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b="1" dirty="0">
                <a:solidFill>
                  <a:srgbClr val="000000"/>
                </a:solidFill>
                <a:cs typeface="Courier New" pitchFamily="49" charset="0"/>
                <a:sym typeface="Gill Sans" charset="0"/>
              </a:rPr>
              <a:t>b</a:t>
            </a:r>
            <a:endParaRPr kumimoji="0" lang="en-GB" sz="1600" b="1" i="0" u="none" strike="noStrike" cap="none" normalizeH="0" baseline="0" dirty="0">
              <a:ln>
                <a:noFill/>
              </a:ln>
              <a:solidFill>
                <a:srgbClr val="000000"/>
              </a:solidFill>
              <a:effectLst/>
              <a:latin typeface="+mn-lt"/>
              <a:cs typeface="Courier New" pitchFamily="49" charset="0"/>
              <a:sym typeface="Gill Sans" charset="0"/>
            </a:endParaRPr>
          </a:p>
        </p:txBody>
      </p:sp>
      <p:sp>
        <p:nvSpPr>
          <p:cNvPr id="31" name="Oval 30"/>
          <p:cNvSpPr/>
          <p:nvPr/>
        </p:nvSpPr>
        <p:spPr bwMode="auto">
          <a:xfrm>
            <a:off x="5842144" y="4243861"/>
            <a:ext cx="1149060" cy="428628"/>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b="1" dirty="0">
                <a:latin typeface="+mn-lt"/>
              </a:rPr>
              <a:t>result</a:t>
            </a:r>
            <a:endParaRPr kumimoji="0" lang="en-GB" sz="1600" b="1"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32" name="Oval 31"/>
          <p:cNvSpPr/>
          <p:nvPr/>
        </p:nvSpPr>
        <p:spPr bwMode="auto">
          <a:xfrm>
            <a:off x="8597603" y="5315431"/>
            <a:ext cx="1107489"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33" name="Oval 32"/>
          <p:cNvSpPr/>
          <p:nvPr/>
        </p:nvSpPr>
        <p:spPr bwMode="auto">
          <a:xfrm>
            <a:off x="8597603" y="5172555"/>
            <a:ext cx="1107489"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34" name="Oval 33"/>
          <p:cNvSpPr/>
          <p:nvPr/>
        </p:nvSpPr>
        <p:spPr bwMode="auto">
          <a:xfrm>
            <a:off x="8597603" y="5029679"/>
            <a:ext cx="1107489"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35" name="Oval 34"/>
          <p:cNvSpPr/>
          <p:nvPr/>
        </p:nvSpPr>
        <p:spPr bwMode="auto">
          <a:xfrm>
            <a:off x="8597603" y="4886803"/>
            <a:ext cx="1107489"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GB" sz="42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50588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Stack Overflow</a:t>
            </a:r>
            <a:r>
              <a:rPr lang="en-GB" dirty="0">
                <a:latin typeface="Arial Black"/>
                <a:ea typeface="MS PGothic"/>
              </a:rPr>
              <a:t> </a:t>
            </a:r>
            <a:endParaRPr lang="en-US" dirty="0"/>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16" name="TextBox 15"/>
          <p:cNvSpPr txBox="1"/>
          <p:nvPr/>
        </p:nvSpPr>
        <p:spPr>
          <a:xfrm>
            <a:off x="3871727" y="966256"/>
            <a:ext cx="4052160" cy="1634490"/>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SG" b="1" dirty="0" smtClean="0"/>
              <a:t>class Demo {</a:t>
            </a:r>
          </a:p>
          <a:p>
            <a:r>
              <a:rPr lang="en-SG" b="1" dirty="0"/>
              <a:t>	</a:t>
            </a:r>
            <a:r>
              <a:rPr lang="en-SG" b="1" dirty="0" err="1" smtClean="0"/>
              <a:t>int</a:t>
            </a:r>
            <a:r>
              <a:rPr lang="en-SG" b="1" dirty="0" smtClean="0"/>
              <a:t> count(</a:t>
            </a:r>
            <a:r>
              <a:rPr lang="en-SG" b="1" dirty="0" err="1" smtClean="0"/>
              <a:t>int</a:t>
            </a:r>
            <a:r>
              <a:rPr lang="en-SG" b="1" dirty="0" smtClean="0"/>
              <a:t> a) {</a:t>
            </a:r>
          </a:p>
          <a:p>
            <a:r>
              <a:rPr lang="en-SG" b="1" dirty="0"/>
              <a:t>	</a:t>
            </a:r>
            <a:r>
              <a:rPr lang="en-SG" b="1" dirty="0" smtClean="0"/>
              <a:t>	return count(a + 1)</a:t>
            </a:r>
          </a:p>
          <a:p>
            <a:r>
              <a:rPr lang="en-SG" b="1" dirty="0"/>
              <a:t>	</a:t>
            </a:r>
            <a:r>
              <a:rPr lang="en-SG" b="1" dirty="0" smtClean="0"/>
              <a:t>}</a:t>
            </a:r>
          </a:p>
          <a:p>
            <a:r>
              <a:rPr lang="en-SG" b="1" dirty="0"/>
              <a:t>}</a:t>
            </a:r>
            <a:endParaRPr lang="en-GB" b="1" dirty="0"/>
          </a:p>
        </p:txBody>
      </p:sp>
      <p:sp>
        <p:nvSpPr>
          <p:cNvPr id="36" name="Oval 35"/>
          <p:cNvSpPr/>
          <p:nvPr/>
        </p:nvSpPr>
        <p:spPr bwMode="auto">
          <a:xfrm>
            <a:off x="1968717" y="5237665"/>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37" name="Oval 36"/>
          <p:cNvSpPr/>
          <p:nvPr/>
        </p:nvSpPr>
        <p:spPr bwMode="auto">
          <a:xfrm>
            <a:off x="1968717" y="5094789"/>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38" name="Oval 37"/>
          <p:cNvSpPr/>
          <p:nvPr/>
        </p:nvSpPr>
        <p:spPr bwMode="auto">
          <a:xfrm>
            <a:off x="1968717" y="4951913"/>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39" name="Oval 38"/>
          <p:cNvSpPr/>
          <p:nvPr/>
        </p:nvSpPr>
        <p:spPr bwMode="auto">
          <a:xfrm>
            <a:off x="1968717" y="4809037"/>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0" name="Oval 39"/>
          <p:cNvSpPr/>
          <p:nvPr/>
        </p:nvSpPr>
        <p:spPr bwMode="auto">
          <a:xfrm>
            <a:off x="1968717" y="4666161"/>
            <a:ext cx="1428760" cy="500066"/>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rPr>
              <a:t>a = 0</a:t>
            </a: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1" name="Oval 40"/>
          <p:cNvSpPr/>
          <p:nvPr/>
        </p:nvSpPr>
        <p:spPr bwMode="auto">
          <a:xfrm>
            <a:off x="3540353" y="5237665"/>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2" name="Oval 41"/>
          <p:cNvSpPr/>
          <p:nvPr/>
        </p:nvSpPr>
        <p:spPr bwMode="auto">
          <a:xfrm>
            <a:off x="3540353" y="5094789"/>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3" name="Oval 42"/>
          <p:cNvSpPr/>
          <p:nvPr/>
        </p:nvSpPr>
        <p:spPr bwMode="auto">
          <a:xfrm>
            <a:off x="3540353" y="4951913"/>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4" name="Oval 43"/>
          <p:cNvSpPr/>
          <p:nvPr/>
        </p:nvSpPr>
        <p:spPr bwMode="auto">
          <a:xfrm>
            <a:off x="3540353" y="4809037"/>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5" name="Oval 44"/>
          <p:cNvSpPr/>
          <p:nvPr/>
        </p:nvSpPr>
        <p:spPr bwMode="auto">
          <a:xfrm>
            <a:off x="3540353" y="4666161"/>
            <a:ext cx="1428760" cy="500066"/>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rPr>
              <a:t>a = 0</a:t>
            </a: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6" name="Oval 45"/>
          <p:cNvSpPr/>
          <p:nvPr/>
        </p:nvSpPr>
        <p:spPr bwMode="auto">
          <a:xfrm>
            <a:off x="3540353" y="4318091"/>
            <a:ext cx="1428760" cy="500066"/>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cs typeface="Courier New" pitchFamily="49" charset="0"/>
              </a:rPr>
              <a:t>a = 1</a:t>
            </a:r>
            <a:endParaRPr kumimoji="0" lang="en-GB" sz="2000" i="0" u="none" strike="noStrike" cap="none" normalizeH="0" baseline="0" dirty="0">
              <a:ln>
                <a:noFill/>
              </a:ln>
              <a:solidFill>
                <a:srgbClr val="000000"/>
              </a:solidFill>
              <a:effectLst/>
              <a:latin typeface="+mn-lt"/>
              <a:cs typeface="Courier New" pitchFamily="49" charset="0"/>
              <a:sym typeface="Gill Sans" charset="0"/>
            </a:endParaRPr>
          </a:p>
        </p:txBody>
      </p:sp>
      <p:sp>
        <p:nvSpPr>
          <p:cNvPr id="47" name="Oval 46"/>
          <p:cNvSpPr/>
          <p:nvPr/>
        </p:nvSpPr>
        <p:spPr bwMode="auto">
          <a:xfrm>
            <a:off x="5183427" y="5237665"/>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8" name="Oval 47"/>
          <p:cNvSpPr/>
          <p:nvPr/>
        </p:nvSpPr>
        <p:spPr bwMode="auto">
          <a:xfrm>
            <a:off x="5183427" y="5094789"/>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49" name="Oval 48"/>
          <p:cNvSpPr/>
          <p:nvPr/>
        </p:nvSpPr>
        <p:spPr bwMode="auto">
          <a:xfrm>
            <a:off x="5183427" y="4951913"/>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0" name="Oval 49"/>
          <p:cNvSpPr/>
          <p:nvPr/>
        </p:nvSpPr>
        <p:spPr bwMode="auto">
          <a:xfrm>
            <a:off x="5183427" y="4809037"/>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1" name="Oval 50"/>
          <p:cNvSpPr/>
          <p:nvPr/>
        </p:nvSpPr>
        <p:spPr bwMode="auto">
          <a:xfrm>
            <a:off x="5183427" y="4666161"/>
            <a:ext cx="1428760" cy="500066"/>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rPr>
              <a:t>a</a:t>
            </a:r>
            <a:r>
              <a:rPr lang="en-GB" sz="2000" dirty="0">
                <a:latin typeface="+mn-lt"/>
              </a:rPr>
              <a:t> = 0</a:t>
            </a: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2" name="Oval 51"/>
          <p:cNvSpPr/>
          <p:nvPr/>
        </p:nvSpPr>
        <p:spPr bwMode="auto">
          <a:xfrm>
            <a:off x="5183427" y="4318091"/>
            <a:ext cx="1428760" cy="500066"/>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cs typeface="Courier New" pitchFamily="49" charset="0"/>
              </a:rPr>
              <a:t>a = 1</a:t>
            </a:r>
            <a:endParaRPr kumimoji="0" lang="en-GB" sz="2000" i="0" u="none" strike="noStrike" cap="none" normalizeH="0" baseline="0" dirty="0">
              <a:ln>
                <a:noFill/>
              </a:ln>
              <a:solidFill>
                <a:srgbClr val="000000"/>
              </a:solidFill>
              <a:effectLst/>
              <a:latin typeface="+mn-lt"/>
              <a:cs typeface="Courier New" pitchFamily="49" charset="0"/>
              <a:sym typeface="Gill Sans" charset="0"/>
            </a:endParaRPr>
          </a:p>
        </p:txBody>
      </p:sp>
      <p:sp>
        <p:nvSpPr>
          <p:cNvPr id="53" name="Oval 52"/>
          <p:cNvSpPr/>
          <p:nvPr/>
        </p:nvSpPr>
        <p:spPr bwMode="auto">
          <a:xfrm>
            <a:off x="5183427" y="3958051"/>
            <a:ext cx="1428760" cy="500066"/>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rPr>
              <a:t>a = 2</a:t>
            </a: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4" name="Oval 53"/>
          <p:cNvSpPr/>
          <p:nvPr/>
        </p:nvSpPr>
        <p:spPr bwMode="auto">
          <a:xfrm>
            <a:off x="6755063" y="5237665"/>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5" name="Oval 54"/>
          <p:cNvSpPr/>
          <p:nvPr/>
        </p:nvSpPr>
        <p:spPr bwMode="auto">
          <a:xfrm>
            <a:off x="6755063" y="5094789"/>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6" name="Oval 55"/>
          <p:cNvSpPr/>
          <p:nvPr/>
        </p:nvSpPr>
        <p:spPr bwMode="auto">
          <a:xfrm>
            <a:off x="6755063" y="4951913"/>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7" name="Oval 56"/>
          <p:cNvSpPr/>
          <p:nvPr/>
        </p:nvSpPr>
        <p:spPr bwMode="auto">
          <a:xfrm>
            <a:off x="6755063" y="4809037"/>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8" name="Oval 57"/>
          <p:cNvSpPr/>
          <p:nvPr/>
        </p:nvSpPr>
        <p:spPr bwMode="auto">
          <a:xfrm>
            <a:off x="6755063" y="4666161"/>
            <a:ext cx="1428760" cy="500066"/>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rPr>
              <a:t>a</a:t>
            </a:r>
            <a:r>
              <a:rPr lang="en-GB" sz="2000" dirty="0">
                <a:latin typeface="+mn-lt"/>
              </a:rPr>
              <a:t> = 0</a:t>
            </a: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59" name="Oval 58"/>
          <p:cNvSpPr/>
          <p:nvPr/>
        </p:nvSpPr>
        <p:spPr bwMode="auto">
          <a:xfrm>
            <a:off x="6755063" y="4318091"/>
            <a:ext cx="1428760" cy="500066"/>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cs typeface="Courier New" pitchFamily="49" charset="0"/>
              </a:rPr>
              <a:t>a = 1</a:t>
            </a:r>
            <a:endParaRPr kumimoji="0" lang="en-GB" sz="2000" i="0" u="none" strike="noStrike" cap="none" normalizeH="0" baseline="0" dirty="0">
              <a:ln>
                <a:noFill/>
              </a:ln>
              <a:solidFill>
                <a:srgbClr val="000000"/>
              </a:solidFill>
              <a:effectLst/>
              <a:latin typeface="+mn-lt"/>
              <a:cs typeface="Courier New" pitchFamily="49" charset="0"/>
              <a:sym typeface="Gill Sans" charset="0"/>
            </a:endParaRPr>
          </a:p>
        </p:txBody>
      </p:sp>
      <p:sp>
        <p:nvSpPr>
          <p:cNvPr id="60" name="Oval 59"/>
          <p:cNvSpPr/>
          <p:nvPr/>
        </p:nvSpPr>
        <p:spPr bwMode="auto">
          <a:xfrm>
            <a:off x="6755063" y="3958051"/>
            <a:ext cx="1428760" cy="500066"/>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rPr>
              <a:t>a = 2</a:t>
            </a: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61" name="Oval 60"/>
          <p:cNvSpPr/>
          <p:nvPr/>
        </p:nvSpPr>
        <p:spPr bwMode="auto">
          <a:xfrm>
            <a:off x="8326699" y="5237665"/>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62" name="Oval 61"/>
          <p:cNvSpPr/>
          <p:nvPr/>
        </p:nvSpPr>
        <p:spPr bwMode="auto">
          <a:xfrm>
            <a:off x="8326699" y="5094789"/>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63" name="Oval 62"/>
          <p:cNvSpPr/>
          <p:nvPr/>
        </p:nvSpPr>
        <p:spPr bwMode="auto">
          <a:xfrm>
            <a:off x="8326699" y="4951913"/>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64" name="Oval 63"/>
          <p:cNvSpPr/>
          <p:nvPr/>
        </p:nvSpPr>
        <p:spPr bwMode="auto">
          <a:xfrm>
            <a:off x="8326699" y="4809037"/>
            <a:ext cx="1428760"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65" name="Oval 64"/>
          <p:cNvSpPr/>
          <p:nvPr/>
        </p:nvSpPr>
        <p:spPr bwMode="auto">
          <a:xfrm>
            <a:off x="8326699" y="4666161"/>
            <a:ext cx="1428760" cy="500066"/>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rPr>
              <a:t>a</a:t>
            </a:r>
            <a:r>
              <a:rPr lang="en-GB" sz="2000" dirty="0">
                <a:latin typeface="+mn-lt"/>
              </a:rPr>
              <a:t> = 0</a:t>
            </a: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66" name="Oval 65"/>
          <p:cNvSpPr/>
          <p:nvPr/>
        </p:nvSpPr>
        <p:spPr bwMode="auto">
          <a:xfrm>
            <a:off x="8326699" y="4318091"/>
            <a:ext cx="1428760" cy="500066"/>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cs typeface="Courier New" pitchFamily="49" charset="0"/>
              </a:rPr>
              <a:t>a = 1</a:t>
            </a:r>
            <a:endParaRPr kumimoji="0" lang="en-GB" sz="2000" i="0" u="none" strike="noStrike" cap="none" normalizeH="0" baseline="0" dirty="0">
              <a:ln>
                <a:noFill/>
              </a:ln>
              <a:solidFill>
                <a:srgbClr val="000000"/>
              </a:solidFill>
              <a:effectLst/>
              <a:latin typeface="+mn-lt"/>
              <a:cs typeface="Courier New" pitchFamily="49" charset="0"/>
              <a:sym typeface="Gill Sans" charset="0"/>
            </a:endParaRPr>
          </a:p>
        </p:txBody>
      </p:sp>
      <p:sp>
        <p:nvSpPr>
          <p:cNvPr id="67" name="Oval 66"/>
          <p:cNvSpPr/>
          <p:nvPr/>
        </p:nvSpPr>
        <p:spPr bwMode="auto">
          <a:xfrm>
            <a:off x="8326699" y="3958051"/>
            <a:ext cx="1428760" cy="500066"/>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latin typeface="+mn-lt"/>
              </a:rPr>
              <a:t>a = 2</a:t>
            </a:r>
            <a:endParaRPr kumimoji="0" lang="en-GB" sz="2000" b="0" i="0" u="none" strike="noStrike" cap="none" normalizeH="0" baseline="0" dirty="0">
              <a:ln>
                <a:noFill/>
              </a:ln>
              <a:solidFill>
                <a:srgbClr val="000000"/>
              </a:solidFill>
              <a:effectLst/>
              <a:latin typeface="+mn-lt"/>
              <a:ea typeface="ヒラギノ角ゴ ProN W3" charset="0"/>
              <a:cs typeface="ヒラギノ角ゴ ProN W3" charset="0"/>
              <a:sym typeface="Gill Sans" charset="0"/>
            </a:endParaRPr>
          </a:p>
        </p:txBody>
      </p:sp>
      <p:sp>
        <p:nvSpPr>
          <p:cNvPr id="68" name="Oval 67"/>
          <p:cNvSpPr/>
          <p:nvPr/>
        </p:nvSpPr>
        <p:spPr bwMode="auto">
          <a:xfrm>
            <a:off x="6755063" y="3598011"/>
            <a:ext cx="1428760" cy="50006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solidFill>
                  <a:schemeClr val="tx1"/>
                </a:solidFill>
                <a:latin typeface="+mn-lt"/>
              </a:rPr>
              <a:t>a = 3</a:t>
            </a:r>
            <a:endParaRPr kumimoji="0" lang="en-GB" sz="20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endParaRPr>
          </a:p>
        </p:txBody>
      </p:sp>
      <p:sp>
        <p:nvSpPr>
          <p:cNvPr id="69" name="Oval 68"/>
          <p:cNvSpPr/>
          <p:nvPr/>
        </p:nvSpPr>
        <p:spPr bwMode="auto">
          <a:xfrm>
            <a:off x="8326699" y="3598011"/>
            <a:ext cx="1428760" cy="50006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solidFill>
                  <a:schemeClr val="tx1"/>
                </a:solidFill>
                <a:latin typeface="+mn-lt"/>
              </a:rPr>
              <a:t>a = 3</a:t>
            </a:r>
            <a:endParaRPr kumimoji="0" lang="en-GB" sz="20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endParaRPr>
          </a:p>
        </p:txBody>
      </p:sp>
      <p:sp>
        <p:nvSpPr>
          <p:cNvPr id="70" name="Oval 69"/>
          <p:cNvSpPr/>
          <p:nvPr/>
        </p:nvSpPr>
        <p:spPr bwMode="auto">
          <a:xfrm>
            <a:off x="8326699" y="3237971"/>
            <a:ext cx="1428760" cy="50006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a:solidFill>
                  <a:schemeClr val="tx1"/>
                </a:solidFill>
                <a:latin typeface="+mn-lt"/>
              </a:rPr>
              <a:t>a = 4</a:t>
            </a:r>
            <a:endParaRPr kumimoji="0" lang="en-GB" sz="2000" b="0" i="0" u="none" strike="noStrike" cap="none" normalizeH="0" baseline="0" dirty="0">
              <a:ln>
                <a:noFill/>
              </a:ln>
              <a:solidFill>
                <a:schemeClr val="tx1"/>
              </a:solidFill>
              <a:effectLst/>
              <a:latin typeface="+mn-lt"/>
              <a:ea typeface="ヒラギノ角ゴ ProN W3" charset="0"/>
              <a:cs typeface="ヒラギノ角ゴ ProN W3" charset="0"/>
              <a:sym typeface="Gill Sans" charset="0"/>
            </a:endParaRPr>
          </a:p>
        </p:txBody>
      </p:sp>
      <p:sp>
        <p:nvSpPr>
          <p:cNvPr id="71" name="TextBox 70"/>
          <p:cNvSpPr txBox="1"/>
          <p:nvPr/>
        </p:nvSpPr>
        <p:spPr>
          <a:xfrm>
            <a:off x="1805279" y="3350948"/>
            <a:ext cx="3378148" cy="707886"/>
          </a:xfrm>
          <a:prstGeom prst="rect">
            <a:avLst/>
          </a:prstGeom>
          <a:noFill/>
        </p:spPr>
        <p:txBody>
          <a:bodyPr wrap="square" rtlCol="0">
            <a:spAutoFit/>
          </a:bodyPr>
          <a:lstStyle/>
          <a:p>
            <a:r>
              <a:rPr lang="en-SG" sz="2000" b="1" dirty="0" smtClean="0">
                <a:latin typeface="Arial" panose="020B0604020202020204" pitchFamily="34" charset="0"/>
                <a:cs typeface="Arial" panose="020B0604020202020204" pitchFamily="34" charset="0"/>
              </a:rPr>
              <a:t>This is infinite recursion</a:t>
            </a:r>
            <a:endParaRPr lang="en-SG" b="1" dirty="0">
              <a:latin typeface="Arial" panose="020B0604020202020204" pitchFamily="34" charset="0"/>
              <a:cs typeface="Arial" panose="020B0604020202020204" pitchFamily="34" charset="0"/>
            </a:endParaRPr>
          </a:p>
          <a:p>
            <a:pPr algn="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308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240001" y="1268760"/>
            <a:ext cx="11449272" cy="2154436"/>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Stores all objects and their data</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References to objects could be stored on the stack, or inside other objects</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Maintained by the garbage collector</a:t>
            </a:r>
          </a:p>
          <a:p>
            <a:pPr marL="800100" lvl="1" indent="-342900">
              <a:lnSpc>
                <a:spcPct val="150000"/>
              </a:lnSpc>
              <a:buFont typeface="Arial" panose="020B0604020202020204" pitchFamily="34" charset="0"/>
              <a:buChar char="•"/>
            </a:pPr>
            <a:r>
              <a:rPr lang="en-SG" sz="2000" dirty="0" smtClean="0">
                <a:latin typeface="Arial" panose="020B0604020202020204" pitchFamily="34" charset="0"/>
                <a:cs typeface="Arial" panose="020B0604020202020204" pitchFamily="34" charset="0"/>
              </a:rPr>
              <a:t>String pool is contained here</a:t>
            </a:r>
          </a:p>
          <a:p>
            <a:pPr marL="800100" lvl="1" indent="-342900">
              <a:lnSpc>
                <a:spcPct val="150000"/>
              </a:lnSpc>
              <a:buFont typeface="Arial" panose="020B0604020202020204" pitchFamily="34" charset="0"/>
              <a:buChar char="•"/>
            </a:pPr>
            <a:r>
              <a:rPr lang="en-SG" sz="2000" dirty="0" smtClean="0">
                <a:latin typeface="Arial" panose="020B0604020202020204" pitchFamily="34" charset="0"/>
                <a:cs typeface="Arial" panose="020B0604020202020204" pitchFamily="34" charset="0"/>
              </a:rPr>
              <a:t>Only </a:t>
            </a:r>
            <a:r>
              <a:rPr lang="en-SG" sz="2000" b="1" dirty="0" smtClean="0">
                <a:latin typeface="Arial" panose="020B0604020202020204" pitchFamily="34" charset="0"/>
                <a:cs typeface="Arial" panose="020B0604020202020204" pitchFamily="34" charset="0"/>
              </a:rPr>
              <a:t>one </a:t>
            </a:r>
            <a:r>
              <a:rPr lang="en-SG" sz="2000" dirty="0" smtClean="0">
                <a:latin typeface="Arial" panose="020B0604020202020204" pitchFamily="34" charset="0"/>
                <a:cs typeface="Arial" panose="020B0604020202020204" pitchFamily="34" charset="0"/>
              </a:rPr>
              <a:t>heap per JVM</a:t>
            </a:r>
            <a:endParaRPr lang="en-SG" sz="2000" dirty="0">
              <a:latin typeface="Arial" panose="020B0604020202020204" pitchFamily="34" charset="0"/>
              <a:cs typeface="Arial" panose="020B0604020202020204" pitchFamily="34" charset="0"/>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Heap</a:t>
            </a:r>
            <a:endParaRPr lang="en-US" dirty="0"/>
          </a:p>
        </p:txBody>
      </p:sp>
    </p:spTree>
    <p:extLst>
      <p:ext uri="{BB962C8B-B14F-4D97-AF65-F5344CB8AC3E}">
        <p14:creationId xmlns:p14="http://schemas.microsoft.com/office/powerpoint/2010/main" val="240450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Heap</a:t>
            </a:r>
            <a:r>
              <a:rPr lang="en-GB" dirty="0">
                <a:latin typeface="Arial Black"/>
                <a:ea typeface="MS PGothic"/>
              </a:rPr>
              <a:t> </a:t>
            </a:r>
            <a:endParaRPr lang="en-US" dirty="0"/>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16" name="TextBox 15"/>
          <p:cNvSpPr txBox="1"/>
          <p:nvPr/>
        </p:nvSpPr>
        <p:spPr>
          <a:xfrm>
            <a:off x="3871727" y="966256"/>
            <a:ext cx="4650950" cy="1634490"/>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SG" b="1" dirty="0" smtClean="0"/>
              <a:t>class Demo {</a:t>
            </a:r>
          </a:p>
          <a:p>
            <a:r>
              <a:rPr lang="en-SG" b="1" dirty="0"/>
              <a:t>	</a:t>
            </a:r>
            <a:r>
              <a:rPr lang="en-SG" b="1" dirty="0" smtClean="0"/>
              <a:t>public static void main(String[] </a:t>
            </a:r>
            <a:r>
              <a:rPr lang="en-SG" b="1" dirty="0" err="1" smtClean="0"/>
              <a:t>args</a:t>
            </a:r>
            <a:r>
              <a:rPr lang="en-SG" b="1" dirty="0" smtClean="0"/>
              <a:t>) {</a:t>
            </a:r>
          </a:p>
          <a:p>
            <a:r>
              <a:rPr lang="en-SG" b="1" dirty="0"/>
              <a:t>	</a:t>
            </a:r>
            <a:r>
              <a:rPr lang="en-SG" b="1" dirty="0" smtClean="0"/>
              <a:t>	User </a:t>
            </a:r>
            <a:r>
              <a:rPr lang="en-SG" b="1" dirty="0" err="1" smtClean="0"/>
              <a:t>user</a:t>
            </a:r>
            <a:r>
              <a:rPr lang="en-SG" b="1" dirty="0" smtClean="0"/>
              <a:t> = new User();</a:t>
            </a:r>
          </a:p>
          <a:p>
            <a:r>
              <a:rPr lang="en-SG" b="1" dirty="0"/>
              <a:t>	</a:t>
            </a:r>
            <a:r>
              <a:rPr lang="en-SG" b="1" dirty="0" smtClean="0"/>
              <a:t>} </a:t>
            </a:r>
          </a:p>
          <a:p>
            <a:r>
              <a:rPr lang="en-SG" b="1" dirty="0"/>
              <a:t>}</a:t>
            </a:r>
            <a:endParaRPr lang="en-GB" b="1" dirty="0"/>
          </a:p>
        </p:txBody>
      </p:sp>
      <p:sp>
        <p:nvSpPr>
          <p:cNvPr id="72" name="Rectangle 71">
            <a:extLst>
              <a:ext uri="{FF2B5EF4-FFF2-40B4-BE49-F238E27FC236}">
                <a16:creationId xmlns:a16="http://schemas.microsoft.com/office/drawing/2014/main" id="{CE3222AD-FF05-4633-AE3E-21FA4A52DA03}"/>
              </a:ext>
            </a:extLst>
          </p:cNvPr>
          <p:cNvSpPr/>
          <p:nvPr/>
        </p:nvSpPr>
        <p:spPr>
          <a:xfrm>
            <a:off x="1395046" y="3475005"/>
            <a:ext cx="2516238" cy="251231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defRPr/>
            </a:pPr>
            <a:endParaRPr lang="en-GB" sz="800" dirty="0" smtClean="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GB" dirty="0" smtClean="0">
                <a:solidFill>
                  <a:srgbClr val="00B0F0"/>
                </a:solidFill>
                <a:latin typeface="Arial" panose="020B0604020202020204" pitchFamily="34" charset="0"/>
                <a:ea typeface="Open Sans" panose="020B0606030504020204" pitchFamily="34" charset="0"/>
                <a:cs typeface="Arial" panose="020B0604020202020204" pitchFamily="34" charset="0"/>
              </a:rPr>
              <a:t>Stack (local variables)</a:t>
            </a:r>
          </a:p>
          <a:p>
            <a:pPr algn="ctr"/>
            <a:endParaRPr lang="en-GB" dirty="0">
              <a:solidFill>
                <a:srgbClr val="00B0F0"/>
              </a:solidFill>
              <a:latin typeface="Arial" panose="020B0604020202020204" pitchFamily="34" charset="0"/>
              <a:ea typeface="Open Sans" panose="020B0606030504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E3222AD-FF05-4633-AE3E-21FA4A52DA03}"/>
              </a:ext>
            </a:extLst>
          </p:cNvPr>
          <p:cNvSpPr/>
          <p:nvPr/>
        </p:nvSpPr>
        <p:spPr>
          <a:xfrm>
            <a:off x="4310485" y="3475005"/>
            <a:ext cx="6298899" cy="251231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smtClean="0">
                <a:solidFill>
                  <a:srgbClr val="00B0F0"/>
                </a:solidFill>
                <a:latin typeface="Arial" panose="020B0604020202020204" pitchFamily="34" charset="0"/>
                <a:ea typeface="Open Sans" panose="020B0606030504020204" pitchFamily="34" charset="0"/>
                <a:cs typeface="Arial" panose="020B0604020202020204" pitchFamily="34" charset="0"/>
              </a:rPr>
              <a:t>Heap</a:t>
            </a:r>
            <a:endParaRPr lang="en-GB" dirty="0">
              <a:solidFill>
                <a:srgbClr val="00B0F0"/>
              </a:solidFill>
              <a:latin typeface="Arial" panose="020B0604020202020204" pitchFamily="34" charset="0"/>
              <a:ea typeface="Open Sans" panose="020B0606030504020204" pitchFamily="34" charset="0"/>
              <a:cs typeface="Arial" panose="020B0604020202020204" pitchFamily="34" charset="0"/>
            </a:endParaRPr>
          </a:p>
        </p:txBody>
      </p:sp>
      <p:sp>
        <p:nvSpPr>
          <p:cNvPr id="85" name="Oval 84"/>
          <p:cNvSpPr/>
          <p:nvPr/>
        </p:nvSpPr>
        <p:spPr bwMode="auto">
          <a:xfrm>
            <a:off x="1852495" y="5182485"/>
            <a:ext cx="1791158" cy="520704"/>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mn-lt"/>
                <a:cs typeface="Courier New" pitchFamily="49" charset="0"/>
                <a:sym typeface="Gill Sans" charset="0"/>
              </a:rPr>
              <a:t>args</a:t>
            </a:r>
            <a:endParaRPr kumimoji="0" lang="en-GB" sz="2400" b="1" i="0" u="none" strike="noStrike" cap="none" normalizeH="0" baseline="0" dirty="0">
              <a:ln>
                <a:noFill/>
              </a:ln>
              <a:solidFill>
                <a:srgbClr val="000000"/>
              </a:solidFill>
              <a:effectLst/>
              <a:latin typeface="+mn-lt"/>
              <a:cs typeface="Courier New" pitchFamily="49" charset="0"/>
              <a:sym typeface="Gill Sans" charset="0"/>
            </a:endParaRPr>
          </a:p>
        </p:txBody>
      </p:sp>
      <p:sp>
        <p:nvSpPr>
          <p:cNvPr id="86" name="Oval 85"/>
          <p:cNvSpPr/>
          <p:nvPr/>
        </p:nvSpPr>
        <p:spPr bwMode="auto">
          <a:xfrm>
            <a:off x="1852495" y="4753857"/>
            <a:ext cx="1791159" cy="506952"/>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err="1">
                <a:ln>
                  <a:noFill/>
                </a:ln>
                <a:solidFill>
                  <a:srgbClr val="000000"/>
                </a:solidFill>
                <a:effectLst/>
                <a:latin typeface="+mn-lt"/>
                <a:cs typeface="Courier New" pitchFamily="49" charset="0"/>
                <a:sym typeface="Gill Sans" charset="0"/>
              </a:rPr>
              <a:t>usr</a:t>
            </a:r>
            <a:endParaRPr kumimoji="0" lang="en-GB" sz="2000" b="1" i="0" u="none" strike="noStrike" cap="none" normalizeH="0" baseline="0" dirty="0">
              <a:ln>
                <a:noFill/>
              </a:ln>
              <a:solidFill>
                <a:srgbClr val="000000"/>
              </a:solidFill>
              <a:effectLst/>
              <a:latin typeface="+mn-lt"/>
              <a:cs typeface="Courier New" pitchFamily="49" charset="0"/>
              <a:sym typeface="Gill Sans" charset="0"/>
            </a:endParaRPr>
          </a:p>
        </p:txBody>
      </p:sp>
      <p:sp>
        <p:nvSpPr>
          <p:cNvPr id="87" name="Rounded Rectangle 86"/>
          <p:cNvSpPr/>
          <p:nvPr/>
        </p:nvSpPr>
        <p:spPr bwMode="auto">
          <a:xfrm>
            <a:off x="6158973" y="4002449"/>
            <a:ext cx="1302941" cy="571504"/>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mn-lt"/>
                <a:cs typeface="Courier New" pitchFamily="49" charset="0"/>
                <a:sym typeface="Gill Sans" charset="0"/>
              </a:rPr>
              <a:t>User</a:t>
            </a:r>
            <a:endParaRPr kumimoji="0" lang="en-GB" sz="2400" b="1" i="0" u="none" strike="noStrike" cap="none" normalizeH="0" baseline="0" dirty="0">
              <a:ln>
                <a:noFill/>
              </a:ln>
              <a:solidFill>
                <a:srgbClr val="000000"/>
              </a:solidFill>
              <a:effectLst/>
              <a:latin typeface="+mn-lt"/>
              <a:cs typeface="Courier New" pitchFamily="49" charset="0"/>
              <a:sym typeface="Gill Sans" charset="0"/>
            </a:endParaRPr>
          </a:p>
        </p:txBody>
      </p:sp>
      <p:sp>
        <p:nvSpPr>
          <p:cNvPr id="88" name="Rounded Rectangle 87"/>
          <p:cNvSpPr/>
          <p:nvPr/>
        </p:nvSpPr>
        <p:spPr bwMode="auto">
          <a:xfrm>
            <a:off x="6158974" y="5131685"/>
            <a:ext cx="1302941" cy="571504"/>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defTabSz="914400"/>
            <a:r>
              <a:rPr lang="en-GB" b="1" dirty="0">
                <a:solidFill>
                  <a:srgbClr val="000000"/>
                </a:solidFill>
                <a:cs typeface="Courier New"/>
                <a:sym typeface="Gill Sans" charset="0"/>
              </a:rPr>
              <a:t>String[ ]</a:t>
            </a:r>
            <a:endParaRPr kumimoji="0" lang="en-GB" sz="2400" b="1" i="0" u="none" strike="noStrike" cap="none" normalizeH="0" baseline="0" dirty="0">
              <a:ln>
                <a:noFill/>
              </a:ln>
              <a:solidFill>
                <a:srgbClr val="000000"/>
              </a:solidFill>
              <a:effectLst/>
              <a:latin typeface="+mn-lt"/>
              <a:cs typeface="Courier New" pitchFamily="49" charset="0"/>
              <a:sym typeface="Gill Sans" charset="0"/>
            </a:endParaRPr>
          </a:p>
        </p:txBody>
      </p:sp>
      <p:sp>
        <p:nvSpPr>
          <p:cNvPr id="89" name="Rounded Rectangle 88"/>
          <p:cNvSpPr/>
          <p:nvPr/>
        </p:nvSpPr>
        <p:spPr bwMode="auto">
          <a:xfrm>
            <a:off x="8344252" y="5131685"/>
            <a:ext cx="1313712" cy="571504"/>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mn-lt"/>
                <a:cs typeface="Courier New" pitchFamily="49" charset="0"/>
                <a:sym typeface="Gill Sans" charset="0"/>
              </a:rPr>
              <a:t>String</a:t>
            </a:r>
            <a:endParaRPr kumimoji="0" lang="en-GB" sz="2400" b="1" i="0" u="none" strike="noStrike" cap="none" normalizeH="0" baseline="0" dirty="0">
              <a:ln>
                <a:noFill/>
              </a:ln>
              <a:solidFill>
                <a:srgbClr val="000000"/>
              </a:solidFill>
              <a:effectLst/>
              <a:latin typeface="+mn-lt"/>
              <a:cs typeface="Courier New" pitchFamily="49" charset="0"/>
              <a:sym typeface="Gill Sans" charset="0"/>
            </a:endParaRPr>
          </a:p>
        </p:txBody>
      </p:sp>
      <p:sp>
        <p:nvSpPr>
          <p:cNvPr id="90" name="Rounded Rectangle 89"/>
          <p:cNvSpPr/>
          <p:nvPr/>
        </p:nvSpPr>
        <p:spPr bwMode="auto">
          <a:xfrm>
            <a:off x="8344252" y="4002449"/>
            <a:ext cx="1313713" cy="571504"/>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mn-lt"/>
                <a:cs typeface="Courier New" pitchFamily="49" charset="0"/>
                <a:sym typeface="Gill Sans" charset="0"/>
              </a:rPr>
              <a:t>String</a:t>
            </a:r>
            <a:endParaRPr kumimoji="0" lang="en-GB" sz="2400" b="1" i="0" u="none" strike="noStrike" cap="none" normalizeH="0" baseline="0" dirty="0">
              <a:ln>
                <a:noFill/>
              </a:ln>
              <a:solidFill>
                <a:srgbClr val="000000"/>
              </a:solidFill>
              <a:effectLst/>
              <a:latin typeface="+mn-lt"/>
              <a:cs typeface="Courier New" pitchFamily="49" charset="0"/>
              <a:sym typeface="Gill Sans" charset="0"/>
            </a:endParaRPr>
          </a:p>
        </p:txBody>
      </p:sp>
      <p:cxnSp>
        <p:nvCxnSpPr>
          <p:cNvPr id="91" name="Straight Arrow Connector 90"/>
          <p:cNvCxnSpPr>
            <a:stCxn id="88" idx="0"/>
            <a:endCxn id="90" idx="2"/>
          </p:cNvCxnSpPr>
          <p:nvPr/>
        </p:nvCxnSpPr>
        <p:spPr bwMode="auto">
          <a:xfrm flipV="1">
            <a:off x="6810445" y="4573953"/>
            <a:ext cx="2190664" cy="557732"/>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92" name="Straight Arrow Connector 91"/>
          <p:cNvCxnSpPr>
            <a:stCxn id="88" idx="3"/>
            <a:endCxn id="89" idx="1"/>
          </p:cNvCxnSpPr>
          <p:nvPr/>
        </p:nvCxnSpPr>
        <p:spPr bwMode="auto">
          <a:xfrm>
            <a:off x="7461915" y="5417437"/>
            <a:ext cx="882337" cy="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93" name="Straight Arrow Connector 92"/>
          <p:cNvCxnSpPr>
            <a:endCxn id="87" idx="1"/>
          </p:cNvCxnSpPr>
          <p:nvPr/>
        </p:nvCxnSpPr>
        <p:spPr bwMode="auto">
          <a:xfrm flipV="1">
            <a:off x="3642573" y="4288201"/>
            <a:ext cx="2516400" cy="744522"/>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94" name="Straight Arrow Connector 93"/>
          <p:cNvCxnSpPr>
            <a:endCxn id="88" idx="1"/>
          </p:cNvCxnSpPr>
          <p:nvPr/>
        </p:nvCxnSpPr>
        <p:spPr bwMode="auto">
          <a:xfrm flipV="1">
            <a:off x="3642573" y="5417437"/>
            <a:ext cx="2516401" cy="254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331804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Stack and Heap</a:t>
            </a:r>
            <a:r>
              <a:rPr lang="en-GB" dirty="0">
                <a:latin typeface="Arial Black"/>
                <a:ea typeface="MS PGothic"/>
              </a:rPr>
              <a:t> </a:t>
            </a:r>
            <a:endParaRPr lang="en-US" dirty="0"/>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CE3222AD-FF05-4633-AE3E-21FA4A52DA03}"/>
              </a:ext>
            </a:extLst>
          </p:cNvPr>
          <p:cNvSpPr/>
          <p:nvPr/>
        </p:nvSpPr>
        <p:spPr>
          <a:xfrm>
            <a:off x="1285930" y="4036244"/>
            <a:ext cx="2381470" cy="188903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defRPr/>
            </a:pPr>
            <a:endParaRPr lang="en-GB" sz="800" dirty="0" smtClean="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GB" dirty="0" smtClean="0">
                <a:solidFill>
                  <a:srgbClr val="00B0F0"/>
                </a:solidFill>
                <a:latin typeface="Arial" panose="020B0604020202020204" pitchFamily="34" charset="0"/>
                <a:ea typeface="Open Sans" panose="020B0606030504020204" pitchFamily="34" charset="0"/>
                <a:cs typeface="Arial" panose="020B0604020202020204" pitchFamily="34" charset="0"/>
              </a:rPr>
              <a:t>Thread 1</a:t>
            </a:r>
          </a:p>
          <a:p>
            <a:pPr algn="ctr"/>
            <a:endParaRPr lang="en-GB" dirty="0">
              <a:solidFill>
                <a:srgbClr val="00B0F0"/>
              </a:solidFill>
              <a:latin typeface="Arial" panose="020B0604020202020204" pitchFamily="34" charset="0"/>
              <a:ea typeface="Open Sans" panose="020B0606030504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E3222AD-FF05-4633-AE3E-21FA4A52DA03}"/>
              </a:ext>
            </a:extLst>
          </p:cNvPr>
          <p:cNvSpPr/>
          <p:nvPr/>
        </p:nvSpPr>
        <p:spPr>
          <a:xfrm>
            <a:off x="1367992" y="2111732"/>
            <a:ext cx="7248469" cy="170748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smtClean="0">
                <a:solidFill>
                  <a:srgbClr val="00B0F0"/>
                </a:solidFill>
                <a:latin typeface="Arial" panose="020B0604020202020204" pitchFamily="34" charset="0"/>
                <a:ea typeface="Open Sans" panose="020B0606030504020204" pitchFamily="34" charset="0"/>
                <a:cs typeface="Arial" panose="020B0604020202020204" pitchFamily="34" charset="0"/>
              </a:rPr>
              <a:t>Heap</a:t>
            </a:r>
            <a:endParaRPr lang="en-GB" dirty="0">
              <a:solidFill>
                <a:srgbClr val="00B0F0"/>
              </a:solidFill>
              <a:latin typeface="Arial" panose="020B0604020202020204" pitchFamily="34" charset="0"/>
              <a:ea typeface="Open Sans" panose="020B0606030504020204" pitchFamily="34" charset="0"/>
              <a:cs typeface="Arial" panose="020B0604020202020204" pitchFamily="34" charset="0"/>
            </a:endParaRPr>
          </a:p>
        </p:txBody>
      </p:sp>
      <p:sp>
        <p:nvSpPr>
          <p:cNvPr id="18" name="TextBox 17"/>
          <p:cNvSpPr txBox="1"/>
          <p:nvPr/>
        </p:nvSpPr>
        <p:spPr>
          <a:xfrm>
            <a:off x="240001" y="1268760"/>
            <a:ext cx="11449272" cy="400110"/>
          </a:xfrm>
          <a:prstGeom prst="rect">
            <a:avLst/>
          </a:prstGeom>
          <a:noFill/>
        </p:spPr>
        <p:txBody>
          <a:bodyPr wrap="square" rtlCol="0">
            <a:spAutoFit/>
          </a:bodyPr>
          <a:lstStyle/>
          <a:p>
            <a:r>
              <a:rPr lang="en-SG" sz="2000" dirty="0" smtClean="0">
                <a:latin typeface="Arial" panose="020B0604020202020204" pitchFamily="34" charset="0"/>
                <a:cs typeface="Arial" panose="020B0604020202020204" pitchFamily="34" charset="0"/>
              </a:rPr>
              <a:t>There is one stack per thread, but only one heap per JVM</a:t>
            </a:r>
            <a:endParaRPr lang="en-SG" sz="2000" dirty="0">
              <a:latin typeface="Arial" panose="020B0604020202020204" pitchFamily="34" charset="0"/>
              <a:cs typeface="Arial" panose="020B0604020202020204" pitchFamily="34" charset="0"/>
            </a:endParaRPr>
          </a:p>
        </p:txBody>
      </p:sp>
      <p:sp>
        <p:nvSpPr>
          <p:cNvPr id="19" name="Rounded Rectangle 18"/>
          <p:cNvSpPr/>
          <p:nvPr/>
        </p:nvSpPr>
        <p:spPr bwMode="auto">
          <a:xfrm>
            <a:off x="1728715" y="2756507"/>
            <a:ext cx="1357322" cy="634962"/>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lumMod val="95000"/>
                  </a:schemeClr>
                </a:solidFill>
                <a:effectLst/>
                <a:latin typeface="+mn-lt"/>
                <a:ea typeface="ヒラギノ角ゴ ProN W3" charset="0"/>
                <a:cs typeface="ヒラギノ角ゴ ProN W3" charset="0"/>
                <a:sym typeface="Gill Sans" charset="0"/>
              </a:rPr>
              <a:t>Object 1</a:t>
            </a:r>
          </a:p>
        </p:txBody>
      </p:sp>
      <p:sp>
        <p:nvSpPr>
          <p:cNvPr id="20" name="Rounded Rectangle 19"/>
          <p:cNvSpPr/>
          <p:nvPr/>
        </p:nvSpPr>
        <p:spPr bwMode="auto">
          <a:xfrm>
            <a:off x="3371789" y="2756507"/>
            <a:ext cx="1357322" cy="634962"/>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0000"/>
                </a:solidFill>
                <a:effectLst/>
                <a:latin typeface="+mn-lt"/>
                <a:ea typeface="ヒラギノ角ゴ ProN W3" charset="0"/>
                <a:cs typeface="ヒラギノ角ゴ ProN W3" charset="0"/>
                <a:sym typeface="Gill Sans" charset="0"/>
              </a:rPr>
              <a:t>Object 2</a:t>
            </a:r>
          </a:p>
        </p:txBody>
      </p:sp>
      <p:sp>
        <p:nvSpPr>
          <p:cNvPr id="21" name="Rounded Rectangle 20"/>
          <p:cNvSpPr/>
          <p:nvPr/>
        </p:nvSpPr>
        <p:spPr bwMode="auto">
          <a:xfrm>
            <a:off x="5014863" y="2756507"/>
            <a:ext cx="1357322" cy="634962"/>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0000"/>
                </a:solidFill>
                <a:effectLst/>
                <a:latin typeface="+mn-lt"/>
                <a:ea typeface="ヒラギノ角ゴ ProN W3" charset="0"/>
                <a:cs typeface="ヒラギノ角ゴ ProN W3" charset="0"/>
                <a:sym typeface="Gill Sans" charset="0"/>
              </a:rPr>
              <a:t>Object 3</a:t>
            </a:r>
          </a:p>
        </p:txBody>
      </p:sp>
      <p:sp>
        <p:nvSpPr>
          <p:cNvPr id="22" name="Rounded Rectangle 21"/>
          <p:cNvSpPr/>
          <p:nvPr/>
        </p:nvSpPr>
        <p:spPr bwMode="auto">
          <a:xfrm>
            <a:off x="6729375" y="2756507"/>
            <a:ext cx="1357322" cy="634962"/>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0000"/>
                </a:solidFill>
                <a:effectLst/>
                <a:latin typeface="+mn-lt"/>
                <a:ea typeface="ヒラギノ角ゴ ProN W3" charset="0"/>
                <a:cs typeface="ヒラギノ角ゴ ProN W3" charset="0"/>
                <a:sym typeface="Gill Sans" charset="0"/>
              </a:rPr>
              <a:t>Object 4</a:t>
            </a:r>
          </a:p>
        </p:txBody>
      </p:sp>
      <p:cxnSp>
        <p:nvCxnSpPr>
          <p:cNvPr id="23" name="Straight Arrow Connector 22"/>
          <p:cNvCxnSpPr>
            <a:stCxn id="21" idx="3"/>
            <a:endCxn id="22" idx="1"/>
          </p:cNvCxnSpPr>
          <p:nvPr/>
        </p:nvCxnSpPr>
        <p:spPr bwMode="auto">
          <a:xfrm>
            <a:off x="6372185" y="3073988"/>
            <a:ext cx="357190" cy="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24" name="Oval 23"/>
          <p:cNvSpPr/>
          <p:nvPr/>
        </p:nvSpPr>
        <p:spPr bwMode="auto">
          <a:xfrm>
            <a:off x="1514401" y="5006884"/>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ysClr val="windowText" lastClr="000000"/>
              </a:solidFill>
              <a:effectLst/>
              <a:latin typeface="+mn-lt"/>
              <a:ea typeface="ヒラギノ角ゴ ProN W3" charset="0"/>
              <a:cs typeface="ヒラギノ角ゴ ProN W3" charset="0"/>
              <a:sym typeface="Gill Sans" charset="0"/>
            </a:endParaRPr>
          </a:p>
        </p:txBody>
      </p:sp>
      <p:sp>
        <p:nvSpPr>
          <p:cNvPr id="25" name="Oval 24"/>
          <p:cNvSpPr/>
          <p:nvPr/>
        </p:nvSpPr>
        <p:spPr bwMode="auto">
          <a:xfrm>
            <a:off x="1514401" y="4864008"/>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ysClr val="windowText" lastClr="000000"/>
              </a:solidFill>
              <a:effectLst/>
              <a:latin typeface="+mn-lt"/>
              <a:ea typeface="ヒラギノ角ゴ ProN W3" charset="0"/>
              <a:cs typeface="ヒラギノ角ゴ ProN W3" charset="0"/>
              <a:sym typeface="Gill Sans" charset="0"/>
            </a:endParaRPr>
          </a:p>
        </p:txBody>
      </p:sp>
      <p:sp>
        <p:nvSpPr>
          <p:cNvPr id="26" name="Oval 25"/>
          <p:cNvSpPr/>
          <p:nvPr/>
        </p:nvSpPr>
        <p:spPr bwMode="auto">
          <a:xfrm>
            <a:off x="1514401" y="4721132"/>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1" dirty="0">
                <a:solidFill>
                  <a:sysClr val="windowText" lastClr="000000"/>
                </a:solidFill>
                <a:latin typeface="+mn-lt"/>
              </a:rPr>
              <a:t>reference</a:t>
            </a:r>
            <a:endParaRPr kumimoji="0" lang="en-GB" sz="2000" b="1" i="0" u="none" strike="noStrike" cap="none" normalizeH="0" baseline="0" dirty="0">
              <a:ln>
                <a:noFill/>
              </a:ln>
              <a:solidFill>
                <a:sysClr val="windowText" lastClr="000000"/>
              </a:solidFill>
              <a:effectLst/>
              <a:latin typeface="+mn-lt"/>
              <a:ea typeface="ヒラギノ角ゴ ProN W3" charset="0"/>
              <a:cs typeface="ヒラギノ角ゴ ProN W3" charset="0"/>
              <a:sym typeface="Gill Sans" charset="0"/>
            </a:endParaRPr>
          </a:p>
        </p:txBody>
      </p:sp>
      <p:sp>
        <p:nvSpPr>
          <p:cNvPr id="27" name="Rectangle 26">
            <a:extLst>
              <a:ext uri="{FF2B5EF4-FFF2-40B4-BE49-F238E27FC236}">
                <a16:creationId xmlns:a16="http://schemas.microsoft.com/office/drawing/2014/main" id="{CE3222AD-FF05-4633-AE3E-21FA4A52DA03}"/>
              </a:ext>
            </a:extLst>
          </p:cNvPr>
          <p:cNvSpPr/>
          <p:nvPr/>
        </p:nvSpPr>
        <p:spPr>
          <a:xfrm>
            <a:off x="3890624" y="4036244"/>
            <a:ext cx="2381470" cy="188903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defRPr/>
            </a:pPr>
            <a:endParaRPr lang="en-GB" sz="800" dirty="0" smtClean="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GB" dirty="0" smtClean="0">
                <a:solidFill>
                  <a:srgbClr val="00B0F0"/>
                </a:solidFill>
                <a:latin typeface="Arial" panose="020B0604020202020204" pitchFamily="34" charset="0"/>
                <a:ea typeface="Open Sans" panose="020B0606030504020204" pitchFamily="34" charset="0"/>
                <a:cs typeface="Arial" panose="020B0604020202020204" pitchFamily="34" charset="0"/>
              </a:rPr>
              <a:t>Thread 2</a:t>
            </a:r>
          </a:p>
          <a:p>
            <a:pPr algn="ctr"/>
            <a:endParaRPr lang="en-GB" dirty="0">
              <a:solidFill>
                <a:srgbClr val="00B0F0"/>
              </a:solidFill>
              <a:latin typeface="Arial" panose="020B0604020202020204" pitchFamily="34" charset="0"/>
              <a:ea typeface="Open Sans" panose="020B0606030504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E3222AD-FF05-4633-AE3E-21FA4A52DA03}"/>
              </a:ext>
            </a:extLst>
          </p:cNvPr>
          <p:cNvSpPr/>
          <p:nvPr/>
        </p:nvSpPr>
        <p:spPr>
          <a:xfrm>
            <a:off x="6495318" y="4036244"/>
            <a:ext cx="2381470" cy="188903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defRPr/>
            </a:pPr>
            <a:endParaRPr lang="en-GB" sz="800" dirty="0" smtClean="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smtClean="0">
                <a:solidFill>
                  <a:srgbClr val="00B0F0"/>
                </a:solidFill>
                <a:latin typeface="Arial" panose="020B0604020202020204" pitchFamily="34" charset="0"/>
                <a:ea typeface="Open Sans" panose="020B0606030504020204" pitchFamily="34" charset="0"/>
                <a:cs typeface="Arial" panose="020B0604020202020204" pitchFamily="34" charset="0"/>
              </a:rPr>
              <a:t>Thread 3</a:t>
            </a:r>
          </a:p>
          <a:p>
            <a:pPr algn="ctr"/>
            <a:endParaRPr lang="en-GB" dirty="0">
              <a:solidFill>
                <a:srgbClr val="00B0F0"/>
              </a:solidFill>
              <a:latin typeface="Arial" panose="020B0604020202020204" pitchFamily="34" charset="0"/>
              <a:ea typeface="Open Sans" panose="020B0606030504020204" pitchFamily="34" charset="0"/>
              <a:cs typeface="Arial" panose="020B0604020202020204" pitchFamily="34" charset="0"/>
            </a:endParaRPr>
          </a:p>
        </p:txBody>
      </p:sp>
      <p:sp>
        <p:nvSpPr>
          <p:cNvPr id="35" name="Oval 34"/>
          <p:cNvSpPr/>
          <p:nvPr/>
        </p:nvSpPr>
        <p:spPr bwMode="auto">
          <a:xfrm>
            <a:off x="6729375" y="5006884"/>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ysClr val="windowText" lastClr="000000"/>
              </a:solidFill>
              <a:effectLst/>
              <a:latin typeface="+mn-lt"/>
              <a:ea typeface="ヒラギノ角ゴ ProN W3" charset="0"/>
              <a:cs typeface="ヒラギノ角ゴ ProN W3" charset="0"/>
              <a:sym typeface="Gill Sans" charset="0"/>
            </a:endParaRPr>
          </a:p>
        </p:txBody>
      </p:sp>
      <p:sp>
        <p:nvSpPr>
          <p:cNvPr id="36" name="Oval 35"/>
          <p:cNvSpPr/>
          <p:nvPr/>
        </p:nvSpPr>
        <p:spPr bwMode="auto">
          <a:xfrm>
            <a:off x="6729375" y="4864008"/>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ysClr val="windowText" lastClr="000000"/>
              </a:solidFill>
              <a:effectLst/>
              <a:latin typeface="+mn-lt"/>
              <a:ea typeface="ヒラギノ角ゴ ProN W3" charset="0"/>
              <a:cs typeface="ヒラギノ角ゴ ProN W3" charset="0"/>
              <a:sym typeface="Gill Sans" charset="0"/>
            </a:endParaRPr>
          </a:p>
        </p:txBody>
      </p:sp>
      <p:sp>
        <p:nvSpPr>
          <p:cNvPr id="37" name="Oval 36"/>
          <p:cNvSpPr/>
          <p:nvPr/>
        </p:nvSpPr>
        <p:spPr bwMode="auto">
          <a:xfrm>
            <a:off x="6729375" y="4721132"/>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ysClr val="windowText" lastClr="000000"/>
              </a:solidFill>
              <a:effectLst/>
              <a:latin typeface="+mn-lt"/>
              <a:ea typeface="ヒラギノ角ゴ ProN W3" charset="0"/>
              <a:cs typeface="ヒラギノ角ゴ ProN W3" charset="0"/>
              <a:sym typeface="Gill Sans" charset="0"/>
            </a:endParaRPr>
          </a:p>
        </p:txBody>
      </p:sp>
      <p:sp>
        <p:nvSpPr>
          <p:cNvPr id="38" name="Oval 37"/>
          <p:cNvSpPr/>
          <p:nvPr/>
        </p:nvSpPr>
        <p:spPr bwMode="auto">
          <a:xfrm>
            <a:off x="6729375" y="4578256"/>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1" dirty="0">
                <a:solidFill>
                  <a:sysClr val="windowText" lastClr="000000"/>
                </a:solidFill>
                <a:latin typeface="+mn-lt"/>
              </a:rPr>
              <a:t>reference</a:t>
            </a:r>
            <a:endParaRPr kumimoji="0" lang="en-GB" sz="2000" b="1" i="0" u="none" strike="noStrike" cap="none" normalizeH="0" baseline="0" dirty="0">
              <a:ln>
                <a:noFill/>
              </a:ln>
              <a:solidFill>
                <a:sysClr val="windowText" lastClr="000000"/>
              </a:solidFill>
              <a:effectLst/>
              <a:latin typeface="+mn-lt"/>
              <a:ea typeface="ヒラギノ角ゴ ProN W3" charset="0"/>
              <a:cs typeface="ヒラギノ角ゴ ProN W3" charset="0"/>
              <a:sym typeface="Gill Sans" charset="0"/>
            </a:endParaRPr>
          </a:p>
        </p:txBody>
      </p:sp>
      <p:sp>
        <p:nvSpPr>
          <p:cNvPr id="39" name="Oval 38"/>
          <p:cNvSpPr/>
          <p:nvPr/>
        </p:nvSpPr>
        <p:spPr bwMode="auto">
          <a:xfrm>
            <a:off x="4195505" y="5006884"/>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ysClr val="windowText" lastClr="000000"/>
              </a:solidFill>
              <a:effectLst/>
              <a:latin typeface="+mn-lt"/>
              <a:ea typeface="ヒラギノ角ゴ ProN W3" charset="0"/>
              <a:cs typeface="ヒラギノ角ゴ ProN W3" charset="0"/>
              <a:sym typeface="Gill Sans" charset="0"/>
            </a:endParaRPr>
          </a:p>
        </p:txBody>
      </p:sp>
      <p:sp>
        <p:nvSpPr>
          <p:cNvPr id="40" name="Oval 39"/>
          <p:cNvSpPr/>
          <p:nvPr/>
        </p:nvSpPr>
        <p:spPr bwMode="auto">
          <a:xfrm>
            <a:off x="4195505" y="4864008"/>
            <a:ext cx="1857388" cy="50006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1" dirty="0">
                <a:solidFill>
                  <a:sysClr val="windowText" lastClr="000000"/>
                </a:solidFill>
                <a:latin typeface="+mn-lt"/>
              </a:rPr>
              <a:t>reference</a:t>
            </a:r>
            <a:endParaRPr kumimoji="0" lang="en-GB" sz="2000" b="1" i="0" u="none" strike="noStrike" cap="none" normalizeH="0" baseline="0" dirty="0">
              <a:ln>
                <a:noFill/>
              </a:ln>
              <a:solidFill>
                <a:sysClr val="windowText" lastClr="000000"/>
              </a:solidFill>
              <a:effectLst/>
              <a:latin typeface="+mn-lt"/>
              <a:ea typeface="ヒラギノ角ゴ ProN W3" charset="0"/>
              <a:cs typeface="ヒラギノ角ゴ ProN W3" charset="0"/>
              <a:sym typeface="Gill Sans" charset="0"/>
            </a:endParaRPr>
          </a:p>
        </p:txBody>
      </p:sp>
      <p:cxnSp>
        <p:nvCxnSpPr>
          <p:cNvPr id="41" name="Straight Arrow Connector 40"/>
          <p:cNvCxnSpPr>
            <a:endCxn id="20" idx="2"/>
          </p:cNvCxnSpPr>
          <p:nvPr/>
        </p:nvCxnSpPr>
        <p:spPr bwMode="auto">
          <a:xfrm flipV="1">
            <a:off x="2812552" y="3391469"/>
            <a:ext cx="1237898" cy="134701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43" name="Straight Arrow Connector 42"/>
          <p:cNvCxnSpPr>
            <a:endCxn id="21" idx="2"/>
          </p:cNvCxnSpPr>
          <p:nvPr/>
        </p:nvCxnSpPr>
        <p:spPr bwMode="auto">
          <a:xfrm flipV="1">
            <a:off x="5407638" y="3391469"/>
            <a:ext cx="285886" cy="1481006"/>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45" name="Straight Arrow Connector 44"/>
          <p:cNvCxnSpPr/>
          <p:nvPr/>
        </p:nvCxnSpPr>
        <p:spPr bwMode="auto">
          <a:xfrm flipH="1" flipV="1">
            <a:off x="6026241" y="3423126"/>
            <a:ext cx="942649" cy="1259111"/>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47" name="TextBox 46"/>
          <p:cNvSpPr txBox="1"/>
          <p:nvPr/>
        </p:nvSpPr>
        <p:spPr>
          <a:xfrm>
            <a:off x="3168141" y="6142313"/>
            <a:ext cx="3648170" cy="400110"/>
          </a:xfrm>
          <a:prstGeom prst="rect">
            <a:avLst/>
          </a:prstGeom>
          <a:noFill/>
        </p:spPr>
        <p:txBody>
          <a:bodyPr wrap="square" rtlCol="0">
            <a:spAutoFit/>
          </a:bodyPr>
          <a:lstStyle/>
          <a:p>
            <a:r>
              <a:rPr lang="en-SG" sz="2000" dirty="0" smtClean="0">
                <a:latin typeface="Arial" panose="020B0604020202020204" pitchFamily="34" charset="0"/>
                <a:cs typeface="Arial" panose="020B0604020202020204" pitchFamily="34" charset="0"/>
              </a:rPr>
              <a:t>Threading will be covered later</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48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Pass by Value, Pass by Reference</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Stack and Heap</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6E1F6EDE-1E62-46A1-B60A-9044A22F0743}"/>
              </a:ext>
            </a:extLst>
          </p:cNvPr>
          <p:cNvSpPr/>
          <p:nvPr/>
        </p:nvSpPr>
        <p:spPr>
          <a:xfrm>
            <a:off x="827297" y="294813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3. Garbage Collector</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6" y="2944535"/>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ea typeface="Open Sans Extrabold" panose="020B0906030804020204" pitchFamily="34" charset="0"/>
                <a:cs typeface="Arial" panose="020B0604020202020204" pitchFamily="34" charset="0"/>
              </a:rPr>
              <a:t>Garbage Collector</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a:t>
            </a:r>
            <a:r>
              <a:rPr lang="en-SG" dirty="0" smtClean="0"/>
              <a:t>Objectives</a:t>
            </a:r>
            <a:endParaRPr lang="en-GB" dirty="0"/>
          </a:p>
        </p:txBody>
      </p:sp>
    </p:spTree>
    <p:extLst>
      <p:ext uri="{BB962C8B-B14F-4D97-AF65-F5344CB8AC3E}">
        <p14:creationId xmlns:p14="http://schemas.microsoft.com/office/powerpoint/2010/main" val="351939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240001" y="1268760"/>
            <a:ext cx="11449272" cy="3724096"/>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Part of the JVM that reclaims and maintains memory on the Heap</a:t>
            </a: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Runs in its own Thread</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Cannot </a:t>
            </a:r>
            <a:r>
              <a:rPr lang="en-SG" smtClean="0">
                <a:latin typeface="Arial" panose="020B0604020202020204" pitchFamily="34" charset="0"/>
                <a:cs typeface="Arial" panose="020B0604020202020204" pitchFamily="34" charset="0"/>
              </a:rPr>
              <a:t>be pre-empted</a:t>
            </a:r>
          </a:p>
          <a:p>
            <a:pPr marL="742950" lvl="1" indent="-285750">
              <a:lnSpc>
                <a:spcPct val="150000"/>
              </a:lnSpc>
              <a:buFont typeface="Arial" panose="020B0604020202020204" pitchFamily="34" charset="0"/>
              <a:buChar char="•"/>
            </a:pPr>
            <a:r>
              <a:rPr lang="en-SG" smtClean="0">
                <a:latin typeface="Arial" panose="020B0604020202020204" pitchFamily="34" charset="0"/>
                <a:cs typeface="Arial" panose="020B0604020202020204" pitchFamily="34" charset="0"/>
              </a:rPr>
              <a:t>Stops </a:t>
            </a:r>
            <a:r>
              <a:rPr lang="en-SG" dirty="0" smtClean="0">
                <a:latin typeface="Arial" panose="020B0604020202020204" pitchFamily="34" charset="0"/>
                <a:cs typeface="Arial" panose="020B0604020202020204" pitchFamily="34" charset="0"/>
              </a:rPr>
              <a:t>the application completely while it runs</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Main reason why Java cannot be used in real time situations</a:t>
            </a:r>
          </a:p>
          <a:p>
            <a:pPr marL="285750"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Alternative implementations of the JVM have different implementations of the Garbage Collector and specialize in different scenarios. Some of these work in real time and avoid Oracle’s “Stop the World” strategy.</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Garbage Collector</a:t>
            </a:r>
            <a:endParaRPr lang="en-US" dirty="0"/>
          </a:p>
        </p:txBody>
      </p:sp>
    </p:spTree>
    <p:extLst>
      <p:ext uri="{BB962C8B-B14F-4D97-AF65-F5344CB8AC3E}">
        <p14:creationId xmlns:p14="http://schemas.microsoft.com/office/powerpoint/2010/main" val="18199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031150" y="1700808"/>
            <a:ext cx="9628789" cy="2776401"/>
          </a:xfrm>
          <a:prstGeom prst="rect">
            <a:avLst/>
          </a:prstGeom>
          <a:noFill/>
          <a:ln w="15875">
            <a:noFill/>
          </a:ln>
        </p:spPr>
        <p:txBody>
          <a:bodyPr wrap="square" anchor="t">
            <a:spAutoFit/>
          </a:bodyPr>
          <a:lstStyle/>
          <a:p>
            <a:pPr marL="285750" indent="-285750">
              <a:lnSpc>
                <a:spcPct val="200000"/>
              </a:lnSpc>
              <a:buClr>
                <a:schemeClr val="accent1"/>
              </a:buClr>
              <a:buSzPct val="100000"/>
              <a:buFont typeface="Wingdings" panose="05000000000000000000" pitchFamily="2" charset="2"/>
              <a:buChar char="q"/>
              <a:defRPr/>
            </a:pPr>
            <a:r>
              <a:rPr lang="en-SG" dirty="0" smtClean="0">
                <a:latin typeface="Arial"/>
                <a:cs typeface="Arial"/>
              </a:rPr>
              <a:t>List the differences between a reference and a value type</a:t>
            </a:r>
          </a:p>
          <a:p>
            <a:pPr marL="285750" indent="-285750">
              <a:lnSpc>
                <a:spcPct val="200000"/>
              </a:lnSpc>
              <a:buClr>
                <a:schemeClr val="accent1"/>
              </a:buClr>
              <a:buSzPct val="100000"/>
              <a:buFont typeface="Wingdings" panose="05000000000000000000" pitchFamily="2" charset="2"/>
              <a:buChar char="q"/>
              <a:defRPr/>
            </a:pPr>
            <a:r>
              <a:rPr lang="en-SG" altLang="en-US" dirty="0" smtClean="0">
                <a:latin typeface="Arial"/>
                <a:cs typeface="Arial"/>
              </a:rPr>
              <a:t>Describe what happens when we pass variables as method arguments</a:t>
            </a:r>
          </a:p>
          <a:p>
            <a:pPr marL="285750" indent="-285750">
              <a:lnSpc>
                <a:spcPct val="200000"/>
              </a:lnSpc>
              <a:buClr>
                <a:schemeClr val="accent1"/>
              </a:buClr>
              <a:buSzPct val="100000"/>
              <a:buFont typeface="Wingdings" panose="05000000000000000000" pitchFamily="2" charset="2"/>
              <a:buChar char="q"/>
              <a:defRPr/>
            </a:pPr>
            <a:r>
              <a:rPr lang="en-SG" altLang="en-US" dirty="0" smtClean="0">
                <a:latin typeface="Arial"/>
                <a:cs typeface="Arial"/>
              </a:rPr>
              <a:t>Describe the JVM’s 2 memory types and their use</a:t>
            </a:r>
          </a:p>
          <a:p>
            <a:pPr marL="285750" indent="-285750">
              <a:lnSpc>
                <a:spcPct val="200000"/>
              </a:lnSpc>
              <a:buClr>
                <a:schemeClr val="accent1"/>
              </a:buClr>
              <a:buSzPct val="100000"/>
              <a:buFont typeface="Wingdings" panose="05000000000000000000" pitchFamily="2" charset="2"/>
              <a:buChar char="q"/>
              <a:defRPr/>
            </a:pPr>
            <a:r>
              <a:rPr lang="en-SG" altLang="en-US" dirty="0" smtClean="0">
                <a:latin typeface="Arial"/>
                <a:cs typeface="Arial"/>
              </a:rPr>
              <a:t>Describe how the Garbage Collector works</a:t>
            </a:r>
          </a:p>
          <a:p>
            <a:pPr marL="285750" indent="-285750">
              <a:lnSpc>
                <a:spcPct val="200000"/>
              </a:lnSpc>
              <a:buClr>
                <a:schemeClr val="accent1"/>
              </a:buClr>
              <a:buSzPct val="100000"/>
              <a:buFont typeface="Wingdings" panose="05000000000000000000" pitchFamily="2" charset="2"/>
              <a:buChar char="q"/>
              <a:defRPr/>
            </a:pPr>
            <a:r>
              <a:rPr lang="en-SG" altLang="en-US" dirty="0" smtClean="0">
                <a:latin typeface="Arial"/>
                <a:cs typeface="Arial"/>
              </a:rPr>
              <a:t>Describe the stack trace execution</a:t>
            </a:r>
            <a:endParaRPr lang="en-GB" altLang="en-US"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Review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7" name="TextBox 6"/>
          <p:cNvSpPr txBox="1"/>
          <p:nvPr/>
        </p:nvSpPr>
        <p:spPr>
          <a:xfrm>
            <a:off x="1004576" y="4932306"/>
            <a:ext cx="3450979"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What is Pass by Reference?</a:t>
            </a:r>
            <a:endParaRPr lang="en-GB" sz="2000" dirty="0">
              <a:latin typeface="Arial" panose="020B0604020202020204" pitchFamily="34" charset="0"/>
              <a:cs typeface="Arial" panose="020B0604020202020204" pitchFamily="34" charset="0"/>
            </a:endParaRPr>
          </a:p>
        </p:txBody>
      </p:sp>
      <p:sp>
        <p:nvSpPr>
          <p:cNvPr id="9" name="TextBox 8"/>
          <p:cNvSpPr txBox="1"/>
          <p:nvPr/>
        </p:nvSpPr>
        <p:spPr>
          <a:xfrm>
            <a:off x="1004576" y="2608051"/>
            <a:ext cx="2684001"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What is a Value type?</a:t>
            </a:r>
            <a:endParaRPr lang="en-GB" sz="2000" dirty="0">
              <a:latin typeface="Arial" panose="020B0604020202020204" pitchFamily="34" charset="0"/>
              <a:cs typeface="Arial" panose="020B0604020202020204" pitchFamily="34" charset="0"/>
            </a:endParaRPr>
          </a:p>
        </p:txBody>
      </p:sp>
      <p:sp>
        <p:nvSpPr>
          <p:cNvPr id="10" name="TextBox 9"/>
          <p:cNvSpPr txBox="1"/>
          <p:nvPr/>
        </p:nvSpPr>
        <p:spPr>
          <a:xfrm>
            <a:off x="1004576" y="1860051"/>
            <a:ext cx="2314788"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What is the Heap?</a:t>
            </a:r>
            <a:endParaRPr lang="en-GB" sz="2000" dirty="0">
              <a:latin typeface="Arial" panose="020B0604020202020204" pitchFamily="34" charset="0"/>
              <a:cs typeface="Arial" panose="020B0604020202020204" pitchFamily="34" charset="0"/>
            </a:endParaRPr>
          </a:p>
        </p:txBody>
      </p:sp>
      <p:sp>
        <p:nvSpPr>
          <p:cNvPr id="11" name="TextBox 10"/>
          <p:cNvSpPr txBox="1"/>
          <p:nvPr/>
        </p:nvSpPr>
        <p:spPr>
          <a:xfrm>
            <a:off x="1004576" y="3356051"/>
            <a:ext cx="3234099"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What is a Reference type?</a:t>
            </a:r>
            <a:endParaRPr lang="en-GB" sz="2000" dirty="0">
              <a:latin typeface="Arial" panose="020B0604020202020204" pitchFamily="34" charset="0"/>
              <a:cs typeface="Arial" panose="020B0604020202020204" pitchFamily="34" charset="0"/>
            </a:endParaRPr>
          </a:p>
        </p:txBody>
      </p:sp>
      <p:sp>
        <p:nvSpPr>
          <p:cNvPr id="12" name="TextBox 11"/>
          <p:cNvSpPr txBox="1"/>
          <p:nvPr/>
        </p:nvSpPr>
        <p:spPr>
          <a:xfrm>
            <a:off x="1005282" y="1158850"/>
            <a:ext cx="2342302"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SG" sz="2000" dirty="0" smtClean="0">
                <a:latin typeface="Arial" panose="020B0604020202020204" pitchFamily="34" charset="0"/>
                <a:cs typeface="Arial" panose="020B0604020202020204" pitchFamily="34" charset="0"/>
              </a:rPr>
              <a:t>What is the Stack?</a:t>
            </a:r>
            <a:endParaRPr lang="en-GB" sz="2000" dirty="0">
              <a:latin typeface="Arial" panose="020B0604020202020204" pitchFamily="34" charset="0"/>
              <a:cs typeface="Arial" panose="020B0604020202020204" pitchFamily="34" charset="0"/>
            </a:endParaRPr>
          </a:p>
        </p:txBody>
      </p:sp>
      <p:sp>
        <p:nvSpPr>
          <p:cNvPr id="13" name="TextBox 12"/>
          <p:cNvSpPr txBox="1"/>
          <p:nvPr/>
        </p:nvSpPr>
        <p:spPr>
          <a:xfrm>
            <a:off x="1004576" y="5714077"/>
            <a:ext cx="4485523"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What does the Garbage Collector do?</a:t>
            </a:r>
            <a:endParaRPr lang="en-GB" sz="2000" dirty="0">
              <a:latin typeface="Arial" panose="020B0604020202020204" pitchFamily="34" charset="0"/>
              <a:cs typeface="Arial" panose="020B0604020202020204" pitchFamily="34" charset="0"/>
            </a:endParaRPr>
          </a:p>
        </p:txBody>
      </p:sp>
      <p:sp>
        <p:nvSpPr>
          <p:cNvPr id="14" name="TextBox 13"/>
          <p:cNvSpPr txBox="1"/>
          <p:nvPr/>
        </p:nvSpPr>
        <p:spPr>
          <a:xfrm>
            <a:off x="1004576" y="4168991"/>
            <a:ext cx="290088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What is Pass by Value?</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smtClean="0">
                <a:latin typeface="Arial" panose="020B0604020202020204" pitchFamily="34" charset="0"/>
              </a:rPr>
              <a:t>You should now be able to:</a:t>
            </a:r>
            <a:endParaRPr lang="en-GB" dirty="0">
              <a:latin typeface="Arial" panose="020B0604020202020204" pitchFamily="34" charset="0"/>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031150" y="1700808"/>
            <a:ext cx="9628789" cy="2776401"/>
          </a:xfrm>
          <a:prstGeom prst="rect">
            <a:avLst/>
          </a:prstGeom>
          <a:noFill/>
          <a:ln w="15875">
            <a:noFill/>
          </a:ln>
        </p:spPr>
        <p:txBody>
          <a:bodyPr wrap="square" anchor="t">
            <a:spAutoFit/>
          </a:bodyPr>
          <a:lstStyle/>
          <a:p>
            <a:pPr marL="285750" indent="-285750">
              <a:lnSpc>
                <a:spcPct val="200000"/>
              </a:lnSpc>
              <a:buClr>
                <a:schemeClr val="accent1"/>
              </a:buClr>
              <a:buSzPct val="100000"/>
              <a:buFont typeface="Wingdings" panose="05000000000000000000" pitchFamily="2" charset="2"/>
              <a:buChar char="q"/>
              <a:defRPr/>
            </a:pPr>
            <a:r>
              <a:rPr lang="en-SG" dirty="0" smtClean="0">
                <a:latin typeface="Arial"/>
                <a:cs typeface="Arial"/>
              </a:rPr>
              <a:t>List the differences between a reference and a value type</a:t>
            </a:r>
          </a:p>
          <a:p>
            <a:pPr marL="285750" indent="-285750">
              <a:lnSpc>
                <a:spcPct val="200000"/>
              </a:lnSpc>
              <a:buClr>
                <a:schemeClr val="accent1"/>
              </a:buClr>
              <a:buSzPct val="100000"/>
              <a:buFont typeface="Wingdings" panose="05000000000000000000" pitchFamily="2" charset="2"/>
              <a:buChar char="q"/>
              <a:defRPr/>
            </a:pPr>
            <a:r>
              <a:rPr lang="en-SG" altLang="en-US" dirty="0" smtClean="0">
                <a:latin typeface="Arial"/>
                <a:cs typeface="Arial"/>
              </a:rPr>
              <a:t>Describe what happens when we pass variables as method arguments</a:t>
            </a:r>
          </a:p>
          <a:p>
            <a:pPr marL="285750" indent="-285750">
              <a:lnSpc>
                <a:spcPct val="200000"/>
              </a:lnSpc>
              <a:buClr>
                <a:schemeClr val="accent1"/>
              </a:buClr>
              <a:buSzPct val="100000"/>
              <a:buFont typeface="Wingdings" panose="05000000000000000000" pitchFamily="2" charset="2"/>
              <a:buChar char="q"/>
              <a:defRPr/>
            </a:pPr>
            <a:r>
              <a:rPr lang="en-SG" altLang="en-US" dirty="0" smtClean="0">
                <a:latin typeface="Arial"/>
                <a:cs typeface="Arial"/>
              </a:rPr>
              <a:t>Describe the JVM’s 2 memory types and their use</a:t>
            </a:r>
          </a:p>
          <a:p>
            <a:pPr marL="285750" indent="-285750">
              <a:lnSpc>
                <a:spcPct val="200000"/>
              </a:lnSpc>
              <a:buClr>
                <a:schemeClr val="accent1"/>
              </a:buClr>
              <a:buSzPct val="100000"/>
              <a:buFont typeface="Wingdings" panose="05000000000000000000" pitchFamily="2" charset="2"/>
              <a:buChar char="q"/>
              <a:defRPr/>
            </a:pPr>
            <a:r>
              <a:rPr lang="en-SG" altLang="en-US" dirty="0" smtClean="0">
                <a:latin typeface="Arial"/>
                <a:cs typeface="Arial"/>
              </a:rPr>
              <a:t>Describe how the Garbage Collector works</a:t>
            </a:r>
          </a:p>
          <a:p>
            <a:pPr marL="285750" indent="-285750">
              <a:lnSpc>
                <a:spcPct val="200000"/>
              </a:lnSpc>
              <a:buClr>
                <a:schemeClr val="accent1"/>
              </a:buClr>
              <a:buSzPct val="100000"/>
              <a:buFont typeface="Wingdings" panose="05000000000000000000" pitchFamily="2" charset="2"/>
              <a:buChar char="q"/>
              <a:defRPr/>
            </a:pPr>
            <a:r>
              <a:rPr lang="en-SG" altLang="en-US" dirty="0" smtClean="0">
                <a:latin typeface="Arial"/>
                <a:cs typeface="Arial"/>
              </a:rPr>
              <a:t>Describe the stack trace execution</a:t>
            </a:r>
            <a:endParaRPr lang="en-GB" altLang="en-US"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204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a:t>
            </a:r>
            <a:r>
              <a:rPr lang="en-GB" sz="2000" dirty="0" smtClean="0">
                <a:latin typeface="Arial" panose="020B0604020202020204" pitchFamily="34" charset="0"/>
                <a:ea typeface="Open Sans Extrabold" panose="020B0906030804020204" pitchFamily="34" charset="0"/>
                <a:cs typeface="Arial" panose="020B0604020202020204" pitchFamily="34" charset="0"/>
              </a:rPr>
              <a:t>. Pass by Value, Pass by Reference</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Stack and Heap</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6E1F6EDE-1E62-46A1-B60A-9044A22F0743}"/>
              </a:ext>
            </a:extLst>
          </p:cNvPr>
          <p:cNvSpPr/>
          <p:nvPr/>
        </p:nvSpPr>
        <p:spPr>
          <a:xfrm>
            <a:off x="827297" y="294813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Garbage Collector</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6" y="1151833"/>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ea typeface="Open Sans Extrabold" panose="020B0906030804020204" pitchFamily="34" charset="0"/>
                <a:cs typeface="Arial" panose="020B0604020202020204" pitchFamily="34" charset="0"/>
              </a:rPr>
              <a:t>Pass by Value, Pass by Reference</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a:t>
            </a:r>
            <a:r>
              <a:rPr lang="en-SG" dirty="0" smtClean="0"/>
              <a:t>Objectives</a:t>
            </a:r>
            <a:endParaRPr lang="en-GB" dirty="0"/>
          </a:p>
        </p:txBody>
      </p:sp>
    </p:spTree>
    <p:extLst>
      <p:ext uri="{BB962C8B-B14F-4D97-AF65-F5344CB8AC3E}">
        <p14:creationId xmlns:p14="http://schemas.microsoft.com/office/powerpoint/2010/main" val="341234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269199" y="1280483"/>
            <a:ext cx="11449272" cy="3170099"/>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Pieces of memory holding a raw value</a:t>
            </a: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In Java, primitive variables are values types</a:t>
            </a: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The variable </a:t>
            </a:r>
            <a:r>
              <a:rPr lang="en-SG" b="1" dirty="0" smtClean="0">
                <a:latin typeface="Arial" panose="020B0604020202020204" pitchFamily="34" charset="0"/>
                <a:cs typeface="Arial" panose="020B0604020202020204" pitchFamily="34" charset="0"/>
              </a:rPr>
              <a:t>number </a:t>
            </a:r>
            <a:r>
              <a:rPr lang="en-SG" dirty="0" smtClean="0">
                <a:latin typeface="Arial" panose="020B0604020202020204" pitchFamily="34" charset="0"/>
                <a:cs typeface="Arial" panose="020B0604020202020204" pitchFamily="34" charset="0"/>
              </a:rPr>
              <a:t>is of type </a:t>
            </a:r>
            <a:r>
              <a:rPr lang="en-SG" b="1" dirty="0" err="1" smtClean="0">
                <a:latin typeface="Arial" panose="020B0604020202020204" pitchFamily="34" charset="0"/>
                <a:cs typeface="Arial" panose="020B0604020202020204" pitchFamily="34" charset="0"/>
              </a:rPr>
              <a:t>int</a:t>
            </a:r>
            <a:r>
              <a:rPr lang="en-SG" b="1" dirty="0" smtClean="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(32 bits)</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The bits hold the value of 6</a:t>
            </a:r>
          </a:p>
          <a:p>
            <a:pPr lvl="1"/>
            <a:endParaRPr lang="en-SG" dirty="0">
              <a:latin typeface="Arial" panose="020B0604020202020204" pitchFamily="34" charset="0"/>
              <a:cs typeface="Arial" panose="020B0604020202020204" pitchFamily="34" charset="0"/>
            </a:endParaRP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SG" dirty="0" smtClean="0">
                <a:latin typeface="Arial Black" panose="020B0A04020102020204" pitchFamily="34" charset="0"/>
              </a:rPr>
              <a:t>Value Types</a:t>
            </a:r>
            <a:endParaRPr lang="en-GB" dirty="0">
              <a:latin typeface="Arial Black" panose="020B0A04020102020204" pitchFamily="34" charset="0"/>
            </a:endParaRPr>
          </a:p>
        </p:txBody>
      </p:sp>
      <p:sp>
        <p:nvSpPr>
          <p:cNvPr id="8" name="TextBox 7"/>
          <p:cNvSpPr txBox="1"/>
          <p:nvPr/>
        </p:nvSpPr>
        <p:spPr>
          <a:xfrm>
            <a:off x="1273647" y="2409787"/>
            <a:ext cx="2172939" cy="408623"/>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GB" b="1" dirty="0" err="1" smtClean="0">
                <a:solidFill>
                  <a:srgbClr val="000000"/>
                </a:solidFill>
                <a:latin typeface="Consolas" panose="020B0609020204030204" pitchFamily="49" charset="0"/>
              </a:rPr>
              <a:t>int</a:t>
            </a:r>
            <a:r>
              <a:rPr lang="en-GB" b="1" dirty="0" smtClean="0">
                <a:solidFill>
                  <a:srgbClr val="000000"/>
                </a:solidFill>
                <a:latin typeface="Consolas" panose="020B0609020204030204" pitchFamily="49" charset="0"/>
              </a:rPr>
              <a:t> number = 6;</a:t>
            </a:r>
            <a:endParaRPr lang="en-GB"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2889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269199" y="1280483"/>
            <a:ext cx="11449272" cy="4001095"/>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Aliases to location in memory where the actual value is</a:t>
            </a: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In Java, object variables are reference types</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Object variables </a:t>
            </a:r>
            <a:r>
              <a:rPr lang="en-SG" b="1" u="sng" dirty="0" smtClean="0">
                <a:latin typeface="Arial" panose="020B0604020202020204" pitchFamily="34" charset="0"/>
                <a:cs typeface="Arial" panose="020B0604020202020204" pitchFamily="34" charset="0"/>
              </a:rPr>
              <a:t>do not </a:t>
            </a:r>
            <a:r>
              <a:rPr lang="en-SG" dirty="0" smtClean="0">
                <a:latin typeface="Arial" panose="020B0604020202020204" pitchFamily="34" charset="0"/>
                <a:cs typeface="Arial" panose="020B0604020202020204" pitchFamily="34" charset="0"/>
              </a:rPr>
              <a:t>contain object data</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Object variables contain a value that represents the location of the actual object</a:t>
            </a: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The value of variable </a:t>
            </a:r>
            <a:r>
              <a:rPr lang="en-SG" b="1" dirty="0" smtClean="0">
                <a:latin typeface="Arial" panose="020B0604020202020204" pitchFamily="34" charset="0"/>
                <a:cs typeface="Arial" panose="020B0604020202020204" pitchFamily="34" charset="0"/>
              </a:rPr>
              <a:t>user </a:t>
            </a:r>
            <a:r>
              <a:rPr lang="en-SG" dirty="0" smtClean="0">
                <a:latin typeface="Arial" panose="020B0604020202020204" pitchFamily="34" charset="0"/>
                <a:cs typeface="Arial" panose="020B0604020202020204" pitchFamily="34" charset="0"/>
              </a:rPr>
              <a:t>is a memory address</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There is no way for us to see what the memory address is</a:t>
            </a:r>
          </a:p>
          <a:p>
            <a:pPr marL="742950" lvl="1" indent="-285750">
              <a:buFont typeface="Arial" panose="020B0604020202020204" pitchFamily="34" charset="0"/>
              <a:buChar char="•"/>
            </a:pPr>
            <a:endParaRPr lang="en-SG" dirty="0">
              <a:latin typeface="Arial" panose="020B0604020202020204" pitchFamily="34" charset="0"/>
              <a:cs typeface="Arial" panose="020B0604020202020204" pitchFamily="34" charset="0"/>
            </a:endParaRP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SG" dirty="0" smtClean="0">
                <a:latin typeface="Arial Black" panose="020B0A04020102020204" pitchFamily="34" charset="0"/>
              </a:rPr>
              <a:t>Reference Types</a:t>
            </a:r>
            <a:endParaRPr lang="en-GB" dirty="0">
              <a:latin typeface="Arial Black" panose="020B0A04020102020204" pitchFamily="34" charset="0"/>
            </a:endParaRPr>
          </a:p>
        </p:txBody>
      </p:sp>
      <p:sp>
        <p:nvSpPr>
          <p:cNvPr id="8" name="TextBox 7"/>
          <p:cNvSpPr txBox="1"/>
          <p:nvPr/>
        </p:nvSpPr>
        <p:spPr>
          <a:xfrm>
            <a:off x="1332261" y="3281030"/>
            <a:ext cx="3204569" cy="408623"/>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GB" b="1" dirty="0" smtClean="0">
                <a:solidFill>
                  <a:srgbClr val="000000"/>
                </a:solidFill>
                <a:latin typeface="Consolas" panose="020B0609020204030204" pitchFamily="49" charset="0"/>
              </a:rPr>
              <a:t>User </a:t>
            </a:r>
            <a:r>
              <a:rPr lang="en-GB" b="1" dirty="0" err="1" smtClean="0">
                <a:solidFill>
                  <a:srgbClr val="000000"/>
                </a:solidFill>
                <a:latin typeface="Consolas" panose="020B0609020204030204" pitchFamily="49" charset="0"/>
              </a:rPr>
              <a:t>user</a:t>
            </a:r>
            <a:r>
              <a:rPr lang="en-GB" b="1" dirty="0" smtClean="0">
                <a:solidFill>
                  <a:srgbClr val="000000"/>
                </a:solidFill>
                <a:latin typeface="Consolas" panose="020B0609020204030204" pitchFamily="49" charset="0"/>
              </a:rPr>
              <a:t> = new User();</a:t>
            </a:r>
            <a:endParaRPr lang="en-GB"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33656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9"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Pass by Value vs. Pass by Reference</a:t>
            </a:r>
            <a:endParaRPr lang="en-US" dirty="0"/>
          </a:p>
        </p:txBody>
      </p:sp>
      <p:sp>
        <p:nvSpPr>
          <p:cNvPr id="7" name="TextBox 6"/>
          <p:cNvSpPr txBox="1"/>
          <p:nvPr/>
        </p:nvSpPr>
        <p:spPr>
          <a:xfrm>
            <a:off x="269199" y="1280483"/>
            <a:ext cx="11449272" cy="3447098"/>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Refers to how a programming language handles:</a:t>
            </a: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Passing variables into methods:</a:t>
            </a: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Assigning variables to other variables:</a:t>
            </a:r>
          </a:p>
          <a:p>
            <a:pPr marL="742950" lvl="1" indent="-285750">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SG" dirty="0">
              <a:latin typeface="Arial" panose="020B0604020202020204" pitchFamily="34" charset="0"/>
              <a:cs typeface="Arial" panose="020B0604020202020204" pitchFamily="34" charset="0"/>
            </a:endParaRPr>
          </a:p>
        </p:txBody>
      </p:sp>
      <p:sp>
        <p:nvSpPr>
          <p:cNvPr id="8" name="TextBox 7"/>
          <p:cNvSpPr txBox="1"/>
          <p:nvPr/>
        </p:nvSpPr>
        <p:spPr>
          <a:xfrm>
            <a:off x="1583322" y="2307775"/>
            <a:ext cx="1668846" cy="1021556"/>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GB" b="1" dirty="0" err="1">
                <a:solidFill>
                  <a:srgbClr val="000000"/>
                </a:solidFill>
                <a:latin typeface="Consolas" panose="020B0609020204030204" pitchFamily="49" charset="0"/>
              </a:rPr>
              <a:t>i</a:t>
            </a:r>
            <a:r>
              <a:rPr lang="en-GB" b="1" dirty="0" err="1" smtClean="0">
                <a:solidFill>
                  <a:srgbClr val="000000"/>
                </a:solidFill>
                <a:latin typeface="Consolas" panose="020B0609020204030204" pitchFamily="49" charset="0"/>
              </a:rPr>
              <a:t>nt</a:t>
            </a:r>
            <a:r>
              <a:rPr lang="en-GB" b="1" dirty="0" smtClean="0">
                <a:solidFill>
                  <a:srgbClr val="000000"/>
                </a:solidFill>
                <a:latin typeface="Consolas" panose="020B0609020204030204" pitchFamily="49" charset="0"/>
              </a:rPr>
              <a:t> x = 1;</a:t>
            </a:r>
          </a:p>
          <a:p>
            <a:r>
              <a:rPr lang="en-GB" b="1" dirty="0" err="1">
                <a:solidFill>
                  <a:srgbClr val="000000"/>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smtClean="0">
                <a:solidFill>
                  <a:srgbClr val="000000"/>
                </a:solidFill>
                <a:latin typeface="Consolas" panose="020B0609020204030204" pitchFamily="49" charset="0"/>
              </a:rPr>
              <a:t>y </a:t>
            </a:r>
            <a:r>
              <a:rPr lang="en-GB" b="1" dirty="0">
                <a:solidFill>
                  <a:srgbClr val="000000"/>
                </a:solidFill>
                <a:latin typeface="Consolas" panose="020B0609020204030204" pitchFamily="49" charset="0"/>
              </a:rPr>
              <a:t>= 1;</a:t>
            </a:r>
          </a:p>
          <a:p>
            <a:r>
              <a:rPr lang="en-SG" b="1" dirty="0" smtClean="0">
                <a:solidFill>
                  <a:schemeClr val="accent1"/>
                </a:solidFill>
                <a:latin typeface="Consolas" panose="020B0609020204030204" pitchFamily="49" charset="0"/>
              </a:rPr>
              <a:t>add(</a:t>
            </a:r>
            <a:r>
              <a:rPr lang="en-SG" b="1" dirty="0" err="1" smtClean="0">
                <a:solidFill>
                  <a:schemeClr val="accent1"/>
                </a:solidFill>
                <a:latin typeface="Consolas" panose="020B0609020204030204" pitchFamily="49" charset="0"/>
              </a:rPr>
              <a:t>x,y</a:t>
            </a:r>
            <a:r>
              <a:rPr lang="en-SG" b="1" dirty="0" smtClean="0">
                <a:solidFill>
                  <a:schemeClr val="accent1"/>
                </a:solidFill>
                <a:latin typeface="Consolas" panose="020B0609020204030204" pitchFamily="49" charset="0"/>
              </a:rPr>
              <a:t>);</a:t>
            </a:r>
            <a:endParaRPr lang="en-GB" b="1" dirty="0">
              <a:solidFill>
                <a:schemeClr val="accent1"/>
              </a:solidFill>
              <a:latin typeface="Consolas" panose="020B0609020204030204" pitchFamily="49" charset="0"/>
            </a:endParaRPr>
          </a:p>
        </p:txBody>
      </p:sp>
      <p:sp>
        <p:nvSpPr>
          <p:cNvPr id="10" name="TextBox 9"/>
          <p:cNvSpPr txBox="1"/>
          <p:nvPr/>
        </p:nvSpPr>
        <p:spPr>
          <a:xfrm>
            <a:off x="1583322" y="4405150"/>
            <a:ext cx="1668846" cy="715089"/>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GB" b="1" dirty="0" err="1">
                <a:solidFill>
                  <a:srgbClr val="000000"/>
                </a:solidFill>
                <a:latin typeface="Consolas" panose="020B0609020204030204" pitchFamily="49" charset="0"/>
              </a:rPr>
              <a:t>i</a:t>
            </a:r>
            <a:r>
              <a:rPr lang="en-GB" b="1" dirty="0" err="1" smtClean="0">
                <a:solidFill>
                  <a:srgbClr val="000000"/>
                </a:solidFill>
                <a:latin typeface="Consolas" panose="020B0609020204030204" pitchFamily="49" charset="0"/>
              </a:rPr>
              <a:t>nt</a:t>
            </a:r>
            <a:r>
              <a:rPr lang="en-GB" b="1" dirty="0" smtClean="0">
                <a:solidFill>
                  <a:srgbClr val="000000"/>
                </a:solidFill>
                <a:latin typeface="Consolas" panose="020B0609020204030204" pitchFamily="49" charset="0"/>
              </a:rPr>
              <a:t> x = 1;</a:t>
            </a:r>
          </a:p>
          <a:p>
            <a:r>
              <a:rPr lang="en-GB" b="1" dirty="0" err="1">
                <a:solidFill>
                  <a:schemeClr val="accent1"/>
                </a:solidFill>
                <a:latin typeface="Consolas" panose="020B0609020204030204" pitchFamily="49" charset="0"/>
              </a:rPr>
              <a:t>int</a:t>
            </a:r>
            <a:r>
              <a:rPr lang="en-GB" b="1" dirty="0">
                <a:solidFill>
                  <a:schemeClr val="accent1"/>
                </a:solidFill>
                <a:latin typeface="Consolas" panose="020B0609020204030204" pitchFamily="49" charset="0"/>
              </a:rPr>
              <a:t> </a:t>
            </a:r>
            <a:r>
              <a:rPr lang="en-GB" b="1" dirty="0" smtClean="0">
                <a:solidFill>
                  <a:schemeClr val="accent1"/>
                </a:solidFill>
                <a:latin typeface="Consolas" panose="020B0609020204030204" pitchFamily="49" charset="0"/>
              </a:rPr>
              <a:t>y </a:t>
            </a:r>
            <a:r>
              <a:rPr lang="en-GB" b="1" dirty="0">
                <a:solidFill>
                  <a:schemeClr val="accent1"/>
                </a:solidFill>
                <a:latin typeface="Consolas" panose="020B0609020204030204" pitchFamily="49" charset="0"/>
              </a:rPr>
              <a:t>= </a:t>
            </a:r>
            <a:r>
              <a:rPr lang="en-GB" b="1" dirty="0" smtClean="0">
                <a:solidFill>
                  <a:schemeClr val="accent1"/>
                </a:solidFill>
                <a:latin typeface="Consolas" panose="020B0609020204030204" pitchFamily="49" charset="0"/>
              </a:rPr>
              <a:t>x;</a:t>
            </a:r>
            <a:endParaRPr lang="en-GB" b="1"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905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3010793"/>
            <a:ext cx="11593288" cy="3847207"/>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Pass by Value:</a:t>
            </a:r>
            <a:endParaRPr lang="en-GB" sz="2000"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The variable’s value is evaluated</a:t>
            </a:r>
          </a:p>
          <a:p>
            <a:pPr marL="800100" lvl="1" indent="-342900">
              <a:lnSpc>
                <a:spcPct val="150000"/>
              </a:lnSpc>
              <a:buFont typeface="Arial" panose="020B0604020202020204" pitchFamily="34" charset="0"/>
              <a:buChar char="•"/>
            </a:pPr>
            <a:r>
              <a:rPr lang="en-SG" sz="2000" dirty="0" smtClean="0">
                <a:latin typeface="Arial" panose="020B0604020202020204" pitchFamily="34" charset="0"/>
                <a:cs typeface="Arial" panose="020B0604020202020204" pitchFamily="34" charset="0"/>
              </a:rPr>
              <a:t>A </a:t>
            </a:r>
            <a:r>
              <a:rPr lang="en-SG" sz="2000" b="1" dirty="0" smtClean="0">
                <a:latin typeface="Arial" panose="020B0604020202020204" pitchFamily="34" charset="0"/>
                <a:cs typeface="Arial" panose="020B0604020202020204" pitchFamily="34" charset="0"/>
              </a:rPr>
              <a:t>copy </a:t>
            </a:r>
            <a:r>
              <a:rPr lang="en-SG" sz="2000" dirty="0" smtClean="0">
                <a:latin typeface="Arial" panose="020B0604020202020204" pitchFamily="34" charset="0"/>
                <a:cs typeface="Arial" panose="020B0604020202020204" pitchFamily="34" charset="0"/>
              </a:rPr>
              <a:t>is created</a:t>
            </a:r>
          </a:p>
          <a:p>
            <a:pPr marL="800100" lvl="1" indent="-342900">
              <a:lnSpc>
                <a:spcPct val="150000"/>
              </a:lnSpc>
              <a:buFont typeface="Arial" panose="020B0604020202020204" pitchFamily="34" charset="0"/>
              <a:buChar char="•"/>
            </a:pPr>
            <a:r>
              <a:rPr lang="en-SG" sz="2000" dirty="0" smtClean="0">
                <a:latin typeface="Arial" panose="020B0604020202020204" pitchFamily="34" charset="0"/>
                <a:cs typeface="Arial" panose="020B0604020202020204" pitchFamily="34" charset="0"/>
              </a:rPr>
              <a:t>The </a:t>
            </a:r>
            <a:r>
              <a:rPr lang="en-SG" sz="2000" b="1" dirty="0" smtClean="0">
                <a:latin typeface="Arial" panose="020B0604020202020204" pitchFamily="34" charset="0"/>
                <a:cs typeface="Arial" panose="020B0604020202020204" pitchFamily="34" charset="0"/>
              </a:rPr>
              <a:t>copy</a:t>
            </a:r>
            <a:r>
              <a:rPr lang="en-SG" sz="2000" dirty="0" smtClean="0">
                <a:latin typeface="Arial" panose="020B0604020202020204" pitchFamily="34" charset="0"/>
                <a:cs typeface="Arial" panose="020B0604020202020204" pitchFamily="34" charset="0"/>
              </a:rPr>
              <a:t> is assigned to the new variable</a:t>
            </a:r>
            <a:endParaRPr lang="en-GB" sz="2000" dirty="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000" dirty="0">
                <a:latin typeface="Arial" panose="020B0604020202020204" pitchFamily="34" charset="0"/>
                <a:cs typeface="Arial" panose="020B0604020202020204" pitchFamily="34" charset="0"/>
              </a:rPr>
              <a:t>Pass by </a:t>
            </a:r>
            <a:r>
              <a:rPr lang="en-SG" sz="2000" dirty="0" smtClean="0">
                <a:latin typeface="Arial" panose="020B0604020202020204" pitchFamily="34" charset="0"/>
                <a:cs typeface="Arial" panose="020B0604020202020204" pitchFamily="34" charset="0"/>
              </a:rPr>
              <a:t>Reference:</a:t>
            </a:r>
            <a:endParaRPr lang="en-GB" sz="2000" dirty="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GB" sz="2000" dirty="0" smtClean="0">
                <a:latin typeface="Arial" panose="020B0604020202020204" pitchFamily="34" charset="0"/>
                <a:cs typeface="Arial" panose="020B0604020202020204" pitchFamily="34" charset="0"/>
              </a:rPr>
              <a:t>New variable receives a reference to the original variable</a:t>
            </a:r>
          </a:p>
          <a:p>
            <a:pPr marL="800100" lvl="1" indent="-342900">
              <a:lnSpc>
                <a:spcPct val="150000"/>
              </a:lnSpc>
              <a:buFont typeface="Arial" panose="020B0604020202020204" pitchFamily="34" charset="0"/>
              <a:buChar char="•"/>
            </a:pPr>
            <a:r>
              <a:rPr lang="en-GB" sz="2000" dirty="0" smtClean="0">
                <a:latin typeface="Arial" panose="020B0604020202020204" pitchFamily="34" charset="0"/>
                <a:cs typeface="Arial" panose="020B0604020202020204" pitchFamily="34" charset="0"/>
              </a:rPr>
              <a:t>Any change to the new variable modifies the original variable</a:t>
            </a:r>
            <a:endParaRPr lang="en-SG"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a:latin typeface="Arial" panose="020B0604020202020204" pitchFamily="34" charset="0"/>
              <a:cs typeface="Arial" panose="020B0604020202020204" pitchFamily="34" charset="0"/>
            </a:endParaRPr>
          </a:p>
        </p:txBody>
      </p:sp>
      <p:sp>
        <p:nvSpPr>
          <p:cNvPr id="11" name="Rectangle 10"/>
          <p:cNvSpPr/>
          <p:nvPr/>
        </p:nvSpPr>
        <p:spPr bwMode="auto">
          <a:xfrm>
            <a:off x="0" y="1350522"/>
            <a:ext cx="12192000" cy="1558028"/>
          </a:xfrm>
          <a:prstGeom prst="rect">
            <a:avLst/>
          </a:prstGeom>
          <a:solidFill>
            <a:srgbClr val="00A4F6"/>
          </a:solidFill>
          <a:ln w="28575" cap="flat" cmpd="sng" algn="ctr">
            <a:noFill/>
            <a:prstDash val="solid"/>
            <a:round/>
            <a:headEnd type="none" w="med" len="med"/>
            <a:tailEnd type="none" w="med" len="med"/>
          </a:ln>
          <a:effectLst/>
        </p:spPr>
        <p:txBody>
          <a:bodyPr vert="horz" wrap="square" lIns="720000" tIns="360000" rIns="720000" bIns="360000" numCol="1" rtlCol="0" anchor="t" anchorCtr="0" compatLnSpc="1">
            <a:prstTxWarp prst="textNoShape">
              <a:avLst/>
            </a:prstTxWarp>
            <a:spAutoFit/>
          </a:bodyPr>
          <a:lstStyle/>
          <a:p>
            <a:pPr>
              <a:lnSpc>
                <a:spcPct val="150000"/>
              </a:lnSpc>
            </a:pPr>
            <a:r>
              <a:rPr lang="en-GB" b="1" i="1" dirty="0" smtClean="0">
                <a:solidFill>
                  <a:schemeClr val="bg1"/>
                </a:solidFill>
                <a:latin typeface="Arial" panose="020B0604020202020204" pitchFamily="34" charset="0"/>
                <a:cs typeface="Arial" panose="020B0604020202020204" pitchFamily="34" charset="0"/>
              </a:rPr>
              <a:t>“Java is </a:t>
            </a:r>
            <a:r>
              <a:rPr lang="en-GB" b="1" i="1" u="sng" dirty="0" smtClean="0">
                <a:solidFill>
                  <a:schemeClr val="bg1"/>
                </a:solidFill>
                <a:latin typeface="Arial" panose="020B0604020202020204" pitchFamily="34" charset="0"/>
                <a:cs typeface="Arial" panose="020B0604020202020204" pitchFamily="34" charset="0"/>
              </a:rPr>
              <a:t>strictly only</a:t>
            </a:r>
            <a:r>
              <a:rPr lang="en-GB" b="1" i="1" dirty="0" smtClean="0">
                <a:solidFill>
                  <a:schemeClr val="bg1"/>
                </a:solidFill>
                <a:latin typeface="Arial" panose="020B0604020202020204" pitchFamily="34" charset="0"/>
                <a:cs typeface="Arial" panose="020B0604020202020204" pitchFamily="34" charset="0"/>
              </a:rPr>
              <a:t> Pass by Value”</a:t>
            </a:r>
            <a:endParaRPr lang="en-GB" b="1" i="1" dirty="0">
              <a:solidFill>
                <a:schemeClr val="bg1"/>
              </a:solidFill>
              <a:latin typeface="Arial" panose="020B0604020202020204" pitchFamily="34" charset="0"/>
              <a:ea typeface="ヒラギノ角ゴ Pro W3" pitchFamily="28" charset="-128"/>
              <a:cs typeface="Arial" panose="020B0604020202020204" pitchFamily="34" charset="0"/>
            </a:endParaRPr>
          </a:p>
          <a:p>
            <a:pPr>
              <a:lnSpc>
                <a:spcPct val="150000"/>
              </a:lnSpc>
            </a:pPr>
            <a:endParaRPr lang="en-SG" b="1" i="1" dirty="0">
              <a:solidFill>
                <a:schemeClr val="bg1"/>
              </a:solidFill>
              <a:latin typeface="Arial" panose="020B0604020202020204" pitchFamily="34" charset="0"/>
              <a:ea typeface="ヒラギノ角ゴ Pro W3" pitchFamily="28" charset="-128"/>
              <a:cs typeface="Arial" panose="020B0604020202020204" pitchFamily="34" charset="0"/>
            </a:endParaRPr>
          </a:p>
        </p:txBody>
      </p:sp>
      <p:sp>
        <p:nvSpPr>
          <p:cNvPr id="12"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Pass by Value vs. Pass by Reference</a:t>
            </a:r>
            <a:endParaRPr lang="en-US" dirty="0"/>
          </a:p>
        </p:txBody>
      </p:sp>
    </p:spTree>
    <p:extLst>
      <p:ext uri="{BB962C8B-B14F-4D97-AF65-F5344CB8AC3E}">
        <p14:creationId xmlns:p14="http://schemas.microsoft.com/office/powerpoint/2010/main" val="137191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9"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The Litmus Test</a:t>
            </a:r>
            <a:endParaRPr lang="en-US" dirty="0"/>
          </a:p>
        </p:txBody>
      </p:sp>
      <p:sp>
        <p:nvSpPr>
          <p:cNvPr id="7" name="TextBox 6"/>
          <p:cNvSpPr txBox="1"/>
          <p:nvPr/>
        </p:nvSpPr>
        <p:spPr>
          <a:xfrm>
            <a:off x="269199" y="1280483"/>
            <a:ext cx="11449272" cy="2092881"/>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What is the value of </a:t>
            </a:r>
            <a:r>
              <a:rPr lang="en-SG" sz="2000" dirty="0" err="1" smtClean="0">
                <a:latin typeface="Arial" panose="020B0604020202020204" pitchFamily="34" charset="0"/>
                <a:cs typeface="Arial" panose="020B0604020202020204" pitchFamily="34" charset="0"/>
              </a:rPr>
              <a:t>arg</a:t>
            </a:r>
            <a:r>
              <a:rPr lang="en-SG" sz="2000" dirty="0" smtClean="0">
                <a:latin typeface="Arial" panose="020B0604020202020204" pitchFamily="34" charset="0"/>
                <a:cs typeface="Arial" panose="020B0604020202020204" pitchFamily="34" charset="0"/>
              </a:rPr>
              <a:t> 1 and </a:t>
            </a:r>
            <a:r>
              <a:rPr lang="en-SG" sz="2000" dirty="0" err="1" smtClean="0">
                <a:latin typeface="Arial" panose="020B0604020202020204" pitchFamily="34" charset="0"/>
                <a:cs typeface="Arial" panose="020B0604020202020204" pitchFamily="34" charset="0"/>
              </a:rPr>
              <a:t>arg</a:t>
            </a:r>
            <a:r>
              <a:rPr lang="en-SG" sz="2000" dirty="0" smtClean="0">
                <a:latin typeface="Arial" panose="020B0604020202020204" pitchFamily="34" charset="0"/>
                <a:cs typeface="Arial" panose="020B0604020202020204" pitchFamily="34" charset="0"/>
              </a:rPr>
              <a:t> 2 in a Pass by Reference language, and in a Pass by </a:t>
            </a:r>
            <a:r>
              <a:rPr lang="en-SG" sz="2000" dirty="0">
                <a:latin typeface="Arial" panose="020B0604020202020204" pitchFamily="34" charset="0"/>
                <a:cs typeface="Arial" panose="020B0604020202020204" pitchFamily="34" charset="0"/>
              </a:rPr>
              <a:t>V</a:t>
            </a:r>
            <a:r>
              <a:rPr lang="en-SG" sz="2000" dirty="0" smtClean="0">
                <a:latin typeface="Arial" panose="020B0604020202020204" pitchFamily="34" charset="0"/>
                <a:cs typeface="Arial" panose="020B0604020202020204" pitchFamily="34" charset="0"/>
              </a:rPr>
              <a:t>alue language?</a:t>
            </a: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lvl="1"/>
            <a:endParaRPr lang="en-SG" dirty="0" smtClean="0">
              <a:latin typeface="Arial" panose="020B0604020202020204" pitchFamily="34" charset="0"/>
              <a:cs typeface="Arial" panose="020B0604020202020204" pitchFamily="34" charset="0"/>
            </a:endParaRPr>
          </a:p>
          <a:p>
            <a:pPr lvl="1"/>
            <a:endParaRPr lang="en-SG" dirty="0">
              <a:latin typeface="Arial" panose="020B0604020202020204" pitchFamily="34" charset="0"/>
              <a:cs typeface="Arial" panose="020B0604020202020204" pitchFamily="34" charset="0"/>
            </a:endParaRPr>
          </a:p>
        </p:txBody>
      </p:sp>
      <p:sp>
        <p:nvSpPr>
          <p:cNvPr id="8" name="TextBox 7"/>
          <p:cNvSpPr txBox="1"/>
          <p:nvPr/>
        </p:nvSpPr>
        <p:spPr>
          <a:xfrm>
            <a:off x="4603254" y="2326923"/>
            <a:ext cx="2484586" cy="1021556"/>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GB" b="1" dirty="0" err="1">
                <a:solidFill>
                  <a:srgbClr val="000000"/>
                </a:solidFill>
                <a:latin typeface="Consolas" panose="020B0609020204030204" pitchFamily="49" charset="0"/>
              </a:rPr>
              <a:t>i</a:t>
            </a:r>
            <a:r>
              <a:rPr lang="en-GB" b="1" dirty="0" err="1" smtClean="0">
                <a:solidFill>
                  <a:srgbClr val="000000"/>
                </a:solidFill>
                <a:latin typeface="Consolas" panose="020B0609020204030204" pitchFamily="49" charset="0"/>
              </a:rPr>
              <a:t>nt</a:t>
            </a:r>
            <a:r>
              <a:rPr lang="en-GB" b="1" dirty="0" smtClean="0">
                <a:solidFill>
                  <a:srgbClr val="000000"/>
                </a:solidFill>
                <a:latin typeface="Consolas" panose="020B0609020204030204" pitchFamily="49" charset="0"/>
              </a:rPr>
              <a:t> arg1 = ...;</a:t>
            </a:r>
          </a:p>
          <a:p>
            <a:r>
              <a:rPr lang="en-GB" b="1" dirty="0" err="1">
                <a:solidFill>
                  <a:srgbClr val="000000"/>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smtClean="0">
                <a:solidFill>
                  <a:srgbClr val="000000"/>
                </a:solidFill>
                <a:latin typeface="Consolas" panose="020B0609020204030204" pitchFamily="49" charset="0"/>
              </a:rPr>
              <a:t>arg2 </a:t>
            </a:r>
            <a:r>
              <a:rPr lang="en-GB" b="1" dirty="0">
                <a:solidFill>
                  <a:srgbClr val="000000"/>
                </a:solidFill>
                <a:latin typeface="Consolas" panose="020B0609020204030204" pitchFamily="49" charset="0"/>
              </a:rPr>
              <a:t>= ...;</a:t>
            </a:r>
          </a:p>
          <a:p>
            <a:r>
              <a:rPr lang="en-SG" b="1" dirty="0" smtClean="0">
                <a:latin typeface="Consolas" panose="020B0609020204030204" pitchFamily="49" charset="0"/>
              </a:rPr>
              <a:t>swap(arg1,arg2);</a:t>
            </a:r>
            <a:endParaRPr lang="en-GB" b="1" dirty="0">
              <a:latin typeface="Consolas" panose="020B0609020204030204" pitchFamily="49" charset="0"/>
            </a:endParaRPr>
          </a:p>
        </p:txBody>
      </p:sp>
      <p:sp>
        <p:nvSpPr>
          <p:cNvPr id="10" name="TextBox 9"/>
          <p:cNvSpPr txBox="1"/>
          <p:nvPr/>
        </p:nvSpPr>
        <p:spPr>
          <a:xfrm>
            <a:off x="3852976" y="3602559"/>
            <a:ext cx="3985141" cy="1634490"/>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GB" b="1" dirty="0" smtClean="0">
                <a:solidFill>
                  <a:srgbClr val="000000"/>
                </a:solidFill>
                <a:latin typeface="Consolas" panose="020B0609020204030204" pitchFamily="49" charset="0"/>
              </a:rPr>
              <a:t>swap(</a:t>
            </a:r>
            <a:r>
              <a:rPr lang="en-GB" b="1" dirty="0" err="1" smtClean="0">
                <a:solidFill>
                  <a:srgbClr val="000000"/>
                </a:solidFill>
                <a:latin typeface="Consolas" panose="020B0609020204030204" pitchFamily="49" charset="0"/>
              </a:rPr>
              <a:t>int</a:t>
            </a:r>
            <a:r>
              <a:rPr lang="en-GB" b="1" dirty="0" smtClean="0">
                <a:solidFill>
                  <a:srgbClr val="000000"/>
                </a:solidFill>
                <a:latin typeface="Consolas" panose="020B0609020204030204" pitchFamily="49" charset="0"/>
              </a:rPr>
              <a:t> var1, </a:t>
            </a:r>
            <a:r>
              <a:rPr lang="en-GB" b="1" dirty="0" err="1" smtClean="0">
                <a:solidFill>
                  <a:srgbClr val="000000"/>
                </a:solidFill>
                <a:latin typeface="Consolas" panose="020B0609020204030204" pitchFamily="49" charset="0"/>
              </a:rPr>
              <a:t>int</a:t>
            </a:r>
            <a:r>
              <a:rPr lang="en-GB" b="1" dirty="0" smtClean="0">
                <a:solidFill>
                  <a:srgbClr val="000000"/>
                </a:solidFill>
                <a:latin typeface="Consolas" panose="020B0609020204030204" pitchFamily="49" charset="0"/>
              </a:rPr>
              <a:t> var2) {</a:t>
            </a:r>
          </a:p>
          <a:p>
            <a:r>
              <a:rPr lang="en-SG" b="1" dirty="0" smtClean="0">
                <a:latin typeface="Consolas" panose="020B0609020204030204" pitchFamily="49" charset="0"/>
              </a:rPr>
              <a:t>	</a:t>
            </a:r>
            <a:r>
              <a:rPr lang="en-SG" b="1" dirty="0" err="1" smtClean="0">
                <a:latin typeface="Consolas" panose="020B0609020204030204" pitchFamily="49" charset="0"/>
              </a:rPr>
              <a:t>int</a:t>
            </a:r>
            <a:r>
              <a:rPr lang="en-SG" b="1" dirty="0" smtClean="0">
                <a:latin typeface="Consolas" panose="020B0609020204030204" pitchFamily="49" charset="0"/>
              </a:rPr>
              <a:t> temp = var1;</a:t>
            </a:r>
          </a:p>
          <a:p>
            <a:r>
              <a:rPr lang="en-SG" b="1" dirty="0">
                <a:latin typeface="Consolas" panose="020B0609020204030204" pitchFamily="49" charset="0"/>
              </a:rPr>
              <a:t>	</a:t>
            </a:r>
            <a:r>
              <a:rPr lang="en-SG" b="1" dirty="0" smtClean="0">
                <a:latin typeface="Consolas" panose="020B0609020204030204" pitchFamily="49" charset="0"/>
              </a:rPr>
              <a:t>var1 = var2;</a:t>
            </a:r>
          </a:p>
          <a:p>
            <a:r>
              <a:rPr lang="en-SG" b="1" dirty="0">
                <a:latin typeface="Consolas" panose="020B0609020204030204" pitchFamily="49" charset="0"/>
              </a:rPr>
              <a:t>	</a:t>
            </a:r>
            <a:r>
              <a:rPr lang="en-SG" b="1" dirty="0" smtClean="0">
                <a:latin typeface="Consolas" panose="020B0609020204030204" pitchFamily="49" charset="0"/>
              </a:rPr>
              <a:t>var2 = temp;</a:t>
            </a:r>
          </a:p>
          <a:p>
            <a:r>
              <a:rPr lang="en-SG" b="1" dirty="0">
                <a:latin typeface="Consolas" panose="020B0609020204030204" pitchFamily="49" charset="0"/>
              </a:rPr>
              <a:t>}</a:t>
            </a:r>
            <a:endParaRPr lang="en-GB" b="1" dirty="0">
              <a:latin typeface="Consolas" panose="020B0609020204030204" pitchFamily="49" charset="0"/>
            </a:endParaRPr>
          </a:p>
        </p:txBody>
      </p:sp>
    </p:spTree>
    <p:extLst>
      <p:ext uri="{BB962C8B-B14F-4D97-AF65-F5344CB8AC3E}">
        <p14:creationId xmlns:p14="http://schemas.microsoft.com/office/powerpoint/2010/main" val="325514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9"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The Litmus Test</a:t>
            </a:r>
            <a:endParaRPr lang="en-US" dirty="0"/>
          </a:p>
        </p:txBody>
      </p:sp>
      <p:sp>
        <p:nvSpPr>
          <p:cNvPr id="7" name="TextBox 6"/>
          <p:cNvSpPr txBox="1"/>
          <p:nvPr/>
        </p:nvSpPr>
        <p:spPr>
          <a:xfrm>
            <a:off x="269199" y="1280483"/>
            <a:ext cx="11449272" cy="2616101"/>
          </a:xfrm>
          <a:prstGeom prst="rect">
            <a:avLst/>
          </a:prstGeom>
          <a:noFill/>
        </p:spPr>
        <p:txBody>
          <a:bodyPr wrap="square" rtlCol="0">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Standard test to verify Pass by Reference behaviour:</a:t>
            </a:r>
            <a:endParaRPr lang="en-SG"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If after calling swap, arg1 and arg2 are different, then the language support Pass by Reference</a:t>
            </a:r>
          </a:p>
          <a:p>
            <a:pPr marL="742950" lvl="1" indent="-285750">
              <a:lnSpc>
                <a:spcPct val="15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In Java, calling swap() does not alter arg1 or arg2 – Pass by Value</a:t>
            </a:r>
            <a:endParaRPr lang="en-SG"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SG"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11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EE88C8CDC9E2488B297D32E73269D2" ma:contentTypeVersion="10" ma:contentTypeDescription="Create a new document." ma:contentTypeScope="" ma:versionID="c2cc168f48bf81a68810bb188b58a7c8">
  <xsd:schema xmlns:xsd="http://www.w3.org/2001/XMLSchema" xmlns:xs="http://www.w3.org/2001/XMLSchema" xmlns:p="http://schemas.microsoft.com/office/2006/metadata/properties" xmlns:ns2="9cbba8c0-0e12-446a-9b20-9bcfde6af09c" xmlns:ns3="944e74a0-7d5c-4d42-a856-ed6cbab6ff51" targetNamespace="http://schemas.microsoft.com/office/2006/metadata/properties" ma:root="true" ma:fieldsID="e8f014224a94a12079b57fa17f33de5c" ns2:_="" ns3:_="">
    <xsd:import namespace="9cbba8c0-0e12-446a-9b20-9bcfde6af09c"/>
    <xsd:import namespace="944e74a0-7d5c-4d42-a856-ed6cbab6ff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ba8c0-0e12-446a-9b20-9bcfde6af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4e74a0-7d5c-4d42-a856-ed6cbab6ff5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customXsn xmlns="http://schemas.microsoft.com/office/2006/metadata/customXsn">
  <xsnLocation/>
  <cached>False</cached>
  <openByDefault>False</openByDefault>
  <xsnScope>http://spsbtn001/academy/learning/commondevelopment/Shared Documents</xsnScope>
</customXsn>
</file>

<file path=customXml/itemProps1.xml><?xml version="1.0" encoding="utf-8"?>
<ds:datastoreItem xmlns:ds="http://schemas.openxmlformats.org/officeDocument/2006/customXml" ds:itemID="{AEC24D5B-A923-4E7B-9AAF-F2AA287BA874}"/>
</file>

<file path=customXml/itemProps2.xml><?xml version="1.0" encoding="utf-8"?>
<ds:datastoreItem xmlns:ds="http://schemas.openxmlformats.org/officeDocument/2006/customXml" ds:itemID="{1B990D4E-216B-4223-82E4-A152CD1EE9F2}">
  <ds:schemaRefs>
    <ds:schemaRef ds:uri="http://schemas.microsoft.com/sharepoint/v3/contenttype/forms"/>
  </ds:schemaRefs>
</ds:datastoreItem>
</file>

<file path=customXml/itemProps3.xml><?xml version="1.0" encoding="utf-8"?>
<ds:datastoreItem xmlns:ds="http://schemas.openxmlformats.org/officeDocument/2006/customXml" ds:itemID="{67DE1E78-43C8-491B-A155-1CEE6C63C108}">
  <ds:schemaRef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f7c81f6c-9744-46f1-8649-1f77e3ad5d93"/>
    <ds:schemaRef ds:uri="http://purl.org/dc/terms/"/>
    <ds:schemaRef ds:uri="$ListId:Shared Documents;"/>
    <ds:schemaRef ds:uri="http://purl.org/dc/dcmitype/"/>
    <ds:schemaRef ds:uri="http://purl.org/dc/elements/1.1/"/>
  </ds:schemaRefs>
</ds:datastoreItem>
</file>

<file path=customXml/itemProps4.xml><?xml version="1.0" encoding="utf-8"?>
<ds:datastoreItem xmlns:ds="http://schemas.openxmlformats.org/officeDocument/2006/customXml" ds:itemID="{85DFFED8-44E3-4133-BFE7-3DF1843A3549}">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6356</TotalTime>
  <Words>990</Words>
  <Application>Microsoft Office PowerPoint</Application>
  <PresentationFormat>Widescreen</PresentationFormat>
  <Paragraphs>230</Paragraphs>
  <Slides>22</Slides>
  <Notes>18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MS PGothic</vt:lpstr>
      <vt:lpstr>MS PGothic</vt:lpstr>
      <vt:lpstr>Arial</vt:lpstr>
      <vt:lpstr>Arial Black</vt:lpstr>
      <vt:lpstr>Calibri</vt:lpstr>
      <vt:lpstr>Consolas</vt:lpstr>
      <vt:lpstr>Courier New</vt:lpstr>
      <vt:lpstr>Gill Sans</vt:lpstr>
      <vt:lpstr>Open Sans</vt:lpstr>
      <vt:lpstr>Open Sans Extrabold</vt:lpstr>
      <vt:lpstr>新細明體</vt:lpstr>
      <vt:lpstr>Wingdings</vt:lpstr>
      <vt:lpstr>ヒラギノ角ゴ Pro W3</vt:lpstr>
      <vt:lpstr>ヒラギノ角ゴ ProN W3</vt:lpstr>
      <vt:lpstr>FDM PowerPoint Theme Template</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Memory Handling</dc:title>
  <dc:creator>Donatien Kabwe</dc:creator>
  <cp:lastModifiedBy>Nick Lawton</cp:lastModifiedBy>
  <cp:revision>84</cp:revision>
  <dcterms:created xsi:type="dcterms:W3CDTF">2018-10-30T11:41:52Z</dcterms:created>
  <dcterms:modified xsi:type="dcterms:W3CDTF">2021-10-11T14:02:27Z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0x01010057EE88C8CDC9E2488B297D32E73269D2</vt:lpwstr>
  </property>
  <property fmtid="{D5CDD505-2E9C-101B-9397-08002B2CF9AE}" pid="3" name="_dlc_policyId">
    <vt:lpwstr/>
  </property>
  <property fmtid="{D5CDD505-2E9C-101B-9397-08002B2CF9AE}" pid="4" name="ItemRetentionFormula">
    <vt:lpwstr/>
  </property>
</Properties>
</file>