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5"/>
  </p:sldMasterIdLst>
  <p:notesMasterIdLst>
    <p:notesMasterId r:id="rId29"/>
  </p:notesMasterIdLst>
  <p:sldIdLst>
    <p:sldId id="294" r:id="rId6"/>
    <p:sldId id="257" r:id="rId7"/>
    <p:sldId id="329" r:id="rId8"/>
    <p:sldId id="296" r:id="rId9"/>
    <p:sldId id="319" r:id="rId10"/>
    <p:sldId id="335" r:id="rId11"/>
    <p:sldId id="347" r:id="rId12"/>
    <p:sldId id="336" r:id="rId13"/>
    <p:sldId id="337" r:id="rId14"/>
    <p:sldId id="348" r:id="rId15"/>
    <p:sldId id="338" r:id="rId16"/>
    <p:sldId id="339" r:id="rId17"/>
    <p:sldId id="340" r:id="rId18"/>
    <p:sldId id="341" r:id="rId19"/>
    <p:sldId id="342" r:id="rId20"/>
    <p:sldId id="349" r:id="rId21"/>
    <p:sldId id="343" r:id="rId22"/>
    <p:sldId id="350" r:id="rId23"/>
    <p:sldId id="344" r:id="rId24"/>
    <p:sldId id="345" r:id="rId25"/>
    <p:sldId id="346" r:id="rId26"/>
    <p:sldId id="292" r:id="rId27"/>
    <p:sldId id="33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Lawton" initials="NL" lastIdx="1" clrIdx="0">
    <p:extLst>
      <p:ext uri="{19B8F6BF-5375-455C-9EA6-DF929625EA0E}">
        <p15:presenceInfo xmlns:p15="http://schemas.microsoft.com/office/powerpoint/2012/main" userId="S-1-5-21-2771468770-4293063043-2426060248-90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2801" autoAdjust="0"/>
  </p:normalViewPr>
  <p:slideViewPr>
    <p:cSldViewPr>
      <p:cViewPr varScale="1">
        <p:scale>
          <a:sx n="71" d="100"/>
          <a:sy n="71" d="100"/>
        </p:scale>
        <p:origin x="49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30" Type="http://schemas.openxmlformats.org/officeDocument/2006/relationships/commentAuthors" Target="commentAuthor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B0E2E-FA1B-49E8-81DE-7DA048B075EB}" type="datetimeFigureOut">
              <a:rPr lang="en-GB" smtClean="0"/>
              <a:t>11/10/2021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BC767-464D-4FBB-8F79-62B6F0DE02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359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603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Most</a:t>
            </a:r>
            <a:r>
              <a:rPr lang="en-GB" baseline="0" dirty="0" smtClean="0"/>
              <a:t> variables will be private</a:t>
            </a:r>
          </a:p>
          <a:p>
            <a:r>
              <a:rPr lang="en-GB" baseline="0" dirty="0" smtClean="0"/>
              <a:t>Most methods will be public</a:t>
            </a:r>
          </a:p>
          <a:p>
            <a:r>
              <a:rPr lang="en-GB" baseline="0" dirty="0" smtClean="0"/>
              <a:t>Private methods are used as helper methods which do a sub-task for a public/default/protected method.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2028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setWeek</a:t>
            </a:r>
            <a:r>
              <a:rPr lang="en-GB" dirty="0" smtClean="0"/>
              <a:t>()</a:t>
            </a:r>
            <a:r>
              <a:rPr lang="en-GB" baseline="0" dirty="0" smtClean="0"/>
              <a:t> method uses 2 different variables which are both called week. We use the ‘this’ keyword to distinguish between them:</a:t>
            </a:r>
            <a:endParaRPr lang="en-GB" dirty="0" smtClean="0"/>
          </a:p>
          <a:p>
            <a:r>
              <a:rPr lang="en-GB" dirty="0" err="1" smtClean="0"/>
              <a:t>this.week</a:t>
            </a:r>
            <a:r>
              <a:rPr lang="en-GB" dirty="0" smtClean="0"/>
              <a:t> = class level attribute.</a:t>
            </a:r>
          </a:p>
          <a:p>
            <a:r>
              <a:rPr lang="en-GB" dirty="0" smtClean="0"/>
              <a:t>week = method level attribute.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setWeek</a:t>
            </a:r>
            <a:r>
              <a:rPr lang="en-GB" dirty="0" smtClean="0"/>
              <a:t>()</a:t>
            </a:r>
            <a:r>
              <a:rPr lang="en-GB" baseline="0" dirty="0" smtClean="0"/>
              <a:t> will likely contain some logic to prevent invalid numbers being put into it. The variable week is an </a:t>
            </a:r>
            <a:r>
              <a:rPr lang="en-GB" baseline="0" dirty="0" err="1" smtClean="0"/>
              <a:t>int</a:t>
            </a:r>
            <a:r>
              <a:rPr lang="en-GB" baseline="0" dirty="0" smtClean="0"/>
              <a:t> and so can legally contain values between -2.1 billion and +2.1 billion. Most of these make no sense. Our setter method can prevent week from being set to a negative number or a very large positive number. Where an nonsense argument is fed into the method, the week can be set to a default value such as 1.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Public void </a:t>
            </a:r>
            <a:r>
              <a:rPr lang="en-GB" baseline="0" dirty="0" err="1" smtClean="0"/>
              <a:t>setWeek</a:t>
            </a:r>
            <a:r>
              <a:rPr lang="en-GB" baseline="0" dirty="0" smtClean="0"/>
              <a:t>(</a:t>
            </a:r>
            <a:r>
              <a:rPr lang="en-GB" baseline="0" dirty="0" err="1" smtClean="0"/>
              <a:t>int</a:t>
            </a:r>
            <a:r>
              <a:rPr lang="en-GB" baseline="0" dirty="0" smtClean="0"/>
              <a:t> week){</a:t>
            </a:r>
          </a:p>
          <a:p>
            <a:r>
              <a:rPr lang="en-GB" baseline="0" dirty="0" smtClean="0"/>
              <a:t>              if (week &gt; 0 &amp;&amp; week &lt; 100){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this.week</a:t>
            </a:r>
            <a:r>
              <a:rPr lang="en-GB" baseline="0" dirty="0" smtClean="0"/>
              <a:t> = week</a:t>
            </a:r>
          </a:p>
          <a:p>
            <a:r>
              <a:rPr lang="en-GB" baseline="0" dirty="0" smtClean="0"/>
              <a:t>              } else {</a:t>
            </a:r>
          </a:p>
          <a:p>
            <a:r>
              <a:rPr lang="en-GB" baseline="0" dirty="0" smtClean="0"/>
              <a:t>                        </a:t>
            </a:r>
            <a:r>
              <a:rPr lang="en-GB" baseline="0" dirty="0" err="1" smtClean="0"/>
              <a:t>this.week</a:t>
            </a:r>
            <a:r>
              <a:rPr lang="en-GB" baseline="0" dirty="0" smtClean="0"/>
              <a:t> = 1</a:t>
            </a:r>
          </a:p>
          <a:p>
            <a:r>
              <a:rPr lang="en-GB" baseline="0" dirty="0" smtClean="0"/>
              <a:t>              }</a:t>
            </a:r>
          </a:p>
          <a:p>
            <a:r>
              <a:rPr lang="en-GB" baseline="0" dirty="0" smtClean="0"/>
              <a:t>}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6285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280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50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9066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397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30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398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858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206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84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98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5709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Class level attributes are often known as ‘member variables’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787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55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523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code in the example would create 4 references to the same object.</a:t>
            </a:r>
          </a:p>
          <a:p>
            <a:endParaRPr lang="en-GB" dirty="0" smtClean="0"/>
          </a:p>
          <a:p>
            <a:r>
              <a:rPr lang="en-GB" dirty="0" err="1" smtClean="0"/>
              <a:t>traineesArray</a:t>
            </a:r>
            <a:r>
              <a:rPr lang="en-GB" dirty="0" smtClean="0"/>
              <a:t>[0] points</a:t>
            </a:r>
            <a:r>
              <a:rPr lang="en-GB" baseline="0" dirty="0" smtClean="0"/>
              <a:t> to the same memory address as trainee1. If we change an attribute of the trainee object using the </a:t>
            </a:r>
            <a:r>
              <a:rPr lang="en-GB" baseline="0" dirty="0" err="1" smtClean="0"/>
              <a:t>traineesArray</a:t>
            </a:r>
            <a:r>
              <a:rPr lang="en-GB" baseline="0" dirty="0" smtClean="0"/>
              <a:t>[0] reference, we will be able to see the change when accessing the object via the trainee1 reference.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941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3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3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17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4" r:id="rId33"/>
    <p:sldLayoutId id="2147483781" r:id="rId34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7152283" cy="2257425"/>
          </a:xfrm>
        </p:spPr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OOD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Week 1 Module 6</a:t>
            </a:r>
          </a:p>
          <a:p>
            <a:r>
              <a:rPr lang="en-GB" b="1" dirty="0" smtClean="0">
                <a:solidFill>
                  <a:schemeClr val="accent1"/>
                </a:solidFill>
              </a:rPr>
              <a:t>Classes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Objects &amp; references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2000" dirty="0">
                <a:latin typeface="Arial"/>
                <a:ea typeface="Open Sans Extrabold" panose="020B0906030804020204" pitchFamily="34" charset="0"/>
                <a:cs typeface="Arial"/>
              </a:rPr>
              <a:t>Classes</a:t>
            </a:r>
            <a:endParaRPr lang="en-GB" sz="2000" dirty="0">
              <a:latin typeface="Arial"/>
              <a:ea typeface="Open Sans Extrabold" panose="020B0906030804020204" pitchFamily="34" charset="0"/>
              <a:cs typeface="Arial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Objectives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C3F34-0236-496D-9269-E2D9027E557B}"/>
              </a:ext>
            </a:extLst>
          </p:cNvPr>
          <p:cNvSpPr/>
          <p:nvPr/>
        </p:nvSpPr>
        <p:spPr>
          <a:xfrm>
            <a:off x="827296" y="2958034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Encapsulation &amp; Abstraction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388307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Constructors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1" y="479292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Final attributes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The 4 Pillars of OOD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76" y="1269016"/>
            <a:ext cx="921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Inheritance		(modules 9 &amp; 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Polymorphism	(module 11)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Encapsulation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76" y="1269016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class groups together related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class controls access to its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class controls the values which can be given to its attributes.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7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Encapsulation – Access modifiers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76" y="1269016"/>
            <a:ext cx="10081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Determine which objects can access attributes and methods of a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Default</a:t>
            </a:r>
            <a:r>
              <a:rPr lang="en-GB" dirty="0" smtClean="0"/>
              <a:t> (no modifier) – any object of a class in the same package can access.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Public</a:t>
            </a:r>
            <a:r>
              <a:rPr lang="en-GB" dirty="0" smtClean="0"/>
              <a:t> – any object can access.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Private</a:t>
            </a:r>
            <a:r>
              <a:rPr lang="en-GB" dirty="0" smtClean="0"/>
              <a:t> – can only be accessed by methods within its own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Protected</a:t>
            </a:r>
            <a:r>
              <a:rPr lang="en-GB" dirty="0" smtClean="0"/>
              <a:t> – can be accessed by objects of classes in the same package and child classes (covered in module 9)</a:t>
            </a:r>
          </a:p>
          <a:p>
            <a:pPr lvl="1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127448" y="2236975"/>
            <a:ext cx="309634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variableName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 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void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methodName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109484" y="3890107"/>
            <a:ext cx="49145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void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methodName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();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127448" y="4976037"/>
            <a:ext cx="49145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private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variableName</a:t>
            </a: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109484" y="6306283"/>
            <a:ext cx="49145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protected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variableName</a:t>
            </a: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71069"/>
              </p:ext>
            </p:extLst>
          </p:nvPr>
        </p:nvGraphicFramePr>
        <p:xfrm>
          <a:off x="8100234" y="1484784"/>
          <a:ext cx="2460262" cy="197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05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ClassName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910">
                <a:tc>
                  <a:txBody>
                    <a:bodyPr/>
                    <a:lstStyle/>
                    <a:p>
                      <a:r>
                        <a:rPr lang="en-GB" sz="1600" dirty="0" err="1" smtClean="0">
                          <a:solidFill>
                            <a:schemeClr val="tx1"/>
                          </a:solidFill>
                        </a:rPr>
                        <a:t>defaultVariable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privateVariable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protectedVariable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GB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282">
                <a:tc>
                  <a:txBody>
                    <a:bodyPr/>
                    <a:lstStyle/>
                    <a:p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publicMethod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9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Encapsulation - Getters &amp; Setters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432" y="1268891"/>
            <a:ext cx="1008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Most attributes should be private.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Getters and setters give other objects indirect access to private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Used to control the values which are given to attributes.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Can prevent nonsense values being assigned to an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100363" y="3023217"/>
            <a:ext cx="549036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private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week;</a:t>
            </a:r>
          </a:p>
          <a:p>
            <a:pPr eaLnBrk="0" hangingPunct="0"/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public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getWeek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 {</a:t>
            </a: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return week;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}</a:t>
            </a:r>
          </a:p>
          <a:p>
            <a:pPr eaLnBrk="0" hangingPunct="0"/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void </a:t>
            </a:r>
            <a:r>
              <a:rPr lang="en-GB" altLang="en-US" sz="2000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setWeek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week) { </a:t>
            </a: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this.week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week;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6464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Abstraction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432" y="1268891"/>
            <a:ext cx="1008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One of the 4 pillars of 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Complexity of behaviour is hidden.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don’t need to know anything about the code within a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Knowing a method’s name, argument types and return type is sufficient to use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3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Objects &amp; references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2000" dirty="0">
                <a:latin typeface="Arial"/>
                <a:ea typeface="Open Sans Extrabold" panose="020B0906030804020204" pitchFamily="34" charset="0"/>
                <a:cs typeface="Arial"/>
              </a:rPr>
              <a:t>Classes</a:t>
            </a:r>
            <a:endParaRPr lang="en-GB" sz="2000" dirty="0">
              <a:latin typeface="Arial"/>
              <a:ea typeface="Open Sans Extrabold" panose="020B0906030804020204" pitchFamily="34" charset="0"/>
              <a:cs typeface="Arial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Objectives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C3F34-0236-496D-9269-E2D9027E557B}"/>
              </a:ext>
            </a:extLst>
          </p:cNvPr>
          <p:cNvSpPr/>
          <p:nvPr/>
        </p:nvSpPr>
        <p:spPr>
          <a:xfrm>
            <a:off x="827296" y="295803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Encapsulation &amp; Abstraction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3883074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Constructors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1" y="479292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Final attributes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Constructors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432" y="1268891"/>
            <a:ext cx="10081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Used to create an object from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Called by the ‘new’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default constructor takes no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can create a custom constructor to initialise an object’s 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custom constructor has the same name as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has no return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When a custom constructor is written, the default constructor is no longer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4718968" y="2198529"/>
            <a:ext cx="261004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new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Trainee();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2747628" y="3083175"/>
            <a:ext cx="655272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ublic Trainee(String name, String stream) {</a:t>
            </a:r>
          </a:p>
          <a:p>
            <a:pPr eaLnBrk="0" hangingPunct="0"/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this.name = name;</a:t>
            </a: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this.stream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stream;</a:t>
            </a:r>
          </a:p>
          <a:p>
            <a:pPr eaLnBrk="0" hangingPunct="0"/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week = 1;</a:t>
            </a: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433279" y="5877272"/>
            <a:ext cx="482453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new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Trainee(“John Doe”, “Java”);</a:t>
            </a:r>
          </a:p>
        </p:txBody>
      </p:sp>
    </p:spTree>
    <p:extLst>
      <p:ext uri="{BB962C8B-B14F-4D97-AF65-F5344CB8AC3E}">
        <p14:creationId xmlns:p14="http://schemas.microsoft.com/office/powerpoint/2010/main" val="239317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Objects &amp; references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2000" dirty="0">
                <a:latin typeface="Arial"/>
                <a:ea typeface="Open Sans Extrabold" panose="020B0906030804020204" pitchFamily="34" charset="0"/>
                <a:cs typeface="Arial"/>
              </a:rPr>
              <a:t>Classes</a:t>
            </a:r>
            <a:endParaRPr lang="en-GB" sz="2000" dirty="0">
              <a:latin typeface="Arial"/>
              <a:ea typeface="Open Sans Extrabold" panose="020B0906030804020204" pitchFamily="34" charset="0"/>
              <a:cs typeface="Arial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Objectives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C3F34-0236-496D-9269-E2D9027E557B}"/>
              </a:ext>
            </a:extLst>
          </p:cNvPr>
          <p:cNvSpPr/>
          <p:nvPr/>
        </p:nvSpPr>
        <p:spPr>
          <a:xfrm>
            <a:off x="827296" y="295803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Encapsulation &amp; Abstraction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388307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>
                <a:latin typeface="Arial"/>
                <a:ea typeface="Open Sans Extrabold" panose="020B0906030804020204" pitchFamily="34" charset="0"/>
                <a:cs typeface="Arial"/>
              </a:rPr>
              <a:t>Constructors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1" y="4792924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Final attributes</a:t>
            </a:r>
          </a:p>
        </p:txBody>
      </p:sp>
    </p:spTree>
    <p:extLst>
      <p:ext uri="{BB962C8B-B14F-4D97-AF65-F5344CB8AC3E}">
        <p14:creationId xmlns:p14="http://schemas.microsoft.com/office/powerpoint/2010/main" val="42862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The final keyword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432" y="1268891"/>
            <a:ext cx="10081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Used to make an attribute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Can be used at class level or at method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Final attributes don’t have setter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Constants have a different naming convention to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109243" y="2780928"/>
            <a:ext cx="547260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private </a:t>
            </a:r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final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CONSTANT_ATTRIBUTE;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77317"/>
              </p:ext>
            </p:extLst>
          </p:nvPr>
        </p:nvGraphicFramePr>
        <p:xfrm>
          <a:off x="4223688" y="3577215"/>
          <a:ext cx="3243717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 smtClean="0">
                          <a:solidFill>
                            <a:schemeClr val="tx1"/>
                          </a:solidFill>
                        </a:rPr>
                        <a:t>ClassName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CONSTANT_ATTRIBUTE :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GB" sz="1600" dirty="0" err="1" smtClean="0">
                          <a:solidFill>
                            <a:schemeClr val="tx1"/>
                          </a:solidFill>
                        </a:rPr>
                        <a:t>getConstantAttribute</a:t>
                      </a:r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6000" y="1772816"/>
            <a:ext cx="81123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the difference between a class and an object.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public, private and default access modifiers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constructor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Write getters and setters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constant using the final keyword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encapsulation and abstraction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Class level constant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432" y="1268891"/>
            <a:ext cx="1008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Every object of the class has the same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value is hard 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287688" y="2295823"/>
            <a:ext cx="547260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class Circle {</a:t>
            </a:r>
          </a:p>
          <a:p>
            <a:pPr eaLnBrk="0" hangingPunct="0"/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</a:t>
            </a:r>
            <a:r>
              <a:rPr lang="en-GB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final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double PI = 3.1415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985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Object level constant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3432" y="1268891"/>
            <a:ext cx="1008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object has a different constant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value is set by the constructor.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285364" y="2276872"/>
            <a:ext cx="547725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class Trainee {</a:t>
            </a:r>
          </a:p>
          <a:p>
            <a:pPr eaLnBrk="0" hangingPunct="0"/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</a:t>
            </a:r>
            <a:r>
              <a:rPr lang="en-GB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final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TRAINEE_ID;</a:t>
            </a:r>
          </a:p>
          <a:p>
            <a:pPr eaLnBrk="0" hangingPunct="0"/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public Trainee(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traineeId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){</a:t>
            </a:r>
          </a:p>
          <a:p>
            <a:pPr eaLnBrk="0" hangingPunct="0"/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TRAINEE_ID =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traineeId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}</a:t>
            </a:r>
          </a:p>
          <a:p>
            <a:pPr eaLnBrk="0" hangingPunct="0"/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9101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Questions</a:t>
            </a:r>
            <a:endParaRPr lang="en-GB" dirty="0">
              <a:latin typeface="Arial Black" panose="020B0A040201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6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 smtClean="0">
                <a:latin typeface="Arial" panose="020B0604020202020204" pitchFamily="34" charset="0"/>
              </a:rPr>
              <a:t>You should now be able to:</a:t>
            </a:r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6000" y="1772816"/>
            <a:ext cx="81123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the difference between a class and an object.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public, private and default access modifiers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Write a constructor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Write getters and setters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a constant using the final keyword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encapsulation and abstraction</a:t>
            </a: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endParaRPr lang="en-GB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Objects &amp; references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2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Classes</a:t>
            </a:r>
            <a:endParaRPr lang="en-GB" sz="2400" b="1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Objectives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C3F34-0236-496D-9269-E2D9027E557B}"/>
              </a:ext>
            </a:extLst>
          </p:cNvPr>
          <p:cNvSpPr/>
          <p:nvPr/>
        </p:nvSpPr>
        <p:spPr>
          <a:xfrm>
            <a:off x="827296" y="295803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Encapsulation &amp; Abstraction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388307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Constructors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1" y="479292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Final attributes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What is a class?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1460759"/>
            <a:ext cx="914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 blueprint or template used to create objects.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Many objects can be created from a single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Defines attributes and behaviours for the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 class diagram is a UML representation of a class: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78301"/>
              </p:ext>
            </p:extLst>
          </p:nvPr>
        </p:nvGraphicFramePr>
        <p:xfrm>
          <a:off x="1844171" y="3448336"/>
          <a:ext cx="2906713" cy="184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8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tx1"/>
                          </a:solidFill>
                        </a:rPr>
                        <a:t>Trainee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34"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name : String</a:t>
                      </a:r>
                    </a:p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stream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week :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59">
                <a:tc>
                  <a:txBody>
                    <a:bodyPr/>
                    <a:lstStyle/>
                    <a:p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learn() : void</a:t>
                      </a:r>
                    </a:p>
                    <a:p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takeExam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(String topic) : </a:t>
                      </a:r>
                      <a:r>
                        <a:rPr lang="en-GB" sz="16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marL="84434" marR="84434" marT="45755" marB="457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 rot="10800000">
            <a:off x="4817858" y="3478365"/>
            <a:ext cx="468052" cy="340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10800000">
            <a:off x="4817858" y="4188996"/>
            <a:ext cx="468052" cy="340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 rot="10800000">
            <a:off x="4852146" y="4899626"/>
            <a:ext cx="468052" cy="340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52883" y="3448336"/>
            <a:ext cx="1440160" cy="37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Class name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352883" y="4144653"/>
            <a:ext cx="211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Attributes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444332" y="48853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Behaviours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09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Creating a class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124744"/>
            <a:ext cx="91450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705087" y="1786464"/>
            <a:ext cx="828092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ublic </a:t>
            </a:r>
            <a:r>
              <a:rPr lang="en-GB" altLang="en-US" sz="2000" b="1" dirty="0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class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lassName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{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// attributes (variables and constants)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attributeName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// behaviours (methods)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void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methodName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 {}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74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Variable scope within classes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0540" y="1067973"/>
            <a:ext cx="914501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1921111" y="2408123"/>
            <a:ext cx="784887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ublic class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lassName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{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classLevelAttribute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public void 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methodName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</a:t>
            </a:r>
            <a:r>
              <a:rPr lang="en-GB" altLang="en-US" sz="2000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methodLevelField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 {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String </a:t>
            </a:r>
            <a:r>
              <a:rPr lang="en-GB" altLang="en-US" sz="2000" b="1" dirty="0" err="1" smtClean="0">
                <a:solidFill>
                  <a:srgbClr val="00B0F0"/>
                </a:solidFill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anotherMethodLevelField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 “”;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}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 smtClean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5440" y="132289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Class level attributes are visible throughout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Method level fields can only be accessed within the method where they’re defined.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11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BEC196-8C96-4F18-A58F-819D1BDF6567}"/>
              </a:ext>
            </a:extLst>
          </p:cNvPr>
          <p:cNvSpPr/>
          <p:nvPr/>
        </p:nvSpPr>
        <p:spPr>
          <a:xfrm>
            <a:off x="827297" y="1151833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7" y="2048184"/>
            <a:ext cx="10544895" cy="717983"/>
          </a:xfrm>
          <a:prstGeom prst="rect">
            <a:avLst/>
          </a:prstGeom>
          <a:solidFill>
            <a:srgbClr val="2E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Objects &amp; 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425540-F171-4C54-9271-B999A0E552BD}"/>
              </a:ext>
            </a:extLst>
          </p:cNvPr>
          <p:cNvSpPr/>
          <p:nvPr/>
        </p:nvSpPr>
        <p:spPr>
          <a:xfrm>
            <a:off x="827293" y="1151832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2000" dirty="0">
                <a:latin typeface="Arial"/>
                <a:ea typeface="Open Sans Extrabold" panose="020B0906030804020204" pitchFamily="34" charset="0"/>
                <a:cs typeface="Arial"/>
              </a:rPr>
              <a:t>Classes</a:t>
            </a:r>
            <a:endParaRPr lang="en-GB" sz="2000" dirty="0">
              <a:latin typeface="Arial"/>
              <a:ea typeface="Open Sans Extrabold" panose="020B0906030804020204" pitchFamily="34" charset="0"/>
              <a:cs typeface="Arial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2000" y="360000"/>
            <a:ext cx="11029121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SG" dirty="0"/>
              <a:t>Module Objectives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C3F34-0236-496D-9269-E2D9027E557B}"/>
              </a:ext>
            </a:extLst>
          </p:cNvPr>
          <p:cNvSpPr/>
          <p:nvPr/>
        </p:nvSpPr>
        <p:spPr>
          <a:xfrm>
            <a:off x="827296" y="295803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/>
                <a:ea typeface="Open Sans Extrabold" panose="020B0906030804020204" pitchFamily="34" charset="0"/>
                <a:cs typeface="Arial"/>
              </a:rPr>
              <a:t>Encapsulation &amp; Abstraction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0" y="388307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Constructors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D1A78D-E1AB-4253-A2A8-066E7458AC7F}"/>
              </a:ext>
            </a:extLst>
          </p:cNvPr>
          <p:cNvSpPr/>
          <p:nvPr/>
        </p:nvSpPr>
        <p:spPr>
          <a:xfrm>
            <a:off x="827291" y="4792924"/>
            <a:ext cx="10544895" cy="7179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 dirty="0" smtClean="0"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t>Final attributes</a:t>
            </a:r>
            <a:endParaRPr lang="en-GB" sz="2000" dirty="0"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Creating objects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397275" y="2599873"/>
            <a:ext cx="489654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Trainee trainee1 = new Trainee();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376" y="1628800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‘</a:t>
            </a:r>
            <a:r>
              <a:rPr lang="en-GB" b="1" dirty="0" smtClean="0"/>
              <a:t>new</a:t>
            </a:r>
            <a:r>
              <a:rPr lang="en-GB" dirty="0" smtClean="0"/>
              <a:t>’ keyword is used to create an object from a class:</a:t>
            </a:r>
            <a:endParaRPr lang="en-GB" dirty="0"/>
          </a:p>
        </p:txBody>
      </p:sp>
      <p:sp>
        <p:nvSpPr>
          <p:cNvPr id="7" name="Down Arrow 6"/>
          <p:cNvSpPr/>
          <p:nvPr/>
        </p:nvSpPr>
        <p:spPr>
          <a:xfrm rot="10800000">
            <a:off x="4183935" y="3122590"/>
            <a:ext cx="64807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own Arrow 19"/>
          <p:cNvSpPr/>
          <p:nvPr/>
        </p:nvSpPr>
        <p:spPr>
          <a:xfrm rot="10800000">
            <a:off x="6672063" y="3122590"/>
            <a:ext cx="64807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319839" y="421896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Creates a reference to </a:t>
            </a:r>
          </a:p>
          <a:p>
            <a:r>
              <a:rPr lang="en-GB" dirty="0"/>
              <a:t>t</a:t>
            </a:r>
            <a:r>
              <a:rPr lang="en-GB" dirty="0" smtClean="0"/>
              <a:t>he object.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807967" y="42189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Creates a new object</a:t>
            </a:r>
          </a:p>
        </p:txBody>
      </p:sp>
    </p:spTree>
    <p:extLst>
      <p:ext uri="{BB962C8B-B14F-4D97-AF65-F5344CB8AC3E}">
        <p14:creationId xmlns:p14="http://schemas.microsoft.com/office/powerpoint/2010/main" val="330478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GB" sz="3600" dirty="0" smtClean="0">
                <a:latin typeface="Arial Black" panose="020B0A04020102020204" pitchFamily="34" charset="0"/>
              </a:rPr>
              <a:t>References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037235" y="3336955"/>
            <a:ext cx="561662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Trainee trainee1 = new Trainee();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Trainee trainee1SecondRef = trainee1;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376" y="1269016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 reference contains the memory address of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Objects can only be accessed via a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Multiple references can point to the same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Array &amp; List elements are references.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479376" y="278092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References can be created explicitly: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79376" y="469334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Or implicitly: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AD304D-C2F6-49BB-B851-64CE03A3A91A}"/>
              </a:ext>
            </a:extLst>
          </p:cNvPr>
          <p:cNvSpPr/>
          <p:nvPr/>
        </p:nvSpPr>
        <p:spPr>
          <a:xfrm>
            <a:off x="3291103" y="5220228"/>
            <a:ext cx="510888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traineesList.add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(trainee1);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traineesArray</a:t>
            </a:r>
            <a:r>
              <a:rPr lang="en-GB" altLang="en-US" sz="2000" b="1" dirty="0" smtClean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[0] = trainee1;</a:t>
            </a:r>
          </a:p>
        </p:txBody>
      </p:sp>
    </p:spTree>
    <p:extLst>
      <p:ext uri="{BB962C8B-B14F-4D97-AF65-F5344CB8AC3E}">
        <p14:creationId xmlns:p14="http://schemas.microsoft.com/office/powerpoint/2010/main" val="201151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E88C8CDC9E2488B297D32E73269D2" ma:contentTypeVersion="10" ma:contentTypeDescription="Create a new document." ma:contentTypeScope="" ma:versionID="c2cc168f48bf81a68810bb188b58a7c8">
  <xsd:schema xmlns:xsd="http://www.w3.org/2001/XMLSchema" xmlns:xs="http://www.w3.org/2001/XMLSchema" xmlns:p="http://schemas.microsoft.com/office/2006/metadata/properties" xmlns:ns2="9cbba8c0-0e12-446a-9b20-9bcfde6af09c" xmlns:ns3="944e74a0-7d5c-4d42-a856-ed6cbab6ff51" targetNamespace="http://schemas.microsoft.com/office/2006/metadata/properties" ma:root="true" ma:fieldsID="e8f014224a94a12079b57fa17f33de5c" ns2:_="" ns3:_="">
    <xsd:import namespace="9cbba8c0-0e12-446a-9b20-9bcfde6af09c"/>
    <xsd:import namespace="944e74a0-7d5c-4d42-a856-ed6cbab6ff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bba8c0-0e12-446a-9b20-9bcfde6af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e74a0-7d5c-4d42-a856-ed6cbab6ff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False</cached>
  <openByDefault>False</openByDefault>
  <xsnScope>http://spsbtn001/academy/learning/commondevelopment/Shared Documents</xsnScope>
</customXsn>
</file>

<file path=customXml/itemProps1.xml><?xml version="1.0" encoding="utf-8"?>
<ds:datastoreItem xmlns:ds="http://schemas.openxmlformats.org/officeDocument/2006/customXml" ds:itemID="{EAEE06BC-C96A-493E-9D0E-8E01B8DC2ED9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f7c81f6c-9744-46f1-8649-1f77e3ad5d93"/>
    <ds:schemaRef ds:uri="$ListId:Shared Documents;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C726ED-D182-4B53-8CA2-2DD0348F16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D84255-9E1E-46B9-80C1-6DACCC20DDAA}"/>
</file>

<file path=customXml/itemProps4.xml><?xml version="1.0" encoding="utf-8"?>
<ds:datastoreItem xmlns:ds="http://schemas.openxmlformats.org/officeDocument/2006/customXml" ds:itemID="{00F32BF1-0B0C-4F1A-B981-60BCBC74FCCD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3627</TotalTime>
  <Words>1230</Words>
  <Application>Microsoft Office PowerPoint</Application>
  <PresentationFormat>Widescreen</PresentationFormat>
  <Paragraphs>313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MS PGothic</vt:lpstr>
      <vt:lpstr>MS PGothic</vt:lpstr>
      <vt:lpstr>Arial</vt:lpstr>
      <vt:lpstr>Arial Black</vt:lpstr>
      <vt:lpstr>Calibri</vt:lpstr>
      <vt:lpstr>Consolas</vt:lpstr>
      <vt:lpstr>Open Sans Extrabold</vt:lpstr>
      <vt:lpstr>新細明體</vt:lpstr>
      <vt:lpstr>Wingdings</vt:lpstr>
      <vt:lpstr>ヒラギノ角ゴ Pro W3</vt:lpstr>
      <vt:lpstr>FDM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Classes</dc:title>
  <dc:creator>Nick Lawton</dc:creator>
  <cp:lastModifiedBy>Nick Lawton</cp:lastModifiedBy>
  <cp:revision>304</cp:revision>
  <dcterms:created xsi:type="dcterms:W3CDTF">2018-10-31T14:46:27Z</dcterms:created>
  <dcterms:modified xsi:type="dcterms:W3CDTF">2021-10-11T14:06:07Z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0x01010057EE88C8CDC9E2488B297D32E73269D2</vt:lpwstr>
  </property>
</Properties>
</file>