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5"/>
  </p:sldMasterIdLst>
  <p:notesMasterIdLst>
    <p:notesMasterId r:id="rId22"/>
  </p:notesMasterIdLst>
  <p:sldIdLst>
    <p:sldId id="294" r:id="rId6"/>
    <p:sldId id="257" r:id="rId7"/>
    <p:sldId id="329" r:id="rId8"/>
    <p:sldId id="296" r:id="rId9"/>
    <p:sldId id="330" r:id="rId10"/>
    <p:sldId id="335" r:id="rId11"/>
    <p:sldId id="331" r:id="rId12"/>
    <p:sldId id="336" r:id="rId13"/>
    <p:sldId id="340" r:id="rId14"/>
    <p:sldId id="332" r:id="rId15"/>
    <p:sldId id="337" r:id="rId16"/>
    <p:sldId id="333" r:id="rId17"/>
    <p:sldId id="338" r:id="rId18"/>
    <p:sldId id="339" r:id="rId19"/>
    <p:sldId id="292" r:id="rId20"/>
    <p:sldId id="33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Lawton" initials="NL" lastIdx="1" clrIdx="0">
    <p:extLst>
      <p:ext uri="{19B8F6BF-5375-455C-9EA6-DF929625EA0E}">
        <p15:presenceInfo xmlns:p15="http://schemas.microsoft.com/office/powerpoint/2012/main" userId="S-1-5-21-2771468770-4293063043-2426060248-90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332" autoAdjust="0"/>
  </p:normalViewPr>
  <p:slideViewPr>
    <p:cSldViewPr>
      <p:cViewPr varScale="1">
        <p:scale>
          <a:sx n="76" d="100"/>
          <a:sy n="76" d="100"/>
        </p:scale>
        <p:origin x="260" y="56"/>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27" Type="http://schemas.openxmlformats.org/officeDocument/2006/relationships/tableStyles" Target="tableStyles.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B0E2E-FA1B-49E8-81DE-7DA048B075EB}" type="datetimeFigureOut">
              <a:rPr lang="en-GB" smtClean="0"/>
              <a:t>11/10/2021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BC767-464D-4FBB-8F79-62B6F0DE02BE}" type="slidenum">
              <a:rPr lang="en-GB" smtClean="0"/>
              <a:t>‹#›</a:t>
            </a:fld>
            <a:endParaRPr lang="en-GB"/>
          </a:p>
        </p:txBody>
      </p:sp>
    </p:spTree>
    <p:extLst>
      <p:ext uri="{BB962C8B-B14F-4D97-AF65-F5344CB8AC3E}">
        <p14:creationId xmlns:p14="http://schemas.microsoft.com/office/powerpoint/2010/main" val="429113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11</a:t>
            </a:fld>
            <a:endParaRPr lang="en-US" altLang="zh-TW"/>
          </a:p>
        </p:txBody>
      </p:sp>
    </p:spTree>
    <p:extLst>
      <p:ext uri="{BB962C8B-B14F-4D97-AF65-F5344CB8AC3E}">
        <p14:creationId xmlns:p14="http://schemas.microsoft.com/office/powerpoint/2010/main" val="863587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12</a:t>
            </a:fld>
            <a:endParaRPr lang="en-GB"/>
          </a:p>
        </p:txBody>
      </p:sp>
    </p:spTree>
    <p:extLst>
      <p:ext uri="{BB962C8B-B14F-4D97-AF65-F5344CB8AC3E}">
        <p14:creationId xmlns:p14="http://schemas.microsoft.com/office/powerpoint/2010/main" val="952124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In the previous 3 dependencies,</a:t>
            </a:r>
            <a:r>
              <a:rPr lang="en-GB" baseline="0" dirty="0" smtClean="0"/>
              <a:t> objects of the two classes could exist independently of each other. In this case the classroom is created from space within the academy and so cannot exist without it. We’ll see on the next slide that the way this is coded is quite different.</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13</a:t>
            </a:fld>
            <a:endParaRPr lang="en-US" altLang="zh-TW"/>
          </a:p>
        </p:txBody>
      </p:sp>
    </p:spTree>
    <p:extLst>
      <p:ext uri="{BB962C8B-B14F-4D97-AF65-F5344CB8AC3E}">
        <p14:creationId xmlns:p14="http://schemas.microsoft.com/office/powerpoint/2010/main" val="775727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14</a:t>
            </a:fld>
            <a:endParaRPr lang="en-US" altLang="zh-TW"/>
          </a:p>
        </p:txBody>
      </p:sp>
    </p:spTree>
    <p:extLst>
      <p:ext uri="{BB962C8B-B14F-4D97-AF65-F5344CB8AC3E}">
        <p14:creationId xmlns:p14="http://schemas.microsoft.com/office/powerpoint/2010/main" val="628022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16</a:t>
            </a:fld>
            <a:endParaRPr lang="en-US" altLang="zh-TW"/>
          </a:p>
        </p:txBody>
      </p:sp>
    </p:spTree>
    <p:extLst>
      <p:ext uri="{BB962C8B-B14F-4D97-AF65-F5344CB8AC3E}">
        <p14:creationId xmlns:p14="http://schemas.microsoft.com/office/powerpoint/2010/main" val="301422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3</a:t>
            </a:fld>
            <a:endParaRPr lang="en-GB"/>
          </a:p>
        </p:txBody>
      </p:sp>
    </p:spTree>
    <p:extLst>
      <p:ext uri="{BB962C8B-B14F-4D97-AF65-F5344CB8AC3E}">
        <p14:creationId xmlns:p14="http://schemas.microsoft.com/office/powerpoint/2010/main" val="299885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4</a:t>
            </a:fld>
            <a:endParaRPr lang="en-US" altLang="zh-TW"/>
          </a:p>
        </p:txBody>
      </p:sp>
    </p:spTree>
    <p:extLst>
      <p:ext uri="{BB962C8B-B14F-4D97-AF65-F5344CB8AC3E}">
        <p14:creationId xmlns:p14="http://schemas.microsoft.com/office/powerpoint/2010/main" val="214998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5</a:t>
            </a:fld>
            <a:endParaRPr lang="en-GB"/>
          </a:p>
        </p:txBody>
      </p:sp>
    </p:spTree>
    <p:extLst>
      <p:ext uri="{BB962C8B-B14F-4D97-AF65-F5344CB8AC3E}">
        <p14:creationId xmlns:p14="http://schemas.microsoft.com/office/powerpoint/2010/main" val="1874398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a:t>
            </a:fld>
            <a:endParaRPr lang="en-US" altLang="zh-TW"/>
          </a:p>
        </p:txBody>
      </p:sp>
    </p:spTree>
    <p:extLst>
      <p:ext uri="{BB962C8B-B14F-4D97-AF65-F5344CB8AC3E}">
        <p14:creationId xmlns:p14="http://schemas.microsoft.com/office/powerpoint/2010/main" val="415995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7</a:t>
            </a:fld>
            <a:endParaRPr lang="en-GB"/>
          </a:p>
        </p:txBody>
      </p:sp>
    </p:spTree>
    <p:extLst>
      <p:ext uri="{BB962C8B-B14F-4D97-AF65-F5344CB8AC3E}">
        <p14:creationId xmlns:p14="http://schemas.microsoft.com/office/powerpoint/2010/main" val="2636280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8</a:t>
            </a:fld>
            <a:endParaRPr lang="en-US" altLang="zh-TW"/>
          </a:p>
        </p:txBody>
      </p:sp>
    </p:spTree>
    <p:extLst>
      <p:ext uri="{BB962C8B-B14F-4D97-AF65-F5344CB8AC3E}">
        <p14:creationId xmlns:p14="http://schemas.microsoft.com/office/powerpoint/2010/main" val="1873579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Note that it is possible</a:t>
            </a:r>
            <a:r>
              <a:rPr lang="en-GB" baseline="0" dirty="0" smtClean="0"/>
              <a:t> to create an association without dependency injection. But this makes for inflexible code which is generally not a good idea:</a:t>
            </a:r>
          </a:p>
          <a:p>
            <a:endParaRPr lang="en-GB" baseline="0" dirty="0" smtClean="0"/>
          </a:p>
          <a:p>
            <a:r>
              <a:rPr lang="en-GB" baseline="0" dirty="0" smtClean="0"/>
              <a:t>public class Classroom {</a:t>
            </a:r>
          </a:p>
          <a:p>
            <a:r>
              <a:rPr lang="en-GB" baseline="0" dirty="0" smtClean="0"/>
              <a:t>        Trainer </a:t>
            </a:r>
            <a:r>
              <a:rPr lang="en-GB" baseline="0" dirty="0" err="1" smtClean="0"/>
              <a:t>trainer</a:t>
            </a:r>
            <a:r>
              <a:rPr lang="en-GB" baseline="0" dirty="0" smtClean="0"/>
              <a:t> = new Trainer();</a:t>
            </a:r>
          </a:p>
          <a:p>
            <a:r>
              <a:rPr lang="en-GB" baseline="0" dirty="0" smtClean="0"/>
              <a:t>}</a:t>
            </a:r>
          </a:p>
          <a:p>
            <a:endParaRPr lang="en-GB" baseline="0" dirty="0" smtClean="0"/>
          </a:p>
          <a:p>
            <a:r>
              <a:rPr lang="en-GB" dirty="0" smtClean="0"/>
              <a:t>In this case the trainer is only created when the classroom is created. This doesn’t model reality.</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9</a:t>
            </a:fld>
            <a:endParaRPr lang="en-US" altLang="zh-TW"/>
          </a:p>
        </p:txBody>
      </p:sp>
    </p:spTree>
    <p:extLst>
      <p:ext uri="{BB962C8B-B14F-4D97-AF65-F5344CB8AC3E}">
        <p14:creationId xmlns:p14="http://schemas.microsoft.com/office/powerpoint/2010/main" val="4103816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10</a:t>
            </a:fld>
            <a:endParaRPr lang="en-GB"/>
          </a:p>
        </p:txBody>
      </p:sp>
    </p:spTree>
    <p:extLst>
      <p:ext uri="{BB962C8B-B14F-4D97-AF65-F5344CB8AC3E}">
        <p14:creationId xmlns:p14="http://schemas.microsoft.com/office/powerpoint/2010/main" val="3992428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smtClean="0"/>
              <a:t>Click to edit Master title style</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279633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smtClean="0"/>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smtClean="0"/>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smtClean="0"/>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smtClean="0"/>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smtClean="0"/>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smtClean="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smtClean="0"/>
              <a:t>Click icon to add picture</a:t>
            </a:r>
            <a:endParaRPr lang="en-GB" dirty="0"/>
          </a:p>
        </p:txBody>
      </p:sp>
    </p:spTree>
    <p:extLst>
      <p:ext uri="{BB962C8B-B14F-4D97-AF65-F5344CB8AC3E}">
        <p14:creationId xmlns:p14="http://schemas.microsoft.com/office/powerpoint/2010/main" val="1355291660"/>
      </p:ext>
    </p:extLst>
  </p:cSld>
  <p:clrMapOvr>
    <a:masterClrMapping/>
  </p:clrMapOvr>
  <p:extLst mod="1">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smtClean="0"/>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smtClean="0"/>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smtClean="0"/>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smtClean="0"/>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smtClean="0"/>
              <a:t>Click to edit Master text styles</a:t>
            </a:r>
          </a:p>
        </p:txBody>
      </p:sp>
    </p:spTree>
    <p:extLst>
      <p:ext uri="{BB962C8B-B14F-4D97-AF65-F5344CB8AC3E}">
        <p14:creationId xmlns:p14="http://schemas.microsoft.com/office/powerpoint/2010/main" val="205254720"/>
      </p:ext>
    </p:extLst>
  </p:cSld>
  <p:clrMapOvr>
    <a:masterClrMapping/>
  </p:clrMapOvr>
  <p:extLst mod="1">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smtClean="0"/>
              <a:t>Click to edit Master title style</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smtClean="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smtClean="0"/>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smtClean="0"/>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smtClean="0"/>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smtClean="0"/>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smtClean="0"/>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smtClean="0"/>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smtClean="0"/>
              <a:t>Click to edit Master text styles</a:t>
            </a:r>
          </a:p>
        </p:txBody>
      </p:sp>
    </p:spTree>
    <p:extLst>
      <p:ext uri="{BB962C8B-B14F-4D97-AF65-F5344CB8AC3E}">
        <p14:creationId xmlns:p14="http://schemas.microsoft.com/office/powerpoint/2010/main" val="1776555910"/>
      </p:ext>
    </p:extLst>
  </p:cSld>
  <p:clrMapOvr>
    <a:masterClrMapping/>
  </p:clrMapOvr>
  <p:extLst mod="1">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smtClean="0"/>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smtClean="0"/>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smtClean="0"/>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smtClean="0"/>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smtClean="0"/>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smtClean="0"/>
              <a:t>Click to edit Master text styles</a:t>
            </a:r>
          </a:p>
        </p:txBody>
      </p:sp>
    </p:spTree>
    <p:extLst>
      <p:ext uri="{BB962C8B-B14F-4D97-AF65-F5344CB8AC3E}">
        <p14:creationId xmlns:p14="http://schemas.microsoft.com/office/powerpoint/2010/main" val="928824496"/>
      </p:ext>
    </p:extLst>
  </p:cSld>
  <p:clrMapOvr>
    <a:masterClrMapping/>
  </p:clrMapOvr>
  <p:extLst mod="1">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smtClean="0"/>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smtClean="0"/>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smtClean="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smtClean="0"/>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smtClean="0"/>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smtClean="0"/>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smtClean="0"/>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smtClean="0"/>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smtClean="0"/>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smtClean="0"/>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smtClean="0"/>
              <a:t>Click icon to add picture</a:t>
            </a:r>
            <a:endParaRPr lang="en-GB" dirty="0"/>
          </a:p>
        </p:txBody>
      </p:sp>
    </p:spTree>
    <p:extLst>
      <p:ext uri="{BB962C8B-B14F-4D97-AF65-F5344CB8AC3E}">
        <p14:creationId xmlns:p14="http://schemas.microsoft.com/office/powerpoint/2010/main" val="3045894758"/>
      </p:ext>
    </p:extLst>
  </p:cSld>
  <p:clrMapOvr>
    <a:masterClrMapping/>
  </p:clrMapOvr>
  <p:extLst mod="1">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smtClean="0"/>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smtClean="0"/>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smtClean="0"/>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smtClean="0"/>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smtClean="0"/>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smtClean="0"/>
              <a:t>Click to edit Master title style</a:t>
            </a:r>
            <a:endParaRPr lang="en-GB" dirty="0"/>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smtClean="0"/>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smtClean="0"/>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smtClean="0"/>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smtClean="0"/>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smtClean="0"/>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smtClean="0"/>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smtClean="0"/>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smtClean="0"/>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smtClean="0"/>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smtClean="0"/>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smtClean="0"/>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smtClean="0"/>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8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35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33261755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smtClean="0"/>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smtClean="0"/>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smtClean="0"/>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smtClean="0"/>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35594102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smtClean="0"/>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smtClean="0"/>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smtClean="0"/>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2144617087"/>
      </p:ext>
    </p:extLst>
  </p:cSld>
  <p:clrMapOvr>
    <a:masterClrMapping/>
  </p:clrMapOvr>
  <p:extLst mod="1">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smtClean="0"/>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1646202565"/>
      </p:ext>
    </p:extLst>
  </p:cSld>
  <p:clrMapOvr>
    <a:masterClrMapping/>
  </p:clrMapOvr>
  <p:extLst mod="1">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35"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4" r:id="rId33"/>
    <p:sldLayoutId id="2147483781" r:id="rId34"/>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3.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3.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3.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4.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2.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3.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3.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3.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3.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a:t>
            </a:r>
            <a:endParaRPr lang="en-GB" dirty="0"/>
          </a:p>
        </p:txBody>
      </p:sp>
      <p:sp>
        <p:nvSpPr>
          <p:cNvPr id="3" name="Text Placeholder 2"/>
          <p:cNvSpPr>
            <a:spLocks noGrp="1"/>
          </p:cNvSpPr>
          <p:nvPr>
            <p:ph type="body" sz="quarter" idx="10"/>
          </p:nvPr>
        </p:nvSpPr>
        <p:spPr>
          <a:xfrm>
            <a:off x="599901" y="2873623"/>
            <a:ext cx="7152283" cy="2257425"/>
          </a:xfrm>
        </p:spPr>
        <p:txBody>
          <a:bodyPr/>
          <a:lstStyle/>
          <a:p>
            <a:r>
              <a:rPr lang="en-GB" b="1" dirty="0" smtClean="0">
                <a:solidFill>
                  <a:schemeClr val="accent1"/>
                </a:solidFill>
              </a:rPr>
              <a:t>OOD</a:t>
            </a:r>
          </a:p>
          <a:p>
            <a:r>
              <a:rPr lang="en-GB" b="1" smtClean="0">
                <a:solidFill>
                  <a:schemeClr val="accent1"/>
                </a:solidFill>
              </a:rPr>
              <a:t>Week 1 </a:t>
            </a:r>
            <a:r>
              <a:rPr lang="en-GB" b="1" dirty="0" smtClean="0">
                <a:solidFill>
                  <a:schemeClr val="accent1"/>
                </a:solidFill>
              </a:rPr>
              <a:t>Module 7</a:t>
            </a:r>
          </a:p>
          <a:p>
            <a:r>
              <a:rPr lang="en-GB" b="1" dirty="0" smtClean="0">
                <a:solidFill>
                  <a:schemeClr val="accent1"/>
                </a:solidFill>
              </a:rPr>
              <a:t>Dependencies</a:t>
            </a:r>
            <a:endParaRPr lang="en-GB" b="1" dirty="0">
              <a:solidFill>
                <a:schemeClr val="accent1"/>
              </a:solidFill>
            </a:endParaRPr>
          </a:p>
        </p:txBody>
      </p:sp>
    </p:spTree>
    <p:extLst>
      <p:ext uri="{BB962C8B-B14F-4D97-AF65-F5344CB8AC3E}">
        <p14:creationId xmlns:p14="http://schemas.microsoft.com/office/powerpoint/2010/main" val="491284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Dependency</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smtClean="0">
                <a:latin typeface="Arial" panose="020B0604020202020204" pitchFamily="34" charset="0"/>
                <a:ea typeface="Open Sans Extrabold" panose="020B0906030804020204" pitchFamily="34" charset="0"/>
                <a:cs typeface="Arial" panose="020B0604020202020204" pitchFamily="34" charset="0"/>
              </a:rPr>
              <a:t>What is a dependency?</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Association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panose="020B0604020202020204" pitchFamily="34" charset="0"/>
                <a:ea typeface="Open Sans Extrabold" panose="020B0906030804020204" pitchFamily="34" charset="0"/>
                <a:cs typeface="Arial" panose="020B0604020202020204" pitchFamily="34" charset="0"/>
              </a:rPr>
              <a:t>Aggregation</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Composition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120567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Aggregation</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79376" y="1460759"/>
            <a:ext cx="9145016"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One class has multiple objects of another class as attributes.</a:t>
            </a:r>
          </a:p>
        </p:txBody>
      </p:sp>
      <p:cxnSp>
        <p:nvCxnSpPr>
          <p:cNvPr id="4" name="Straight Arrow Connector 3"/>
          <p:cNvCxnSpPr/>
          <p:nvPr/>
        </p:nvCxnSpPr>
        <p:spPr>
          <a:xfrm>
            <a:off x="5694100" y="3178602"/>
            <a:ext cx="1193988" cy="0"/>
          </a:xfrm>
          <a:prstGeom prst="straightConnector1">
            <a:avLst/>
          </a:prstGeom>
          <a:ln w="41275">
            <a:solidFill>
              <a:schemeClr val="tx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287852356"/>
              </p:ext>
            </p:extLst>
          </p:nvPr>
        </p:nvGraphicFramePr>
        <p:xfrm>
          <a:off x="2181175" y="2507450"/>
          <a:ext cx="2906713" cy="1401548"/>
        </p:xfrm>
        <a:graphic>
          <a:graphicData uri="http://schemas.openxmlformats.org/drawingml/2006/table">
            <a:tbl>
              <a:tblPr firstRow="1" bandRow="1">
                <a:tableStyleId>{5C22544A-7EE6-4342-B048-85BDC9FD1C3A}</a:tableStyleId>
              </a:tblPr>
              <a:tblGrid>
                <a:gridCol w="2906713">
                  <a:extLst>
                    <a:ext uri="{9D8B030D-6E8A-4147-A177-3AD203B41FA5}">
                      <a16:colId xmlns:a16="http://schemas.microsoft.com/office/drawing/2014/main" val="20000"/>
                    </a:ext>
                  </a:extLst>
                </a:gridCol>
              </a:tblGrid>
              <a:tr h="386827">
                <a:tc>
                  <a:txBody>
                    <a:bodyPr/>
                    <a:lstStyle/>
                    <a:p>
                      <a:pPr algn="ctr"/>
                      <a:r>
                        <a:rPr lang="en-GB" sz="1800" dirty="0" smtClean="0">
                          <a:solidFill>
                            <a:schemeClr val="tx1"/>
                          </a:solidFill>
                        </a:rPr>
                        <a:t>Classroom</a:t>
                      </a:r>
                      <a:endParaRPr lang="en-GB" sz="18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09572">
                <a:tc>
                  <a:txBody>
                    <a:bodyPr/>
                    <a:lstStyle/>
                    <a:p>
                      <a:r>
                        <a:rPr lang="en-GB" sz="1600" baseline="0" dirty="0" smtClean="0">
                          <a:solidFill>
                            <a:schemeClr val="tx1"/>
                          </a:solidFill>
                        </a:rPr>
                        <a:t> - trainees : ArrayList&lt;Trainee&gt;</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5149">
                <a:tc>
                  <a:txBody>
                    <a:bodyPr/>
                    <a:lstStyle/>
                    <a:p>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898271068"/>
              </p:ext>
            </p:extLst>
          </p:nvPr>
        </p:nvGraphicFramePr>
        <p:xfrm>
          <a:off x="6888088" y="2507450"/>
          <a:ext cx="2906713" cy="1602556"/>
        </p:xfrm>
        <a:graphic>
          <a:graphicData uri="http://schemas.openxmlformats.org/drawingml/2006/table">
            <a:tbl>
              <a:tblPr firstRow="1" bandRow="1">
                <a:tableStyleId>{5C22544A-7EE6-4342-B048-85BDC9FD1C3A}</a:tableStyleId>
              </a:tblPr>
              <a:tblGrid>
                <a:gridCol w="2906713">
                  <a:extLst>
                    <a:ext uri="{9D8B030D-6E8A-4147-A177-3AD203B41FA5}">
                      <a16:colId xmlns:a16="http://schemas.microsoft.com/office/drawing/2014/main" val="20000"/>
                    </a:ext>
                  </a:extLst>
                </a:gridCol>
              </a:tblGrid>
              <a:tr h="443807">
                <a:tc>
                  <a:txBody>
                    <a:bodyPr/>
                    <a:lstStyle/>
                    <a:p>
                      <a:pPr algn="ctr"/>
                      <a:r>
                        <a:rPr lang="en-GB" sz="1800" dirty="0" smtClean="0">
                          <a:solidFill>
                            <a:schemeClr val="tx1"/>
                          </a:solidFill>
                        </a:rPr>
                        <a:t>Trainee</a:t>
                      </a:r>
                      <a:endParaRPr lang="en-GB" sz="18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4">
                <a:tc>
                  <a:txBody>
                    <a:bodyPr/>
                    <a:lstStyle/>
                    <a:p>
                      <a:r>
                        <a:rPr lang="en-GB" sz="1600" dirty="0" smtClean="0">
                          <a:solidFill>
                            <a:schemeClr val="tx1"/>
                          </a:solidFill>
                        </a:rPr>
                        <a:t> - name : String</a:t>
                      </a:r>
                    </a:p>
                    <a:p>
                      <a:r>
                        <a:rPr lang="en-GB" sz="1600" dirty="0" smtClean="0">
                          <a:solidFill>
                            <a:schemeClr val="tx1"/>
                          </a:solidFill>
                        </a:rPr>
                        <a:t> - stream</a:t>
                      </a:r>
                      <a:r>
                        <a:rPr lang="en-GB" sz="1600" baseline="0" dirty="0" smtClean="0">
                          <a:solidFill>
                            <a:schemeClr val="tx1"/>
                          </a:solidFill>
                        </a:rPr>
                        <a:t> : String</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6" name="TextBox 15"/>
          <p:cNvSpPr txBox="1"/>
          <p:nvPr/>
        </p:nvSpPr>
        <p:spPr>
          <a:xfrm>
            <a:off x="479376" y="4553361"/>
            <a:ext cx="6984776"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A solid line with an diamond represents an aggregation.</a:t>
            </a:r>
            <a:endParaRPr lang="en-GB" dirty="0">
              <a:latin typeface="Arial" panose="020B0604020202020204" pitchFamily="34" charset="0"/>
              <a:cs typeface="Arial" panose="020B0604020202020204" pitchFamily="34" charset="0"/>
            </a:endParaRPr>
          </a:p>
        </p:txBody>
      </p:sp>
      <p:sp>
        <p:nvSpPr>
          <p:cNvPr id="5" name="Diamond 4"/>
          <p:cNvSpPr/>
          <p:nvPr/>
        </p:nvSpPr>
        <p:spPr>
          <a:xfrm>
            <a:off x="5118036" y="2982431"/>
            <a:ext cx="576064" cy="392343"/>
          </a:xfrm>
          <a:prstGeom prst="diamond">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926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Dependency</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smtClean="0">
                <a:latin typeface="Arial" panose="020B0604020202020204" pitchFamily="34" charset="0"/>
                <a:ea typeface="Open Sans Extrabold" panose="020B0906030804020204" pitchFamily="34" charset="0"/>
                <a:cs typeface="Arial" panose="020B0604020202020204" pitchFamily="34" charset="0"/>
              </a:rPr>
              <a:t>What is a dependency?</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Association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Aggregation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panose="020B0604020202020204" pitchFamily="34" charset="0"/>
                <a:ea typeface="Open Sans Extrabold" panose="020B0906030804020204" pitchFamily="34" charset="0"/>
                <a:cs typeface="Arial" panose="020B0604020202020204" pitchFamily="34" charset="0"/>
              </a:rPr>
              <a:t>Composition</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426878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Composition</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79376" y="1460759"/>
            <a:ext cx="9145016"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An object of one class belongs to an object of another class and can’t exist without it.</a:t>
            </a:r>
          </a:p>
        </p:txBody>
      </p:sp>
      <p:cxnSp>
        <p:nvCxnSpPr>
          <p:cNvPr id="4" name="Straight Arrow Connector 3"/>
          <p:cNvCxnSpPr/>
          <p:nvPr/>
        </p:nvCxnSpPr>
        <p:spPr>
          <a:xfrm>
            <a:off x="5694099" y="3178602"/>
            <a:ext cx="1193988" cy="0"/>
          </a:xfrm>
          <a:prstGeom prst="straightConnector1">
            <a:avLst/>
          </a:prstGeom>
          <a:ln w="41275">
            <a:solidFill>
              <a:schemeClr val="tx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3169794029"/>
              </p:ext>
            </p:extLst>
          </p:nvPr>
        </p:nvGraphicFramePr>
        <p:xfrm>
          <a:off x="1919536" y="2507450"/>
          <a:ext cx="3168352" cy="1393227"/>
        </p:xfrm>
        <a:graphic>
          <a:graphicData uri="http://schemas.openxmlformats.org/drawingml/2006/table">
            <a:tbl>
              <a:tblPr firstRow="1" bandRow="1">
                <a:tableStyleId>{5C22544A-7EE6-4342-B048-85BDC9FD1C3A}</a:tableStyleId>
              </a:tblPr>
              <a:tblGrid>
                <a:gridCol w="3168352">
                  <a:extLst>
                    <a:ext uri="{9D8B030D-6E8A-4147-A177-3AD203B41FA5}">
                      <a16:colId xmlns:a16="http://schemas.microsoft.com/office/drawing/2014/main" val="20000"/>
                    </a:ext>
                  </a:extLst>
                </a:gridCol>
              </a:tblGrid>
              <a:tr h="342981">
                <a:tc>
                  <a:txBody>
                    <a:bodyPr/>
                    <a:lstStyle/>
                    <a:p>
                      <a:pPr algn="ctr"/>
                      <a:r>
                        <a:rPr lang="en-GB" sz="1800" dirty="0" smtClean="0">
                          <a:solidFill>
                            <a:schemeClr val="tx1"/>
                          </a:solidFill>
                        </a:rPr>
                        <a:t>Academy</a:t>
                      </a:r>
                      <a:endParaRPr lang="en-GB" sz="18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79505">
                <a:tc>
                  <a:txBody>
                    <a:bodyPr/>
                    <a:lstStyle/>
                    <a:p>
                      <a:r>
                        <a:rPr lang="en-GB" sz="1600" baseline="0" dirty="0" smtClean="0">
                          <a:solidFill>
                            <a:schemeClr val="tx1"/>
                          </a:solidFill>
                        </a:rPr>
                        <a:t> - classrooms : ArrayList&lt;Classroom&gt;</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7892">
                <a:tc>
                  <a:txBody>
                    <a:bodyPr/>
                    <a:lstStyle/>
                    <a:p>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663481794"/>
              </p:ext>
            </p:extLst>
          </p:nvPr>
        </p:nvGraphicFramePr>
        <p:xfrm>
          <a:off x="6888087" y="2477550"/>
          <a:ext cx="2906713" cy="1400278"/>
        </p:xfrm>
        <a:graphic>
          <a:graphicData uri="http://schemas.openxmlformats.org/drawingml/2006/table">
            <a:tbl>
              <a:tblPr firstRow="1" bandRow="1">
                <a:tableStyleId>{5C22544A-7EE6-4342-B048-85BDC9FD1C3A}</a:tableStyleId>
              </a:tblPr>
              <a:tblGrid>
                <a:gridCol w="2906713">
                  <a:extLst>
                    <a:ext uri="{9D8B030D-6E8A-4147-A177-3AD203B41FA5}">
                      <a16:colId xmlns:a16="http://schemas.microsoft.com/office/drawing/2014/main" val="20000"/>
                    </a:ext>
                  </a:extLst>
                </a:gridCol>
              </a:tblGrid>
              <a:tr h="467691">
                <a:tc>
                  <a:txBody>
                    <a:bodyPr/>
                    <a:lstStyle/>
                    <a:p>
                      <a:pPr algn="ctr"/>
                      <a:r>
                        <a:rPr lang="en-GB" sz="1800" dirty="0" smtClean="0">
                          <a:solidFill>
                            <a:schemeClr val="tx1"/>
                          </a:solidFill>
                        </a:rPr>
                        <a:t>Classroom</a:t>
                      </a:r>
                      <a:endParaRPr lang="en-GB" sz="18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GB" sz="1600" dirty="0" smtClean="0">
                          <a:solidFill>
                            <a:schemeClr val="tx1"/>
                          </a:solidFill>
                        </a:rPr>
                        <a:t> - name : String</a:t>
                      </a:r>
                    </a:p>
                    <a:p>
                      <a:r>
                        <a:rPr lang="en-GB" sz="1600" dirty="0" smtClean="0">
                          <a:solidFill>
                            <a:schemeClr val="tx1"/>
                          </a:solidFill>
                        </a:rPr>
                        <a:t> </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3397">
                <a:tc>
                  <a:txBody>
                    <a:bodyPr/>
                    <a:lstStyle/>
                    <a:p>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6" name="TextBox 15"/>
          <p:cNvSpPr txBox="1"/>
          <p:nvPr/>
        </p:nvSpPr>
        <p:spPr>
          <a:xfrm>
            <a:off x="479376" y="4553361"/>
            <a:ext cx="6984776"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A solid line with a solid diamond represents a composition.</a:t>
            </a:r>
            <a:endParaRPr lang="en-GB" dirty="0">
              <a:latin typeface="Arial" panose="020B0604020202020204" pitchFamily="34" charset="0"/>
              <a:cs typeface="Arial" panose="020B0604020202020204" pitchFamily="34" charset="0"/>
            </a:endParaRPr>
          </a:p>
        </p:txBody>
      </p:sp>
      <p:sp>
        <p:nvSpPr>
          <p:cNvPr id="5" name="Diamond 4"/>
          <p:cNvSpPr/>
          <p:nvPr/>
        </p:nvSpPr>
        <p:spPr>
          <a:xfrm>
            <a:off x="5118035" y="2982431"/>
            <a:ext cx="576064" cy="392343"/>
          </a:xfrm>
          <a:prstGeom prst="diamond">
            <a:avLst/>
          </a:prstGeom>
          <a:solidFill>
            <a:schemeClr val="tx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0640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Composition</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79376" y="1460759"/>
            <a:ext cx="9145016"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The composition is coded using an inner class.</a:t>
            </a:r>
          </a:p>
        </p:txBody>
      </p:sp>
      <p:sp>
        <p:nvSpPr>
          <p:cNvPr id="11" name="Rectangle 10">
            <a:extLst>
              <a:ext uri="{FF2B5EF4-FFF2-40B4-BE49-F238E27FC236}">
                <a16:creationId xmlns:a16="http://schemas.microsoft.com/office/drawing/2014/main" id="{04AD304D-C2F6-49BB-B851-64CE03A3A91A}"/>
              </a:ext>
            </a:extLst>
          </p:cNvPr>
          <p:cNvSpPr/>
          <p:nvPr/>
        </p:nvSpPr>
        <p:spPr>
          <a:xfrm>
            <a:off x="2677195" y="2333578"/>
            <a:ext cx="6336704" cy="286232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class Academy {</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private List&lt;Classroom&gt; classrooms;</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b="1" dirty="0" smtClean="0">
                <a:solidFill>
                  <a:srgbClr val="00B0F0"/>
                </a:solidFill>
                <a:latin typeface="Consolas" panose="020B0609020204030204" pitchFamily="49" charset="0"/>
                <a:ea typeface="ヒラギノ角ゴ Pro W3" pitchFamily="-112" charset="-128"/>
                <a:cs typeface="Consolas" panose="020B0609020204030204" pitchFamily="49" charset="0"/>
              </a:rPr>
              <a:t>	public class Classroom {</a:t>
            </a:r>
          </a:p>
          <a:p>
            <a:pPr eaLnBrk="0" hangingPunct="0"/>
            <a:endParaRPr lang="en-GB"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b="1" dirty="0" smtClean="0">
                <a:solidFill>
                  <a:srgbClr val="00B0F0"/>
                </a:solidFill>
                <a:latin typeface="Consolas" panose="020B0609020204030204" pitchFamily="49" charset="0"/>
                <a:ea typeface="ヒラギノ角ゴ Pro W3" pitchFamily="-112" charset="-128"/>
                <a:cs typeface="Consolas" panose="020B0609020204030204" pitchFamily="49" charset="0"/>
              </a:rPr>
              <a:t>	}</a:t>
            </a:r>
            <a:endParaRPr lang="en-US"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p>
        </p:txBody>
      </p:sp>
    </p:spTree>
    <p:extLst>
      <p:ext uri="{BB962C8B-B14F-4D97-AF65-F5344CB8AC3E}">
        <p14:creationId xmlns:p14="http://schemas.microsoft.com/office/powerpoint/2010/main" val="294470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6"/>
          <p:cNvSpPr txBox="1">
            <a:spLocks/>
          </p:cNvSpPr>
          <p:nvPr/>
        </p:nvSpPr>
        <p:spPr>
          <a:xfrm>
            <a:off x="1524001" y="3581400"/>
            <a:ext cx="10496551" cy="3276600"/>
          </a:xfrm>
          <a:prstGeom prst="rect">
            <a:avLst/>
          </a:prstGeom>
        </p:spPr>
        <p:txBody>
          <a:bodyPr vert="horz" lIns="91440" tIns="45720" rIns="91440" bIns="45720" rtlCol="0">
            <a:normAutofit/>
          </a:bodyPr>
          <a:lstStyle/>
          <a:p>
            <a:pPr marL="174625" marR="0" lvl="0" indent="-174625" algn="l" defTabSz="914400" rtl="0" eaLnBrk="0" fontAlgn="auto" latinLnBrk="0" hangingPunct="0">
              <a:lnSpc>
                <a:spcPct val="100000"/>
              </a:lnSpc>
              <a:spcBef>
                <a:spcPct val="60000"/>
              </a:spcBef>
              <a:spcAft>
                <a:spcPts val="0"/>
              </a:spcAft>
              <a:buClr>
                <a:schemeClr val="bg2"/>
              </a:buClr>
              <a:buSzTx/>
              <a:buFont typeface="Wingdings" pitchFamily="2" charset="2"/>
              <a:buNone/>
              <a:tabLst/>
              <a:defRPr/>
            </a:pPr>
            <a:endParaRPr kumimoji="0" lang="en-GB"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Questions</a:t>
            </a:r>
            <a:endParaRPr lang="en-GB" dirty="0">
              <a:latin typeface="Arial Black" panose="020B0A04020102020204" pitchFamily="34" charset="0"/>
            </a:endParaRPr>
          </a:p>
        </p:txBody>
      </p:sp>
      <p:grpSp>
        <p:nvGrpSpPr>
          <p:cNvPr id="9" name="Group 8">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10"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11"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pic>
        <p:nvPicPr>
          <p:cNvPr id="12"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376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smtClean="0">
                <a:latin typeface="Arial" panose="020B0604020202020204" pitchFamily="34" charset="0"/>
              </a:rPr>
              <a:t>You should now be able to:</a:t>
            </a:r>
            <a:endParaRPr lang="en-GB" dirty="0">
              <a:latin typeface="Arial" panose="020B0604020202020204" pitchFamily="34" charset="0"/>
            </a:endParaRP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sp>
        <p:nvSpPr>
          <p:cNvPr id="3" name="Rectangle 2"/>
          <p:cNvSpPr/>
          <p:nvPr/>
        </p:nvSpPr>
        <p:spPr>
          <a:xfrm>
            <a:off x="1296000" y="1772816"/>
            <a:ext cx="8112368" cy="3690177"/>
          </a:xfrm>
          <a:prstGeom prst="rect">
            <a:avLst/>
          </a:prstGeom>
        </p:spPr>
        <p:txBody>
          <a:bodyPr wrap="square">
            <a:spAutoFit/>
          </a:bodyPr>
          <a:lstStyle/>
          <a:p>
            <a:pPr marL="285750" indent="-285750">
              <a:lnSpc>
                <a:spcPct val="200000"/>
              </a:lnSpc>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E</a:t>
            </a:r>
            <a:r>
              <a:rPr lang="en-GB" altLang="en-US" sz="2000" dirty="0" smtClean="0">
                <a:latin typeface="Arial" panose="020B0604020202020204" pitchFamily="34" charset="0"/>
                <a:cs typeface="Arial" panose="020B0604020202020204" pitchFamily="34" charset="0"/>
              </a:rPr>
              <a:t>xplain the 4 types of dependency</a:t>
            </a: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Identify the 4 dependency connectors in UML</a:t>
            </a:r>
          </a:p>
          <a:p>
            <a:pPr marL="285750" indent="-285750">
              <a:lnSpc>
                <a:spcPct val="200000"/>
              </a:lnSpc>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a:lnSpc>
                <a:spcPct val="200000"/>
              </a:lnSpc>
              <a:buClr>
                <a:schemeClr val="accent1"/>
              </a:buClr>
              <a:buSzPct val="100000"/>
            </a:pP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868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After completing this module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sp>
        <p:nvSpPr>
          <p:cNvPr id="3" name="Rectangle 2"/>
          <p:cNvSpPr/>
          <p:nvPr/>
        </p:nvSpPr>
        <p:spPr>
          <a:xfrm>
            <a:off x="1296000" y="1772816"/>
            <a:ext cx="8112368" cy="3690177"/>
          </a:xfrm>
          <a:prstGeom prst="rect">
            <a:avLst/>
          </a:prstGeom>
        </p:spPr>
        <p:txBody>
          <a:bodyPr wrap="square">
            <a:spAutoFit/>
          </a:bodyPr>
          <a:lstStyle/>
          <a:p>
            <a:pPr marL="285750" indent="-285750">
              <a:lnSpc>
                <a:spcPct val="200000"/>
              </a:lnSpc>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E</a:t>
            </a:r>
            <a:r>
              <a:rPr lang="en-GB" altLang="en-US" sz="2000" dirty="0" smtClean="0">
                <a:latin typeface="Arial" panose="020B0604020202020204" pitchFamily="34" charset="0"/>
                <a:cs typeface="Arial" panose="020B0604020202020204" pitchFamily="34" charset="0"/>
              </a:rPr>
              <a:t>xplain the 4 types of dependency</a:t>
            </a: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Identify the 4 dependency connectors in UML</a:t>
            </a:r>
          </a:p>
          <a:p>
            <a:pPr marL="285750" indent="-285750">
              <a:lnSpc>
                <a:spcPct val="200000"/>
              </a:lnSpc>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a:lnSpc>
                <a:spcPct val="200000"/>
              </a:lnSpc>
              <a:buClr>
                <a:schemeClr val="accent1"/>
              </a:buClr>
              <a:buSzPct val="100000"/>
            </a:pP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7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Dependency</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smtClean="0">
                <a:latin typeface="Arial" panose="020B0604020202020204" pitchFamily="34" charset="0"/>
                <a:ea typeface="Open Sans Extrabold" panose="020B0906030804020204" pitchFamily="34" charset="0"/>
                <a:cs typeface="Arial" panose="020B0604020202020204" pitchFamily="34" charset="0"/>
              </a:rPr>
              <a:t>What is a dependency?</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Association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Aggregation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Composition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168783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What is a dependency?</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79376" y="1460759"/>
            <a:ext cx="9145016" cy="2031325"/>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When an object of one class relies on an object of another class.</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There are 4 types of dependency (listed in ascending order of strength):</a:t>
            </a:r>
          </a:p>
          <a:p>
            <a:pPr marL="742950" lvl="1"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Dependency</a:t>
            </a:r>
          </a:p>
          <a:p>
            <a:pPr marL="742950" lvl="1"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Association</a:t>
            </a:r>
          </a:p>
          <a:p>
            <a:pPr marL="742950" lvl="1"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Aggregation</a:t>
            </a:r>
          </a:p>
          <a:p>
            <a:pPr marL="742950" lvl="1"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Composition</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509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a:ea typeface="Open Sans Extrabold" panose="020B0906030804020204" pitchFamily="34" charset="0"/>
                <a:cs typeface="Arial"/>
              </a:rPr>
              <a:t>Dependency</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smtClean="0">
                <a:latin typeface="Arial" panose="020B0604020202020204" pitchFamily="34" charset="0"/>
                <a:ea typeface="Open Sans Extrabold" panose="020B0906030804020204" pitchFamily="34" charset="0"/>
                <a:cs typeface="Arial" panose="020B0604020202020204" pitchFamily="34" charset="0"/>
              </a:rPr>
              <a:t>What is a dependency?</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Association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Aggregation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Composition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290006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Dependency</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79376" y="1460759"/>
            <a:ext cx="9145016"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One class uses an object of another class as a method argument or return type.</a:t>
            </a:r>
          </a:p>
        </p:txBody>
      </p:sp>
      <p:cxnSp>
        <p:nvCxnSpPr>
          <p:cNvPr id="4" name="Straight Arrow Connector 3"/>
          <p:cNvCxnSpPr/>
          <p:nvPr/>
        </p:nvCxnSpPr>
        <p:spPr>
          <a:xfrm>
            <a:off x="4871864" y="3186900"/>
            <a:ext cx="1800200" cy="0"/>
          </a:xfrm>
          <a:prstGeom prst="straightConnector1">
            <a:avLst/>
          </a:prstGeom>
          <a:ln w="41275">
            <a:solidFill>
              <a:schemeClr val="tx1"/>
            </a:solidFill>
            <a:prstDash val="dash"/>
            <a:headEnd type="none"/>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223868916"/>
              </p:ext>
            </p:extLst>
          </p:nvPr>
        </p:nvGraphicFramePr>
        <p:xfrm>
          <a:off x="1965151" y="2507450"/>
          <a:ext cx="2906713" cy="1358900"/>
        </p:xfrm>
        <a:graphic>
          <a:graphicData uri="http://schemas.openxmlformats.org/drawingml/2006/table">
            <a:tbl>
              <a:tblPr firstRow="1" bandRow="1">
                <a:tableStyleId>{5C22544A-7EE6-4342-B048-85BDC9FD1C3A}</a:tableStyleId>
              </a:tblPr>
              <a:tblGrid>
                <a:gridCol w="2906713">
                  <a:extLst>
                    <a:ext uri="{9D8B030D-6E8A-4147-A177-3AD203B41FA5}">
                      <a16:colId xmlns:a16="http://schemas.microsoft.com/office/drawing/2014/main" val="20000"/>
                    </a:ext>
                  </a:extLst>
                </a:gridCol>
              </a:tblGrid>
              <a:tr h="443807">
                <a:tc>
                  <a:txBody>
                    <a:bodyPr/>
                    <a:lstStyle/>
                    <a:p>
                      <a:pPr algn="ctr"/>
                      <a:r>
                        <a:rPr lang="en-GB" sz="1800" dirty="0" smtClean="0">
                          <a:solidFill>
                            <a:schemeClr val="tx1"/>
                          </a:solidFill>
                        </a:rPr>
                        <a:t>Trainee</a:t>
                      </a:r>
                      <a:endParaRPr lang="en-GB" sz="18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4">
                <a:tc>
                  <a:txBody>
                    <a:bodyPr/>
                    <a:lstStyle/>
                    <a:p>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r>
                        <a:rPr lang="en-GB" sz="1600" dirty="0" smtClean="0">
                          <a:solidFill>
                            <a:schemeClr val="tx1"/>
                          </a:solidFill>
                        </a:rPr>
                        <a:t>+</a:t>
                      </a:r>
                      <a:r>
                        <a:rPr lang="en-GB" sz="1600" baseline="0" dirty="0" smtClean="0">
                          <a:solidFill>
                            <a:schemeClr val="tx1"/>
                          </a:solidFill>
                        </a:rPr>
                        <a:t> </a:t>
                      </a:r>
                      <a:r>
                        <a:rPr lang="en-GB" sz="1600" baseline="0" dirty="0" err="1" smtClean="0">
                          <a:solidFill>
                            <a:schemeClr val="tx1"/>
                          </a:solidFill>
                        </a:rPr>
                        <a:t>takeExam</a:t>
                      </a:r>
                      <a:r>
                        <a:rPr lang="en-GB" sz="1600" baseline="0" dirty="0" smtClean="0">
                          <a:solidFill>
                            <a:schemeClr val="tx1"/>
                          </a:solidFill>
                        </a:rPr>
                        <a:t>(Exam exam) : </a:t>
                      </a:r>
                      <a:r>
                        <a:rPr lang="en-GB" sz="1600" baseline="0" dirty="0" err="1" smtClean="0">
                          <a:solidFill>
                            <a:schemeClr val="tx1"/>
                          </a:solidFill>
                        </a:rPr>
                        <a:t>int</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708491069"/>
              </p:ext>
            </p:extLst>
          </p:nvPr>
        </p:nvGraphicFramePr>
        <p:xfrm>
          <a:off x="6672064" y="2507450"/>
          <a:ext cx="3456384" cy="135890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000"/>
                    </a:ext>
                  </a:extLst>
                </a:gridCol>
              </a:tblGrid>
              <a:tr h="443807">
                <a:tc>
                  <a:txBody>
                    <a:bodyPr/>
                    <a:lstStyle/>
                    <a:p>
                      <a:pPr algn="ctr"/>
                      <a:r>
                        <a:rPr lang="en-GB" sz="1800" dirty="0" smtClean="0">
                          <a:solidFill>
                            <a:schemeClr val="tx1"/>
                          </a:solidFill>
                        </a:rPr>
                        <a:t>Exam</a:t>
                      </a:r>
                      <a:endParaRPr lang="en-GB" sz="18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4">
                <a:tc>
                  <a:txBody>
                    <a:bodyPr/>
                    <a:lstStyle/>
                    <a:p>
                      <a:r>
                        <a:rPr lang="en-GB" sz="1600" dirty="0" smtClean="0">
                          <a:solidFill>
                            <a:schemeClr val="tx1"/>
                          </a:solidFill>
                        </a:rPr>
                        <a:t> - questions : ArrayList&lt;String&gt;</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r>
                        <a:rPr lang="en-GB" sz="1600" dirty="0" smtClean="0">
                          <a:solidFill>
                            <a:schemeClr val="tx1"/>
                          </a:solidFill>
                        </a:rPr>
                        <a:t>+</a:t>
                      </a:r>
                      <a:r>
                        <a:rPr lang="en-GB" sz="1600" baseline="0" dirty="0" smtClean="0">
                          <a:solidFill>
                            <a:schemeClr val="tx1"/>
                          </a:solidFill>
                        </a:rPr>
                        <a:t> </a:t>
                      </a:r>
                      <a:r>
                        <a:rPr lang="en-GB" sz="1600" baseline="0" dirty="0" err="1" smtClean="0">
                          <a:solidFill>
                            <a:schemeClr val="tx1"/>
                          </a:solidFill>
                        </a:rPr>
                        <a:t>getAllQuestions</a:t>
                      </a:r>
                      <a:r>
                        <a:rPr lang="en-GB" sz="1600" baseline="0" dirty="0" smtClean="0">
                          <a:solidFill>
                            <a:schemeClr val="tx1"/>
                          </a:solidFill>
                        </a:rPr>
                        <a:t>() : ArrayList&lt;String&gt;</a:t>
                      </a:r>
                    </a:p>
                    <a:p>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6" name="TextBox 15"/>
          <p:cNvSpPr txBox="1"/>
          <p:nvPr/>
        </p:nvSpPr>
        <p:spPr>
          <a:xfrm>
            <a:off x="479376" y="4553361"/>
            <a:ext cx="6984776"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A broken arrow with an open head represents a dependency</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709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Dependency</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smtClean="0">
                <a:latin typeface="Arial" panose="020B0604020202020204" pitchFamily="34" charset="0"/>
                <a:ea typeface="Open Sans Extrabold" panose="020B0906030804020204" pitchFamily="34" charset="0"/>
                <a:cs typeface="Arial" panose="020B0604020202020204" pitchFamily="34" charset="0"/>
              </a:rPr>
              <a:t>What is a dependency?</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a:ea typeface="Open Sans Extrabold" panose="020B0906030804020204" pitchFamily="34" charset="0"/>
                <a:cs typeface="Arial"/>
              </a:rPr>
              <a:t>Association</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Aggregation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Composition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379686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Association</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79376" y="1460759"/>
            <a:ext cx="9145016"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One class has an object of another class as an attribute.</a:t>
            </a:r>
          </a:p>
        </p:txBody>
      </p:sp>
      <p:cxnSp>
        <p:nvCxnSpPr>
          <p:cNvPr id="4" name="Straight Arrow Connector 3"/>
          <p:cNvCxnSpPr/>
          <p:nvPr/>
        </p:nvCxnSpPr>
        <p:spPr>
          <a:xfrm>
            <a:off x="5087888" y="3186900"/>
            <a:ext cx="1800200" cy="0"/>
          </a:xfrm>
          <a:prstGeom prst="straightConnector1">
            <a:avLst/>
          </a:prstGeom>
          <a:ln w="41275">
            <a:solidFill>
              <a:schemeClr val="tx1"/>
            </a:solidFill>
            <a:prstDash val="solid"/>
            <a:headEnd type="none"/>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24199645"/>
              </p:ext>
            </p:extLst>
          </p:nvPr>
        </p:nvGraphicFramePr>
        <p:xfrm>
          <a:off x="2181175" y="2507450"/>
          <a:ext cx="2906713" cy="1401548"/>
        </p:xfrm>
        <a:graphic>
          <a:graphicData uri="http://schemas.openxmlformats.org/drawingml/2006/table">
            <a:tbl>
              <a:tblPr firstRow="1" bandRow="1">
                <a:tableStyleId>{5C22544A-7EE6-4342-B048-85BDC9FD1C3A}</a:tableStyleId>
              </a:tblPr>
              <a:tblGrid>
                <a:gridCol w="2906713">
                  <a:extLst>
                    <a:ext uri="{9D8B030D-6E8A-4147-A177-3AD203B41FA5}">
                      <a16:colId xmlns:a16="http://schemas.microsoft.com/office/drawing/2014/main" val="20000"/>
                    </a:ext>
                  </a:extLst>
                </a:gridCol>
              </a:tblGrid>
              <a:tr h="386827">
                <a:tc>
                  <a:txBody>
                    <a:bodyPr/>
                    <a:lstStyle/>
                    <a:p>
                      <a:pPr algn="ctr"/>
                      <a:r>
                        <a:rPr lang="en-GB" sz="1800" dirty="0" smtClean="0">
                          <a:solidFill>
                            <a:schemeClr val="tx1"/>
                          </a:solidFill>
                        </a:rPr>
                        <a:t>Classroom</a:t>
                      </a:r>
                      <a:endParaRPr lang="en-GB" sz="18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09572">
                <a:tc>
                  <a:txBody>
                    <a:bodyPr/>
                    <a:lstStyle/>
                    <a:p>
                      <a:r>
                        <a:rPr lang="en-GB" sz="1600" baseline="0" dirty="0" smtClean="0">
                          <a:solidFill>
                            <a:schemeClr val="tx1"/>
                          </a:solidFill>
                        </a:rPr>
                        <a:t> - trainer : Trainer</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5149">
                <a:tc>
                  <a:txBody>
                    <a:bodyPr/>
                    <a:lstStyle/>
                    <a:p>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334278589"/>
              </p:ext>
            </p:extLst>
          </p:nvPr>
        </p:nvGraphicFramePr>
        <p:xfrm>
          <a:off x="6888088" y="2507450"/>
          <a:ext cx="2906713" cy="1358900"/>
        </p:xfrm>
        <a:graphic>
          <a:graphicData uri="http://schemas.openxmlformats.org/drawingml/2006/table">
            <a:tbl>
              <a:tblPr firstRow="1" bandRow="1">
                <a:tableStyleId>{5C22544A-7EE6-4342-B048-85BDC9FD1C3A}</a:tableStyleId>
              </a:tblPr>
              <a:tblGrid>
                <a:gridCol w="2906713">
                  <a:extLst>
                    <a:ext uri="{9D8B030D-6E8A-4147-A177-3AD203B41FA5}">
                      <a16:colId xmlns:a16="http://schemas.microsoft.com/office/drawing/2014/main" val="20000"/>
                    </a:ext>
                  </a:extLst>
                </a:gridCol>
              </a:tblGrid>
              <a:tr h="443807">
                <a:tc>
                  <a:txBody>
                    <a:bodyPr/>
                    <a:lstStyle/>
                    <a:p>
                      <a:pPr algn="ctr"/>
                      <a:r>
                        <a:rPr lang="en-GB" sz="1800" dirty="0" smtClean="0">
                          <a:solidFill>
                            <a:schemeClr val="tx1"/>
                          </a:solidFill>
                        </a:rPr>
                        <a:t>Trainer</a:t>
                      </a:r>
                      <a:endParaRPr lang="en-GB" sz="18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4">
                <a:tc>
                  <a:txBody>
                    <a:bodyPr/>
                    <a:lstStyle/>
                    <a:p>
                      <a:r>
                        <a:rPr lang="en-GB" sz="1600" dirty="0" smtClean="0">
                          <a:solidFill>
                            <a:schemeClr val="tx1"/>
                          </a:solidFill>
                        </a:rPr>
                        <a:t> - name : String</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6" name="TextBox 15"/>
          <p:cNvSpPr txBox="1"/>
          <p:nvPr/>
        </p:nvSpPr>
        <p:spPr>
          <a:xfrm>
            <a:off x="479376" y="4553361"/>
            <a:ext cx="6984776"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A solid arrow with an open head represents an association</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581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Dependency Injection</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79376" y="1460759"/>
            <a:ext cx="9145016" cy="1200329"/>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In an association the two objects are usually created independently.</a:t>
            </a:r>
          </a:p>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One is then ‘injected’ into the other using either:</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A setter method: </a:t>
            </a:r>
            <a:endParaRPr lang="en-GB"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04AD304D-C2F6-49BB-B851-64CE03A3A91A}"/>
              </a:ext>
            </a:extLst>
          </p:cNvPr>
          <p:cNvSpPr/>
          <p:nvPr/>
        </p:nvSpPr>
        <p:spPr>
          <a:xfrm>
            <a:off x="1137109" y="2862709"/>
            <a:ext cx="5967003" cy="132343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Trainer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trainer</a:t>
            </a:r>
            <a:r>
              <a:rPr lang="en-GB" altLang="en-US" sz="2000" b="1" dirty="0" smtClean="0">
                <a:latin typeface="Consolas" panose="020B0609020204030204" pitchFamily="49" charset="0"/>
                <a:ea typeface="ヒラギノ角ゴ Pro W3" pitchFamily="-112" charset="-128"/>
                <a:cs typeface="Consolas" panose="020B0609020204030204" pitchFamily="49" charset="0"/>
              </a:rPr>
              <a:t> = new Trainer();</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Classroom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classroom</a:t>
            </a:r>
            <a:r>
              <a:rPr lang="en-GB" altLang="en-US" sz="2000" b="1" dirty="0" smtClean="0">
                <a:latin typeface="Consolas" panose="020B0609020204030204" pitchFamily="49" charset="0"/>
                <a:ea typeface="ヒラギノ角ゴ Pro W3" pitchFamily="-112" charset="-128"/>
                <a:cs typeface="Consolas" panose="020B0609020204030204" pitchFamily="49" charset="0"/>
              </a:rPr>
              <a:t> = new Classroom();</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b="1" dirty="0" err="1">
                <a:latin typeface="Consolas" panose="020B0609020204030204" pitchFamily="49" charset="0"/>
                <a:ea typeface="ヒラギノ角ゴ Pro W3" pitchFamily="-112" charset="-128"/>
                <a:cs typeface="Consolas" panose="020B0609020204030204" pitchFamily="49" charset="0"/>
              </a:rPr>
              <a:t>c</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lassroom.setTrainer</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r>
              <a:rPr lang="en-GB" altLang="en-US" sz="2000" b="1" dirty="0" smtClean="0">
                <a:solidFill>
                  <a:srgbClr val="00B0F0"/>
                </a:solidFill>
                <a:latin typeface="Consolas" panose="020B0609020204030204" pitchFamily="49" charset="0"/>
                <a:ea typeface="ヒラギノ角ゴ Pro W3" pitchFamily="-112" charset="-128"/>
                <a:cs typeface="Consolas" panose="020B0609020204030204" pitchFamily="49" charset="0"/>
              </a:rPr>
              <a:t>trainer</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p:txBody>
      </p:sp>
      <p:sp>
        <p:nvSpPr>
          <p:cNvPr id="11" name="TextBox 10"/>
          <p:cNvSpPr txBox="1"/>
          <p:nvPr/>
        </p:nvSpPr>
        <p:spPr>
          <a:xfrm>
            <a:off x="479376" y="4399723"/>
            <a:ext cx="9145016" cy="369332"/>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Or the constructor: </a:t>
            </a:r>
            <a:endParaRPr lang="en-GB"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04AD304D-C2F6-49BB-B851-64CE03A3A91A}"/>
              </a:ext>
            </a:extLst>
          </p:cNvPr>
          <p:cNvSpPr/>
          <p:nvPr/>
        </p:nvSpPr>
        <p:spPr>
          <a:xfrm>
            <a:off x="1137109" y="4965258"/>
            <a:ext cx="6615075" cy="70788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Trainer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trainer</a:t>
            </a:r>
            <a:r>
              <a:rPr lang="en-GB" altLang="en-US" sz="2000" b="1" dirty="0" smtClean="0">
                <a:latin typeface="Consolas" panose="020B0609020204030204" pitchFamily="49" charset="0"/>
                <a:ea typeface="ヒラギノ角ゴ Pro W3" pitchFamily="-112" charset="-128"/>
                <a:cs typeface="Consolas" panose="020B0609020204030204" pitchFamily="49" charset="0"/>
              </a:rPr>
              <a:t> = new Trainer();</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Classroom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classroom</a:t>
            </a:r>
            <a:r>
              <a:rPr lang="en-GB" altLang="en-US" sz="2000" b="1" dirty="0" smtClean="0">
                <a:latin typeface="Consolas" panose="020B0609020204030204" pitchFamily="49" charset="0"/>
                <a:ea typeface="ヒラギノ角ゴ Pro W3" pitchFamily="-112" charset="-128"/>
                <a:cs typeface="Consolas" panose="020B0609020204030204" pitchFamily="49" charset="0"/>
              </a:rPr>
              <a:t> = new Classroom(</a:t>
            </a:r>
            <a:r>
              <a:rPr lang="en-GB"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rPr>
              <a:t>trainer</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p>
        </p:txBody>
      </p:sp>
    </p:spTree>
    <p:extLst>
      <p:ext uri="{BB962C8B-B14F-4D97-AF65-F5344CB8AC3E}">
        <p14:creationId xmlns:p14="http://schemas.microsoft.com/office/powerpoint/2010/main" val="39499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them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EE88C8CDC9E2488B297D32E73269D2" ma:contentTypeVersion="10" ma:contentTypeDescription="Create a new document." ma:contentTypeScope="" ma:versionID="c2cc168f48bf81a68810bb188b58a7c8">
  <xsd:schema xmlns:xsd="http://www.w3.org/2001/XMLSchema" xmlns:xs="http://www.w3.org/2001/XMLSchema" xmlns:p="http://schemas.microsoft.com/office/2006/metadata/properties" xmlns:ns2="9cbba8c0-0e12-446a-9b20-9bcfde6af09c" xmlns:ns3="944e74a0-7d5c-4d42-a856-ed6cbab6ff51" targetNamespace="http://schemas.microsoft.com/office/2006/metadata/properties" ma:root="true" ma:fieldsID="e8f014224a94a12079b57fa17f33de5c" ns2:_="" ns3:_="">
    <xsd:import namespace="9cbba8c0-0e12-446a-9b20-9bcfde6af09c"/>
    <xsd:import namespace="944e74a0-7d5c-4d42-a856-ed6cbab6ff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LengthInSecond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ba8c0-0e12-446a-9b20-9bcfde6af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4e74a0-7d5c-4d42-a856-ed6cbab6ff5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customXsn xmlns="http://schemas.microsoft.com/office/2006/metadata/customXsn">
  <xsnLocation/>
  <cached>False</cached>
  <openByDefault>False</openByDefault>
  <xsnScope>http://spsbtn001/academy/learning/commondevelopment/Shared Documents</xsnScope>
</customXsn>
</file>

<file path=customXml/itemProps1.xml><?xml version="1.0" encoding="utf-8"?>
<ds:datastoreItem xmlns:ds="http://schemas.openxmlformats.org/officeDocument/2006/customXml" ds:itemID="{EAEE06BC-C96A-493E-9D0E-8E01B8DC2ED9}">
  <ds:schemaRefs>
    <ds:schemaRef ds:uri="http://purl.org/dc/dcmitype/"/>
    <ds:schemaRef ds:uri="http://purl.org/dc/elements/1.1/"/>
    <ds:schemaRef ds:uri="http://purl.org/dc/terms/"/>
    <ds:schemaRef ds:uri="http://schemas.microsoft.com/office/2006/metadata/properties"/>
    <ds:schemaRef ds:uri="http://schemas.microsoft.com/office/infopath/2007/PartnerControls"/>
    <ds:schemaRef ds:uri="f7c81f6c-9744-46f1-8649-1f77e3ad5d93"/>
    <ds:schemaRef ds:uri="http://schemas.microsoft.com/office/2006/documentManagement/types"/>
    <ds:schemaRef ds:uri="http://schemas.openxmlformats.org/package/2006/metadata/core-properties"/>
    <ds:schemaRef ds:uri="$ListId:Shared Documents;"/>
    <ds:schemaRef ds:uri="http://www.w3.org/XML/1998/namespace"/>
  </ds:schemaRefs>
</ds:datastoreItem>
</file>

<file path=customXml/itemProps2.xml><?xml version="1.0" encoding="utf-8"?>
<ds:datastoreItem xmlns:ds="http://schemas.openxmlformats.org/officeDocument/2006/customXml" ds:itemID="{1FC726ED-D182-4B53-8CA2-2DD0348F16EA}">
  <ds:schemaRefs>
    <ds:schemaRef ds:uri="http://schemas.microsoft.com/sharepoint/v3/contenttype/forms"/>
  </ds:schemaRefs>
</ds:datastoreItem>
</file>

<file path=customXml/itemProps3.xml><?xml version="1.0" encoding="utf-8"?>
<ds:datastoreItem xmlns:ds="http://schemas.openxmlformats.org/officeDocument/2006/customXml" ds:itemID="{83E9B29F-8032-4E06-B695-BC897F517219}"/>
</file>

<file path=customXml/itemProps4.xml><?xml version="1.0" encoding="utf-8"?>
<ds:datastoreItem xmlns:ds="http://schemas.openxmlformats.org/officeDocument/2006/customXml" ds:itemID="{5A71EAF0-087D-4E73-8E94-4F816F85913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FDM theme</Template>
  <TotalTime>3485</TotalTime>
  <Words>551</Words>
  <Application>Microsoft Office PowerPoint</Application>
  <PresentationFormat>Widescreen</PresentationFormat>
  <Paragraphs>146</Paragraphs>
  <Slides>16</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MS PGothic</vt:lpstr>
      <vt:lpstr>MS PGothic</vt:lpstr>
      <vt:lpstr>Arial</vt:lpstr>
      <vt:lpstr>Arial Black</vt:lpstr>
      <vt:lpstr>Calibri</vt:lpstr>
      <vt:lpstr>Consolas</vt:lpstr>
      <vt:lpstr>Open Sans Extrabold</vt:lpstr>
      <vt:lpstr>新細明體</vt:lpstr>
      <vt:lpstr>Wingdings</vt:lpstr>
      <vt:lpstr>ヒラギノ角ゴ Pro W3</vt:lpstr>
      <vt:lpstr>FDM theme</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Dependencies</dc:title>
  <dc:creator>Donatien Kabwe</dc:creator>
  <cp:lastModifiedBy>Nick Lawton</cp:lastModifiedBy>
  <cp:revision>253</cp:revision>
  <dcterms:created xsi:type="dcterms:W3CDTF">2018-10-31T14:46:27Z</dcterms:created>
  <dcterms:modified xsi:type="dcterms:W3CDTF">2021-10-11T14:06:25Z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0x01010057EE88C8CDC9E2488B297D32E73269D2</vt:lpwstr>
  </property>
</Properties>
</file>