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21"/>
  </p:notesMasterIdLst>
  <p:sldIdLst>
    <p:sldId id="263" r:id="rId6"/>
    <p:sldId id="258" r:id="rId7"/>
    <p:sldId id="294" r:id="rId8"/>
    <p:sldId id="270" r:id="rId9"/>
    <p:sldId id="319" r:id="rId10"/>
    <p:sldId id="351" r:id="rId11"/>
    <p:sldId id="321" r:id="rId12"/>
    <p:sldId id="324" r:id="rId13"/>
    <p:sldId id="323" r:id="rId14"/>
    <p:sldId id="353" r:id="rId15"/>
    <p:sldId id="352" r:id="rId16"/>
    <p:sldId id="327" r:id="rId17"/>
    <p:sldId id="268" r:id="rId18"/>
    <p:sldId id="269" r:id="rId19"/>
    <p:sldId id="35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Dolan" initials="CD" lastIdx="5" clrIdx="0"/>
  <p:cmAuthor id="2" name="Scotty Boutin" initials="SB" lastIdx="21" clrIdx="1"/>
  <p:cmAuthor id="3" name="Billy McCarthy" initials="BM" lastIdx="1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2D9BF-E291-CC22-534F-3CCB87410810}" v="478" dt="2020-10-05T15:42:54.631"/>
    <p1510:client id="{36FF9A49-7279-AF6C-1758-F4301FB63BF2}" v="398" dt="2020-10-26T15:55:45.446"/>
    <p1510:client id="{4491A49B-8F06-0017-42C0-4F8447A95E56}" v="249" dt="2020-10-05T14:15:02.997"/>
    <p1510:client id="{51C33809-EC66-7477-9A51-7A51F5BA57BC}" v="28" dt="2020-10-08T15:37:20.393"/>
    <p1510:client id="{55C70670-8E49-54EF-2ED8-98C3BE7B255E}" v="4253" dt="2020-10-15T14:28:14.253"/>
    <p1510:client id="{A74B0750-6D7C-6139-348D-977837F10DC3}" v="43" dt="2020-10-06T16:16:43.139"/>
    <p1510:client id="{C2EE3782-55E2-08B2-C142-CBA71879B203}" v="2101" dt="2020-10-03T18:35:23.031"/>
    <p1510:client id="{D243ECEC-374C-CC1B-C0F3-2056D219157F}" v="37" dt="2019-02-07T14:18:30.592"/>
    <p1510:client id="{D3D651EE-46DD-22E7-1CA3-E0151D044352}" v="422" dt="2020-10-05T14:42:15.016"/>
    <p1510:client id="{E57D7952-87AC-2CFC-3B4F-82B17C406BD0}" v="278" dt="2020-10-05T12:08:31.158"/>
    <p1510:client id="{F271533F-9371-5C2E-1B05-E4A5F288F1C6}" v="346" dt="2020-10-05T11:47:04.247"/>
    <p1510:client id="{FFFEF462-CFE0-AA8E-B74C-E74A034C0C73}" v="29" dt="2019-02-07T04:43:31.589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55" autoAdjust="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7" Type="http://schemas.microsoft.com/office/2016/11/relationships/changesInfo" Target="changesInfos/changesInfo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Ernst" userId="S::ian.ernst@fdmgroup.com::c39454d5-ed6d-44dd-bc88-d9ea3a1a466f" providerId="AD" clId="Web-{36FF9A49-7279-AF6C-1758-F4301FB63BF2}"/>
    <pc:docChg chg="modSld sldOrd">
      <pc:chgData name="Ian Ernst" userId="S::ian.ernst@fdmgroup.com::c39454d5-ed6d-44dd-bc88-d9ea3a1a466f" providerId="AD" clId="Web-{36FF9A49-7279-AF6C-1758-F4301FB63BF2}" dt="2020-10-26T15:55:45.446" v="511" actId="1076"/>
      <pc:docMkLst>
        <pc:docMk/>
      </pc:docMkLst>
      <pc:sldChg chg="modSp modNotes">
        <pc:chgData name="Ian Ernst" userId="S::ian.ernst@fdmgroup.com::c39454d5-ed6d-44dd-bc88-d9ea3a1a466f" providerId="AD" clId="Web-{36FF9A49-7279-AF6C-1758-F4301FB63BF2}" dt="2020-10-26T15:55:45.446" v="511" actId="1076"/>
        <pc:sldMkLst>
          <pc:docMk/>
          <pc:sldMk cId="1559018292" sldId="323"/>
        </pc:sldMkLst>
        <pc:spChg chg="mod">
          <ac:chgData name="Ian Ernst" userId="S::ian.ernst@fdmgroup.com::c39454d5-ed6d-44dd-bc88-d9ea3a1a466f" providerId="AD" clId="Web-{36FF9A49-7279-AF6C-1758-F4301FB63BF2}" dt="2020-10-26T15:55:40.617" v="510" actId="14100"/>
          <ac:spMkLst>
            <pc:docMk/>
            <pc:sldMk cId="1559018292" sldId="323"/>
            <ac:spMk id="2" creationId="{CA8C1656-BD1B-4ECC-B44A-96378A09610E}"/>
          </ac:spMkLst>
        </pc:spChg>
        <pc:spChg chg="mod">
          <ac:chgData name="Ian Ernst" userId="S::ian.ernst@fdmgroup.com::c39454d5-ed6d-44dd-bc88-d9ea3a1a466f" providerId="AD" clId="Web-{36FF9A49-7279-AF6C-1758-F4301FB63BF2}" dt="2020-10-26T15:55:45.446" v="511" actId="1076"/>
          <ac:spMkLst>
            <pc:docMk/>
            <pc:sldMk cId="1559018292" sldId="323"/>
            <ac:spMk id="3" creationId="{1B37965C-7E96-448E-98E3-00792CFC0EA3}"/>
          </ac:spMkLst>
        </pc:spChg>
      </pc:sldChg>
      <pc:sldChg chg="modSp ord">
        <pc:chgData name="Ian Ernst" userId="S::ian.ernst@fdmgroup.com::c39454d5-ed6d-44dd-bc88-d9ea3a1a466f" providerId="AD" clId="Web-{36FF9A49-7279-AF6C-1758-F4301FB63BF2}" dt="2020-10-26T15:54:29.160" v="366" actId="14100"/>
        <pc:sldMkLst>
          <pc:docMk/>
          <pc:sldMk cId="3524434142" sldId="324"/>
        </pc:sldMkLst>
        <pc:spChg chg="mod">
          <ac:chgData name="Ian Ernst" userId="S::ian.ernst@fdmgroup.com::c39454d5-ed6d-44dd-bc88-d9ea3a1a466f" providerId="AD" clId="Web-{36FF9A49-7279-AF6C-1758-F4301FB63BF2}" dt="2020-10-26T15:54:29.160" v="366" actId="14100"/>
          <ac:spMkLst>
            <pc:docMk/>
            <pc:sldMk cId="3524434142" sldId="324"/>
            <ac:spMk id="2" creationId="{CB8C1D78-4B93-4A80-91B2-0508861B214B}"/>
          </ac:spMkLst>
        </pc:spChg>
        <pc:spChg chg="mod">
          <ac:chgData name="Ian Ernst" userId="S::ian.ernst@fdmgroup.com::c39454d5-ed6d-44dd-bc88-d9ea3a1a466f" providerId="AD" clId="Web-{36FF9A49-7279-AF6C-1758-F4301FB63BF2}" dt="2020-10-26T15:54:09.847" v="360" actId="20577"/>
          <ac:spMkLst>
            <pc:docMk/>
            <pc:sldMk cId="3524434142" sldId="324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829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2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3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802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Calibri"/>
              </a:rPr>
              <a:t>Static classes are used as inner classes.</a:t>
            </a:r>
          </a:p>
        </p:txBody>
      </p:sp>
    </p:spTree>
    <p:extLst>
      <p:ext uri="{BB962C8B-B14F-4D97-AF65-F5344CB8AC3E}">
        <p14:creationId xmlns:p14="http://schemas.microsoft.com/office/powerpoint/2010/main" val="90877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en-US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16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79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4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Calibri"/>
              </a:rPr>
              <a:t>Here, the static variable is being used as a constant- no need to create a new instance of Circle to access it.</a:t>
            </a:r>
            <a:r>
              <a:rPr lang="en-US" altLang="en-US" dirty="0">
                <a:cs typeface="+mn-lt"/>
              </a:rPr>
              <a:t/>
            </a:r>
            <a:br>
              <a:rPr lang="en-US" altLang="en-US" dirty="0">
                <a:cs typeface="+mn-lt"/>
              </a:rPr>
            </a:br>
            <a:r>
              <a:rPr lang="en-US" altLang="en-US" dirty="0">
                <a:cs typeface="+mn-lt"/>
              </a:rPr>
              <a:t/>
            </a:r>
            <a:br>
              <a:rPr lang="en-US" altLang="en-US" dirty="0">
                <a:cs typeface="+mn-lt"/>
              </a:rPr>
            </a:br>
            <a:endParaRPr lang="en-US" alt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42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Calibri"/>
              </a:rPr>
              <a:t>Note that a static method can only access static attributes.</a:t>
            </a:r>
            <a:r>
              <a:rPr lang="en-US" altLang="en-US" baseline="0" dirty="0" smtClean="0">
                <a:cs typeface="Calibri"/>
              </a:rPr>
              <a:t> </a:t>
            </a:r>
          </a:p>
          <a:p>
            <a:r>
              <a:rPr lang="en-US" altLang="en-US" baseline="0" dirty="0" smtClean="0">
                <a:cs typeface="Calibri"/>
              </a:rPr>
              <a:t>The reverse is not true, static attributes can be accessed by both static and non static methods.</a:t>
            </a:r>
            <a:endParaRPr lang="en-US" alt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75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84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OOD</a:t>
            </a:r>
          </a:p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Week 1 Module 8</a:t>
            </a:r>
          </a:p>
          <a:p>
            <a:r>
              <a:rPr lang="en-GB" b="1" dirty="0" smtClean="0">
                <a:solidFill>
                  <a:schemeClr val="accent1"/>
                </a:solidFill>
                <a:latin typeface="Arial"/>
                <a:cs typeface="Arial"/>
              </a:rPr>
              <a:t>Static Keyword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86893" y="350769"/>
            <a:ext cx="11211092" cy="500066"/>
          </a:xfrm>
          <a:prstGeom prst="rect">
            <a:avLst/>
          </a:prstGeom>
        </p:spPr>
        <p:txBody>
          <a:bodyPr lIns="72000" tIns="72000" rIns="72000" bIns="72000" anchor="t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Arial Black"/>
                <a:ea typeface="MS PGothic"/>
              </a:rPr>
              <a:t>When to use static methods</a:t>
            </a:r>
            <a:endParaRPr lang="en-GB" dirty="0">
              <a:latin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368" y="1160980"/>
            <a:ext cx="10452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Getter and setter methods for static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Utility classes such as Math or Collections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022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latin typeface="Arial"/>
                <a:ea typeface="Open Sans Extrabold" panose="020B0906030804020204" pitchFamily="34" charset="0"/>
                <a:cs typeface="Arial"/>
              </a:rPr>
              <a:t>2. Syntax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latin typeface="Arial"/>
                <a:ea typeface="Open Sans Extrabold" panose="020B0906030804020204" pitchFamily="34" charset="0"/>
                <a:cs typeface="Arial"/>
              </a:rPr>
              <a:t>3. UML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3DB9E-1957-4EF0-A1A9-2465805C561A}"/>
              </a:ext>
            </a:extLst>
          </p:cNvPr>
          <p:cNvSpPr/>
          <p:nvPr/>
        </p:nvSpPr>
        <p:spPr>
          <a:xfrm>
            <a:off x="827292" y="2050309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2400" b="1" dirty="0">
                <a:latin typeface="Arial"/>
                <a:ea typeface="Open Sans Extrabold" panose="020B0906030804020204" pitchFamily="34" charset="0"/>
                <a:cs typeface="Arial"/>
              </a:rPr>
              <a:t>2. 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EE30E-D5CD-4DBE-93C4-1E09FF58326B}"/>
              </a:ext>
            </a:extLst>
          </p:cNvPr>
          <p:cNvSpPr/>
          <p:nvPr/>
        </p:nvSpPr>
        <p:spPr>
          <a:xfrm>
            <a:off x="827295" y="114970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3C774A-E47A-4DD6-B22A-8FFA917F1BBC}"/>
              </a:ext>
            </a:extLst>
          </p:cNvPr>
          <p:cNvSpPr/>
          <p:nvPr/>
        </p:nvSpPr>
        <p:spPr>
          <a:xfrm>
            <a:off x="827296" y="204755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Interfaces </a:t>
            </a:r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and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C1E57-E8AF-4806-8E09-4175143EB4D4}"/>
              </a:ext>
            </a:extLst>
          </p:cNvPr>
          <p:cNvSpPr/>
          <p:nvPr/>
        </p:nvSpPr>
        <p:spPr>
          <a:xfrm>
            <a:off x="810359" y="2964709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2400" b="1" dirty="0" smtClean="0">
                <a:latin typeface="Arial"/>
                <a:ea typeface="Open Sans Extrabold" panose="020B0906030804020204" pitchFamily="34" charset="0"/>
                <a:cs typeface="Arial"/>
              </a:rPr>
              <a:t>UML</a:t>
            </a:r>
            <a:endParaRPr lang="en-SG" sz="2400" b="1" dirty="0">
              <a:latin typeface="Arial"/>
              <a:ea typeface="Open Sans Extrabold" panose="020B0906030804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0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 anchor="t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Arial Black"/>
                <a:ea typeface="MS PGothic"/>
              </a:rPr>
              <a:t>UML Diagram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054B2-655F-472F-8DB3-874C116EA152}"/>
              </a:ext>
            </a:extLst>
          </p:cNvPr>
          <p:cNvSpPr txBox="1"/>
          <p:nvPr/>
        </p:nvSpPr>
        <p:spPr>
          <a:xfrm>
            <a:off x="298617" y="1187815"/>
            <a:ext cx="10322491" cy="7335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/>
                <a:cs typeface="Arial"/>
              </a:rPr>
              <a:t>Methods and variables that are static are denoted in a class diagram with an underline.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endParaRPr lang="en-SG" dirty="0"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56469"/>
              </p:ext>
            </p:extLst>
          </p:nvPr>
        </p:nvGraphicFramePr>
        <p:xfrm>
          <a:off x="3070804" y="2141098"/>
          <a:ext cx="5549486" cy="172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486">
                  <a:extLst>
                    <a:ext uri="{9D8B030D-6E8A-4147-A177-3AD203B41FA5}">
                      <a16:colId xmlns:a16="http://schemas.microsoft.com/office/drawing/2014/main" val="1794974663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ParkingSpace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11631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800" u="sng" baseline="0" dirty="0" err="1" smtClean="0">
                          <a:solidFill>
                            <a:schemeClr val="tx1"/>
                          </a:solidFill>
                        </a:rPr>
                        <a:t>numberOfAvailableSpaces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GB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800" baseline="0" dirty="0" err="1" smtClean="0">
                          <a:solidFill>
                            <a:schemeClr val="tx1"/>
                          </a:solidFill>
                        </a:rPr>
                        <a:t>spaceId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GB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372094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1800" u="sng" baseline="0" dirty="0" err="1" smtClean="0">
                          <a:solidFill>
                            <a:schemeClr val="tx1"/>
                          </a:solidFill>
                        </a:rPr>
                        <a:t>getNumberOfAvailableSpaces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GB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+   </a:t>
                      </a:r>
                      <a:r>
                        <a:rPr lang="en-GB" sz="1800" baseline="0" dirty="0" err="1" smtClean="0">
                          <a:solidFill>
                            <a:schemeClr val="tx1"/>
                          </a:solidFill>
                        </a:rPr>
                        <a:t>getSpaceId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GB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1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3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Review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282" y="2412660"/>
            <a:ext cx="8048998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How does one denote a method/variable is static in a class diagram?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282" y="1811041"/>
            <a:ext cx="8183843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What is the difference between static and instance methods/variables?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282" y="2986764"/>
            <a:ext cx="9639177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What are the benefits of using a static keyword? What are the potential downsides?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5282" y="1238489"/>
            <a:ext cx="4067629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SG" sz="2000" dirty="0">
                <a:latin typeface="Arial"/>
                <a:cs typeface="Arial"/>
              </a:rPr>
              <a:t>What does the static keyword do?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80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 smtClean="0">
                <a:latin typeface="Arial" panose="020B0604020202020204" pitchFamily="34" charset="0"/>
              </a:rPr>
              <a:t>You should now be able to:</a:t>
            </a: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Review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308324"/>
          </a:xfrm>
          <a:prstGeom prst="rect">
            <a:avLst/>
          </a:prstGeom>
          <a:noFill/>
          <a:ln w="1587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dirty="0">
                <a:latin typeface="Arial"/>
                <a:ea typeface="+mn-lt"/>
                <a:cs typeface="Arial"/>
              </a:rPr>
              <a:t>Use the static keyword for methods and </a:t>
            </a:r>
            <a:r>
              <a:rPr lang="en-SG" dirty="0" smtClean="0">
                <a:latin typeface="Arial"/>
                <a:ea typeface="+mn-lt"/>
                <a:cs typeface="Arial"/>
              </a:rPr>
              <a:t>variables</a:t>
            </a:r>
            <a:endParaRPr lang="en-GB" dirty="0">
              <a:latin typeface="Arial"/>
              <a:ea typeface="+mn-lt"/>
              <a:cs typeface="Arial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dirty="0">
                <a:latin typeface="Arial"/>
                <a:ea typeface="+mn-lt"/>
                <a:cs typeface="Arial"/>
              </a:rPr>
              <a:t>Understand the difference between instance and static </a:t>
            </a:r>
            <a:r>
              <a:rPr lang="en-SG" dirty="0" smtClean="0">
                <a:latin typeface="Arial"/>
                <a:ea typeface="+mn-lt"/>
                <a:cs typeface="Arial"/>
              </a:rPr>
              <a:t>variables/methods</a:t>
            </a:r>
            <a:endParaRPr lang="en-SG" dirty="0">
              <a:latin typeface="Arial"/>
              <a:ea typeface="+mn-lt"/>
              <a:cs typeface="Arial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dirty="0">
                <a:latin typeface="Arial"/>
                <a:cs typeface="Arial"/>
              </a:rPr>
              <a:t>Denote a static method/variable on a UML diagram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308324"/>
          </a:xfrm>
          <a:prstGeom prst="rect">
            <a:avLst/>
          </a:prstGeom>
          <a:noFill/>
          <a:ln w="1587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dirty="0">
                <a:latin typeface="Arial"/>
                <a:ea typeface="+mn-lt"/>
                <a:cs typeface="Arial"/>
              </a:rPr>
              <a:t>Use the static keyword for methods and </a:t>
            </a:r>
            <a:r>
              <a:rPr lang="en-SG" dirty="0" smtClean="0">
                <a:latin typeface="Arial"/>
                <a:ea typeface="+mn-lt"/>
                <a:cs typeface="Arial"/>
              </a:rPr>
              <a:t>variables</a:t>
            </a:r>
            <a:endParaRPr lang="en-GB" dirty="0" smtClean="0">
              <a:latin typeface="Arial"/>
              <a:ea typeface="+mn-lt"/>
              <a:cs typeface="Arial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dirty="0" smtClean="0">
                <a:latin typeface="Arial"/>
                <a:ea typeface="+mn-lt"/>
                <a:cs typeface="Arial"/>
              </a:rPr>
              <a:t>Understand </a:t>
            </a:r>
            <a:r>
              <a:rPr lang="en-SG" dirty="0">
                <a:latin typeface="Arial"/>
                <a:ea typeface="+mn-lt"/>
                <a:cs typeface="Arial"/>
              </a:rPr>
              <a:t>the difference between instance and static </a:t>
            </a:r>
            <a:r>
              <a:rPr lang="en-SG" dirty="0" smtClean="0">
                <a:latin typeface="Arial"/>
                <a:ea typeface="+mn-lt"/>
                <a:cs typeface="Arial"/>
              </a:rPr>
              <a:t>variables/methods</a:t>
            </a:r>
            <a:endParaRPr lang="en-SG" dirty="0">
              <a:latin typeface="Arial"/>
              <a:ea typeface="+mn-lt"/>
              <a:cs typeface="Arial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dirty="0">
                <a:latin typeface="Arial"/>
                <a:cs typeface="Arial"/>
              </a:rPr>
              <a:t>Denote a static method/variable on a UML diagram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Syntax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UML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787214"/>
            <a:ext cx="11593288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/>
                <a:cs typeface="Arial"/>
              </a:rPr>
              <a:t>The static keyword is used to denote that </a:t>
            </a:r>
            <a:r>
              <a:rPr lang="en-SG" sz="2000" dirty="0" smtClean="0">
                <a:latin typeface="Arial"/>
                <a:cs typeface="Arial"/>
              </a:rPr>
              <a:t>an attribute or </a:t>
            </a:r>
            <a:r>
              <a:rPr lang="en-SG" sz="2000" dirty="0">
                <a:latin typeface="Arial"/>
                <a:cs typeface="Arial"/>
              </a:rPr>
              <a:t>method belongs to the class itself, rather than an instance of a class.</a:t>
            </a:r>
          </a:p>
          <a:p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/>
                <a:cs typeface="Arial"/>
              </a:rPr>
              <a:t>Methods, </a:t>
            </a:r>
            <a:r>
              <a:rPr lang="en-SG" sz="2000" dirty="0" smtClean="0">
                <a:latin typeface="Arial"/>
                <a:cs typeface="Arial"/>
              </a:rPr>
              <a:t>attributes, </a:t>
            </a:r>
            <a:r>
              <a:rPr lang="en-SG" sz="2000" dirty="0">
                <a:latin typeface="Arial"/>
                <a:cs typeface="Arial"/>
              </a:rPr>
              <a:t>and even classes can be given the static </a:t>
            </a:r>
            <a:r>
              <a:rPr lang="en-SG" sz="2000" dirty="0" smtClean="0">
                <a:latin typeface="Arial"/>
                <a:cs typeface="Arial"/>
              </a:rPr>
              <a:t>keyword.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/>
                <a:cs typeface="Arial"/>
              </a:rPr>
              <a:t>Note, we will focus on methods and </a:t>
            </a:r>
            <a:r>
              <a:rPr lang="en-SG" sz="2000" dirty="0" smtClean="0">
                <a:latin typeface="Arial"/>
                <a:cs typeface="Arial"/>
              </a:rPr>
              <a:t>attributes </a:t>
            </a:r>
            <a:r>
              <a:rPr lang="en-SG" sz="2000" dirty="0">
                <a:latin typeface="Arial"/>
                <a:cs typeface="Arial"/>
              </a:rPr>
              <a:t>in this lesson, as static classes are beyond the scope of this module.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 anchor="t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Arial Black"/>
                <a:ea typeface="MS PGothic"/>
              </a:rPr>
              <a:t>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001" y="1168121"/>
            <a:ext cx="1144927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latin typeface="Arial"/>
                <a:cs typeface="Arial"/>
              </a:rPr>
              <a:t>What is the static keyword?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4E55F-41A1-4B6A-8587-B4C7636284A2}"/>
              </a:ext>
            </a:extLst>
          </p:cNvPr>
          <p:cNvSpPr txBox="1"/>
          <p:nvPr/>
        </p:nvSpPr>
        <p:spPr>
          <a:xfrm>
            <a:off x="4525108" y="4994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118998"/>
            <a:ext cx="11593288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/>
                <a:cs typeface="Arial"/>
              </a:rPr>
              <a:t>What does it mean to be an instance of the class?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/>
                <a:cs typeface="Arial"/>
              </a:rPr>
              <a:t>It means that every </a:t>
            </a:r>
            <a:r>
              <a:rPr lang="en-SG" sz="2000" dirty="0" smtClean="0">
                <a:latin typeface="Arial"/>
                <a:cs typeface="Arial"/>
              </a:rPr>
              <a:t>object of the class </a:t>
            </a:r>
            <a:r>
              <a:rPr lang="en-SG" sz="2000" dirty="0">
                <a:latin typeface="Arial"/>
                <a:cs typeface="Arial"/>
              </a:rPr>
              <a:t>has a unique </a:t>
            </a:r>
            <a:r>
              <a:rPr lang="en-SG" sz="2000" dirty="0" smtClean="0">
                <a:latin typeface="Arial"/>
                <a:cs typeface="Arial"/>
              </a:rPr>
              <a:t>versions </a:t>
            </a:r>
            <a:r>
              <a:rPr lang="en-SG" sz="2000" dirty="0">
                <a:latin typeface="Arial"/>
                <a:cs typeface="Arial"/>
              </a:rPr>
              <a:t>of </a:t>
            </a:r>
            <a:r>
              <a:rPr lang="en-SG" sz="2000" dirty="0" smtClean="0">
                <a:latin typeface="Arial"/>
                <a:cs typeface="Arial"/>
              </a:rPr>
              <a:t>the attributes of the class.</a:t>
            </a: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/>
                <a:cs typeface="Arial"/>
              </a:rPr>
              <a:t>If a value is changed for one </a:t>
            </a:r>
            <a:r>
              <a:rPr lang="en-SG" sz="2000" dirty="0" smtClean="0">
                <a:latin typeface="Arial"/>
                <a:cs typeface="Arial"/>
              </a:rPr>
              <a:t>object, </a:t>
            </a:r>
            <a:r>
              <a:rPr lang="en-SG" sz="2000" dirty="0">
                <a:latin typeface="Arial"/>
                <a:cs typeface="Arial"/>
              </a:rPr>
              <a:t>it does not affect the value of a different </a:t>
            </a:r>
            <a:r>
              <a:rPr lang="en-SG" sz="2000" dirty="0" smtClean="0">
                <a:latin typeface="Arial"/>
                <a:cs typeface="Arial"/>
              </a:rPr>
              <a:t>object.</a:t>
            </a: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endParaRPr lang="en-SG" sz="2000" dirty="0">
              <a:latin typeface="Arial"/>
              <a:cs typeface="Arial"/>
            </a:endParaRPr>
          </a:p>
        </p:txBody>
      </p:sp>
      <p:sp>
        <p:nvSpPr>
          <p:cNvPr id="12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 anchor="t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Arial Black"/>
                <a:ea typeface="MS PGothic"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latin typeface="Arial"/>
                <a:ea typeface="Open Sans Extrabold" panose="020B0906030804020204" pitchFamily="34" charset="0"/>
                <a:cs typeface="Arial"/>
              </a:rPr>
              <a:t>2. Syntax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UML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3DB9E-1957-4EF0-A1A9-2465805C561A}"/>
              </a:ext>
            </a:extLst>
          </p:cNvPr>
          <p:cNvSpPr/>
          <p:nvPr/>
        </p:nvSpPr>
        <p:spPr>
          <a:xfrm>
            <a:off x="827292" y="2050309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2400" b="1" dirty="0" smtClean="0">
                <a:latin typeface="Arial"/>
                <a:ea typeface="Open Sans Extrabold" panose="020B0906030804020204" pitchFamily="34" charset="0"/>
                <a:cs typeface="Arial"/>
              </a:rPr>
              <a:t>Syntax</a:t>
            </a:r>
            <a:endParaRPr lang="en-SG" sz="2400" b="1" dirty="0">
              <a:latin typeface="Arial"/>
              <a:ea typeface="Open Sans Extrabold" panose="020B0906030804020204" pitchFamily="34" charset="0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EE30E-D5CD-4DBE-93C4-1E09FF58326B}"/>
              </a:ext>
            </a:extLst>
          </p:cNvPr>
          <p:cNvSpPr/>
          <p:nvPr/>
        </p:nvSpPr>
        <p:spPr>
          <a:xfrm>
            <a:off x="827295" y="1149705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118998"/>
            <a:ext cx="11593288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Arial"/>
                <a:cs typeface="Arial"/>
              </a:rPr>
              <a:t>In methods, </a:t>
            </a:r>
            <a:r>
              <a:rPr lang="en-SG" sz="2000" dirty="0" smtClean="0">
                <a:latin typeface="Arial"/>
                <a:cs typeface="Arial"/>
              </a:rPr>
              <a:t>the </a:t>
            </a:r>
            <a:r>
              <a:rPr lang="en-SG" sz="2000" dirty="0">
                <a:latin typeface="Arial"/>
                <a:cs typeface="Arial"/>
              </a:rPr>
              <a:t>static keyword </a:t>
            </a:r>
            <a:r>
              <a:rPr lang="en-GB" sz="2000" dirty="0" smtClean="0">
                <a:latin typeface="Arial"/>
                <a:cs typeface="Arial"/>
              </a:rPr>
              <a:t>must be used somewhere before the return type: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 smtClean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 smtClean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lvl="1"/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SG" sz="2000" dirty="0">
                <a:latin typeface="Arial"/>
                <a:cs typeface="Arial"/>
              </a:rPr>
              <a:t>In variables, the static keyword </a:t>
            </a:r>
            <a:r>
              <a:rPr lang="en-SG" sz="2000" dirty="0" smtClean="0">
                <a:latin typeface="Arial"/>
                <a:cs typeface="Arial"/>
              </a:rPr>
              <a:t>must be used somewhere before the data type:</a:t>
            </a: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SG" sz="20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SG" sz="20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SG" sz="2000" dirty="0" smtClean="0">
                <a:latin typeface="Arial"/>
                <a:cs typeface="Arial"/>
              </a:rPr>
              <a:t>Static variables and methods are accessed directly from the class:</a:t>
            </a:r>
            <a:endParaRPr lang="en-SG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SG" sz="2000" dirty="0">
              <a:latin typeface="Arial"/>
              <a:cs typeface="Arial"/>
            </a:endParaRPr>
          </a:p>
          <a:p>
            <a:endParaRPr lang="en-SG" sz="2000" dirty="0">
              <a:latin typeface="Arial"/>
              <a:cs typeface="Arial"/>
            </a:endParaRPr>
          </a:p>
        </p:txBody>
      </p:sp>
      <p:sp>
        <p:nvSpPr>
          <p:cNvPr id="12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 anchor="t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Arial Black"/>
                <a:ea typeface="MS PGothic"/>
              </a:rPr>
              <a:t>Syntax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930772" y="1632945"/>
            <a:ext cx="78295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ublic </a:t>
            </a: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static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void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methodName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 {}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static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void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methodName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 {}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930772" y="3473488"/>
            <a:ext cx="78295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private </a:t>
            </a: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static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variableName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static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private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variableName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930772" y="5320147"/>
            <a:ext cx="78295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ClassName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.methodName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err="1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ClassName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.getVariableName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();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 anchor="t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Arial Black"/>
                <a:ea typeface="MS PGothic"/>
              </a:rPr>
              <a:t>Static variable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714" y="1203348"/>
            <a:ext cx="1032249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dirty="0" smtClean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single variable value needs to be shared amongst all objects of the class</a:t>
            </a:r>
            <a:r>
              <a:rPr lang="en-GB" sz="2000" dirty="0" smtClean="0">
                <a:latin typeface="Calibri"/>
                <a:cs typeface="Calibri"/>
              </a:rPr>
              <a:t>.</a:t>
            </a:r>
            <a:endParaRPr lang="en-SG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C1D78-4B93-4A80-91B2-0508861B214B}"/>
              </a:ext>
            </a:extLst>
          </p:cNvPr>
          <p:cNvSpPr txBox="1"/>
          <p:nvPr/>
        </p:nvSpPr>
        <p:spPr>
          <a:xfrm>
            <a:off x="1619721" y="1959945"/>
            <a:ext cx="8451651" cy="3416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/>
                <a:ea typeface="+mn-lt"/>
                <a:cs typeface="+mn-lt"/>
              </a:rPr>
              <a:t>public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b="1" dirty="0">
                <a:latin typeface="Consolas"/>
                <a:ea typeface="+mn-lt"/>
                <a:cs typeface="+mn-lt"/>
              </a:rPr>
              <a:t>class</a:t>
            </a:r>
            <a:r>
              <a:rPr lang="en-GB" dirty="0">
                <a:latin typeface="Consolas"/>
                <a:ea typeface="+mn-lt"/>
                <a:cs typeface="+mn-lt"/>
              </a:rPr>
              <a:t> </a:t>
            </a:r>
            <a:r>
              <a:rPr lang="en-GB" dirty="0" err="1" smtClean="0">
                <a:latin typeface="Consolas"/>
                <a:ea typeface="+mn-lt"/>
                <a:cs typeface="+mn-lt"/>
              </a:rPr>
              <a:t>ParkingSpace</a:t>
            </a:r>
            <a:r>
              <a:rPr lang="en-GB" dirty="0" smtClean="0">
                <a:latin typeface="Consolas"/>
                <a:ea typeface="+mn-lt"/>
                <a:cs typeface="+mn-lt"/>
              </a:rPr>
              <a:t> {</a:t>
            </a:r>
            <a:r>
              <a:rPr lang="en-GB" dirty="0">
                <a:latin typeface="Consolas"/>
                <a:ea typeface="+mn-lt"/>
                <a:cs typeface="+mn-lt"/>
              </a:rPr>
              <a:t> </a:t>
            </a:r>
            <a:endParaRPr lang="en-GB" dirty="0">
              <a:latin typeface="Consolas"/>
              <a:cs typeface="Calibri" panose="020F0502020204030204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   </a:t>
            </a:r>
            <a:r>
              <a:rPr lang="en-GB" dirty="0" smtClean="0">
                <a:latin typeface="Consolas"/>
                <a:ea typeface="+mn-lt"/>
                <a:cs typeface="+mn-lt"/>
              </a:rPr>
              <a:t>   </a:t>
            </a:r>
            <a:r>
              <a:rPr lang="en-GB" b="1" dirty="0" smtClean="0">
                <a:latin typeface="Consolas"/>
                <a:ea typeface="+mn-lt"/>
                <a:cs typeface="+mn-lt"/>
              </a:rPr>
              <a:t>private</a:t>
            </a:r>
            <a:r>
              <a:rPr lang="en-GB" dirty="0" smtClean="0">
                <a:latin typeface="Consolas"/>
                <a:ea typeface="+mn-lt"/>
                <a:cs typeface="+mn-lt"/>
              </a:rPr>
              <a:t> </a:t>
            </a:r>
            <a:r>
              <a:rPr lang="en-GB" altLang="en-US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static</a:t>
            </a:r>
            <a:r>
              <a:rPr lang="en-GB" dirty="0" smtClean="0">
                <a:latin typeface="Consolas"/>
                <a:ea typeface="+mn-lt"/>
                <a:cs typeface="+mn-lt"/>
              </a:rPr>
              <a:t> </a:t>
            </a:r>
            <a:r>
              <a:rPr lang="en-GB" b="1" dirty="0">
                <a:latin typeface="Consolas"/>
                <a:ea typeface="+mn-lt"/>
                <a:cs typeface="+mn-lt"/>
              </a:rPr>
              <a:t>int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i="1" dirty="0" err="1">
                <a:latin typeface="Consolas"/>
                <a:ea typeface="+mn-lt"/>
                <a:cs typeface="+mn-lt"/>
              </a:rPr>
              <a:t>numberOfAvailableSpaces</a:t>
            </a:r>
            <a:r>
              <a:rPr lang="en-GB" dirty="0">
                <a:latin typeface="Consolas"/>
                <a:ea typeface="+mn-lt"/>
                <a:cs typeface="+mn-lt"/>
              </a:rPr>
              <a:t> = 0;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 </a:t>
            </a:r>
            <a:r>
              <a:rPr lang="en-GB" b="1" dirty="0">
                <a:latin typeface="Consolas"/>
                <a:ea typeface="+mn-lt"/>
                <a:cs typeface="+mn-lt"/>
              </a:rPr>
              <a:t>public</a:t>
            </a:r>
            <a:r>
              <a:rPr lang="en-GB" dirty="0">
                <a:latin typeface="Consolas"/>
                <a:ea typeface="+mn-lt"/>
                <a:cs typeface="+mn-lt"/>
              </a:rPr>
              <a:t> </a:t>
            </a:r>
            <a:r>
              <a:rPr lang="en-GB" dirty="0" err="1">
                <a:latin typeface="Consolas"/>
                <a:ea typeface="+mn-lt"/>
                <a:cs typeface="+mn-lt"/>
              </a:rPr>
              <a:t>ParkingSpace</a:t>
            </a:r>
            <a:r>
              <a:rPr lang="en-GB" dirty="0">
                <a:latin typeface="Consolas"/>
                <a:ea typeface="+mn-lt"/>
                <a:cs typeface="+mn-lt"/>
              </a:rPr>
              <a:t>() {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GB" i="1" dirty="0" err="1">
                <a:latin typeface="Consolas"/>
                <a:ea typeface="+mn-lt"/>
                <a:cs typeface="+mn-lt"/>
              </a:rPr>
              <a:t>numberOfAvailableSpaces</a:t>
            </a:r>
            <a:r>
              <a:rPr lang="en-GB" dirty="0">
                <a:latin typeface="Consolas"/>
                <a:ea typeface="+mn-lt"/>
                <a:cs typeface="+mn-lt"/>
              </a:rPr>
              <a:t> ++;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 } 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  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 </a:t>
            </a:r>
            <a:r>
              <a:rPr lang="en-GB" b="1" dirty="0">
                <a:latin typeface="Consolas"/>
                <a:ea typeface="+mn-lt"/>
                <a:cs typeface="+mn-lt"/>
              </a:rPr>
              <a:t>public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altLang="en-US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static</a:t>
            </a:r>
            <a:r>
              <a:rPr lang="en-GB" dirty="0" smtClean="0">
                <a:latin typeface="Consolas"/>
                <a:ea typeface="+mn-lt"/>
                <a:cs typeface="+mn-lt"/>
              </a:rPr>
              <a:t> </a:t>
            </a:r>
            <a:r>
              <a:rPr lang="en-GB" b="1" dirty="0">
                <a:latin typeface="Consolas"/>
                <a:ea typeface="+mn-lt"/>
                <a:cs typeface="+mn-lt"/>
              </a:rPr>
              <a:t>int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dirty="0" err="1">
                <a:latin typeface="Consolas"/>
                <a:ea typeface="+mn-lt"/>
                <a:cs typeface="+mn-lt"/>
              </a:rPr>
              <a:t>getNumberOfSpaces</a:t>
            </a:r>
            <a:r>
              <a:rPr lang="en-GB" dirty="0">
                <a:latin typeface="Consolas"/>
                <a:ea typeface="+mn-lt"/>
                <a:cs typeface="+mn-lt"/>
              </a:rPr>
              <a:t>() {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GB" b="1" dirty="0">
                <a:latin typeface="Consolas"/>
                <a:ea typeface="+mn-lt"/>
                <a:cs typeface="+mn-lt"/>
              </a:rPr>
              <a:t>return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i="1" dirty="0" err="1">
                <a:latin typeface="Consolas"/>
                <a:ea typeface="+mn-lt"/>
                <a:cs typeface="+mn-lt"/>
              </a:rPr>
              <a:t>numberOfAvailableSpaces</a:t>
            </a:r>
            <a:r>
              <a:rPr lang="en-GB" dirty="0">
                <a:latin typeface="Consolas"/>
                <a:ea typeface="+mn-lt"/>
                <a:cs typeface="+mn-lt"/>
              </a:rPr>
              <a:t>;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 }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}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4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86893" y="350769"/>
            <a:ext cx="11211092" cy="500066"/>
          </a:xfrm>
          <a:prstGeom prst="rect">
            <a:avLst/>
          </a:prstGeom>
        </p:spPr>
        <p:txBody>
          <a:bodyPr lIns="72000" tIns="72000" rIns="72000" bIns="72000" anchor="t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Arial Black"/>
                <a:ea typeface="MS PGothic"/>
              </a:rPr>
              <a:t>Static constant example</a:t>
            </a:r>
            <a:endParaRPr lang="en-GB" dirty="0">
              <a:latin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C1656-BD1B-4ECC-B44A-96378A09610E}"/>
              </a:ext>
            </a:extLst>
          </p:cNvPr>
          <p:cNvSpPr txBox="1"/>
          <p:nvPr/>
        </p:nvSpPr>
        <p:spPr>
          <a:xfrm>
            <a:off x="407368" y="850835"/>
            <a:ext cx="1147802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ea typeface="+mn-lt"/>
                <a:cs typeface="+mn-lt"/>
              </a:rPr>
              <a:t>Where a constant has a hardcoded value, static will save memory by only storing a single copy of the value. </a:t>
            </a:r>
            <a:endParaRPr lang="en-SG" sz="2000" dirty="0">
              <a:latin typeface="Arial"/>
              <a:cs typeface="Arial"/>
            </a:endParaRPr>
          </a:p>
          <a:p>
            <a:endParaRPr lang="en-SG" sz="20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7965C-7E96-448E-98E3-00792CFC0EA3}"/>
              </a:ext>
            </a:extLst>
          </p:cNvPr>
          <p:cNvSpPr txBox="1"/>
          <p:nvPr/>
        </p:nvSpPr>
        <p:spPr>
          <a:xfrm>
            <a:off x="2644273" y="2174274"/>
            <a:ext cx="6496332" cy="23391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/>
                <a:ea typeface="+mn-lt"/>
                <a:cs typeface="+mn-lt"/>
              </a:rPr>
              <a:t>public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b="1" dirty="0">
                <a:latin typeface="Consolas"/>
                <a:ea typeface="+mn-lt"/>
                <a:cs typeface="+mn-lt"/>
              </a:rPr>
              <a:t>class</a:t>
            </a:r>
            <a:r>
              <a:rPr lang="en-GB" dirty="0">
                <a:latin typeface="Consolas"/>
                <a:ea typeface="+mn-lt"/>
                <a:cs typeface="+mn-lt"/>
              </a:rPr>
              <a:t> Circle { </a:t>
            </a:r>
            <a:endParaRPr lang="en-US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 </a:t>
            </a:r>
            <a:r>
              <a:rPr lang="en-GB" b="1" dirty="0">
                <a:latin typeface="Consolas"/>
                <a:ea typeface="+mn-lt"/>
                <a:cs typeface="+mn-lt"/>
              </a:rPr>
              <a:t>private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b="1" dirty="0">
                <a:latin typeface="Consolas"/>
                <a:ea typeface="+mn-lt"/>
                <a:cs typeface="+mn-lt"/>
              </a:rPr>
              <a:t>final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altLang="en-US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static</a:t>
            </a:r>
            <a:r>
              <a:rPr lang="en-GB" dirty="0" smtClean="0">
                <a:latin typeface="Consolas"/>
                <a:ea typeface="+mn-lt"/>
                <a:cs typeface="+mn-lt"/>
              </a:rPr>
              <a:t> </a:t>
            </a:r>
            <a:r>
              <a:rPr lang="en-GB" b="1" dirty="0">
                <a:latin typeface="Consolas"/>
                <a:ea typeface="+mn-lt"/>
                <a:cs typeface="+mn-lt"/>
              </a:rPr>
              <a:t>double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b="1" i="1" dirty="0">
                <a:latin typeface="Consolas"/>
                <a:ea typeface="+mn-lt"/>
                <a:cs typeface="+mn-lt"/>
              </a:rPr>
              <a:t>pi</a:t>
            </a:r>
            <a:r>
              <a:rPr lang="en-GB" dirty="0">
                <a:latin typeface="Consolas"/>
                <a:ea typeface="+mn-lt"/>
                <a:cs typeface="+mn-lt"/>
              </a:rPr>
              <a:t> = 3.1415;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 </a:t>
            </a:r>
            <a:r>
              <a:rPr lang="en-GB" b="1" dirty="0">
                <a:latin typeface="Consolas"/>
                <a:ea typeface="+mn-lt"/>
                <a:cs typeface="+mn-lt"/>
              </a:rPr>
              <a:t>public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altLang="en-US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static</a:t>
            </a:r>
            <a:r>
              <a:rPr lang="en-GB" dirty="0" smtClean="0">
                <a:latin typeface="Consolas"/>
                <a:ea typeface="+mn-lt"/>
                <a:cs typeface="+mn-lt"/>
              </a:rPr>
              <a:t> </a:t>
            </a:r>
            <a:r>
              <a:rPr lang="en-GB" b="1" dirty="0">
                <a:latin typeface="Consolas"/>
                <a:ea typeface="+mn-lt"/>
                <a:cs typeface="+mn-lt"/>
              </a:rPr>
              <a:t>double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dirty="0" err="1">
                <a:latin typeface="Consolas"/>
                <a:ea typeface="+mn-lt"/>
                <a:cs typeface="+mn-lt"/>
              </a:rPr>
              <a:t>getPi</a:t>
            </a:r>
            <a:r>
              <a:rPr lang="en-GB" dirty="0">
                <a:latin typeface="Consolas"/>
                <a:ea typeface="+mn-lt"/>
                <a:cs typeface="+mn-lt"/>
              </a:rPr>
              <a:t>() {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GB" b="1" dirty="0">
                <a:latin typeface="Consolas"/>
                <a:ea typeface="+mn-lt"/>
                <a:cs typeface="+mn-lt"/>
              </a:rPr>
              <a:t>return</a:t>
            </a:r>
            <a:r>
              <a:rPr lang="en-GB" dirty="0">
                <a:latin typeface="Consolas"/>
                <a:ea typeface="+mn-lt"/>
                <a:cs typeface="+mn-lt"/>
              </a:rPr>
              <a:t> </a:t>
            </a:r>
            <a:r>
              <a:rPr lang="en-GB" b="1" i="1" dirty="0">
                <a:latin typeface="Consolas"/>
                <a:ea typeface="+mn-lt"/>
                <a:cs typeface="+mn-lt"/>
              </a:rPr>
              <a:t>pi</a:t>
            </a:r>
            <a:r>
              <a:rPr lang="en-GB" dirty="0">
                <a:latin typeface="Consolas"/>
                <a:ea typeface="+mn-lt"/>
                <a:cs typeface="+mn-lt"/>
              </a:rPr>
              <a:t>;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   } 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}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01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E88C8CDC9E2488B297D32E73269D2" ma:contentTypeVersion="10" ma:contentTypeDescription="Create a new document." ma:contentTypeScope="" ma:versionID="c2cc168f48bf81a68810bb188b58a7c8">
  <xsd:schema xmlns:xsd="http://www.w3.org/2001/XMLSchema" xmlns:xs="http://www.w3.org/2001/XMLSchema" xmlns:p="http://schemas.microsoft.com/office/2006/metadata/properties" xmlns:ns2="9cbba8c0-0e12-446a-9b20-9bcfde6af09c" xmlns:ns3="944e74a0-7d5c-4d42-a856-ed6cbab6ff51" targetNamespace="http://schemas.microsoft.com/office/2006/metadata/properties" ma:root="true" ma:fieldsID="e8f014224a94a12079b57fa17f33de5c" ns2:_="" ns3:_="">
    <xsd:import namespace="9cbba8c0-0e12-446a-9b20-9bcfde6af09c"/>
    <xsd:import namespace="944e74a0-7d5c-4d42-a856-ed6cbab6f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ba8c0-0e12-446a-9b20-9bcfde6a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e74a0-7d5c-4d42-a856-ed6cbab6f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67DE1E78-43C8-491B-A155-1CEE6C63C108}">
  <ds:schemaRefs>
    <ds:schemaRef ds:uri="http://purl.org/dc/elements/1.1/"/>
    <ds:schemaRef ds:uri="http://purl.org/dc/terms/"/>
    <ds:schemaRef ds:uri="$ListId:Shared Documents;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f7c81f6c-9744-46f1-8649-1f77e3ad5d9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AF8037-F0F5-466B-9E52-FF4ABE2F3323}"/>
</file>

<file path=customXml/itemProps4.xml><?xml version="1.0" encoding="utf-8"?>
<ds:datastoreItem xmlns:ds="http://schemas.openxmlformats.org/officeDocument/2006/customXml" ds:itemID="{715DAF09-4BD6-43F3-964B-61C31CB8CACA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7608</TotalTime>
  <Words>708</Words>
  <Application>Microsoft Office PowerPoint</Application>
  <PresentationFormat>Widescreen</PresentationFormat>
  <Paragraphs>131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MS PGothic</vt:lpstr>
      <vt:lpstr>MS PGothic</vt:lpstr>
      <vt:lpstr>Arial</vt:lpstr>
      <vt:lpstr>Arial Black</vt:lpstr>
      <vt:lpstr>Calibri</vt:lpstr>
      <vt:lpstr>Consolas</vt:lpstr>
      <vt:lpstr>Open Sans Extrabold</vt:lpstr>
      <vt:lpstr>新細明體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Static Keyword</dc:title>
  <dc:creator>Ian Ernst</dc:creator>
  <cp:lastModifiedBy>Nick Lawton</cp:lastModifiedBy>
  <cp:revision>1399</cp:revision>
  <dcterms:created xsi:type="dcterms:W3CDTF">2018-10-30T11:41:52Z</dcterms:created>
  <dcterms:modified xsi:type="dcterms:W3CDTF">2021-10-11T14:06:47Z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0x01010057EE88C8CDC9E2488B297D32E73269D2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