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5"/>
  </p:sldMasterIdLst>
  <p:notesMasterIdLst>
    <p:notesMasterId r:id="rId26"/>
  </p:notesMasterIdLst>
  <p:sldIdLst>
    <p:sldId id="294" r:id="rId6"/>
    <p:sldId id="257" r:id="rId7"/>
    <p:sldId id="329" r:id="rId8"/>
    <p:sldId id="296" r:id="rId9"/>
    <p:sldId id="319" r:id="rId10"/>
    <p:sldId id="320" r:id="rId11"/>
    <p:sldId id="321" r:id="rId12"/>
    <p:sldId id="323" r:id="rId13"/>
    <p:sldId id="330" r:id="rId14"/>
    <p:sldId id="322" r:id="rId15"/>
    <p:sldId id="331" r:id="rId16"/>
    <p:sldId id="324" r:id="rId17"/>
    <p:sldId id="332" r:id="rId18"/>
    <p:sldId id="325" r:id="rId19"/>
    <p:sldId id="333" r:id="rId20"/>
    <p:sldId id="326" r:id="rId21"/>
    <p:sldId id="327" r:id="rId22"/>
    <p:sldId id="328" r:id="rId23"/>
    <p:sldId id="292" r:id="rId24"/>
    <p:sldId id="31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k Lawton" initials="NL" lastIdx="1" clrIdx="0">
    <p:extLst>
      <p:ext uri="{19B8F6BF-5375-455C-9EA6-DF929625EA0E}">
        <p15:presenceInfo xmlns:p15="http://schemas.microsoft.com/office/powerpoint/2012/main" userId="S-1-5-21-2771468770-4293063043-2426060248-90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654" autoAdjust="0"/>
  </p:normalViewPr>
  <p:slideViewPr>
    <p:cSldViewPr>
      <p:cViewPr varScale="1">
        <p:scale>
          <a:sx n="57" d="100"/>
          <a:sy n="57" d="100"/>
        </p:scale>
        <p:origin x="980" y="52"/>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9" Type="http://schemas.openxmlformats.org/officeDocument/2006/relationships/viewProps" Target="viewProps.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AB0E2E-FA1B-49E8-81DE-7DA048B075EB}" type="datetimeFigureOut">
              <a:rPr lang="en-GB" smtClean="0"/>
              <a:t>11/10/2021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EBC767-464D-4FBB-8F79-62B6F0DE02BE}" type="slidenum">
              <a:rPr lang="en-GB" smtClean="0"/>
              <a:t>‹#›</a:t>
            </a:fld>
            <a:endParaRPr lang="en-GB"/>
          </a:p>
        </p:txBody>
      </p:sp>
    </p:spTree>
    <p:extLst>
      <p:ext uri="{BB962C8B-B14F-4D97-AF65-F5344CB8AC3E}">
        <p14:creationId xmlns:p14="http://schemas.microsoft.com/office/powerpoint/2010/main" val="4291130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11</a:t>
            </a:fld>
            <a:endParaRPr lang="en-GB"/>
          </a:p>
        </p:txBody>
      </p:sp>
    </p:spTree>
    <p:extLst>
      <p:ext uri="{BB962C8B-B14F-4D97-AF65-F5344CB8AC3E}">
        <p14:creationId xmlns:p14="http://schemas.microsoft.com/office/powerpoint/2010/main" val="2636280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smtClean="0"/>
              <a:t>Where a parent class attribute uses the ‘private’ access modifier, the child class will need to use getter and setter</a:t>
            </a:r>
            <a:r>
              <a:rPr lang="en-GB" baseline="0" dirty="0" smtClean="0"/>
              <a:t> methods</a:t>
            </a:r>
            <a:r>
              <a:rPr lang="en-GB" dirty="0" smtClean="0"/>
              <a:t> to access the attribute. </a:t>
            </a:r>
          </a:p>
          <a:p>
            <a:r>
              <a:rPr lang="en-GB" dirty="0" smtClean="0"/>
              <a:t>If the parent class attribute uses the ‘protected’ access modifier, the</a:t>
            </a:r>
            <a:r>
              <a:rPr lang="en-GB" baseline="0" dirty="0" smtClean="0"/>
              <a:t> child class can access it without needing to use the getter and setter methods.</a:t>
            </a: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12</a:t>
            </a:fld>
            <a:endParaRPr lang="en-US" altLang="zh-TW"/>
          </a:p>
        </p:txBody>
      </p:sp>
    </p:spTree>
    <p:extLst>
      <p:ext uri="{BB962C8B-B14F-4D97-AF65-F5344CB8AC3E}">
        <p14:creationId xmlns:p14="http://schemas.microsoft.com/office/powerpoint/2010/main" val="857394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13</a:t>
            </a:fld>
            <a:endParaRPr lang="en-GB"/>
          </a:p>
        </p:txBody>
      </p:sp>
    </p:spTree>
    <p:extLst>
      <p:ext uri="{BB962C8B-B14F-4D97-AF65-F5344CB8AC3E}">
        <p14:creationId xmlns:p14="http://schemas.microsoft.com/office/powerpoint/2010/main" val="3992428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smtClean="0"/>
              <a:t>Some built in Java classes</a:t>
            </a:r>
            <a:r>
              <a:rPr lang="en-GB" baseline="0" dirty="0" smtClean="0"/>
              <a:t> are final. The String class is a good example. Try making a child of the String class and you’ll get a compile error. Alternatively if you were to try making a child of the ArrayList class you would be able to do this as it doesn’t use the final keyword in its header.</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14</a:t>
            </a:fld>
            <a:endParaRPr lang="en-US" altLang="zh-TW"/>
          </a:p>
        </p:txBody>
      </p:sp>
    </p:spTree>
    <p:extLst>
      <p:ext uri="{BB962C8B-B14F-4D97-AF65-F5344CB8AC3E}">
        <p14:creationId xmlns:p14="http://schemas.microsoft.com/office/powerpoint/2010/main" val="2417625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15</a:t>
            </a:fld>
            <a:endParaRPr lang="en-GB"/>
          </a:p>
        </p:txBody>
      </p:sp>
    </p:spTree>
    <p:extLst>
      <p:ext uri="{BB962C8B-B14F-4D97-AF65-F5344CB8AC3E}">
        <p14:creationId xmlns:p14="http://schemas.microsoft.com/office/powerpoint/2010/main" val="952124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smtClean="0"/>
              <a:t>Abstract classes and methods are indicated in UML by the use of italics.</a:t>
            </a:r>
          </a:p>
          <a:p>
            <a:endParaRPr lang="en-GB" dirty="0" smtClean="0"/>
          </a:p>
          <a:p>
            <a:r>
              <a:rPr lang="en-GB" dirty="0" smtClean="0"/>
              <a:t>Non-abstract methods are just regular methods containing code. These</a:t>
            </a:r>
            <a:r>
              <a:rPr lang="en-GB" baseline="0" dirty="0" smtClean="0"/>
              <a:t> will be inherited by the child class.</a:t>
            </a:r>
          </a:p>
          <a:p>
            <a:endParaRPr lang="en-GB" baseline="0" dirty="0" smtClean="0"/>
          </a:p>
          <a:p>
            <a:r>
              <a:rPr lang="en-GB" baseline="0" dirty="0" smtClean="0"/>
              <a:t>Abstract methods have no code, the code must be written in each child class. Every vehicle accelerates in a different way, so there’s little point writing code for the accelerate() method in the Vehicle class. By leaving it abstract we can write car specific code in a Car child class and plane specific code in a Plane child class.</a:t>
            </a: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16</a:t>
            </a:fld>
            <a:endParaRPr lang="en-US" altLang="zh-TW"/>
          </a:p>
        </p:txBody>
      </p:sp>
    </p:spTree>
    <p:extLst>
      <p:ext uri="{BB962C8B-B14F-4D97-AF65-F5344CB8AC3E}">
        <p14:creationId xmlns:p14="http://schemas.microsoft.com/office/powerpoint/2010/main" val="3921783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smtClean="0"/>
              <a:t>The @Override annotation causes</a:t>
            </a:r>
            <a:r>
              <a:rPr lang="en-GB" baseline="0" dirty="0" smtClean="0"/>
              <a:t> a compile error if the method header in the child class doesn’t match a method header in the parent class. </a:t>
            </a:r>
          </a:p>
          <a:p>
            <a:endParaRPr lang="en-GB" baseline="0" dirty="0" smtClean="0"/>
          </a:p>
          <a:p>
            <a:r>
              <a:rPr lang="en-GB" baseline="0" dirty="0" smtClean="0"/>
              <a:t>For abstract methods, IDEs like Eclipse or IntelliJ automatically generate the method in the child class. If you try to delete or rename it the method, you’ll get a compile error even without using the @Override annotation. So in this case @Override doesn’t add anything useful. </a:t>
            </a:r>
          </a:p>
          <a:p>
            <a:endParaRPr lang="en-GB" baseline="0" dirty="0" smtClean="0"/>
          </a:p>
          <a:p>
            <a:r>
              <a:rPr lang="en-GB" baseline="0" dirty="0" smtClean="0"/>
              <a:t>We’ll see in Module 11 (Polymorphism) that there are circumstances where @Override can be very useful.</a:t>
            </a: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17</a:t>
            </a:fld>
            <a:endParaRPr lang="en-US" altLang="zh-TW"/>
          </a:p>
        </p:txBody>
      </p:sp>
    </p:spTree>
    <p:extLst>
      <p:ext uri="{BB962C8B-B14F-4D97-AF65-F5344CB8AC3E}">
        <p14:creationId xmlns:p14="http://schemas.microsoft.com/office/powerpoint/2010/main" val="3997016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err="1" smtClean="0"/>
              <a:t>LandVehicle</a:t>
            </a:r>
            <a:r>
              <a:rPr lang="en-GB" baseline="0" dirty="0" smtClean="0"/>
              <a:t> and Aircraft are also abstract classes as they are still very general. </a:t>
            </a:r>
          </a:p>
          <a:p>
            <a:r>
              <a:rPr lang="en-GB" baseline="0" dirty="0" smtClean="0"/>
              <a:t>Car, Train, Plane &amp; Helicopter are much more specific, so they’re concrete classes which we can make objects from.</a:t>
            </a: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18</a:t>
            </a:fld>
            <a:endParaRPr lang="en-US" altLang="zh-TW"/>
          </a:p>
        </p:txBody>
      </p:sp>
    </p:spTree>
    <p:extLst>
      <p:ext uri="{BB962C8B-B14F-4D97-AF65-F5344CB8AC3E}">
        <p14:creationId xmlns:p14="http://schemas.microsoft.com/office/powerpoint/2010/main" val="75667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20</a:t>
            </a:fld>
            <a:endParaRPr lang="en-US" altLang="zh-TW"/>
          </a:p>
        </p:txBody>
      </p:sp>
    </p:spTree>
    <p:extLst>
      <p:ext uri="{BB962C8B-B14F-4D97-AF65-F5344CB8AC3E}">
        <p14:creationId xmlns:p14="http://schemas.microsoft.com/office/powerpoint/2010/main" val="3062157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3</a:t>
            </a:fld>
            <a:endParaRPr lang="en-GB"/>
          </a:p>
        </p:txBody>
      </p:sp>
    </p:spTree>
    <p:extLst>
      <p:ext uri="{BB962C8B-B14F-4D97-AF65-F5344CB8AC3E}">
        <p14:creationId xmlns:p14="http://schemas.microsoft.com/office/powerpoint/2010/main" val="2998858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smtClean="0"/>
              <a:t>The Manager class will automatically inherit the name, </a:t>
            </a:r>
            <a:r>
              <a:rPr lang="en-GB" dirty="0" err="1" smtClean="0"/>
              <a:t>jobTitle</a:t>
            </a:r>
            <a:r>
              <a:rPr lang="en-GB" baseline="0" dirty="0" smtClean="0"/>
              <a:t> and salary attributes of the Employee class. It will also inherit the work() method of the Employee class. Manager is an Employee but with one extra attribute (team) and one extra method (manage). When we write the Manager class we only need to add extra attributes and methods which are specific to the Manager (i.e. the team attribute and the manage() method)</a:t>
            </a: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4</a:t>
            </a:fld>
            <a:endParaRPr lang="en-US" altLang="zh-TW"/>
          </a:p>
        </p:txBody>
      </p:sp>
    </p:spTree>
    <p:extLst>
      <p:ext uri="{BB962C8B-B14F-4D97-AF65-F5344CB8AC3E}">
        <p14:creationId xmlns:p14="http://schemas.microsoft.com/office/powerpoint/2010/main" val="2149988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smtClean="0"/>
              <a:t>From the opposite perspective we can also say that the parent is a more general form of the child</a:t>
            </a: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5</a:t>
            </a:fld>
            <a:endParaRPr lang="en-US" altLang="zh-TW"/>
          </a:p>
        </p:txBody>
      </p:sp>
    </p:spTree>
    <p:extLst>
      <p:ext uri="{BB962C8B-B14F-4D97-AF65-F5344CB8AC3E}">
        <p14:creationId xmlns:p14="http://schemas.microsoft.com/office/powerpoint/2010/main" val="1895709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6</a:t>
            </a:fld>
            <a:endParaRPr lang="en-US" altLang="zh-TW"/>
          </a:p>
        </p:txBody>
      </p:sp>
    </p:spTree>
    <p:extLst>
      <p:ext uri="{BB962C8B-B14F-4D97-AF65-F5344CB8AC3E}">
        <p14:creationId xmlns:p14="http://schemas.microsoft.com/office/powerpoint/2010/main" val="1098618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7</a:t>
            </a:fld>
            <a:endParaRPr lang="en-US" altLang="zh-TW"/>
          </a:p>
        </p:txBody>
      </p:sp>
    </p:spTree>
    <p:extLst>
      <p:ext uri="{BB962C8B-B14F-4D97-AF65-F5344CB8AC3E}">
        <p14:creationId xmlns:p14="http://schemas.microsoft.com/office/powerpoint/2010/main" val="461542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smtClean="0"/>
              <a:t>The</a:t>
            </a:r>
            <a:r>
              <a:rPr lang="en-GB" baseline="0" dirty="0" smtClean="0"/>
              <a:t> </a:t>
            </a:r>
            <a:r>
              <a:rPr lang="en-GB" baseline="0" dirty="0" err="1" smtClean="0"/>
              <a:t>increaseSalary</a:t>
            </a:r>
            <a:r>
              <a:rPr lang="en-GB" baseline="0" dirty="0" smtClean="0"/>
              <a:t>() method takes an Employee object as an argument. However objects of any class which is a child of Employee can be passed into this method.</a:t>
            </a:r>
          </a:p>
          <a:p>
            <a:endParaRPr lang="en-GB" baseline="0" dirty="0" smtClean="0"/>
          </a:p>
          <a:p>
            <a:r>
              <a:rPr lang="en-GB" baseline="0" dirty="0" smtClean="0"/>
              <a:t>Employee references can point to objects of any child class of Employee.</a:t>
            </a: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8</a:t>
            </a:fld>
            <a:endParaRPr lang="en-US" altLang="zh-TW"/>
          </a:p>
        </p:txBody>
      </p:sp>
    </p:spTree>
    <p:extLst>
      <p:ext uri="{BB962C8B-B14F-4D97-AF65-F5344CB8AC3E}">
        <p14:creationId xmlns:p14="http://schemas.microsoft.com/office/powerpoint/2010/main" val="3693454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9</a:t>
            </a:fld>
            <a:endParaRPr lang="en-GB"/>
          </a:p>
        </p:txBody>
      </p:sp>
    </p:spTree>
    <p:extLst>
      <p:ext uri="{BB962C8B-B14F-4D97-AF65-F5344CB8AC3E}">
        <p14:creationId xmlns:p14="http://schemas.microsoft.com/office/powerpoint/2010/main" val="1874398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smtClean="0"/>
              <a:t>If there is no custom constructor in the parent class then the default constructor in the child class will implicitly call the default constructor in the parent class. In</a:t>
            </a:r>
            <a:r>
              <a:rPr lang="en-GB" baseline="0" dirty="0" smtClean="0"/>
              <a:t> this case no additional code needs to be written in the child class. </a:t>
            </a:r>
          </a:p>
          <a:p>
            <a:endParaRPr lang="en-GB" baseline="0" dirty="0" smtClean="0"/>
          </a:p>
          <a:p>
            <a:r>
              <a:rPr lang="en-GB" baseline="0" dirty="0" smtClean="0"/>
              <a:t>The default constructor of a class which doesn’t explicitly extend another class will call the no </a:t>
            </a:r>
            <a:r>
              <a:rPr lang="en-GB" baseline="0" dirty="0" err="1" smtClean="0"/>
              <a:t>args</a:t>
            </a:r>
            <a:r>
              <a:rPr lang="en-GB" baseline="0" dirty="0" smtClean="0"/>
              <a:t> constructor of the Object class </a:t>
            </a: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10</a:t>
            </a:fld>
            <a:endParaRPr lang="en-US" altLang="zh-TW"/>
          </a:p>
        </p:txBody>
      </p:sp>
    </p:spTree>
    <p:extLst>
      <p:ext uri="{BB962C8B-B14F-4D97-AF65-F5344CB8AC3E}">
        <p14:creationId xmlns:p14="http://schemas.microsoft.com/office/powerpoint/2010/main" val="3985684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smtClean="0"/>
              <a:t>Click to edit Master title style</a:t>
            </a:r>
            <a:endParaRPr lang="en-GB" dirty="0"/>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Tree>
    <p:extLst>
      <p:ext uri="{BB962C8B-B14F-4D97-AF65-F5344CB8AC3E}">
        <p14:creationId xmlns:p14="http://schemas.microsoft.com/office/powerpoint/2010/main" val="279633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smtClean="0"/>
              <a:t>Click to edit Master title style</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smtClean="0"/>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smtClean="0"/>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smtClean="0"/>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smtClean="0"/>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smtClean="0"/>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smtClean="0"/>
              <a:t>Click icon to add picture</a:t>
            </a:r>
            <a:endParaRPr lang="en-GB" dirty="0"/>
          </a:p>
        </p:txBody>
      </p:sp>
    </p:spTree>
    <p:extLst>
      <p:ext uri="{BB962C8B-B14F-4D97-AF65-F5344CB8AC3E}">
        <p14:creationId xmlns:p14="http://schemas.microsoft.com/office/powerpoint/2010/main" val="1355291660"/>
      </p:ext>
    </p:extLst>
  </p:cSld>
  <p:clrMapOvr>
    <a:masterClrMapping/>
  </p:clrMapOvr>
  <p:extLst mod="1">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smtClean="0"/>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smtClean="0"/>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smtClean="0"/>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smtClean="0"/>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smtClean="0"/>
              <a:t>Click to edit Master text styles</a:t>
            </a:r>
          </a:p>
        </p:txBody>
      </p:sp>
    </p:spTree>
    <p:extLst>
      <p:ext uri="{BB962C8B-B14F-4D97-AF65-F5344CB8AC3E}">
        <p14:creationId xmlns:p14="http://schemas.microsoft.com/office/powerpoint/2010/main" val="205254720"/>
      </p:ext>
    </p:extLst>
  </p:cSld>
  <p:clrMapOvr>
    <a:masterClrMapping/>
  </p:clrMapOvr>
  <p:extLst mod="1">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smtClean="0"/>
              <a:t>Click to edit Master title style</a:t>
            </a:r>
            <a:endParaRPr lang="en-GB" dirty="0"/>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smtClean="0"/>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smtClean="0"/>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smtClean="0"/>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smtClean="0"/>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smtClean="0"/>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smtClean="0"/>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smtClean="0"/>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smtClean="0"/>
              <a:t>Click to edit Master text styles</a:t>
            </a:r>
          </a:p>
        </p:txBody>
      </p:sp>
    </p:spTree>
    <p:extLst>
      <p:ext uri="{BB962C8B-B14F-4D97-AF65-F5344CB8AC3E}">
        <p14:creationId xmlns:p14="http://schemas.microsoft.com/office/powerpoint/2010/main" val="1776555910"/>
      </p:ext>
    </p:extLst>
  </p:cSld>
  <p:clrMapOvr>
    <a:masterClrMapping/>
  </p:clrMapOvr>
  <p:extLst mod="1">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smtClean="0"/>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smtClean="0"/>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smtClean="0"/>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smtClean="0"/>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smtClean="0"/>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smtClean="0"/>
              <a:t>Click to edit Master text styles</a:t>
            </a:r>
          </a:p>
        </p:txBody>
      </p:sp>
    </p:spTree>
    <p:extLst>
      <p:ext uri="{BB962C8B-B14F-4D97-AF65-F5344CB8AC3E}">
        <p14:creationId xmlns:p14="http://schemas.microsoft.com/office/powerpoint/2010/main" val="928824496"/>
      </p:ext>
    </p:extLst>
  </p:cSld>
  <p:clrMapOvr>
    <a:masterClrMapping/>
  </p:clrMapOvr>
  <p:extLst mod="1">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smtClean="0"/>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smtClean="0"/>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smtClean="0"/>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smtClean="0"/>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smtClean="0"/>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smtClean="0"/>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smtClean="0"/>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smtClean="0"/>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smtClean="0"/>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smtClean="0"/>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smtClean="0"/>
              <a:t>Click icon to add picture</a:t>
            </a:r>
            <a:endParaRPr lang="en-GB" dirty="0"/>
          </a:p>
        </p:txBody>
      </p:sp>
    </p:spTree>
    <p:extLst>
      <p:ext uri="{BB962C8B-B14F-4D97-AF65-F5344CB8AC3E}">
        <p14:creationId xmlns:p14="http://schemas.microsoft.com/office/powerpoint/2010/main" val="3045894758"/>
      </p:ext>
    </p:extLst>
  </p:cSld>
  <p:clrMapOvr>
    <a:masterClrMapping/>
  </p:clrMapOvr>
  <p:extLst mod="1">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smtClean="0"/>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smtClean="0"/>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smtClean="0"/>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smtClean="0"/>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smtClean="0"/>
              <a:t>Click to edit Master title style</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smtClean="0"/>
              <a:t>Click to edit Master title style</a:t>
            </a:r>
            <a:endParaRPr lang="en-GB" dirty="0"/>
          </a:p>
        </p:txBody>
      </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smtClean="0"/>
              <a:t>Click to edit Master title style</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smtClean="0"/>
              <a:t>Click to edit Master title style</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smtClean="0"/>
              <a:t>Click to edit Master title style</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smtClean="0"/>
              <a:t>Click to edit Master title style</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smtClean="0"/>
              <a:t>Click to edit Master title style</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smtClean="0"/>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smtClean="0"/>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smtClean="0"/>
              <a:t>Click to edit Master title style</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smtClean="0"/>
              <a:t>Click to edit Master title style</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smtClean="0"/>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smtClean="0"/>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smtClean="0"/>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17313161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8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17313161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35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33261755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smtClean="0"/>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smtClean="0"/>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smtClean="0"/>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smtClean="0"/>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35594102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smtClean="0"/>
              <a:t>Click to edit Master title style</a:t>
            </a:r>
            <a:endParaRPr lang="en-GB" dirty="0"/>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smtClean="0"/>
              <a:t>Click to edit Master title style</a:t>
            </a:r>
            <a:endParaRPr lang="en-GB" dirty="0"/>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smtClean="0"/>
              <a:t>Click to edit Master title style</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Tree>
    <p:extLst>
      <p:ext uri="{BB962C8B-B14F-4D97-AF65-F5344CB8AC3E}">
        <p14:creationId xmlns:p14="http://schemas.microsoft.com/office/powerpoint/2010/main" val="2144617087"/>
      </p:ext>
    </p:extLst>
  </p:cSld>
  <p:clrMapOvr>
    <a:masterClrMapping/>
  </p:clrMapOvr>
  <p:extLst mod="1">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smtClean="0"/>
              <a:t>Click to edit Master title style</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smtClean="0"/>
              <a:t>Click to edit Master text styles</a:t>
            </a:r>
          </a:p>
        </p:txBody>
      </p:sp>
    </p:spTree>
    <p:extLst>
      <p:ext uri="{BB962C8B-B14F-4D97-AF65-F5344CB8AC3E}">
        <p14:creationId xmlns:p14="http://schemas.microsoft.com/office/powerpoint/2010/main" val="1646202565"/>
      </p:ext>
    </p:extLst>
  </p:cSld>
  <p:clrMapOvr>
    <a:masterClrMapping/>
  </p:clrMapOvr>
  <p:extLst mod="1">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35"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 id="2147483754" r:id="rId33"/>
    <p:sldLayoutId id="2147483781" r:id="rId34"/>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3.xml"/><Relationship Id="rId1" Type="http://schemas.openxmlformats.org/officeDocument/2006/relationships/tags" Target="../tags/tag7.xml"/><Relationship Id="rId5" Type="http://schemas.microsoft.com/office/2007/relationships/hdphoto" Target="../media/hdphoto1.wdp"/><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3.xml"/><Relationship Id="rId1" Type="http://schemas.openxmlformats.org/officeDocument/2006/relationships/tags" Target="../tags/tag8.xml"/><Relationship Id="rId5" Type="http://schemas.microsoft.com/office/2007/relationships/hdphoto" Target="../media/hdphoto1.wdp"/><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3.xml"/><Relationship Id="rId1" Type="http://schemas.openxmlformats.org/officeDocument/2006/relationships/tags" Target="../tags/tag9.xml"/><Relationship Id="rId5" Type="http://schemas.microsoft.com/office/2007/relationships/hdphoto" Target="../media/hdphoto1.wdp"/><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3.xml"/><Relationship Id="rId1" Type="http://schemas.openxmlformats.org/officeDocument/2006/relationships/tags" Target="../tags/tag10.xml"/><Relationship Id="rId5" Type="http://schemas.microsoft.com/office/2007/relationships/hdphoto" Target="../media/hdphoto1.wdp"/><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3.xml"/><Relationship Id="rId1" Type="http://schemas.openxmlformats.org/officeDocument/2006/relationships/tags" Target="../tags/tag11.xml"/><Relationship Id="rId5" Type="http://schemas.microsoft.com/office/2007/relationships/hdphoto" Target="../media/hdphoto1.wdp"/><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3.xml"/><Relationship Id="rId1" Type="http://schemas.openxmlformats.org/officeDocument/2006/relationships/tags" Target="../tags/tag12.xml"/><Relationship Id="rId5" Type="http://schemas.microsoft.com/office/2007/relationships/hdphoto" Target="../media/hdphoto1.wdp"/><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4.xml"/><Relationship Id="rId1" Type="http://schemas.openxmlformats.org/officeDocument/2006/relationships/tags" Target="../tags/tag13.xml"/><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2.xml"/><Relationship Id="rId1" Type="http://schemas.openxmlformats.org/officeDocument/2006/relationships/tags" Target="../tags/tag14.xml"/><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3.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3.xml"/><Relationship Id="rId1" Type="http://schemas.openxmlformats.org/officeDocument/2006/relationships/tags" Target="../tags/tag3.xml"/><Relationship Id="rId5" Type="http://schemas.microsoft.com/office/2007/relationships/hdphoto" Target="../media/hdphoto1.wdp"/><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3.xml"/><Relationship Id="rId1" Type="http://schemas.openxmlformats.org/officeDocument/2006/relationships/tags" Target="../tags/tag4.xml"/><Relationship Id="rId5" Type="http://schemas.microsoft.com/office/2007/relationships/hdphoto" Target="../media/hdphoto1.wdp"/><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3.xml"/><Relationship Id="rId1" Type="http://schemas.openxmlformats.org/officeDocument/2006/relationships/tags" Target="../tags/tag5.xml"/><Relationship Id="rId5" Type="http://schemas.microsoft.com/office/2007/relationships/hdphoto" Target="../media/hdphoto1.wdp"/><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3.xml"/><Relationship Id="rId1" Type="http://schemas.openxmlformats.org/officeDocument/2006/relationships/tags" Target="../tags/tag6.xml"/><Relationship Id="rId5" Type="http://schemas.microsoft.com/office/2007/relationships/hdphoto" Target="../media/hdphoto1.wdp"/><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a:t>
            </a:r>
            <a:endParaRPr lang="en-GB" dirty="0"/>
          </a:p>
        </p:txBody>
      </p:sp>
      <p:sp>
        <p:nvSpPr>
          <p:cNvPr id="3" name="Text Placeholder 2"/>
          <p:cNvSpPr>
            <a:spLocks noGrp="1"/>
          </p:cNvSpPr>
          <p:nvPr>
            <p:ph type="body" sz="quarter" idx="10"/>
          </p:nvPr>
        </p:nvSpPr>
        <p:spPr>
          <a:xfrm>
            <a:off x="599901" y="2873623"/>
            <a:ext cx="7152283" cy="2257425"/>
          </a:xfrm>
        </p:spPr>
        <p:txBody>
          <a:bodyPr/>
          <a:lstStyle/>
          <a:p>
            <a:r>
              <a:rPr lang="en-GB" b="1" dirty="0" smtClean="0">
                <a:solidFill>
                  <a:schemeClr val="accent1"/>
                </a:solidFill>
              </a:rPr>
              <a:t>OOD</a:t>
            </a:r>
          </a:p>
          <a:p>
            <a:r>
              <a:rPr lang="en-GB" b="1" dirty="0" smtClean="0">
                <a:solidFill>
                  <a:schemeClr val="accent1"/>
                </a:solidFill>
              </a:rPr>
              <a:t>Week 1 Module 9</a:t>
            </a:r>
          </a:p>
          <a:p>
            <a:r>
              <a:rPr lang="en-GB" b="1" dirty="0" smtClean="0">
                <a:solidFill>
                  <a:schemeClr val="accent1"/>
                </a:solidFill>
              </a:rPr>
              <a:t>Inheritance: Classes</a:t>
            </a:r>
            <a:endParaRPr lang="en-GB" b="1" dirty="0">
              <a:solidFill>
                <a:schemeClr val="accent1"/>
              </a:solidFill>
            </a:endParaRPr>
          </a:p>
        </p:txBody>
      </p:sp>
    </p:spTree>
    <p:extLst>
      <p:ext uri="{BB962C8B-B14F-4D97-AF65-F5344CB8AC3E}">
        <p14:creationId xmlns:p14="http://schemas.microsoft.com/office/powerpoint/2010/main" val="491284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smtClean="0">
                <a:latin typeface="Arial Black" panose="020B0A04020102020204" pitchFamily="34" charset="0"/>
              </a:rPr>
              <a:t>Vertical constructor chaining</a:t>
            </a:r>
            <a:endParaRPr lang="en-GB" sz="36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10</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407368" y="1124744"/>
            <a:ext cx="9793088" cy="2769989"/>
          </a:xfrm>
          <a:prstGeom prst="rect">
            <a:avLst/>
          </a:prstGeom>
          <a:noFill/>
        </p:spPr>
        <p:txBody>
          <a:bodyPr wrap="square" rtlCol="0">
            <a:spAutoFit/>
          </a:bodyPr>
          <a:lstStyle/>
          <a:p>
            <a:pPr marL="457200" indent="-457200">
              <a:buFont typeface="Arial" panose="020B0604020202020204" pitchFamily="34" charset="0"/>
              <a:buChar char="•"/>
            </a:pPr>
            <a:endParaRPr lang="en-GB"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dirty="0" smtClean="0">
                <a:latin typeface="Arial" panose="020B0604020202020204" pitchFamily="34" charset="0"/>
                <a:cs typeface="Arial" panose="020B0604020202020204" pitchFamily="34" charset="0"/>
              </a:rPr>
              <a:t>A child class must have a constructor which calls a constructor in its parent class.</a:t>
            </a:r>
          </a:p>
          <a:p>
            <a:pPr marL="457200" indent="-457200">
              <a:buFont typeface="Arial" panose="020B0604020202020204" pitchFamily="34" charset="0"/>
              <a:buChar char="•"/>
            </a:pPr>
            <a:r>
              <a:rPr lang="en-GB" dirty="0" smtClean="0">
                <a:latin typeface="Arial" panose="020B0604020202020204" pitchFamily="34" charset="0"/>
                <a:cs typeface="Arial" panose="020B0604020202020204" pitchFamily="34" charset="0"/>
              </a:rPr>
              <a:t>If the parent class doesn’t have a no </a:t>
            </a:r>
            <a:r>
              <a:rPr lang="en-GB" dirty="0" err="1" smtClean="0">
                <a:latin typeface="Arial" panose="020B0604020202020204" pitchFamily="34" charset="0"/>
                <a:cs typeface="Arial" panose="020B0604020202020204" pitchFamily="34" charset="0"/>
              </a:rPr>
              <a:t>args</a:t>
            </a:r>
            <a:r>
              <a:rPr lang="en-GB" dirty="0" smtClean="0">
                <a:latin typeface="Arial" panose="020B0604020202020204" pitchFamily="34" charset="0"/>
                <a:cs typeface="Arial" panose="020B0604020202020204" pitchFamily="34" charset="0"/>
              </a:rPr>
              <a:t> constructor, a custom constructor will need to be written in the child class.</a:t>
            </a:r>
          </a:p>
          <a:p>
            <a:pPr marL="457200" indent="-457200">
              <a:buFont typeface="Arial" panose="020B0604020202020204" pitchFamily="34" charset="0"/>
              <a:buChar char="•"/>
            </a:pPr>
            <a:r>
              <a:rPr lang="en-GB" dirty="0" smtClean="0">
                <a:latin typeface="Arial" panose="020B0604020202020204" pitchFamily="34" charset="0"/>
                <a:cs typeface="Arial" panose="020B0604020202020204" pitchFamily="34" charset="0"/>
              </a:rPr>
              <a:t>The child class constructor must use super() to pass arguments to the parent constructor.</a:t>
            </a:r>
          </a:p>
          <a:p>
            <a:pPr marL="457200" indent="-457200">
              <a:buFont typeface="Arial" panose="020B0604020202020204" pitchFamily="34" charset="0"/>
              <a:buChar char="•"/>
            </a:pPr>
            <a:endParaRPr lang="en-GB"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GB"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GB" sz="2800" dirty="0" smtClean="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632291" y="3079125"/>
            <a:ext cx="8426511" cy="163121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public Manager(String name, String </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jobTitle</a:t>
            </a: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int</a:t>
            </a:r>
            <a:r>
              <a:rPr lang="en-GB" altLang="en-US" sz="2000" b="1" dirty="0" smtClean="0">
                <a:latin typeface="Consolas" panose="020B0609020204030204" pitchFamily="49" charset="0"/>
                <a:ea typeface="ヒラギノ角ゴ Pro W3" pitchFamily="-112" charset="-128"/>
                <a:cs typeface="Consolas" panose="020B0609020204030204" pitchFamily="49" charset="0"/>
              </a:rPr>
              <a:t> salary) {</a:t>
            </a:r>
          </a:p>
          <a:p>
            <a:pPr eaLnBrk="0" hangingPunct="0">
              <a:buFont typeface="Arial" pitchFamily="34" charset="0"/>
              <a:buNone/>
            </a:pP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rgbClr val="00B0F0"/>
                </a:solidFill>
                <a:latin typeface="Consolas" panose="020B0609020204030204" pitchFamily="49" charset="0"/>
                <a:ea typeface="ヒラギノ角ゴ Pro W3" pitchFamily="-112" charset="-128"/>
                <a:cs typeface="Consolas" panose="020B0609020204030204" pitchFamily="49" charset="0"/>
              </a:rPr>
              <a:t> </a:t>
            </a:r>
            <a:r>
              <a:rPr lang="en-GB" altLang="en-US" sz="2000" b="1" dirty="0" smtClean="0">
                <a:solidFill>
                  <a:srgbClr val="00B0F0"/>
                </a:solidFill>
                <a:latin typeface="Consolas" panose="020B0609020204030204" pitchFamily="49" charset="0"/>
                <a:ea typeface="ヒラギノ角ゴ Pro W3" pitchFamily="-112" charset="-128"/>
                <a:cs typeface="Consolas" panose="020B0609020204030204" pitchFamily="49" charset="0"/>
              </a:rPr>
              <a:t>super(name, </a:t>
            </a:r>
            <a:r>
              <a:rPr lang="en-GB" altLang="en-US" sz="2000" b="1" dirty="0" err="1" smtClean="0">
                <a:solidFill>
                  <a:srgbClr val="00B0F0"/>
                </a:solidFill>
                <a:latin typeface="Consolas" panose="020B0609020204030204" pitchFamily="49" charset="0"/>
                <a:ea typeface="ヒラギノ角ゴ Pro W3" pitchFamily="-112" charset="-128"/>
                <a:cs typeface="Consolas" panose="020B0609020204030204" pitchFamily="49" charset="0"/>
              </a:rPr>
              <a:t>jobTitle</a:t>
            </a:r>
            <a:r>
              <a:rPr lang="en-GB" altLang="en-US" sz="2000" b="1" dirty="0" smtClean="0">
                <a:solidFill>
                  <a:srgbClr val="00B0F0"/>
                </a:solidFill>
                <a:latin typeface="Consolas" panose="020B0609020204030204" pitchFamily="49" charset="0"/>
                <a:ea typeface="ヒラギノ角ゴ Pro W3" pitchFamily="-112" charset="-128"/>
                <a:cs typeface="Consolas" panose="020B0609020204030204" pitchFamily="49" charset="0"/>
              </a:rPr>
              <a:t>, salary);</a:t>
            </a:r>
            <a:endParaRPr lang="en-GB" altLang="en-US" sz="2000" b="1" dirty="0" smtClean="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endParaRPr lang="en-US" altLang="en-US" sz="2000" b="1" dirty="0">
              <a:solidFill>
                <a:srgbClr val="00B0F0"/>
              </a:solidFill>
              <a:latin typeface="Consolas" panose="020B0609020204030204" pitchFamily="49"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593294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048184"/>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Vertical constructor chaining</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1151832"/>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smtClean="0">
                <a:latin typeface="Arial" panose="020B0604020202020204" pitchFamily="34" charset="0"/>
                <a:ea typeface="Open Sans Extrabold" panose="020B0906030804020204" pitchFamily="34" charset="0"/>
                <a:cs typeface="Arial" panose="020B0604020202020204" pitchFamily="34" charset="0"/>
              </a:rPr>
              <a:t>Inheritance</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2958034"/>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smtClean="0">
                <a:latin typeface="Arial"/>
                <a:ea typeface="Open Sans Extrabold" panose="020B0906030804020204" pitchFamily="34" charset="0"/>
                <a:cs typeface="Arial"/>
              </a:rPr>
              <a:t>Protected access modifier</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D1A78D-E1AB-4253-A2A8-066E7458AC7F}"/>
              </a:ext>
            </a:extLst>
          </p:cNvPr>
          <p:cNvSpPr/>
          <p:nvPr/>
        </p:nvSpPr>
        <p:spPr>
          <a:xfrm>
            <a:off x="827290" y="388307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Final classes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BD1A78D-E1AB-4253-A2A8-066E7458AC7F}"/>
              </a:ext>
            </a:extLst>
          </p:cNvPr>
          <p:cNvSpPr/>
          <p:nvPr/>
        </p:nvSpPr>
        <p:spPr>
          <a:xfrm>
            <a:off x="827291" y="479292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Abstract classes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379686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smtClean="0">
                <a:latin typeface="Arial Black" panose="020B0A04020102020204" pitchFamily="34" charset="0"/>
              </a:rPr>
              <a:t>The ‘protected’ access modifier</a:t>
            </a:r>
            <a:endParaRPr lang="en-GB" sz="36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12</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407368" y="1124744"/>
            <a:ext cx="9793088" cy="2062103"/>
          </a:xfrm>
          <a:prstGeom prst="rect">
            <a:avLst/>
          </a:prstGeom>
          <a:noFill/>
        </p:spPr>
        <p:txBody>
          <a:bodyPr wrap="square" rtlCol="0">
            <a:spAutoFit/>
          </a:bodyPr>
          <a:lstStyle/>
          <a:p>
            <a:pPr marL="457200" indent="-457200">
              <a:buFont typeface="Arial" panose="020B0604020202020204" pitchFamily="34" charset="0"/>
              <a:buChar char="•"/>
            </a:pPr>
            <a:endParaRPr lang="en-GB"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dirty="0" smtClean="0">
                <a:latin typeface="Arial" panose="020B0604020202020204" pitchFamily="34" charset="0"/>
                <a:cs typeface="Arial" panose="020B0604020202020204" pitchFamily="34" charset="0"/>
              </a:rPr>
              <a:t>Gives child classes direct access to attributes and behaviours in their parent class.</a:t>
            </a:r>
          </a:p>
          <a:p>
            <a:pPr marL="457200" indent="-457200">
              <a:buFont typeface="Arial" panose="020B0604020202020204" pitchFamily="34" charset="0"/>
              <a:buChar char="•"/>
            </a:pPr>
            <a:r>
              <a:rPr lang="en-GB" dirty="0" smtClean="0">
                <a:latin typeface="Arial" panose="020B0604020202020204" pitchFamily="34" charset="0"/>
                <a:cs typeface="Arial" panose="020B0604020202020204" pitchFamily="34" charset="0"/>
              </a:rPr>
              <a:t>Gives classes in the same package direct access to attributes and behaviours in a class.</a:t>
            </a:r>
          </a:p>
          <a:p>
            <a:pPr marL="457200" indent="-457200">
              <a:buFont typeface="Arial" panose="020B0604020202020204" pitchFamily="34" charset="0"/>
              <a:buChar char="•"/>
            </a:pPr>
            <a:r>
              <a:rPr lang="en-GB" dirty="0" smtClean="0">
                <a:latin typeface="Arial" panose="020B0604020202020204" pitchFamily="34" charset="0"/>
                <a:cs typeface="Arial" panose="020B0604020202020204" pitchFamily="34" charset="0"/>
              </a:rPr>
              <a:t>Denoted by the # symbol in UML</a:t>
            </a:r>
          </a:p>
          <a:p>
            <a:pPr marL="457200" indent="-457200">
              <a:buFont typeface="Arial" panose="020B0604020202020204" pitchFamily="34" charset="0"/>
              <a:buChar char="•"/>
            </a:pPr>
            <a:endParaRPr lang="en-GB"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GB" sz="2800" dirty="0" smtClean="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930772" y="2603610"/>
            <a:ext cx="7829550" cy="163121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b="1" dirty="0">
                <a:latin typeface="Consolas" panose="020B0609020204030204" pitchFamily="49" charset="0"/>
                <a:ea typeface="ヒラギノ角ゴ Pro W3" pitchFamily="-112" charset="-128"/>
                <a:cs typeface="Consolas" panose="020B0609020204030204" pitchFamily="49" charset="0"/>
              </a:rPr>
              <a:t>p</a:t>
            </a:r>
            <a:r>
              <a:rPr lang="en-GB" altLang="en-US" sz="2000" b="1" dirty="0" smtClean="0">
                <a:latin typeface="Consolas" panose="020B0609020204030204" pitchFamily="49" charset="0"/>
                <a:ea typeface="ヒラギノ角ゴ Pro W3" pitchFamily="-112" charset="-128"/>
                <a:cs typeface="Consolas" panose="020B0609020204030204" pitchFamily="49" charset="0"/>
              </a:rPr>
              <a:t>ublic class Employee {</a:t>
            </a:r>
          </a:p>
          <a:p>
            <a:pPr eaLnBrk="0" hangingPunct="0"/>
            <a:r>
              <a:rPr lang="en-GB" altLang="en-US" sz="2000" b="1" dirty="0" smtClean="0">
                <a:solidFill>
                  <a:srgbClr val="00B0F0"/>
                </a:solidFill>
                <a:latin typeface="Consolas" panose="020B0609020204030204" pitchFamily="49" charset="0"/>
                <a:ea typeface="ヒラギノ角ゴ Pro W3" pitchFamily="-112" charset="-128"/>
                <a:cs typeface="Consolas" panose="020B0609020204030204" pitchFamily="49" charset="0"/>
              </a:rPr>
              <a:t>	protected </a:t>
            </a:r>
            <a:r>
              <a:rPr lang="en-GB" altLang="en-US" sz="2000" b="1" dirty="0" smtClean="0">
                <a:latin typeface="Consolas" panose="020B0609020204030204" pitchFamily="49" charset="0"/>
                <a:ea typeface="ヒラギノ角ゴ Pro W3" pitchFamily="-112" charset="-128"/>
                <a:cs typeface="Consolas" panose="020B0609020204030204" pitchFamily="49" charset="0"/>
              </a:rPr>
              <a:t>String name;</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b="1" dirty="0" smtClean="0">
                <a:solidFill>
                  <a:srgbClr val="00B0F0"/>
                </a:solidFill>
                <a:latin typeface="Consolas" panose="020B0609020204030204" pitchFamily="49" charset="0"/>
                <a:ea typeface="ヒラギノ角ゴ Pro W3" pitchFamily="-112" charset="-128"/>
                <a:cs typeface="Consolas" panose="020B0609020204030204" pitchFamily="49" charset="0"/>
              </a:rPr>
              <a:t>	protected </a:t>
            </a:r>
            <a:r>
              <a:rPr lang="en-GB" altLang="en-US" sz="2000" b="1" dirty="0" smtClean="0">
                <a:latin typeface="Consolas" panose="020B0609020204030204" pitchFamily="49" charset="0"/>
                <a:ea typeface="ヒラギノ角ゴ Pro W3" pitchFamily="-112" charset="-128"/>
                <a:cs typeface="Consolas" panose="020B0609020204030204" pitchFamily="49" charset="0"/>
              </a:rPr>
              <a:t>void work() {};</a:t>
            </a:r>
          </a:p>
          <a:p>
            <a:pPr eaLnBrk="0" hangingPunct="0"/>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graphicFrame>
        <p:nvGraphicFramePr>
          <p:cNvPr id="10" name="Table 9"/>
          <p:cNvGraphicFramePr>
            <a:graphicFrameLocks noGrp="1"/>
          </p:cNvGraphicFramePr>
          <p:nvPr>
            <p:extLst>
              <p:ext uri="{D42A27DB-BD31-4B8C-83A1-F6EECF244321}">
                <p14:modId xmlns:p14="http://schemas.microsoft.com/office/powerpoint/2010/main" val="593755276"/>
              </p:ext>
            </p:extLst>
          </p:nvPr>
        </p:nvGraphicFramePr>
        <p:xfrm>
          <a:off x="4392190" y="4509120"/>
          <a:ext cx="2906713" cy="1358900"/>
        </p:xfrm>
        <a:graphic>
          <a:graphicData uri="http://schemas.openxmlformats.org/drawingml/2006/table">
            <a:tbl>
              <a:tblPr firstRow="1" bandRow="1">
                <a:tableStyleId>{5C22544A-7EE6-4342-B048-85BDC9FD1C3A}</a:tableStyleId>
              </a:tblPr>
              <a:tblGrid>
                <a:gridCol w="2906713">
                  <a:extLst>
                    <a:ext uri="{9D8B030D-6E8A-4147-A177-3AD203B41FA5}">
                      <a16:colId xmlns:a16="http://schemas.microsoft.com/office/drawing/2014/main" val="20000"/>
                    </a:ext>
                  </a:extLst>
                </a:gridCol>
              </a:tblGrid>
              <a:tr h="443807">
                <a:tc>
                  <a:txBody>
                    <a:bodyPr/>
                    <a:lstStyle/>
                    <a:p>
                      <a:pPr algn="ctr"/>
                      <a:r>
                        <a:rPr lang="en-GB" sz="1800" dirty="0" smtClean="0">
                          <a:solidFill>
                            <a:schemeClr val="tx1"/>
                          </a:solidFill>
                        </a:rPr>
                        <a:t>Employee</a:t>
                      </a:r>
                      <a:endParaRPr lang="en-GB" sz="18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5534">
                <a:tc>
                  <a:txBody>
                    <a:bodyPr/>
                    <a:lstStyle/>
                    <a:p>
                      <a:r>
                        <a:rPr lang="en-GB" sz="1600" dirty="0" smtClean="0">
                          <a:solidFill>
                            <a:schemeClr val="tx1"/>
                          </a:solidFill>
                        </a:rPr>
                        <a:t># name : String</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9559">
                <a:tc>
                  <a:txBody>
                    <a:bodyPr/>
                    <a:lstStyle/>
                    <a:p>
                      <a:r>
                        <a:rPr lang="en-GB" sz="1600" dirty="0" smtClean="0">
                          <a:solidFill>
                            <a:schemeClr val="tx1"/>
                          </a:solidFill>
                        </a:rPr>
                        <a:t># work() : void</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926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04818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Vertical constructor chaining</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1151832"/>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smtClean="0">
                <a:latin typeface="Arial" panose="020B0604020202020204" pitchFamily="34" charset="0"/>
                <a:ea typeface="Open Sans Extrabold" panose="020B0906030804020204" pitchFamily="34" charset="0"/>
                <a:cs typeface="Arial" panose="020B0604020202020204" pitchFamily="34" charset="0"/>
              </a:rPr>
              <a:t>Inheritance</a:t>
            </a:r>
            <a:endParaRPr lang="en-GB" sz="24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295803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Protected access modifier</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D1A78D-E1AB-4253-A2A8-066E7458AC7F}"/>
              </a:ext>
            </a:extLst>
          </p:cNvPr>
          <p:cNvSpPr/>
          <p:nvPr/>
        </p:nvSpPr>
        <p:spPr>
          <a:xfrm>
            <a:off x="827290" y="3883074"/>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smtClean="0">
                <a:latin typeface="Arial" panose="020B0604020202020204" pitchFamily="34" charset="0"/>
                <a:ea typeface="Open Sans Extrabold" panose="020B0906030804020204" pitchFamily="34" charset="0"/>
                <a:cs typeface="Arial" panose="020B0604020202020204" pitchFamily="34" charset="0"/>
              </a:rPr>
              <a:t>Final classes</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BD1A78D-E1AB-4253-A2A8-066E7458AC7F}"/>
              </a:ext>
            </a:extLst>
          </p:cNvPr>
          <p:cNvSpPr/>
          <p:nvPr/>
        </p:nvSpPr>
        <p:spPr>
          <a:xfrm>
            <a:off x="827291" y="479292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Abstract classes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120567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smtClean="0">
                <a:latin typeface="Arial Black" panose="020B0A04020102020204" pitchFamily="34" charset="0"/>
              </a:rPr>
              <a:t>Final classes</a:t>
            </a:r>
            <a:endParaRPr lang="en-GB" sz="36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14</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407368" y="1124744"/>
            <a:ext cx="9793088" cy="3077766"/>
          </a:xfrm>
          <a:prstGeom prst="rect">
            <a:avLst/>
          </a:prstGeom>
          <a:noFill/>
        </p:spPr>
        <p:txBody>
          <a:bodyPr wrap="square" rtlCol="0">
            <a:spAutoFit/>
          </a:bodyPr>
          <a:lstStyle/>
          <a:p>
            <a:pPr marL="457200" indent="-457200">
              <a:buFont typeface="Arial" panose="020B0604020202020204" pitchFamily="34" charset="0"/>
              <a:buChar char="•"/>
            </a:pPr>
            <a:endParaRPr lang="en-GB"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dirty="0" smtClean="0">
                <a:latin typeface="Arial" panose="020B0604020202020204" pitchFamily="34" charset="0"/>
                <a:cs typeface="Arial" panose="020B0604020202020204" pitchFamily="34" charset="0"/>
              </a:rPr>
              <a:t>The final keyword prevents a class from being extended.</a:t>
            </a:r>
          </a:p>
          <a:p>
            <a:pPr marL="457200" indent="-457200">
              <a:buFont typeface="Arial" panose="020B0604020202020204" pitchFamily="34" charset="0"/>
              <a:buChar char="•"/>
            </a:pPr>
            <a:endParaRPr lang="en-GB"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GB"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dirty="0" smtClean="0">
                <a:latin typeface="Arial" panose="020B0604020202020204" pitchFamily="34" charset="0"/>
                <a:cs typeface="Arial" panose="020B0604020202020204" pitchFamily="34" charset="0"/>
              </a:rPr>
              <a:t>Attempting to extend the final class will cause a compile error.</a:t>
            </a:r>
          </a:p>
          <a:p>
            <a:pPr marL="457200" indent="-457200">
              <a:buFont typeface="Arial" panose="020B0604020202020204" pitchFamily="34" charset="0"/>
              <a:buChar char="•"/>
            </a:pPr>
            <a:endParaRPr lang="en-GB"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GB"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GB" sz="2800" dirty="0" smtClean="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04AD304D-C2F6-49BB-B851-64CE03A3A91A}"/>
              </a:ext>
            </a:extLst>
          </p:cNvPr>
          <p:cNvSpPr/>
          <p:nvPr/>
        </p:nvSpPr>
        <p:spPr>
          <a:xfrm>
            <a:off x="1930772" y="1897794"/>
            <a:ext cx="7829550" cy="400110"/>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p</a:t>
            </a:r>
            <a:r>
              <a:rPr lang="en-GB" altLang="en-US" sz="2000" b="1" dirty="0" smtClean="0">
                <a:latin typeface="Consolas" panose="020B0609020204030204" pitchFamily="49" charset="0"/>
                <a:ea typeface="ヒラギノ角ゴ Pro W3" pitchFamily="-112" charset="-128"/>
                <a:cs typeface="Consolas" panose="020B0609020204030204" pitchFamily="49" charset="0"/>
              </a:rPr>
              <a:t>ublic </a:t>
            </a:r>
            <a:r>
              <a:rPr lang="en-GB" altLang="en-US" sz="2000" b="1" dirty="0" smtClean="0">
                <a:solidFill>
                  <a:srgbClr val="00B0F0"/>
                </a:solidFill>
                <a:latin typeface="Consolas" panose="020B0609020204030204" pitchFamily="49" charset="0"/>
                <a:ea typeface="ヒラギノ角ゴ Pro W3" pitchFamily="-112" charset="-128"/>
                <a:cs typeface="Consolas" panose="020B0609020204030204" pitchFamily="49" charset="0"/>
              </a:rPr>
              <a:t>final </a:t>
            </a:r>
            <a:r>
              <a:rPr lang="en-GB" altLang="en-US" sz="2000" b="1" dirty="0" smtClean="0">
                <a:latin typeface="Consolas" panose="020B0609020204030204" pitchFamily="49" charset="0"/>
                <a:ea typeface="ヒラギノ角ゴ Pro W3" pitchFamily="-112" charset="-128"/>
                <a:cs typeface="Consolas" panose="020B0609020204030204" pitchFamily="49" charset="0"/>
              </a:rPr>
              <a:t>class </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ChildlessClass</a:t>
            </a: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endParaRPr lang="en-US" altLang="en-US" sz="2000" b="1" dirty="0">
              <a:solidFill>
                <a:srgbClr val="00B0F0"/>
              </a:solidFill>
              <a:latin typeface="Consolas" panose="020B0609020204030204" pitchFamily="49"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355918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04818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Vertical constructor chaining</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1151832"/>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smtClean="0">
                <a:latin typeface="Arial" panose="020B0604020202020204" pitchFamily="34" charset="0"/>
                <a:ea typeface="Open Sans Extrabold" panose="020B0906030804020204" pitchFamily="34" charset="0"/>
                <a:cs typeface="Arial" panose="020B0604020202020204" pitchFamily="34" charset="0"/>
              </a:rPr>
              <a:t>Inheritance</a:t>
            </a:r>
            <a:endParaRPr lang="en-GB" sz="24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295803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Protected access modifier</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D1A78D-E1AB-4253-A2A8-066E7458AC7F}"/>
              </a:ext>
            </a:extLst>
          </p:cNvPr>
          <p:cNvSpPr/>
          <p:nvPr/>
        </p:nvSpPr>
        <p:spPr>
          <a:xfrm>
            <a:off x="827290" y="3883074"/>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Final classes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BD1A78D-E1AB-4253-A2A8-066E7458AC7F}"/>
              </a:ext>
            </a:extLst>
          </p:cNvPr>
          <p:cNvSpPr/>
          <p:nvPr/>
        </p:nvSpPr>
        <p:spPr>
          <a:xfrm>
            <a:off x="827291" y="4792924"/>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smtClean="0">
                <a:latin typeface="Arial" panose="020B0604020202020204" pitchFamily="34" charset="0"/>
                <a:ea typeface="Open Sans Extrabold" panose="020B0906030804020204" pitchFamily="34" charset="0"/>
                <a:cs typeface="Arial" panose="020B0604020202020204" pitchFamily="34" charset="0"/>
              </a:rPr>
              <a:t>Abstract classes</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426878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smtClean="0">
                <a:latin typeface="Arial Black" panose="020B0A04020102020204" pitchFamily="34" charset="0"/>
              </a:rPr>
              <a:t>Abstract classes</a:t>
            </a:r>
            <a:endParaRPr lang="en-GB" sz="36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16</a:t>
            </a:fld>
            <a:endParaRPr lang="zh-TW" altLang="en-US" sz="1400" dirty="0">
              <a:latin typeface="Arial" panose="020B0604020202020204" pitchFamily="34" charset="0"/>
              <a:cs typeface="Arial" panose="020B0604020202020204" pitchFamily="34" charset="0"/>
            </a:endParaRPr>
          </a:p>
        </p:txBody>
      </p:sp>
      <p:sp>
        <p:nvSpPr>
          <p:cNvPr id="5" name="TextBox 4"/>
          <p:cNvSpPr txBox="1"/>
          <p:nvPr/>
        </p:nvSpPr>
        <p:spPr>
          <a:xfrm>
            <a:off x="767408" y="1095623"/>
            <a:ext cx="9721080" cy="1477328"/>
          </a:xfrm>
          <a:prstGeom prst="rect">
            <a:avLst/>
          </a:prstGeom>
          <a:noFill/>
        </p:spPr>
        <p:txBody>
          <a:bodyPr wrap="square" rtlCol="0">
            <a:spAutoFit/>
          </a:bodyPr>
          <a:lstStyle/>
          <a:p>
            <a:pPr marL="285750"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A class which can’t be instantiated</a:t>
            </a:r>
          </a:p>
          <a:p>
            <a:pPr marL="285750"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Exists for inheritance purposes only</a:t>
            </a:r>
          </a:p>
          <a:p>
            <a:pPr marL="285750"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Defines the top of a hierarchy of classes</a:t>
            </a:r>
          </a:p>
          <a:p>
            <a:pPr marL="285750"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Can contain abstract and non-abstract methods</a:t>
            </a:r>
          </a:p>
          <a:p>
            <a:pPr marL="285750"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Cannot use the ‘final’ keyword in its header</a:t>
            </a:r>
            <a:endParaRPr lang="en-GB" dirty="0">
              <a:latin typeface="Arial" panose="020B0604020202020204" pitchFamily="34" charset="0"/>
              <a:cs typeface="Arial" panose="020B0604020202020204" pitchFamily="34" charset="0"/>
            </a:endParaRPr>
          </a:p>
        </p:txBody>
      </p:sp>
      <p:sp>
        <p:nvSpPr>
          <p:cNvPr id="12" name="Right Arrow 11"/>
          <p:cNvSpPr/>
          <p:nvPr/>
        </p:nvSpPr>
        <p:spPr>
          <a:xfrm>
            <a:off x="3144762" y="4393492"/>
            <a:ext cx="64807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Arrow 12"/>
          <p:cNvSpPr/>
          <p:nvPr/>
        </p:nvSpPr>
        <p:spPr>
          <a:xfrm>
            <a:off x="3144762" y="5162087"/>
            <a:ext cx="64807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427580" y="4296907"/>
            <a:ext cx="3012167" cy="523220"/>
          </a:xfrm>
          <a:prstGeom prst="rect">
            <a:avLst/>
          </a:prstGeom>
          <a:noFill/>
        </p:spPr>
        <p:txBody>
          <a:bodyPr wrap="square" rtlCol="0">
            <a:spAutoFit/>
          </a:bodyPr>
          <a:lstStyle/>
          <a:p>
            <a:r>
              <a:rPr lang="en-GB" sz="2800" dirty="0" smtClean="0">
                <a:latin typeface="Arial" panose="020B0604020202020204" pitchFamily="34" charset="0"/>
                <a:cs typeface="Arial" panose="020B0604020202020204" pitchFamily="34" charset="0"/>
              </a:rPr>
              <a:t>Abstract method</a:t>
            </a:r>
            <a:endParaRPr lang="en-GB" sz="2800" dirty="0">
              <a:latin typeface="Arial" panose="020B0604020202020204" pitchFamily="34" charset="0"/>
              <a:cs typeface="Arial" panose="020B0604020202020204" pitchFamily="34" charset="0"/>
            </a:endParaRPr>
          </a:p>
        </p:txBody>
      </p:sp>
      <p:sp>
        <p:nvSpPr>
          <p:cNvPr id="15" name="TextBox 14"/>
          <p:cNvSpPr txBox="1"/>
          <p:nvPr/>
        </p:nvSpPr>
        <p:spPr>
          <a:xfrm>
            <a:off x="869942" y="5034530"/>
            <a:ext cx="2700784" cy="954107"/>
          </a:xfrm>
          <a:prstGeom prst="rect">
            <a:avLst/>
          </a:prstGeom>
          <a:noFill/>
        </p:spPr>
        <p:txBody>
          <a:bodyPr wrap="square" rtlCol="0">
            <a:spAutoFit/>
          </a:bodyPr>
          <a:lstStyle/>
          <a:p>
            <a:r>
              <a:rPr lang="en-GB" sz="2800" dirty="0" smtClean="0">
                <a:latin typeface="Arial" panose="020B0604020202020204" pitchFamily="34" charset="0"/>
                <a:cs typeface="Arial" panose="020B0604020202020204" pitchFamily="34" charset="0"/>
              </a:rPr>
              <a:t>Non-abstract methods</a:t>
            </a:r>
            <a:endParaRPr lang="en-GB" sz="2800" dirty="0">
              <a:latin typeface="Arial" panose="020B0604020202020204" pitchFamily="34" charset="0"/>
              <a:cs typeface="Arial" panose="020B0604020202020204" pitchFamily="34"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1871558601"/>
              </p:ext>
            </p:extLst>
          </p:nvPr>
        </p:nvGraphicFramePr>
        <p:xfrm>
          <a:off x="3984741" y="3573016"/>
          <a:ext cx="3721609" cy="2090051"/>
        </p:xfrm>
        <a:graphic>
          <a:graphicData uri="http://schemas.openxmlformats.org/drawingml/2006/table">
            <a:tbl>
              <a:tblPr firstRow="1" bandRow="1">
                <a:tableStyleId>{5C22544A-7EE6-4342-B048-85BDC9FD1C3A}</a:tableStyleId>
              </a:tblPr>
              <a:tblGrid>
                <a:gridCol w="3721609">
                  <a:extLst>
                    <a:ext uri="{9D8B030D-6E8A-4147-A177-3AD203B41FA5}">
                      <a16:colId xmlns:a16="http://schemas.microsoft.com/office/drawing/2014/main" val="20000"/>
                    </a:ext>
                  </a:extLst>
                </a:gridCol>
              </a:tblGrid>
              <a:tr h="443807">
                <a:tc>
                  <a:txBody>
                    <a:bodyPr/>
                    <a:lstStyle/>
                    <a:p>
                      <a:pPr algn="ctr"/>
                      <a:r>
                        <a:rPr lang="en-GB" sz="1800" i="1" dirty="0" smtClean="0">
                          <a:solidFill>
                            <a:schemeClr val="tx1"/>
                          </a:solidFill>
                        </a:rPr>
                        <a:t>Vehicle</a:t>
                      </a:r>
                      <a:endParaRPr lang="en-GB" sz="1800" i="1"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5534">
                <a:tc>
                  <a:txBody>
                    <a:bodyPr/>
                    <a:lstStyle/>
                    <a:p>
                      <a:r>
                        <a:rPr lang="en-GB" sz="1600" dirty="0" smtClean="0">
                          <a:solidFill>
                            <a:schemeClr val="tx1"/>
                          </a:solidFill>
                        </a:rPr>
                        <a:t> - </a:t>
                      </a:r>
                      <a:r>
                        <a:rPr lang="en-GB" sz="1600" dirty="0" err="1" smtClean="0">
                          <a:solidFill>
                            <a:schemeClr val="tx1"/>
                          </a:solidFill>
                        </a:rPr>
                        <a:t>maxSpeed</a:t>
                      </a:r>
                      <a:r>
                        <a:rPr lang="en-GB" sz="1600" dirty="0" smtClean="0">
                          <a:solidFill>
                            <a:schemeClr val="tx1"/>
                          </a:solidFill>
                        </a:rPr>
                        <a:t> : double</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9559">
                <a:tc>
                  <a:txBody>
                    <a:bodyPr/>
                    <a:lstStyle/>
                    <a:p>
                      <a:r>
                        <a:rPr lang="en-GB" sz="1600" dirty="0" smtClean="0">
                          <a:solidFill>
                            <a:schemeClr val="tx1"/>
                          </a:solidFill>
                        </a:rPr>
                        <a:t> +</a:t>
                      </a:r>
                      <a:r>
                        <a:rPr lang="en-GB" sz="1600" baseline="0" dirty="0" smtClean="0">
                          <a:solidFill>
                            <a:schemeClr val="tx1"/>
                          </a:solidFill>
                        </a:rPr>
                        <a:t> </a:t>
                      </a:r>
                      <a:r>
                        <a:rPr lang="en-GB" sz="1600" i="1" baseline="0" dirty="0" smtClean="0">
                          <a:solidFill>
                            <a:schemeClr val="tx1"/>
                          </a:solidFill>
                        </a:rPr>
                        <a:t>accelerate</a:t>
                      </a:r>
                      <a:r>
                        <a:rPr lang="en-GB" sz="1600" baseline="0" dirty="0" smtClean="0">
                          <a:solidFill>
                            <a:schemeClr val="tx1"/>
                          </a:solidFill>
                        </a:rPr>
                        <a:t> () : void</a:t>
                      </a:r>
                    </a:p>
                    <a:p>
                      <a:endParaRPr lang="en-GB" sz="1600" baseline="0" dirty="0" smtClean="0">
                        <a:solidFill>
                          <a:schemeClr val="tx1"/>
                        </a:solidFill>
                      </a:endParaRPr>
                    </a:p>
                    <a:p>
                      <a:endParaRPr lang="en-GB" sz="1600" baseline="0" dirty="0" smtClean="0">
                        <a:solidFill>
                          <a:schemeClr val="tx1"/>
                        </a:solidFill>
                      </a:endParaRPr>
                    </a:p>
                    <a:p>
                      <a:r>
                        <a:rPr lang="en-GB" sz="1600" baseline="0" dirty="0" smtClean="0">
                          <a:solidFill>
                            <a:schemeClr val="tx1"/>
                          </a:solidFill>
                        </a:rPr>
                        <a:t> + </a:t>
                      </a:r>
                      <a:r>
                        <a:rPr lang="en-GB" sz="1600" baseline="0" dirty="0" err="1" smtClean="0">
                          <a:solidFill>
                            <a:schemeClr val="tx1"/>
                          </a:solidFill>
                        </a:rPr>
                        <a:t>getMaxSpeed</a:t>
                      </a:r>
                      <a:r>
                        <a:rPr lang="en-GB" sz="1600" baseline="0" dirty="0" smtClean="0">
                          <a:solidFill>
                            <a:schemeClr val="tx1"/>
                          </a:solidFill>
                        </a:rPr>
                        <a:t>() : double</a:t>
                      </a:r>
                    </a:p>
                    <a:p>
                      <a:r>
                        <a:rPr lang="en-GB" sz="1600" baseline="0" dirty="0" smtClean="0">
                          <a:solidFill>
                            <a:schemeClr val="tx1"/>
                          </a:solidFill>
                        </a:rPr>
                        <a:t> + </a:t>
                      </a:r>
                      <a:r>
                        <a:rPr lang="en-GB" sz="1600" baseline="0" dirty="0" err="1" smtClean="0">
                          <a:solidFill>
                            <a:schemeClr val="tx1"/>
                          </a:solidFill>
                        </a:rPr>
                        <a:t>setMaxSpeed</a:t>
                      </a:r>
                      <a:r>
                        <a:rPr lang="en-GB" sz="1600" baseline="0" dirty="0" smtClean="0">
                          <a:solidFill>
                            <a:schemeClr val="tx1"/>
                          </a:solidFill>
                        </a:rPr>
                        <a:t>(double </a:t>
                      </a:r>
                      <a:r>
                        <a:rPr lang="en-GB" sz="1600" baseline="0" dirty="0" err="1" smtClean="0">
                          <a:solidFill>
                            <a:schemeClr val="tx1"/>
                          </a:solidFill>
                        </a:rPr>
                        <a:t>maxSpeed</a:t>
                      </a:r>
                      <a:r>
                        <a:rPr lang="en-GB" sz="1600" baseline="0" dirty="0" smtClean="0">
                          <a:solidFill>
                            <a:schemeClr val="tx1"/>
                          </a:solidFill>
                        </a:rPr>
                        <a:t>) : void</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a:extLst>
              <a:ext uri="{FF2B5EF4-FFF2-40B4-BE49-F238E27FC236}">
                <a16:creationId xmlns:a16="http://schemas.microsoft.com/office/drawing/2014/main" id="{04AD304D-C2F6-49BB-B851-64CE03A3A91A}"/>
              </a:ext>
            </a:extLst>
          </p:cNvPr>
          <p:cNvSpPr/>
          <p:nvPr/>
        </p:nvSpPr>
        <p:spPr>
          <a:xfrm>
            <a:off x="3393436" y="2724101"/>
            <a:ext cx="4904221" cy="400110"/>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p</a:t>
            </a:r>
            <a:r>
              <a:rPr lang="en-GB" altLang="en-US" sz="2000" b="1" dirty="0" smtClean="0">
                <a:latin typeface="Consolas" panose="020B0609020204030204" pitchFamily="49" charset="0"/>
                <a:ea typeface="ヒラギノ角ゴ Pro W3" pitchFamily="-112" charset="-128"/>
                <a:cs typeface="Consolas" panose="020B0609020204030204" pitchFamily="49" charset="0"/>
              </a:rPr>
              <a:t>ublic </a:t>
            </a:r>
            <a:r>
              <a:rPr lang="en-GB" altLang="en-US" sz="2000" b="1" dirty="0" smtClean="0">
                <a:solidFill>
                  <a:srgbClr val="00B0F0"/>
                </a:solidFill>
                <a:latin typeface="Consolas" panose="020B0609020204030204" pitchFamily="49" charset="0"/>
                <a:ea typeface="ヒラギノ角ゴ Pro W3" pitchFamily="-112" charset="-128"/>
                <a:cs typeface="Consolas" panose="020B0609020204030204" pitchFamily="49" charset="0"/>
              </a:rPr>
              <a:t>abstract </a:t>
            </a:r>
            <a:r>
              <a:rPr lang="en-GB" altLang="en-US" sz="2000" b="1" dirty="0" smtClean="0">
                <a:latin typeface="Consolas" panose="020B0609020204030204" pitchFamily="49" charset="0"/>
                <a:ea typeface="ヒラギノ角ゴ Pro W3" pitchFamily="-112" charset="-128"/>
                <a:cs typeface="Consolas" panose="020B0609020204030204" pitchFamily="49" charset="0"/>
              </a:rPr>
              <a:t>class Vehicle {}</a:t>
            </a:r>
            <a:endParaRPr lang="en-US" altLang="en-US" sz="2000" b="1" dirty="0">
              <a:solidFill>
                <a:srgbClr val="00B0F0"/>
              </a:solidFill>
              <a:latin typeface="Consolas" panose="020B0609020204030204" pitchFamily="49"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410270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smtClean="0">
                <a:latin typeface="Arial Black" panose="020B0A04020102020204" pitchFamily="34" charset="0"/>
              </a:rPr>
              <a:t>Abstract methods</a:t>
            </a:r>
            <a:endParaRPr lang="en-GB" sz="36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17</a:t>
            </a:fld>
            <a:endParaRPr lang="zh-TW" altLang="en-US" sz="1400" dirty="0">
              <a:latin typeface="Arial" panose="020B0604020202020204" pitchFamily="34" charset="0"/>
              <a:cs typeface="Arial" panose="020B0604020202020204" pitchFamily="34" charset="0"/>
            </a:endParaRPr>
          </a:p>
        </p:txBody>
      </p:sp>
      <p:sp>
        <p:nvSpPr>
          <p:cNvPr id="5" name="TextBox 4"/>
          <p:cNvSpPr txBox="1"/>
          <p:nvPr/>
        </p:nvSpPr>
        <p:spPr>
          <a:xfrm>
            <a:off x="767408" y="1268760"/>
            <a:ext cx="9721080" cy="1508105"/>
          </a:xfrm>
          <a:prstGeom prst="rect">
            <a:avLst/>
          </a:prstGeom>
          <a:noFill/>
        </p:spPr>
        <p:txBody>
          <a:bodyPr wrap="square" rtlCol="0">
            <a:spAutoFit/>
          </a:bodyPr>
          <a:lstStyle/>
          <a:p>
            <a:pPr marL="285750"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Abstract methods have no body:</a:t>
            </a:r>
          </a:p>
          <a:p>
            <a:pPr marL="285750" indent="-285750">
              <a:buFont typeface="Arial" panose="020B0604020202020204" pitchFamily="34" charset="0"/>
              <a:buChar char="•"/>
            </a:pPr>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They must be implemented in a concrete class which extends the abstract class:</a:t>
            </a:r>
            <a:endParaRPr lang="en-GB"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04AD304D-C2F6-49BB-B851-64CE03A3A91A}"/>
              </a:ext>
            </a:extLst>
          </p:cNvPr>
          <p:cNvSpPr/>
          <p:nvPr/>
        </p:nvSpPr>
        <p:spPr>
          <a:xfrm>
            <a:off x="1713173" y="1774219"/>
            <a:ext cx="7829550" cy="400110"/>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p</a:t>
            </a:r>
            <a:r>
              <a:rPr lang="en-GB" altLang="en-US" sz="2000" b="1" dirty="0" smtClean="0">
                <a:latin typeface="Consolas" panose="020B0609020204030204" pitchFamily="49" charset="0"/>
                <a:ea typeface="ヒラギノ角ゴ Pro W3" pitchFamily="-112" charset="-128"/>
                <a:cs typeface="Consolas" panose="020B0609020204030204" pitchFamily="49" charset="0"/>
              </a:rPr>
              <a:t>ublic </a:t>
            </a:r>
            <a:r>
              <a:rPr lang="en-GB" altLang="en-US" sz="2000" b="1" dirty="0" smtClean="0">
                <a:solidFill>
                  <a:srgbClr val="00B0F0"/>
                </a:solidFill>
                <a:latin typeface="Consolas" panose="020B0609020204030204" pitchFamily="49" charset="0"/>
                <a:ea typeface="ヒラギノ角ゴ Pro W3" pitchFamily="-112" charset="-128"/>
                <a:cs typeface="Consolas" panose="020B0609020204030204" pitchFamily="49" charset="0"/>
              </a:rPr>
              <a:t>abstract </a:t>
            </a:r>
            <a:r>
              <a:rPr lang="en-GB" altLang="en-US" sz="2000" b="1" dirty="0" smtClean="0">
                <a:latin typeface="Consolas" panose="020B0609020204030204" pitchFamily="49" charset="0"/>
                <a:ea typeface="ヒラギノ角ゴ Pro W3" pitchFamily="-112" charset="-128"/>
                <a:cs typeface="Consolas" panose="020B0609020204030204" pitchFamily="49" charset="0"/>
              </a:rPr>
              <a:t>void accelerate();</a:t>
            </a:r>
            <a:endParaRPr lang="en-US" altLang="en-US" sz="2000" b="1" dirty="0">
              <a:solidFill>
                <a:srgbClr val="00B0F0"/>
              </a:solidFill>
              <a:latin typeface="Consolas" panose="020B0609020204030204" pitchFamily="49" charset="0"/>
              <a:ea typeface="ヒラギノ角ゴ Pro W3" pitchFamily="-112" charset="-128"/>
              <a:cs typeface="Consolas" panose="020B0609020204030204" pitchFamily="49" charset="0"/>
            </a:endParaRPr>
          </a:p>
        </p:txBody>
      </p:sp>
      <p:sp>
        <p:nvSpPr>
          <p:cNvPr id="11" name="Rectangle 10">
            <a:extLst>
              <a:ext uri="{FF2B5EF4-FFF2-40B4-BE49-F238E27FC236}">
                <a16:creationId xmlns:a16="http://schemas.microsoft.com/office/drawing/2014/main" id="{04AD304D-C2F6-49BB-B851-64CE03A3A91A}"/>
              </a:ext>
            </a:extLst>
          </p:cNvPr>
          <p:cNvSpPr/>
          <p:nvPr/>
        </p:nvSpPr>
        <p:spPr>
          <a:xfrm>
            <a:off x="1930772" y="3099402"/>
            <a:ext cx="7829550" cy="255454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p</a:t>
            </a:r>
            <a:r>
              <a:rPr lang="en-GB" altLang="en-US" sz="2000" b="1" dirty="0" smtClean="0">
                <a:latin typeface="Consolas" panose="020B0609020204030204" pitchFamily="49" charset="0"/>
                <a:ea typeface="ヒラギノ角ゴ Pro W3" pitchFamily="-112" charset="-128"/>
                <a:cs typeface="Consolas" panose="020B0609020204030204" pitchFamily="49" charset="0"/>
              </a:rPr>
              <a:t>ublic class Car extends Vehicle {</a:t>
            </a:r>
          </a:p>
          <a:p>
            <a:pPr eaLnBrk="0" hangingPunct="0">
              <a:buFont typeface="Arial" pitchFamily="34" charset="0"/>
              <a:buNone/>
            </a:pP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@Override</a:t>
            </a: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smtClean="0">
                <a:latin typeface="Consolas" panose="020B0609020204030204" pitchFamily="49" charset="0"/>
                <a:ea typeface="ヒラギノ角ゴ Pro W3" pitchFamily="-112" charset="-128"/>
                <a:cs typeface="Consolas" panose="020B0609020204030204" pitchFamily="49" charset="0"/>
              </a:rPr>
              <a:t>public void accelerate(){</a:t>
            </a: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 car specific code implementing the method</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endParaRPr lang="en-US" altLang="en-US" sz="2000" b="1" dirty="0">
              <a:solidFill>
                <a:srgbClr val="00B0F0"/>
              </a:solidFill>
              <a:latin typeface="Consolas" panose="020B0609020204030204" pitchFamily="49"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293228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smtClean="0">
                <a:latin typeface="Arial Black" panose="020B0A04020102020204" pitchFamily="34" charset="0"/>
              </a:rPr>
              <a:t>Creating a hierarchy of classes</a:t>
            </a:r>
            <a:endParaRPr lang="en-GB" sz="36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18</a:t>
            </a:fld>
            <a:endParaRPr lang="zh-TW" altLang="en-US" sz="14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55625951"/>
              </p:ext>
            </p:extLst>
          </p:nvPr>
        </p:nvGraphicFramePr>
        <p:xfrm>
          <a:off x="3911253" y="1398052"/>
          <a:ext cx="3369816" cy="1358900"/>
        </p:xfrm>
        <a:graphic>
          <a:graphicData uri="http://schemas.openxmlformats.org/drawingml/2006/table">
            <a:tbl>
              <a:tblPr firstRow="1" bandRow="1">
                <a:tableStyleId>{5C22544A-7EE6-4342-B048-85BDC9FD1C3A}</a:tableStyleId>
              </a:tblPr>
              <a:tblGrid>
                <a:gridCol w="3369816">
                  <a:extLst>
                    <a:ext uri="{9D8B030D-6E8A-4147-A177-3AD203B41FA5}">
                      <a16:colId xmlns:a16="http://schemas.microsoft.com/office/drawing/2014/main" val="20000"/>
                    </a:ext>
                  </a:extLst>
                </a:gridCol>
              </a:tblGrid>
              <a:tr h="443807">
                <a:tc>
                  <a:txBody>
                    <a:bodyPr/>
                    <a:lstStyle/>
                    <a:p>
                      <a:pPr algn="ctr"/>
                      <a:r>
                        <a:rPr lang="en-GB" sz="1800" i="1" dirty="0" smtClean="0">
                          <a:solidFill>
                            <a:schemeClr val="tx1"/>
                          </a:solidFill>
                        </a:rPr>
                        <a:t>Vehicle</a:t>
                      </a:r>
                      <a:endParaRPr lang="en-GB" sz="1800" i="1"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5534">
                <a:tc>
                  <a:txBody>
                    <a:bodyPr/>
                    <a:lstStyle/>
                    <a:p>
                      <a:r>
                        <a:rPr lang="en-GB" sz="1600" dirty="0" smtClean="0">
                          <a:solidFill>
                            <a:schemeClr val="tx1"/>
                          </a:solidFill>
                        </a:rPr>
                        <a:t> - </a:t>
                      </a:r>
                      <a:r>
                        <a:rPr lang="en-GB" sz="1600" dirty="0" err="1" smtClean="0">
                          <a:solidFill>
                            <a:schemeClr val="tx1"/>
                          </a:solidFill>
                        </a:rPr>
                        <a:t>maxSpeed</a:t>
                      </a:r>
                      <a:r>
                        <a:rPr lang="en-GB" sz="1600" dirty="0" smtClean="0">
                          <a:solidFill>
                            <a:schemeClr val="tx1"/>
                          </a:solidFill>
                        </a:rPr>
                        <a:t> : double</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9559">
                <a:tc>
                  <a:txBody>
                    <a:bodyPr/>
                    <a:lstStyle/>
                    <a:p>
                      <a:r>
                        <a:rPr lang="en-GB" sz="1600" dirty="0" smtClean="0">
                          <a:solidFill>
                            <a:schemeClr val="tx1"/>
                          </a:solidFill>
                        </a:rPr>
                        <a:t> +</a:t>
                      </a:r>
                      <a:r>
                        <a:rPr lang="en-GB" sz="1600" baseline="0" dirty="0" smtClean="0">
                          <a:solidFill>
                            <a:schemeClr val="tx1"/>
                          </a:solidFill>
                        </a:rPr>
                        <a:t> </a:t>
                      </a:r>
                      <a:r>
                        <a:rPr lang="en-GB" sz="1600" i="1" baseline="0" dirty="0" smtClean="0">
                          <a:solidFill>
                            <a:schemeClr val="tx1"/>
                          </a:solidFill>
                        </a:rPr>
                        <a:t>accelerate</a:t>
                      </a:r>
                      <a:r>
                        <a:rPr lang="en-GB" sz="1600" baseline="0" dirty="0" smtClean="0">
                          <a:solidFill>
                            <a:schemeClr val="tx1"/>
                          </a:solidFill>
                        </a:rPr>
                        <a:t> () : void</a:t>
                      </a: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073098363"/>
              </p:ext>
            </p:extLst>
          </p:nvPr>
        </p:nvGraphicFramePr>
        <p:xfrm>
          <a:off x="3106093" y="3291168"/>
          <a:ext cx="1438672" cy="1159495"/>
        </p:xfrm>
        <a:graphic>
          <a:graphicData uri="http://schemas.openxmlformats.org/drawingml/2006/table">
            <a:tbl>
              <a:tblPr firstRow="1" bandRow="1">
                <a:tableStyleId>{5C22544A-7EE6-4342-B048-85BDC9FD1C3A}</a:tableStyleId>
              </a:tblPr>
              <a:tblGrid>
                <a:gridCol w="1438672">
                  <a:extLst>
                    <a:ext uri="{9D8B030D-6E8A-4147-A177-3AD203B41FA5}">
                      <a16:colId xmlns:a16="http://schemas.microsoft.com/office/drawing/2014/main" val="20000"/>
                    </a:ext>
                  </a:extLst>
                </a:gridCol>
              </a:tblGrid>
              <a:tr h="350963">
                <a:tc>
                  <a:txBody>
                    <a:bodyPr/>
                    <a:lstStyle/>
                    <a:p>
                      <a:pPr algn="ctr"/>
                      <a:r>
                        <a:rPr lang="en-GB" sz="1800" i="1" dirty="0" err="1" smtClean="0">
                          <a:solidFill>
                            <a:schemeClr val="tx1"/>
                          </a:solidFill>
                        </a:rPr>
                        <a:t>LandVehicle</a:t>
                      </a:r>
                      <a:endParaRPr lang="en-GB" sz="1800" i="1"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5340">
                <a:tc>
                  <a:txBody>
                    <a:bodyPr/>
                    <a:lstStyle/>
                    <a:p>
                      <a:r>
                        <a:rPr lang="en-GB" sz="1600" dirty="0" smtClean="0">
                          <a:solidFill>
                            <a:schemeClr val="tx1"/>
                          </a:solidFill>
                        </a:rPr>
                        <a:t> </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8315">
                <a:tc>
                  <a:txBody>
                    <a:bodyPr/>
                    <a:lstStyle/>
                    <a:p>
                      <a:endParaRPr lang="en-GB" sz="1600" baseline="0" dirty="0" smtClean="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7586967"/>
              </p:ext>
            </p:extLst>
          </p:nvPr>
        </p:nvGraphicFramePr>
        <p:xfrm>
          <a:off x="6744072" y="3291167"/>
          <a:ext cx="1438672" cy="1159495"/>
        </p:xfrm>
        <a:graphic>
          <a:graphicData uri="http://schemas.openxmlformats.org/drawingml/2006/table">
            <a:tbl>
              <a:tblPr firstRow="1" bandRow="1">
                <a:tableStyleId>{5C22544A-7EE6-4342-B048-85BDC9FD1C3A}</a:tableStyleId>
              </a:tblPr>
              <a:tblGrid>
                <a:gridCol w="1438672">
                  <a:extLst>
                    <a:ext uri="{9D8B030D-6E8A-4147-A177-3AD203B41FA5}">
                      <a16:colId xmlns:a16="http://schemas.microsoft.com/office/drawing/2014/main" val="20000"/>
                    </a:ext>
                  </a:extLst>
                </a:gridCol>
              </a:tblGrid>
              <a:tr h="350963">
                <a:tc>
                  <a:txBody>
                    <a:bodyPr/>
                    <a:lstStyle/>
                    <a:p>
                      <a:pPr algn="ctr"/>
                      <a:r>
                        <a:rPr lang="en-GB" sz="1800" i="1" dirty="0" smtClean="0">
                          <a:solidFill>
                            <a:schemeClr val="tx1"/>
                          </a:solidFill>
                        </a:rPr>
                        <a:t>Aircraft</a:t>
                      </a:r>
                      <a:endParaRPr lang="en-GB" sz="1800" i="1"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5340">
                <a:tc>
                  <a:txBody>
                    <a:bodyPr/>
                    <a:lstStyle/>
                    <a:p>
                      <a:r>
                        <a:rPr lang="en-GB" sz="1600" dirty="0" smtClean="0">
                          <a:solidFill>
                            <a:schemeClr val="tx1"/>
                          </a:solidFill>
                        </a:rPr>
                        <a:t> </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8315">
                <a:tc>
                  <a:txBody>
                    <a:bodyPr/>
                    <a:lstStyle/>
                    <a:p>
                      <a:endParaRPr lang="en-GB" sz="1600" baseline="0" dirty="0" smtClean="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512755982"/>
              </p:ext>
            </p:extLst>
          </p:nvPr>
        </p:nvGraphicFramePr>
        <p:xfrm>
          <a:off x="2097981" y="5191808"/>
          <a:ext cx="1438672" cy="1159495"/>
        </p:xfrm>
        <a:graphic>
          <a:graphicData uri="http://schemas.openxmlformats.org/drawingml/2006/table">
            <a:tbl>
              <a:tblPr firstRow="1" bandRow="1">
                <a:tableStyleId>{5C22544A-7EE6-4342-B048-85BDC9FD1C3A}</a:tableStyleId>
              </a:tblPr>
              <a:tblGrid>
                <a:gridCol w="1438672">
                  <a:extLst>
                    <a:ext uri="{9D8B030D-6E8A-4147-A177-3AD203B41FA5}">
                      <a16:colId xmlns:a16="http://schemas.microsoft.com/office/drawing/2014/main" val="20000"/>
                    </a:ext>
                  </a:extLst>
                </a:gridCol>
              </a:tblGrid>
              <a:tr h="350963">
                <a:tc>
                  <a:txBody>
                    <a:bodyPr/>
                    <a:lstStyle/>
                    <a:p>
                      <a:pPr algn="ctr"/>
                      <a:r>
                        <a:rPr lang="en-GB" sz="1800" i="0" dirty="0" smtClean="0">
                          <a:solidFill>
                            <a:schemeClr val="tx1"/>
                          </a:solidFill>
                        </a:rPr>
                        <a:t>Car</a:t>
                      </a:r>
                      <a:endParaRPr lang="en-GB" sz="1800" i="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5340">
                <a:tc>
                  <a:txBody>
                    <a:bodyPr/>
                    <a:lstStyle/>
                    <a:p>
                      <a:r>
                        <a:rPr lang="en-GB" sz="1600" dirty="0" smtClean="0">
                          <a:solidFill>
                            <a:schemeClr val="tx1"/>
                          </a:solidFill>
                        </a:rPr>
                        <a:t> </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8315">
                <a:tc>
                  <a:txBody>
                    <a:bodyPr/>
                    <a:lstStyle/>
                    <a:p>
                      <a:endParaRPr lang="en-GB" sz="1600" baseline="0" dirty="0" smtClean="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867977616"/>
              </p:ext>
            </p:extLst>
          </p:nvPr>
        </p:nvGraphicFramePr>
        <p:xfrm>
          <a:off x="3970189" y="5191808"/>
          <a:ext cx="1438672" cy="1159495"/>
        </p:xfrm>
        <a:graphic>
          <a:graphicData uri="http://schemas.openxmlformats.org/drawingml/2006/table">
            <a:tbl>
              <a:tblPr firstRow="1" bandRow="1">
                <a:tableStyleId>{5C22544A-7EE6-4342-B048-85BDC9FD1C3A}</a:tableStyleId>
              </a:tblPr>
              <a:tblGrid>
                <a:gridCol w="1438672">
                  <a:extLst>
                    <a:ext uri="{9D8B030D-6E8A-4147-A177-3AD203B41FA5}">
                      <a16:colId xmlns:a16="http://schemas.microsoft.com/office/drawing/2014/main" val="20000"/>
                    </a:ext>
                  </a:extLst>
                </a:gridCol>
              </a:tblGrid>
              <a:tr h="350963">
                <a:tc>
                  <a:txBody>
                    <a:bodyPr/>
                    <a:lstStyle/>
                    <a:p>
                      <a:pPr algn="ctr"/>
                      <a:r>
                        <a:rPr lang="en-GB" sz="1800" i="0" dirty="0" smtClean="0">
                          <a:solidFill>
                            <a:schemeClr val="tx1"/>
                          </a:solidFill>
                        </a:rPr>
                        <a:t>Train</a:t>
                      </a:r>
                      <a:endParaRPr lang="en-GB" sz="1800" i="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5340">
                <a:tc>
                  <a:txBody>
                    <a:bodyPr/>
                    <a:lstStyle/>
                    <a:p>
                      <a:r>
                        <a:rPr lang="en-GB" sz="1600" dirty="0" smtClean="0">
                          <a:solidFill>
                            <a:schemeClr val="tx1"/>
                          </a:solidFill>
                        </a:rPr>
                        <a:t> </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8315">
                <a:tc>
                  <a:txBody>
                    <a:bodyPr/>
                    <a:lstStyle/>
                    <a:p>
                      <a:endParaRPr lang="en-GB" sz="1600" baseline="0" dirty="0" smtClean="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9691600"/>
              </p:ext>
            </p:extLst>
          </p:nvPr>
        </p:nvGraphicFramePr>
        <p:xfrm>
          <a:off x="5842397" y="5178755"/>
          <a:ext cx="1438672" cy="1159495"/>
        </p:xfrm>
        <a:graphic>
          <a:graphicData uri="http://schemas.openxmlformats.org/drawingml/2006/table">
            <a:tbl>
              <a:tblPr firstRow="1" bandRow="1">
                <a:tableStyleId>{5C22544A-7EE6-4342-B048-85BDC9FD1C3A}</a:tableStyleId>
              </a:tblPr>
              <a:tblGrid>
                <a:gridCol w="1438672">
                  <a:extLst>
                    <a:ext uri="{9D8B030D-6E8A-4147-A177-3AD203B41FA5}">
                      <a16:colId xmlns:a16="http://schemas.microsoft.com/office/drawing/2014/main" val="20000"/>
                    </a:ext>
                  </a:extLst>
                </a:gridCol>
              </a:tblGrid>
              <a:tr h="350963">
                <a:tc>
                  <a:txBody>
                    <a:bodyPr/>
                    <a:lstStyle/>
                    <a:p>
                      <a:pPr algn="ctr"/>
                      <a:r>
                        <a:rPr lang="en-GB" sz="1800" i="0" dirty="0" smtClean="0">
                          <a:solidFill>
                            <a:schemeClr val="tx1"/>
                          </a:solidFill>
                        </a:rPr>
                        <a:t>Helicopter</a:t>
                      </a:r>
                      <a:endParaRPr lang="en-GB" sz="1800" i="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5340">
                <a:tc>
                  <a:txBody>
                    <a:bodyPr/>
                    <a:lstStyle/>
                    <a:p>
                      <a:r>
                        <a:rPr lang="en-GB" sz="1600" dirty="0" smtClean="0">
                          <a:solidFill>
                            <a:schemeClr val="tx1"/>
                          </a:solidFill>
                        </a:rPr>
                        <a:t> </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8315">
                <a:tc>
                  <a:txBody>
                    <a:bodyPr/>
                    <a:lstStyle/>
                    <a:p>
                      <a:endParaRPr lang="en-GB" sz="1600" baseline="0" dirty="0" smtClean="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622811690"/>
              </p:ext>
            </p:extLst>
          </p:nvPr>
        </p:nvGraphicFramePr>
        <p:xfrm>
          <a:off x="7714605" y="5178754"/>
          <a:ext cx="1438672" cy="1159495"/>
        </p:xfrm>
        <a:graphic>
          <a:graphicData uri="http://schemas.openxmlformats.org/drawingml/2006/table">
            <a:tbl>
              <a:tblPr firstRow="1" bandRow="1">
                <a:tableStyleId>{5C22544A-7EE6-4342-B048-85BDC9FD1C3A}</a:tableStyleId>
              </a:tblPr>
              <a:tblGrid>
                <a:gridCol w="1438672">
                  <a:extLst>
                    <a:ext uri="{9D8B030D-6E8A-4147-A177-3AD203B41FA5}">
                      <a16:colId xmlns:a16="http://schemas.microsoft.com/office/drawing/2014/main" val="20000"/>
                    </a:ext>
                  </a:extLst>
                </a:gridCol>
              </a:tblGrid>
              <a:tr h="350963">
                <a:tc>
                  <a:txBody>
                    <a:bodyPr/>
                    <a:lstStyle/>
                    <a:p>
                      <a:pPr algn="ctr"/>
                      <a:r>
                        <a:rPr lang="en-GB" sz="1800" i="0" dirty="0" smtClean="0">
                          <a:solidFill>
                            <a:schemeClr val="tx1"/>
                          </a:solidFill>
                        </a:rPr>
                        <a:t>Plane</a:t>
                      </a:r>
                      <a:endParaRPr lang="en-GB" sz="1800" i="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5340">
                <a:tc>
                  <a:txBody>
                    <a:bodyPr/>
                    <a:lstStyle/>
                    <a:p>
                      <a:r>
                        <a:rPr lang="en-GB" sz="1600" dirty="0" smtClean="0">
                          <a:solidFill>
                            <a:schemeClr val="tx1"/>
                          </a:solidFill>
                        </a:rPr>
                        <a:t> </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8315">
                <a:tc>
                  <a:txBody>
                    <a:bodyPr/>
                    <a:lstStyle/>
                    <a:p>
                      <a:endParaRPr lang="en-GB" sz="1600" baseline="0" dirty="0" smtClean="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8" name="Straight Arrow Connector 17"/>
          <p:cNvCxnSpPr/>
          <p:nvPr/>
        </p:nvCxnSpPr>
        <p:spPr>
          <a:xfrm>
            <a:off x="4150693" y="2756952"/>
            <a:ext cx="0" cy="534215"/>
          </a:xfrm>
          <a:prstGeom prst="straightConnector1">
            <a:avLst/>
          </a:prstGeom>
          <a:ln w="41275">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066533" y="2756952"/>
            <a:ext cx="0" cy="534215"/>
          </a:xfrm>
          <a:prstGeom prst="straightConnector1">
            <a:avLst/>
          </a:prstGeom>
          <a:ln w="41275">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250109" y="4450662"/>
            <a:ext cx="0" cy="728092"/>
          </a:xfrm>
          <a:prstGeom prst="straightConnector1">
            <a:avLst/>
          </a:prstGeom>
          <a:ln w="41275">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258221" y="4458430"/>
            <a:ext cx="0" cy="728092"/>
          </a:xfrm>
          <a:prstGeom prst="straightConnector1">
            <a:avLst/>
          </a:prstGeom>
          <a:ln w="41275">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000312" y="4450662"/>
            <a:ext cx="0" cy="728092"/>
          </a:xfrm>
          <a:prstGeom prst="straightConnector1">
            <a:avLst/>
          </a:prstGeom>
          <a:ln w="41275">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30629" y="4450662"/>
            <a:ext cx="0" cy="728092"/>
          </a:xfrm>
          <a:prstGeom prst="straightConnector1">
            <a:avLst/>
          </a:prstGeom>
          <a:ln w="41275">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21" name="Isosceles Triangle 20"/>
          <p:cNvSpPr/>
          <p:nvPr/>
        </p:nvSpPr>
        <p:spPr>
          <a:xfrm>
            <a:off x="6922517" y="2737989"/>
            <a:ext cx="288032" cy="24695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7786613" y="4452221"/>
            <a:ext cx="288032" cy="24695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6856296" y="4452221"/>
            <a:ext cx="288032" cy="24695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4006677" y="2737989"/>
            <a:ext cx="288032" cy="24695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4114205" y="4444276"/>
            <a:ext cx="288032" cy="24695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3103200" y="4452220"/>
            <a:ext cx="288032" cy="24695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917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6"/>
          <p:cNvSpPr txBox="1">
            <a:spLocks/>
          </p:cNvSpPr>
          <p:nvPr/>
        </p:nvSpPr>
        <p:spPr>
          <a:xfrm>
            <a:off x="1524001" y="3581400"/>
            <a:ext cx="10496551" cy="3276600"/>
          </a:xfrm>
          <a:prstGeom prst="rect">
            <a:avLst/>
          </a:prstGeom>
        </p:spPr>
        <p:txBody>
          <a:bodyPr vert="horz" lIns="91440" tIns="45720" rIns="91440" bIns="45720" rtlCol="0">
            <a:normAutofit/>
          </a:bodyPr>
          <a:lstStyle/>
          <a:p>
            <a:pPr marL="174625" marR="0" lvl="0" indent="-174625" algn="l" defTabSz="914400" rtl="0" eaLnBrk="0" fontAlgn="auto" latinLnBrk="0" hangingPunct="0">
              <a:lnSpc>
                <a:spcPct val="100000"/>
              </a:lnSpc>
              <a:spcBef>
                <a:spcPct val="60000"/>
              </a:spcBef>
              <a:spcAft>
                <a:spcPts val="0"/>
              </a:spcAft>
              <a:buClr>
                <a:schemeClr val="bg2"/>
              </a:buClr>
              <a:buSzTx/>
              <a:buFont typeface="Wingdings" pitchFamily="2" charset="2"/>
              <a:buNone/>
              <a:tabLst/>
              <a:defRPr/>
            </a:pPr>
            <a:endParaRPr kumimoji="0" lang="en-GB"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2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Arial Black" panose="020B0A04020102020204" pitchFamily="34" charset="0"/>
              </a:rPr>
              <a:t>Questions</a:t>
            </a:r>
            <a:endParaRPr lang="en-GB" dirty="0">
              <a:latin typeface="Arial Black" panose="020B0A04020102020204" pitchFamily="34" charset="0"/>
            </a:endParaRPr>
          </a:p>
        </p:txBody>
      </p:sp>
      <p:grpSp>
        <p:nvGrpSpPr>
          <p:cNvPr id="9" name="Group 8">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10"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sp>
          <p:nvSpPr>
            <p:cNvPr id="11"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grpSp>
      <p:pic>
        <p:nvPicPr>
          <p:cNvPr id="12"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3"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19</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376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After completing this module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Module Objectives</a:t>
            </a:r>
          </a:p>
        </p:txBody>
      </p:sp>
      <p:sp>
        <p:nvSpPr>
          <p:cNvPr id="3" name="Rectangle 2"/>
          <p:cNvSpPr/>
          <p:nvPr/>
        </p:nvSpPr>
        <p:spPr>
          <a:xfrm>
            <a:off x="1296000" y="1772816"/>
            <a:ext cx="8112368" cy="5536837"/>
          </a:xfrm>
          <a:prstGeom prst="rect">
            <a:avLst/>
          </a:prstGeom>
        </p:spPr>
        <p:txBody>
          <a:bodyPr wrap="square">
            <a:spAutoFit/>
          </a:bodyPr>
          <a:lstStyle/>
          <a:p>
            <a:pPr marL="285750" indent="-285750">
              <a:lnSpc>
                <a:spcPct val="200000"/>
              </a:lnSpc>
              <a:buClr>
                <a:schemeClr val="accent1"/>
              </a:buClr>
              <a:buSzPct val="100000"/>
              <a:buFont typeface="Wingdings" panose="05000000000000000000" pitchFamily="2" charset="2"/>
              <a:buChar char="q"/>
            </a:pPr>
            <a:r>
              <a:rPr lang="en-GB" altLang="en-US" sz="2000" dirty="0" smtClean="0">
                <a:latin typeface="Arial" panose="020B0604020202020204" pitchFamily="34" charset="0"/>
                <a:cs typeface="Arial" panose="020B0604020202020204" pitchFamily="34" charset="0"/>
              </a:rPr>
              <a:t>Understand the concept of inheritance</a:t>
            </a:r>
            <a:endParaRPr lang="en-GB" altLang="en-US" sz="2000" dirty="0">
              <a:latin typeface="Arial" panose="020B0604020202020204" pitchFamily="34" charset="0"/>
              <a:cs typeface="Arial" panose="020B0604020202020204" pitchFamily="34" charset="0"/>
            </a:endParaRPr>
          </a:p>
          <a:p>
            <a:pPr marL="285750" indent="-285750">
              <a:lnSpc>
                <a:spcPct val="200000"/>
              </a:lnSpc>
              <a:buClr>
                <a:schemeClr val="accent1"/>
              </a:buClr>
              <a:buSzPct val="100000"/>
              <a:buFont typeface="Wingdings" panose="05000000000000000000" pitchFamily="2" charset="2"/>
              <a:buChar char="q"/>
            </a:pPr>
            <a:r>
              <a:rPr lang="en-GB" altLang="en-US" sz="2000" dirty="0" smtClean="0">
                <a:latin typeface="Arial" panose="020B0604020202020204" pitchFamily="34" charset="0"/>
                <a:cs typeface="Arial" panose="020B0604020202020204" pitchFamily="34" charset="0"/>
              </a:rPr>
              <a:t>List the benefits of inheritance</a:t>
            </a:r>
            <a:endParaRPr lang="en-GB" altLang="en-US" sz="2000" dirty="0">
              <a:latin typeface="Arial" panose="020B0604020202020204" pitchFamily="34" charset="0"/>
              <a:cs typeface="Arial" panose="020B0604020202020204" pitchFamily="34" charset="0"/>
            </a:endParaRPr>
          </a:p>
          <a:p>
            <a:pPr marL="285750" indent="-285750">
              <a:lnSpc>
                <a:spcPct val="200000"/>
              </a:lnSpc>
              <a:buClr>
                <a:schemeClr val="accent1"/>
              </a:buClr>
              <a:buSzPct val="100000"/>
              <a:buFont typeface="Wingdings" panose="05000000000000000000" pitchFamily="2" charset="2"/>
              <a:buChar char="q"/>
            </a:pPr>
            <a:r>
              <a:rPr lang="en-GB" altLang="en-US" sz="2000" dirty="0" smtClean="0">
                <a:latin typeface="Arial" panose="020B0604020202020204" pitchFamily="34" charset="0"/>
                <a:cs typeface="Arial" panose="020B0604020202020204" pitchFamily="34" charset="0"/>
              </a:rPr>
              <a:t>Create a hierarchy of classes using an abstract class</a:t>
            </a:r>
            <a:endParaRPr lang="en-GB" altLang="en-US" sz="2000" dirty="0">
              <a:latin typeface="Arial" panose="020B0604020202020204" pitchFamily="34" charset="0"/>
              <a:cs typeface="Arial" panose="020B0604020202020204" pitchFamily="34" charset="0"/>
            </a:endParaRPr>
          </a:p>
          <a:p>
            <a:pPr marL="285750" indent="-285750">
              <a:lnSpc>
                <a:spcPct val="200000"/>
              </a:lnSpc>
              <a:buClr>
                <a:schemeClr val="accent1"/>
              </a:buClr>
              <a:buSzPct val="100000"/>
              <a:buFont typeface="Wingdings" panose="05000000000000000000" pitchFamily="2" charset="2"/>
              <a:buChar char="q"/>
            </a:pPr>
            <a:r>
              <a:rPr lang="en-GB" altLang="en-US" sz="2000" dirty="0" smtClean="0">
                <a:latin typeface="Arial" panose="020B0604020202020204" pitchFamily="34" charset="0"/>
                <a:cs typeface="Arial" panose="020B0604020202020204" pitchFamily="34" charset="0"/>
              </a:rPr>
              <a:t>Use vertical constructor chaining</a:t>
            </a:r>
          </a:p>
          <a:p>
            <a:pPr marL="285750" indent="-285750">
              <a:lnSpc>
                <a:spcPct val="200000"/>
              </a:lnSpc>
              <a:buClr>
                <a:schemeClr val="accent1"/>
              </a:buClr>
              <a:buSzPct val="100000"/>
              <a:buFont typeface="Wingdings" panose="05000000000000000000" pitchFamily="2" charset="2"/>
              <a:buChar char="q"/>
            </a:pPr>
            <a:r>
              <a:rPr lang="en-GB" altLang="en-US" sz="2000" dirty="0" smtClean="0">
                <a:latin typeface="Arial" panose="020B0604020202020204" pitchFamily="34" charset="0"/>
                <a:cs typeface="Arial" panose="020B0604020202020204" pitchFamily="34" charset="0"/>
              </a:rPr>
              <a:t>Explain when to use the protected keyword and final access modifier</a:t>
            </a:r>
          </a:p>
          <a:p>
            <a:pPr marL="285750" indent="-285750">
              <a:lnSpc>
                <a:spcPct val="200000"/>
              </a:lnSpc>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lnSpc>
                <a:spcPct val="200000"/>
              </a:lnSpc>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lnSpc>
                <a:spcPct val="200000"/>
              </a:lnSpc>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37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After completing this module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Module Objectives</a:t>
            </a:r>
          </a:p>
        </p:txBody>
      </p:sp>
      <p:sp>
        <p:nvSpPr>
          <p:cNvPr id="3" name="Rectangle 2"/>
          <p:cNvSpPr/>
          <p:nvPr/>
        </p:nvSpPr>
        <p:spPr>
          <a:xfrm>
            <a:off x="1296000" y="1772816"/>
            <a:ext cx="8112368" cy="4093428"/>
          </a:xfrm>
          <a:prstGeom prst="rect">
            <a:avLst/>
          </a:prstGeom>
        </p:spPr>
        <p:txBody>
          <a:bodyPr wrap="square">
            <a:spAutoFit/>
          </a:bodyPr>
          <a:lstStyle/>
          <a:p>
            <a:pPr marL="285750" indent="-285750">
              <a:buClr>
                <a:schemeClr val="accent1"/>
              </a:buClr>
              <a:buSzPct val="100000"/>
              <a:buFont typeface="Wingdings" panose="05000000000000000000" pitchFamily="2" charset="2"/>
              <a:buChar char="q"/>
            </a:pPr>
            <a:r>
              <a:rPr lang="en-GB" altLang="en-US" sz="2000" dirty="0" smtClean="0">
                <a:latin typeface="Arial" panose="020B0604020202020204" pitchFamily="34" charset="0"/>
                <a:cs typeface="Arial" panose="020B0604020202020204" pitchFamily="34" charset="0"/>
              </a:rPr>
              <a:t>Understand the concept of inheritance</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smtClean="0">
                <a:latin typeface="Arial" panose="020B0604020202020204" pitchFamily="34" charset="0"/>
                <a:cs typeface="Arial" panose="020B0604020202020204" pitchFamily="34" charset="0"/>
              </a:rPr>
              <a:t>List the benefits of inheritance</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smtClean="0">
                <a:latin typeface="Arial" panose="020B0604020202020204" pitchFamily="34" charset="0"/>
                <a:cs typeface="Arial" panose="020B0604020202020204" pitchFamily="34" charset="0"/>
              </a:rPr>
              <a:t>Create a hierarchy of classes using an abstract class</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smtClean="0">
                <a:latin typeface="Arial" panose="020B0604020202020204" pitchFamily="34" charset="0"/>
                <a:cs typeface="Arial" panose="020B0604020202020204" pitchFamily="34" charset="0"/>
              </a:rPr>
              <a:t>Use vertical constructor chaining</a:t>
            </a:r>
          </a:p>
          <a:p>
            <a:pPr marL="285750" indent="-285750">
              <a:buClr>
                <a:schemeClr val="accent1"/>
              </a:buClr>
              <a:buSzPct val="100000"/>
              <a:buFont typeface="Wingdings" panose="05000000000000000000" pitchFamily="2" charset="2"/>
              <a:buChar char="q"/>
            </a:pPr>
            <a:endParaRPr lang="en-GB" altLang="en-US" sz="2000" dirty="0" smtClean="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smtClean="0">
                <a:latin typeface="Arial" panose="020B0604020202020204" pitchFamily="34" charset="0"/>
                <a:cs typeface="Arial" panose="020B0604020202020204" pitchFamily="34" charset="0"/>
              </a:rPr>
              <a:t>Explain when to use the protected keyword and final access modifier</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20</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753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04818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Vertical constructor chaining</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1151832"/>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smtClean="0">
                <a:latin typeface="Arial" panose="020B0604020202020204" pitchFamily="34" charset="0"/>
                <a:ea typeface="Open Sans Extrabold" panose="020B0906030804020204" pitchFamily="34" charset="0"/>
                <a:cs typeface="Arial" panose="020B0604020202020204" pitchFamily="34" charset="0"/>
              </a:rPr>
              <a:t>Inheritance</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295803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Protected access modifier</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D1A78D-E1AB-4253-A2A8-066E7458AC7F}"/>
              </a:ext>
            </a:extLst>
          </p:cNvPr>
          <p:cNvSpPr/>
          <p:nvPr/>
        </p:nvSpPr>
        <p:spPr>
          <a:xfrm>
            <a:off x="827290" y="388307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Final classes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BD1A78D-E1AB-4253-A2A8-066E7458AC7F}"/>
              </a:ext>
            </a:extLst>
          </p:cNvPr>
          <p:cNvSpPr/>
          <p:nvPr/>
        </p:nvSpPr>
        <p:spPr>
          <a:xfrm>
            <a:off x="827291" y="479292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Abstract classes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168783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smtClean="0">
                <a:latin typeface="Arial Black" panose="020B0A04020102020204" pitchFamily="34" charset="0"/>
              </a:rPr>
              <a:t>What is inheritance?</a:t>
            </a:r>
            <a:endParaRPr lang="en-GB" sz="36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479376" y="1460759"/>
            <a:ext cx="9145016" cy="646331"/>
          </a:xfrm>
          <a:prstGeom prst="rect">
            <a:avLst/>
          </a:prstGeom>
          <a:noFill/>
        </p:spPr>
        <p:txBody>
          <a:bodyPr wrap="square" rtlCol="0">
            <a:spAutoFit/>
          </a:bodyPr>
          <a:lstStyle/>
          <a:p>
            <a:pPr marL="285750"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One class (the child) acquires the attributes and behaviours of another class (the parent)</a:t>
            </a:r>
            <a:endParaRPr lang="en-GB" dirty="0">
              <a:latin typeface="Arial" panose="020B0604020202020204" pitchFamily="34" charset="0"/>
              <a:cs typeface="Arial" panose="020B0604020202020204" pitchFamily="34" charset="0"/>
            </a:endParaRPr>
          </a:p>
        </p:txBody>
      </p:sp>
      <p:sp>
        <p:nvSpPr>
          <p:cNvPr id="7" name="Right Arrow 6"/>
          <p:cNvSpPr/>
          <p:nvPr/>
        </p:nvSpPr>
        <p:spPr>
          <a:xfrm rot="10800000">
            <a:off x="7355318" y="2785363"/>
            <a:ext cx="792088"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ight Arrow 9"/>
          <p:cNvSpPr/>
          <p:nvPr/>
        </p:nvSpPr>
        <p:spPr>
          <a:xfrm rot="10800000">
            <a:off x="7355319" y="5157066"/>
            <a:ext cx="792088"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8203852" y="2775781"/>
            <a:ext cx="1440160" cy="523220"/>
          </a:xfrm>
          <a:prstGeom prst="rect">
            <a:avLst/>
          </a:prstGeom>
          <a:noFill/>
        </p:spPr>
        <p:txBody>
          <a:bodyPr wrap="square" rtlCol="0">
            <a:spAutoFit/>
          </a:bodyPr>
          <a:lstStyle/>
          <a:p>
            <a:r>
              <a:rPr lang="en-GB" sz="2800" dirty="0" smtClean="0">
                <a:latin typeface="Arial" panose="020B0604020202020204" pitchFamily="34" charset="0"/>
                <a:cs typeface="Arial" panose="020B0604020202020204" pitchFamily="34" charset="0"/>
              </a:rPr>
              <a:t>Parent</a:t>
            </a:r>
            <a:endParaRPr lang="en-GB" sz="2800" dirty="0">
              <a:latin typeface="Arial" panose="020B0604020202020204" pitchFamily="34" charset="0"/>
              <a:cs typeface="Arial" panose="020B0604020202020204" pitchFamily="34" charset="0"/>
            </a:endParaRPr>
          </a:p>
        </p:txBody>
      </p:sp>
      <p:sp>
        <p:nvSpPr>
          <p:cNvPr id="12" name="TextBox 11"/>
          <p:cNvSpPr txBox="1"/>
          <p:nvPr/>
        </p:nvSpPr>
        <p:spPr>
          <a:xfrm>
            <a:off x="8203854" y="5137903"/>
            <a:ext cx="1440160" cy="523220"/>
          </a:xfrm>
          <a:prstGeom prst="rect">
            <a:avLst/>
          </a:prstGeom>
          <a:noFill/>
        </p:spPr>
        <p:txBody>
          <a:bodyPr wrap="square" rtlCol="0">
            <a:spAutoFit/>
          </a:bodyPr>
          <a:lstStyle/>
          <a:p>
            <a:r>
              <a:rPr lang="en-GB" sz="2800" dirty="0" smtClean="0">
                <a:latin typeface="Arial" panose="020B0604020202020204" pitchFamily="34" charset="0"/>
                <a:cs typeface="Arial" panose="020B0604020202020204" pitchFamily="34" charset="0"/>
              </a:rPr>
              <a:t>Child</a:t>
            </a:r>
            <a:endParaRPr lang="en-GB" sz="2800" dirty="0">
              <a:latin typeface="Arial" panose="020B0604020202020204" pitchFamily="34" charset="0"/>
              <a:cs typeface="Arial" panose="020B0604020202020204" pitchFamily="34" charset="0"/>
            </a:endParaRPr>
          </a:p>
        </p:txBody>
      </p:sp>
      <p:sp>
        <p:nvSpPr>
          <p:cNvPr id="13" name="TextBox 12"/>
          <p:cNvSpPr txBox="1"/>
          <p:nvPr/>
        </p:nvSpPr>
        <p:spPr>
          <a:xfrm>
            <a:off x="1509265" y="4119453"/>
            <a:ext cx="2746070" cy="923330"/>
          </a:xfrm>
          <a:prstGeom prst="rect">
            <a:avLst/>
          </a:prstGeom>
          <a:noFill/>
        </p:spPr>
        <p:txBody>
          <a:bodyPr wrap="square" rtlCol="0">
            <a:spAutoFit/>
          </a:bodyPr>
          <a:lstStyle/>
          <a:p>
            <a:r>
              <a:rPr lang="en-GB" dirty="0" smtClean="0">
                <a:latin typeface="Arial" panose="020B0604020202020204" pitchFamily="34" charset="0"/>
                <a:cs typeface="Arial" panose="020B0604020202020204" pitchFamily="34" charset="0"/>
              </a:rPr>
              <a:t>An arrow with a solid head indicates a ‘generalisation’</a:t>
            </a:r>
            <a:endParaRPr lang="en-GB" dirty="0">
              <a:latin typeface="Arial" panose="020B0604020202020204" pitchFamily="34" charset="0"/>
              <a:cs typeface="Arial" panose="020B060402020202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017089423"/>
              </p:ext>
            </p:extLst>
          </p:nvPr>
        </p:nvGraphicFramePr>
        <p:xfrm>
          <a:off x="4392159" y="2281670"/>
          <a:ext cx="2906713" cy="1846396"/>
        </p:xfrm>
        <a:graphic>
          <a:graphicData uri="http://schemas.openxmlformats.org/drawingml/2006/table">
            <a:tbl>
              <a:tblPr firstRow="1" bandRow="1">
                <a:tableStyleId>{5C22544A-7EE6-4342-B048-85BDC9FD1C3A}</a:tableStyleId>
              </a:tblPr>
              <a:tblGrid>
                <a:gridCol w="2906713">
                  <a:extLst>
                    <a:ext uri="{9D8B030D-6E8A-4147-A177-3AD203B41FA5}">
                      <a16:colId xmlns:a16="http://schemas.microsoft.com/office/drawing/2014/main" val="20000"/>
                    </a:ext>
                  </a:extLst>
                </a:gridCol>
              </a:tblGrid>
              <a:tr h="443807">
                <a:tc>
                  <a:txBody>
                    <a:bodyPr/>
                    <a:lstStyle/>
                    <a:p>
                      <a:pPr algn="ctr"/>
                      <a:r>
                        <a:rPr lang="en-GB" sz="1800" dirty="0" smtClean="0">
                          <a:solidFill>
                            <a:schemeClr val="tx1"/>
                          </a:solidFill>
                        </a:rPr>
                        <a:t>Employee</a:t>
                      </a:r>
                      <a:endParaRPr lang="en-GB" sz="18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5534">
                <a:tc>
                  <a:txBody>
                    <a:bodyPr/>
                    <a:lstStyle/>
                    <a:p>
                      <a:r>
                        <a:rPr lang="en-GB" sz="1600" dirty="0" smtClean="0">
                          <a:solidFill>
                            <a:schemeClr val="tx1"/>
                          </a:solidFill>
                        </a:rPr>
                        <a:t> - name : String</a:t>
                      </a:r>
                    </a:p>
                    <a:p>
                      <a:r>
                        <a:rPr lang="en-GB" sz="1600" dirty="0" smtClean="0">
                          <a:solidFill>
                            <a:schemeClr val="tx1"/>
                          </a:solidFill>
                        </a:rPr>
                        <a:t> - </a:t>
                      </a:r>
                      <a:r>
                        <a:rPr lang="en-GB" sz="1600" dirty="0" err="1" smtClean="0">
                          <a:solidFill>
                            <a:schemeClr val="tx1"/>
                          </a:solidFill>
                        </a:rPr>
                        <a:t>jobTitle</a:t>
                      </a:r>
                      <a:r>
                        <a:rPr lang="en-GB" sz="1600" baseline="0" dirty="0" smtClean="0">
                          <a:solidFill>
                            <a:schemeClr val="tx1"/>
                          </a:solidFill>
                        </a:rPr>
                        <a:t> : String</a:t>
                      </a:r>
                    </a:p>
                    <a:p>
                      <a:r>
                        <a:rPr lang="en-GB" sz="1600" baseline="0" dirty="0" smtClean="0">
                          <a:solidFill>
                            <a:schemeClr val="tx1"/>
                          </a:solidFill>
                        </a:rPr>
                        <a:t> - salary : </a:t>
                      </a:r>
                      <a:r>
                        <a:rPr lang="en-GB" sz="1600" baseline="0" dirty="0" err="1" smtClean="0">
                          <a:solidFill>
                            <a:schemeClr val="tx1"/>
                          </a:solidFill>
                        </a:rPr>
                        <a:t>int</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9559">
                <a:tc>
                  <a:txBody>
                    <a:bodyPr/>
                    <a:lstStyle/>
                    <a:p>
                      <a:r>
                        <a:rPr lang="en-GB" sz="1600" dirty="0" smtClean="0">
                          <a:solidFill>
                            <a:schemeClr val="tx1"/>
                          </a:solidFill>
                        </a:rPr>
                        <a:t>+</a:t>
                      </a:r>
                      <a:r>
                        <a:rPr lang="en-GB" sz="1600" baseline="0" dirty="0" smtClean="0">
                          <a:solidFill>
                            <a:schemeClr val="tx1"/>
                          </a:solidFill>
                        </a:rPr>
                        <a:t> work() : void</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69062762"/>
              </p:ext>
            </p:extLst>
          </p:nvPr>
        </p:nvGraphicFramePr>
        <p:xfrm>
          <a:off x="4392158" y="5104956"/>
          <a:ext cx="2906713" cy="1358900"/>
        </p:xfrm>
        <a:graphic>
          <a:graphicData uri="http://schemas.openxmlformats.org/drawingml/2006/table">
            <a:tbl>
              <a:tblPr firstRow="1" bandRow="1">
                <a:tableStyleId>{5C22544A-7EE6-4342-B048-85BDC9FD1C3A}</a:tableStyleId>
              </a:tblPr>
              <a:tblGrid>
                <a:gridCol w="2906713">
                  <a:extLst>
                    <a:ext uri="{9D8B030D-6E8A-4147-A177-3AD203B41FA5}">
                      <a16:colId xmlns:a16="http://schemas.microsoft.com/office/drawing/2014/main" val="20000"/>
                    </a:ext>
                  </a:extLst>
                </a:gridCol>
              </a:tblGrid>
              <a:tr h="443807">
                <a:tc>
                  <a:txBody>
                    <a:bodyPr/>
                    <a:lstStyle/>
                    <a:p>
                      <a:pPr algn="ctr"/>
                      <a:r>
                        <a:rPr lang="en-GB" sz="1800" dirty="0" smtClean="0">
                          <a:solidFill>
                            <a:schemeClr val="tx1"/>
                          </a:solidFill>
                        </a:rPr>
                        <a:t>Manager</a:t>
                      </a:r>
                      <a:endParaRPr lang="en-GB" sz="18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5534">
                <a:tc>
                  <a:txBody>
                    <a:bodyPr/>
                    <a:lstStyle/>
                    <a:p>
                      <a:r>
                        <a:rPr lang="en-GB" sz="1600" dirty="0" smtClean="0">
                          <a:solidFill>
                            <a:schemeClr val="tx1"/>
                          </a:solidFill>
                        </a:rPr>
                        <a:t> - team : List&lt;Employee&gt;</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9559">
                <a:tc>
                  <a:txBody>
                    <a:bodyPr/>
                    <a:lstStyle/>
                    <a:p>
                      <a:r>
                        <a:rPr lang="en-GB" sz="1600" dirty="0" smtClean="0">
                          <a:solidFill>
                            <a:schemeClr val="tx1"/>
                          </a:solidFill>
                        </a:rPr>
                        <a:t>+</a:t>
                      </a:r>
                      <a:r>
                        <a:rPr lang="en-GB" sz="1600" baseline="0" dirty="0" smtClean="0">
                          <a:solidFill>
                            <a:schemeClr val="tx1"/>
                          </a:solidFill>
                        </a:rPr>
                        <a:t> manage() : void</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4" name="Straight Arrow Connector 3"/>
          <p:cNvCxnSpPr/>
          <p:nvPr/>
        </p:nvCxnSpPr>
        <p:spPr>
          <a:xfrm>
            <a:off x="5708689" y="4128066"/>
            <a:ext cx="0" cy="976890"/>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 name="Isosceles Triangle 1"/>
          <p:cNvSpPr/>
          <p:nvPr/>
        </p:nvSpPr>
        <p:spPr>
          <a:xfrm>
            <a:off x="5557482" y="4119453"/>
            <a:ext cx="288032" cy="24695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509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smtClean="0">
                <a:latin typeface="Arial Black" panose="020B0A04020102020204" pitchFamily="34" charset="0"/>
              </a:rPr>
              <a:t>‘Is A’ relationship</a:t>
            </a:r>
            <a:endParaRPr lang="en-GB" sz="36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407368" y="1124744"/>
            <a:ext cx="9145016" cy="3724096"/>
          </a:xfrm>
          <a:prstGeom prst="rect">
            <a:avLst/>
          </a:prstGeom>
          <a:noFill/>
        </p:spPr>
        <p:txBody>
          <a:bodyPr wrap="square" rtlCol="0">
            <a:spAutoFit/>
          </a:bodyPr>
          <a:lstStyle/>
          <a:p>
            <a:endParaRPr lang="en-GB"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Parent and child classes follow an ‘IS A’ relationship:</a:t>
            </a:r>
          </a:p>
          <a:p>
            <a:endParaRPr lang="en-GB" dirty="0">
              <a:latin typeface="Arial" panose="020B0604020202020204" pitchFamily="34" charset="0"/>
              <a:cs typeface="Arial" panose="020B0604020202020204" pitchFamily="34" charset="0"/>
            </a:endParaRPr>
          </a:p>
          <a:p>
            <a:pPr lvl="1"/>
            <a:r>
              <a:rPr lang="en-GB" b="1" dirty="0" smtClean="0">
                <a:solidFill>
                  <a:srgbClr val="2EABE2"/>
                </a:solidFill>
                <a:latin typeface="Arial"/>
                <a:ea typeface="MS PGothic" pitchFamily="34" charset="-128"/>
              </a:rPr>
              <a:t>Child											Parent</a:t>
            </a:r>
            <a:endParaRPr lang="en-GB" dirty="0" smtClean="0">
              <a:latin typeface="Arial" panose="020B0604020202020204" pitchFamily="34" charset="0"/>
              <a:cs typeface="Arial" panose="020B0604020202020204" pitchFamily="34" charset="0"/>
            </a:endParaRPr>
          </a:p>
          <a:p>
            <a:pPr lvl="1"/>
            <a:r>
              <a:rPr lang="en-GB" dirty="0" smtClean="0">
                <a:latin typeface="Arial" panose="020B0604020202020204" pitchFamily="34" charset="0"/>
                <a:cs typeface="Arial" panose="020B0604020202020204" pitchFamily="34" charset="0"/>
              </a:rPr>
              <a:t>Manager			IS AN							Employee</a:t>
            </a:r>
          </a:p>
          <a:p>
            <a:pPr lvl="1"/>
            <a:r>
              <a:rPr lang="en-GB" dirty="0" smtClean="0">
                <a:latin typeface="Arial" panose="020B0604020202020204" pitchFamily="34" charset="0"/>
                <a:cs typeface="Arial" panose="020B0604020202020204" pitchFamily="34" charset="0"/>
              </a:rPr>
              <a:t>Car				IS A 							Vehicle</a:t>
            </a:r>
          </a:p>
          <a:p>
            <a:pPr lvl="1"/>
            <a:r>
              <a:rPr lang="en-GB" dirty="0" smtClean="0">
                <a:latin typeface="Arial" panose="020B0604020202020204" pitchFamily="34" charset="0"/>
                <a:cs typeface="Arial" panose="020B0604020202020204" pitchFamily="34" charset="0"/>
              </a:rPr>
              <a:t>Smart phone		IS A								Phone</a:t>
            </a:r>
          </a:p>
          <a:p>
            <a:pPr lvl="1"/>
            <a:r>
              <a:rPr lang="en-GB" dirty="0" smtClean="0">
                <a:latin typeface="Arial" panose="020B0604020202020204" pitchFamily="34" charset="0"/>
                <a:cs typeface="Arial" panose="020B0604020202020204" pitchFamily="34" charset="0"/>
              </a:rPr>
              <a:t>House			IS A 							Building</a:t>
            </a:r>
          </a:p>
          <a:p>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smtClean="0">
                <a:latin typeface="Arial" panose="020B0604020202020204" pitchFamily="34" charset="0"/>
                <a:cs typeface="Arial" panose="020B0604020202020204" pitchFamily="34" charset="0"/>
              </a:rPr>
              <a:t>The child is a more specific form of the parent.</a:t>
            </a:r>
          </a:p>
          <a:p>
            <a:endParaRPr lang="en-GB" sz="2800" dirty="0" smtClean="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74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smtClean="0">
                <a:latin typeface="Arial Black" panose="020B0A04020102020204" pitchFamily="34" charset="0"/>
              </a:rPr>
              <a:t>Features of inheritance</a:t>
            </a:r>
            <a:endParaRPr lang="en-GB" sz="36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407368" y="1124744"/>
            <a:ext cx="9145016" cy="3170099"/>
          </a:xfrm>
          <a:prstGeom prst="rect">
            <a:avLst/>
          </a:prstGeom>
          <a:noFill/>
        </p:spPr>
        <p:txBody>
          <a:bodyPr wrap="square" rtlCol="0">
            <a:spAutoFit/>
          </a:bodyPr>
          <a:lstStyle/>
          <a:p>
            <a:pPr marL="457200" indent="-457200">
              <a:buFont typeface="Arial" panose="020B0604020202020204" pitchFamily="34" charset="0"/>
              <a:buChar char="•"/>
            </a:pPr>
            <a:r>
              <a:rPr lang="en-GB" dirty="0" smtClean="0">
                <a:latin typeface="Arial" panose="020B0604020202020204" pitchFamily="34" charset="0"/>
                <a:cs typeface="Arial" panose="020B0604020202020204" pitchFamily="34" charset="0"/>
              </a:rPr>
              <a:t>The ‘extends’ keyword defines the parent of a class</a:t>
            </a:r>
          </a:p>
          <a:p>
            <a:pPr marL="457200" indent="-457200">
              <a:buFont typeface="Arial" panose="020B0604020202020204" pitchFamily="34" charset="0"/>
              <a:buChar char="•"/>
            </a:pPr>
            <a:endParaRPr lang="en-GB"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GB" sz="2800" dirty="0" smtClean="0">
              <a:latin typeface="Arial" panose="020B0604020202020204" pitchFamily="34" charset="0"/>
              <a:cs typeface="Arial" panose="020B0604020202020204" pitchFamily="34" charset="0"/>
            </a:endParaRPr>
          </a:p>
          <a:p>
            <a:endParaRPr lang="en-GB"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dirty="0">
                <a:latin typeface="Arial" panose="020B0604020202020204" pitchFamily="34" charset="0"/>
                <a:cs typeface="Arial" panose="020B0604020202020204" pitchFamily="34" charset="0"/>
              </a:rPr>
              <a:t>Where the extends keyword is not used, a class </a:t>
            </a:r>
            <a:r>
              <a:rPr lang="en-GB" dirty="0" smtClean="0">
                <a:latin typeface="Arial" panose="020B0604020202020204" pitchFamily="34" charset="0"/>
                <a:cs typeface="Arial" panose="020B0604020202020204" pitchFamily="34" charset="0"/>
              </a:rPr>
              <a:t>will automatically inherit </a:t>
            </a:r>
            <a:r>
              <a:rPr lang="en-GB" dirty="0">
                <a:latin typeface="Arial" panose="020B0604020202020204" pitchFamily="34" charset="0"/>
                <a:cs typeface="Arial" panose="020B0604020202020204" pitchFamily="34" charset="0"/>
              </a:rPr>
              <a:t>from the built in Object </a:t>
            </a:r>
            <a:r>
              <a:rPr lang="en-GB" dirty="0" smtClean="0">
                <a:latin typeface="Arial" panose="020B0604020202020204" pitchFamily="34" charset="0"/>
                <a:cs typeface="Arial" panose="020B0604020202020204" pitchFamily="34" charset="0"/>
              </a:rPr>
              <a:t>class</a:t>
            </a:r>
          </a:p>
          <a:p>
            <a:pPr marL="457200" indent="-457200">
              <a:buFont typeface="Arial" panose="020B0604020202020204" pitchFamily="34" charset="0"/>
              <a:buChar char="•"/>
            </a:pPr>
            <a:r>
              <a:rPr lang="en-GB" dirty="0" smtClean="0">
                <a:latin typeface="Arial" panose="020B0604020202020204" pitchFamily="34" charset="0"/>
                <a:cs typeface="Arial" panose="020B0604020202020204" pitchFamily="34" charset="0"/>
              </a:rPr>
              <a:t>A class can only have one parent</a:t>
            </a:r>
          </a:p>
          <a:p>
            <a:pPr marL="457200" indent="-457200">
              <a:buFont typeface="Arial" panose="020B0604020202020204" pitchFamily="34" charset="0"/>
              <a:buChar char="•"/>
            </a:pPr>
            <a:r>
              <a:rPr lang="en-GB" dirty="0" smtClean="0">
                <a:latin typeface="Arial" panose="020B0604020202020204" pitchFamily="34" charset="0"/>
                <a:cs typeface="Arial" panose="020B0604020202020204" pitchFamily="34" charset="0"/>
              </a:rPr>
              <a:t>A class can have multiple children</a:t>
            </a:r>
          </a:p>
          <a:p>
            <a:pPr marL="457200" indent="-457200">
              <a:buFont typeface="Arial" panose="020B0604020202020204" pitchFamily="34" charset="0"/>
              <a:buChar char="•"/>
            </a:pPr>
            <a:r>
              <a:rPr lang="en-GB" dirty="0" smtClean="0">
                <a:latin typeface="Arial" panose="020B0604020202020204" pitchFamily="34" charset="0"/>
                <a:cs typeface="Arial" panose="020B0604020202020204" pitchFamily="34" charset="0"/>
              </a:rPr>
              <a:t>A child class inherits all attributes and behaviours of its parent</a:t>
            </a:r>
          </a:p>
          <a:p>
            <a:pPr marL="457200" indent="-457200">
              <a:buFont typeface="Arial" panose="020B0604020202020204" pitchFamily="34" charset="0"/>
              <a:buChar char="•"/>
            </a:pPr>
            <a:r>
              <a:rPr lang="en-GB" dirty="0" smtClean="0">
                <a:latin typeface="Arial" panose="020B0604020202020204" pitchFamily="34" charset="0"/>
                <a:cs typeface="Arial" panose="020B0604020202020204" pitchFamily="34" charset="0"/>
              </a:rPr>
              <a:t>Constructors are not inherited</a:t>
            </a:r>
          </a:p>
        </p:txBody>
      </p:sp>
      <p:sp>
        <p:nvSpPr>
          <p:cNvPr id="7" name="Rectangle 6">
            <a:extLst>
              <a:ext uri="{FF2B5EF4-FFF2-40B4-BE49-F238E27FC236}">
                <a16:creationId xmlns:a16="http://schemas.microsoft.com/office/drawing/2014/main" id="{04AD304D-C2F6-49BB-B851-64CE03A3A91A}"/>
              </a:ext>
            </a:extLst>
          </p:cNvPr>
          <p:cNvSpPr/>
          <p:nvPr/>
        </p:nvSpPr>
        <p:spPr>
          <a:xfrm>
            <a:off x="1930772" y="1772816"/>
            <a:ext cx="7829550" cy="400110"/>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public class Manager </a:t>
            </a:r>
            <a:r>
              <a:rPr lang="en-GB" altLang="en-US" sz="2000" b="1" dirty="0" smtClean="0">
                <a:solidFill>
                  <a:srgbClr val="00B0F0"/>
                </a:solidFill>
                <a:latin typeface="Consolas" panose="020B0609020204030204" pitchFamily="49" charset="0"/>
                <a:ea typeface="ヒラギノ角ゴ Pro W3" pitchFamily="-112" charset="-128"/>
                <a:cs typeface="Consolas" panose="020B0609020204030204" pitchFamily="49" charset="0"/>
              </a:rPr>
              <a:t>extends </a:t>
            </a:r>
            <a:r>
              <a:rPr lang="en-GB" altLang="en-US" sz="2000" b="1" dirty="0" smtClean="0">
                <a:latin typeface="Consolas" panose="020B0609020204030204" pitchFamily="49" charset="0"/>
                <a:ea typeface="ヒラギノ角ゴ Pro W3" pitchFamily="-112" charset="-128"/>
                <a:cs typeface="Consolas" panose="020B0609020204030204" pitchFamily="49" charset="0"/>
              </a:rPr>
              <a:t>Employee {} </a:t>
            </a:r>
          </a:p>
        </p:txBody>
      </p:sp>
    </p:spTree>
    <p:extLst>
      <p:ext uri="{BB962C8B-B14F-4D97-AF65-F5344CB8AC3E}">
        <p14:creationId xmlns:p14="http://schemas.microsoft.com/office/powerpoint/2010/main" val="3361338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smtClean="0">
                <a:latin typeface="Arial Black" panose="020B0A04020102020204" pitchFamily="34" charset="0"/>
              </a:rPr>
              <a:t>Benefits of inheritance</a:t>
            </a:r>
            <a:endParaRPr lang="en-GB" sz="3600"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407368" y="1124744"/>
            <a:ext cx="9793088" cy="1200329"/>
          </a:xfrm>
          <a:prstGeom prst="rect">
            <a:avLst/>
          </a:prstGeom>
          <a:noFill/>
        </p:spPr>
        <p:txBody>
          <a:bodyPr wrap="square" rtlCol="0">
            <a:spAutoFit/>
          </a:bodyPr>
          <a:lstStyle/>
          <a:p>
            <a:pPr marL="457200" indent="-457200">
              <a:buFont typeface="Arial" panose="020B0604020202020204" pitchFamily="34" charset="0"/>
              <a:buChar char="•"/>
            </a:pPr>
            <a:endParaRPr lang="en-GB"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dirty="0" smtClean="0">
                <a:latin typeface="Arial" panose="020B0604020202020204" pitchFamily="34" charset="0"/>
                <a:cs typeface="Arial" panose="020B0604020202020204" pitchFamily="34" charset="0"/>
              </a:rPr>
              <a:t>Creates a hierarchy of related classes with common attributes and behaviours</a:t>
            </a:r>
          </a:p>
          <a:p>
            <a:pPr marL="457200" indent="-457200">
              <a:buFont typeface="Arial" panose="020B0604020202020204" pitchFamily="34" charset="0"/>
              <a:buChar char="•"/>
            </a:pPr>
            <a:r>
              <a:rPr lang="en-GB" dirty="0" smtClean="0">
                <a:latin typeface="Arial" panose="020B0604020202020204" pitchFamily="34" charset="0"/>
                <a:cs typeface="Arial" panose="020B0604020202020204" pitchFamily="34" charset="0"/>
              </a:rPr>
              <a:t>Objects of a child class can be treated as if they were objects of the parent class</a:t>
            </a:r>
          </a:p>
          <a:p>
            <a:pPr marL="457200" indent="-457200">
              <a:buFont typeface="Arial" panose="020B0604020202020204" pitchFamily="34" charset="0"/>
              <a:buChar char="•"/>
            </a:pPr>
            <a:r>
              <a:rPr lang="en-GB" dirty="0" smtClean="0">
                <a:latin typeface="Arial" panose="020B0604020202020204" pitchFamily="34" charset="0"/>
                <a:cs typeface="Arial" panose="020B0604020202020204" pitchFamily="34" charset="0"/>
              </a:rPr>
              <a:t>Facilitates loose coupling of classes</a:t>
            </a:r>
          </a:p>
        </p:txBody>
      </p:sp>
    </p:spTree>
    <p:extLst>
      <p:ext uri="{BB962C8B-B14F-4D97-AF65-F5344CB8AC3E}">
        <p14:creationId xmlns:p14="http://schemas.microsoft.com/office/powerpoint/2010/main" val="340012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dirty="0" smtClean="0">
                <a:latin typeface="Arial Black" panose="020B0A04020102020204" pitchFamily="34" charset="0"/>
              </a:rPr>
              <a:t>Creating loosely coupled code using inheritance</a:t>
            </a:r>
            <a:endParaRPr lang="en-GB" dirty="0">
              <a:latin typeface="Arial Black" panose="020B0A04020102020204" pitchFamily="34" charset="0"/>
            </a:endParaRP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960043" y="1447067"/>
            <a:ext cx="9793088" cy="3970318"/>
          </a:xfrm>
          <a:prstGeom prst="rect">
            <a:avLst/>
          </a:prstGeom>
          <a:noFill/>
        </p:spPr>
        <p:txBody>
          <a:bodyPr wrap="square" rtlCol="0">
            <a:spAutoFit/>
          </a:bodyPr>
          <a:lstStyle/>
          <a:p>
            <a:endParaRPr lang="en-GB" sz="2800" dirty="0" smtClean="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smtClean="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smtClean="0">
              <a:latin typeface="Arial" panose="020B0604020202020204" pitchFamily="34" charset="0"/>
              <a:cs typeface="Arial" panose="020B0604020202020204" pitchFamily="34" charset="0"/>
            </a:endParaRPr>
          </a:p>
          <a:p>
            <a:endParaRPr lang="en-GB"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GB"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GB"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GB" sz="28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04AD304D-C2F6-49BB-B851-64CE03A3A91A}"/>
              </a:ext>
            </a:extLst>
          </p:cNvPr>
          <p:cNvSpPr/>
          <p:nvPr/>
        </p:nvSpPr>
        <p:spPr>
          <a:xfrm>
            <a:off x="767408" y="3888638"/>
            <a:ext cx="6284310" cy="70788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err="1" smtClean="0">
                <a:latin typeface="Consolas" panose="020B0609020204030204" pitchFamily="49" charset="0"/>
                <a:ea typeface="ヒラギノ角ゴ Pro W3" pitchFamily="-112" charset="-128"/>
                <a:cs typeface="Consolas" panose="020B0609020204030204" pitchFamily="49" charset="0"/>
              </a:rPr>
              <a:t>salaryManager.increaseSalary</a:t>
            </a: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r>
              <a:rPr lang="en-GB" altLang="en-US" sz="2000" b="1" dirty="0" smtClean="0">
                <a:solidFill>
                  <a:srgbClr val="00B0F0"/>
                </a:solidFill>
                <a:latin typeface="Consolas" panose="020B0609020204030204" pitchFamily="49" charset="0"/>
                <a:ea typeface="ヒラギノ角ゴ Pro W3" pitchFamily="-112" charset="-128"/>
                <a:cs typeface="Consolas" panose="020B0609020204030204" pitchFamily="49" charset="0"/>
              </a:rPr>
              <a:t>employee,3.5</a:t>
            </a: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b="1" dirty="0" err="1" smtClean="0">
                <a:latin typeface="Consolas" panose="020B0609020204030204" pitchFamily="49" charset="0"/>
                <a:ea typeface="ヒラギノ角ゴ Pro W3" pitchFamily="-112" charset="-128"/>
                <a:cs typeface="Consolas" panose="020B0609020204030204" pitchFamily="49" charset="0"/>
              </a:rPr>
              <a:t>salaryManager.increaseSalary</a:t>
            </a: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r>
              <a:rPr lang="en-GB" altLang="en-US" sz="2000" b="1" dirty="0" smtClean="0">
                <a:solidFill>
                  <a:srgbClr val="00B0F0"/>
                </a:solidFill>
                <a:latin typeface="Consolas" panose="020B0609020204030204" pitchFamily="49" charset="0"/>
                <a:ea typeface="ヒラギノ角ゴ Pro W3" pitchFamily="-112" charset="-128"/>
                <a:cs typeface="Consolas" panose="020B0609020204030204" pitchFamily="49" charset="0"/>
              </a:rPr>
              <a:t>manager,2.9</a:t>
            </a: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984972323"/>
              </p:ext>
            </p:extLst>
          </p:nvPr>
        </p:nvGraphicFramePr>
        <p:xfrm>
          <a:off x="7392144" y="1708878"/>
          <a:ext cx="2906713" cy="1846396"/>
        </p:xfrm>
        <a:graphic>
          <a:graphicData uri="http://schemas.openxmlformats.org/drawingml/2006/table">
            <a:tbl>
              <a:tblPr firstRow="1" bandRow="1">
                <a:tableStyleId>{5C22544A-7EE6-4342-B048-85BDC9FD1C3A}</a:tableStyleId>
              </a:tblPr>
              <a:tblGrid>
                <a:gridCol w="2906713">
                  <a:extLst>
                    <a:ext uri="{9D8B030D-6E8A-4147-A177-3AD203B41FA5}">
                      <a16:colId xmlns:a16="http://schemas.microsoft.com/office/drawing/2014/main" val="20000"/>
                    </a:ext>
                  </a:extLst>
                </a:gridCol>
              </a:tblGrid>
              <a:tr h="443807">
                <a:tc>
                  <a:txBody>
                    <a:bodyPr/>
                    <a:lstStyle/>
                    <a:p>
                      <a:pPr algn="ctr"/>
                      <a:r>
                        <a:rPr lang="en-GB" sz="1800" dirty="0" smtClean="0">
                          <a:solidFill>
                            <a:schemeClr val="tx1"/>
                          </a:solidFill>
                        </a:rPr>
                        <a:t>Employee</a:t>
                      </a:r>
                      <a:endParaRPr lang="en-GB" sz="18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5534">
                <a:tc>
                  <a:txBody>
                    <a:bodyPr/>
                    <a:lstStyle/>
                    <a:p>
                      <a:r>
                        <a:rPr lang="en-GB" sz="1600" dirty="0" smtClean="0">
                          <a:solidFill>
                            <a:schemeClr val="tx1"/>
                          </a:solidFill>
                        </a:rPr>
                        <a:t> - name : String</a:t>
                      </a:r>
                    </a:p>
                    <a:p>
                      <a:r>
                        <a:rPr lang="en-GB" sz="1600" dirty="0" smtClean="0">
                          <a:solidFill>
                            <a:schemeClr val="tx1"/>
                          </a:solidFill>
                        </a:rPr>
                        <a:t> - </a:t>
                      </a:r>
                      <a:r>
                        <a:rPr lang="en-GB" sz="1600" dirty="0" err="1" smtClean="0">
                          <a:solidFill>
                            <a:schemeClr val="tx1"/>
                          </a:solidFill>
                        </a:rPr>
                        <a:t>jobTitle</a:t>
                      </a:r>
                      <a:r>
                        <a:rPr lang="en-GB" sz="1600" baseline="0" dirty="0" smtClean="0">
                          <a:solidFill>
                            <a:schemeClr val="tx1"/>
                          </a:solidFill>
                        </a:rPr>
                        <a:t> : String</a:t>
                      </a:r>
                    </a:p>
                    <a:p>
                      <a:r>
                        <a:rPr lang="en-GB" sz="1600" baseline="0" dirty="0" smtClean="0">
                          <a:solidFill>
                            <a:schemeClr val="tx1"/>
                          </a:solidFill>
                        </a:rPr>
                        <a:t> - salary : </a:t>
                      </a:r>
                      <a:r>
                        <a:rPr lang="en-GB" sz="1600" baseline="0" dirty="0" err="1" smtClean="0">
                          <a:solidFill>
                            <a:schemeClr val="tx1"/>
                          </a:solidFill>
                        </a:rPr>
                        <a:t>int</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9559">
                <a:tc>
                  <a:txBody>
                    <a:bodyPr/>
                    <a:lstStyle/>
                    <a:p>
                      <a:r>
                        <a:rPr lang="en-GB" sz="1600" dirty="0" smtClean="0">
                          <a:solidFill>
                            <a:schemeClr val="tx1"/>
                          </a:solidFill>
                        </a:rPr>
                        <a:t>+</a:t>
                      </a:r>
                      <a:r>
                        <a:rPr lang="en-GB" sz="1600" baseline="0" dirty="0" smtClean="0">
                          <a:solidFill>
                            <a:schemeClr val="tx1"/>
                          </a:solidFill>
                        </a:rPr>
                        <a:t> work() : void</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757089657"/>
              </p:ext>
            </p:extLst>
          </p:nvPr>
        </p:nvGraphicFramePr>
        <p:xfrm>
          <a:off x="7392144" y="4546930"/>
          <a:ext cx="2906713" cy="1358900"/>
        </p:xfrm>
        <a:graphic>
          <a:graphicData uri="http://schemas.openxmlformats.org/drawingml/2006/table">
            <a:tbl>
              <a:tblPr firstRow="1" bandRow="1">
                <a:tableStyleId>{5C22544A-7EE6-4342-B048-85BDC9FD1C3A}</a:tableStyleId>
              </a:tblPr>
              <a:tblGrid>
                <a:gridCol w="2906713">
                  <a:extLst>
                    <a:ext uri="{9D8B030D-6E8A-4147-A177-3AD203B41FA5}">
                      <a16:colId xmlns:a16="http://schemas.microsoft.com/office/drawing/2014/main" val="20000"/>
                    </a:ext>
                  </a:extLst>
                </a:gridCol>
              </a:tblGrid>
              <a:tr h="443807">
                <a:tc>
                  <a:txBody>
                    <a:bodyPr/>
                    <a:lstStyle/>
                    <a:p>
                      <a:pPr algn="ctr"/>
                      <a:r>
                        <a:rPr lang="en-GB" sz="1800" dirty="0" smtClean="0">
                          <a:solidFill>
                            <a:schemeClr val="tx1"/>
                          </a:solidFill>
                        </a:rPr>
                        <a:t>Manager</a:t>
                      </a:r>
                      <a:endParaRPr lang="en-GB" sz="18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5534">
                <a:tc>
                  <a:txBody>
                    <a:bodyPr/>
                    <a:lstStyle/>
                    <a:p>
                      <a:r>
                        <a:rPr lang="en-GB" sz="1600" dirty="0" smtClean="0">
                          <a:solidFill>
                            <a:schemeClr val="tx1"/>
                          </a:solidFill>
                        </a:rPr>
                        <a:t> - team : List&lt;Employee&gt;</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9559">
                <a:tc>
                  <a:txBody>
                    <a:bodyPr/>
                    <a:lstStyle/>
                    <a:p>
                      <a:r>
                        <a:rPr lang="en-GB" sz="1600" dirty="0" smtClean="0">
                          <a:solidFill>
                            <a:schemeClr val="tx1"/>
                          </a:solidFill>
                        </a:rPr>
                        <a:t>+</a:t>
                      </a:r>
                      <a:r>
                        <a:rPr lang="en-GB" sz="1600" baseline="0" dirty="0" smtClean="0">
                          <a:solidFill>
                            <a:schemeClr val="tx1"/>
                          </a:solidFill>
                        </a:rPr>
                        <a:t> manage() : void</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3" name="Straight Arrow Connector 12"/>
          <p:cNvCxnSpPr/>
          <p:nvPr/>
        </p:nvCxnSpPr>
        <p:spPr>
          <a:xfrm>
            <a:off x="8688288" y="3555274"/>
            <a:ext cx="0" cy="976890"/>
          </a:xfrm>
          <a:prstGeom prst="straightConnector1">
            <a:avLst/>
          </a:prstGeom>
          <a:ln w="412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1042970747"/>
              </p:ext>
            </p:extLst>
          </p:nvPr>
        </p:nvGraphicFramePr>
        <p:xfrm>
          <a:off x="960043" y="1708878"/>
          <a:ext cx="5207965" cy="1358900"/>
        </p:xfrm>
        <a:graphic>
          <a:graphicData uri="http://schemas.openxmlformats.org/drawingml/2006/table">
            <a:tbl>
              <a:tblPr firstRow="1" bandRow="1">
                <a:tableStyleId>{5C22544A-7EE6-4342-B048-85BDC9FD1C3A}</a:tableStyleId>
              </a:tblPr>
              <a:tblGrid>
                <a:gridCol w="5207965">
                  <a:extLst>
                    <a:ext uri="{9D8B030D-6E8A-4147-A177-3AD203B41FA5}">
                      <a16:colId xmlns:a16="http://schemas.microsoft.com/office/drawing/2014/main" val="20000"/>
                    </a:ext>
                  </a:extLst>
                </a:gridCol>
              </a:tblGrid>
              <a:tr h="443807">
                <a:tc>
                  <a:txBody>
                    <a:bodyPr/>
                    <a:lstStyle/>
                    <a:p>
                      <a:pPr algn="ctr"/>
                      <a:r>
                        <a:rPr lang="en-GB" sz="1800" dirty="0" err="1" smtClean="0">
                          <a:solidFill>
                            <a:schemeClr val="tx1"/>
                          </a:solidFill>
                        </a:rPr>
                        <a:t>SalaryManager</a:t>
                      </a:r>
                      <a:endParaRPr lang="en-GB" sz="18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5534">
                <a:tc>
                  <a:txBody>
                    <a:bodyPr/>
                    <a:lstStyle/>
                    <a:p>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9559">
                <a:tc>
                  <a:txBody>
                    <a:bodyPr/>
                    <a:lstStyle/>
                    <a:p>
                      <a:r>
                        <a:rPr lang="en-GB" sz="1600" dirty="0" smtClean="0">
                          <a:solidFill>
                            <a:schemeClr val="tx1"/>
                          </a:solidFill>
                        </a:rPr>
                        <a:t>+</a:t>
                      </a:r>
                      <a:r>
                        <a:rPr lang="en-GB" sz="1600" baseline="0" dirty="0" smtClean="0">
                          <a:solidFill>
                            <a:schemeClr val="tx1"/>
                          </a:solidFill>
                        </a:rPr>
                        <a:t> </a:t>
                      </a:r>
                      <a:r>
                        <a:rPr lang="en-GB" sz="1600" baseline="0" dirty="0" err="1" smtClean="0">
                          <a:solidFill>
                            <a:schemeClr val="tx1"/>
                          </a:solidFill>
                        </a:rPr>
                        <a:t>increaseSalary</a:t>
                      </a:r>
                      <a:r>
                        <a:rPr lang="en-GB" sz="1600" baseline="0" dirty="0" smtClean="0">
                          <a:solidFill>
                            <a:schemeClr val="tx1"/>
                          </a:solidFill>
                        </a:rPr>
                        <a:t> (Employee </a:t>
                      </a:r>
                      <a:r>
                        <a:rPr lang="en-GB" sz="1600" baseline="0" dirty="0" err="1" smtClean="0">
                          <a:solidFill>
                            <a:schemeClr val="tx1"/>
                          </a:solidFill>
                        </a:rPr>
                        <a:t>employee</a:t>
                      </a:r>
                      <a:r>
                        <a:rPr lang="en-GB" sz="1600" baseline="0" dirty="0" smtClean="0">
                          <a:solidFill>
                            <a:schemeClr val="tx1"/>
                          </a:solidFill>
                        </a:rPr>
                        <a:t>, double percent) : void</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5" name="Straight Arrow Connector 4"/>
          <p:cNvCxnSpPr>
            <a:stCxn id="14" idx="3"/>
          </p:cNvCxnSpPr>
          <p:nvPr/>
        </p:nvCxnSpPr>
        <p:spPr>
          <a:xfrm>
            <a:off x="6168008" y="2388328"/>
            <a:ext cx="1224136" cy="0"/>
          </a:xfrm>
          <a:prstGeom prst="straightConnector1">
            <a:avLst/>
          </a:prstGeom>
          <a:ln w="41275">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5" name="Isosceles Triangle 14"/>
          <p:cNvSpPr/>
          <p:nvPr/>
        </p:nvSpPr>
        <p:spPr>
          <a:xfrm>
            <a:off x="8544272" y="3540508"/>
            <a:ext cx="288032" cy="24695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04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048184"/>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smtClean="0">
                <a:latin typeface="Arial"/>
                <a:ea typeface="Open Sans Extrabold" panose="020B0906030804020204" pitchFamily="34" charset="0"/>
                <a:cs typeface="Arial"/>
              </a:rPr>
              <a:t>Vertical constructor chaining</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1151832"/>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smtClean="0">
                <a:latin typeface="Arial" panose="020B0604020202020204" pitchFamily="34" charset="0"/>
                <a:ea typeface="Open Sans Extrabold" panose="020B0906030804020204" pitchFamily="34" charset="0"/>
                <a:cs typeface="Arial" panose="020B0604020202020204" pitchFamily="34" charset="0"/>
              </a:rPr>
              <a:t>Inheritance</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2958034"/>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Protected access modifier</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D1A78D-E1AB-4253-A2A8-066E7458AC7F}"/>
              </a:ext>
            </a:extLst>
          </p:cNvPr>
          <p:cNvSpPr/>
          <p:nvPr/>
        </p:nvSpPr>
        <p:spPr>
          <a:xfrm>
            <a:off x="827290" y="388307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Final classes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BD1A78D-E1AB-4253-A2A8-066E7458AC7F}"/>
              </a:ext>
            </a:extLst>
          </p:cNvPr>
          <p:cNvSpPr/>
          <p:nvPr/>
        </p:nvSpPr>
        <p:spPr>
          <a:xfrm>
            <a:off x="827291" y="479292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Abstract classes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290006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them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ct:contentTypeSchema ct:_="" ma:_="" ma:contentTypeName="Document" ma:contentTypeID="0x0101000B60AC2B8594D94098D971BC50F68257" ma:contentTypeVersion="4" ma:contentTypeDescription="Create a new document." ma:contentTypeScope="" ma:versionID="b96aa819cfefa4d9dcef7815c20d6653" xmlns:ct="http://schemas.microsoft.com/office/2006/metadata/contentType" xmlns:ma="http://schemas.microsoft.com/office/2006/metadata/properties/metaAttributes">
<xsd:schema targetNamespace="http://schemas.microsoft.com/office/2006/metadata/properties" ma:root="true" ma:fieldsID="c40d7281ea0558cfdc21580764bab5d9" ns2:_="" ns3:_="" xmlns:xsd="http://www.w3.org/2001/XMLSchema" xmlns:xs="http://www.w3.org/2001/XMLSchema" xmlns:p="http://schemas.microsoft.com/office/2006/metadata/properties" xmlns:ns2="$ListId:Shared Documents;" xmlns:ns3="f7c81f6c-9744-46f1-8649-1f77e3ad5d93">
<xsd:import namespace="$ListId:Shared Documents;"/>
<xsd:import namespace="f7c81f6c-9744-46f1-8649-1f77e3ad5d93"/>
<xsd:element name="properties">
<xsd:complexType>
<xsd:sequence>
<xsd:element name="documentManagement">
<xsd:complexType>
<xsd:all>
<xsd:element ref="ns2:RestrictedToTheseUsers" minOccurs="0"/>
<xsd:element ref="ns2:Week" minOccurs="0"/>
<xsd:element ref="ns2:Document_x0020_Type" minOccurs="0"/>
<xsd:element ref="ns2:Module" minOccurs="0"/>
<xsd:element ref="ns3:Language"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eek" ma:index="9" nillable="true" ma:displayName="Day" ma:format="Dropdown" ma:indexed="true" ma:internalName="Week">
<xsd:simpleType>
<xsd:restriction base="dms:Choice">
<xsd:enumeration value=""/>
<xsd:enumeration value="01"/>
<xsd:enumeration value="02"/>
<xsd:enumeration value="03"/>
<xsd:enumeration value="04"/>
<xsd:enumeration value="05"/>
<xsd:enumeration value="06"/>
<xsd:enumeration value="07"/>
<xsd:enumeration value="08"/>
<xsd:enumeration value="09"/>
<xsd:enumeration value="10"/>
</xsd:restriction>
</xsd:simpleType>
</xsd:element>
<xsd:element name="Document_x0020_Type" ma:index="10" nillable="true" ma:displayName="Document Type" ma:format="Dropdown" ma:indexed="true" ma:internalName="Document_x0020_Type">
<xsd:simpleType>
<xsd:restriction base="dms:Choice">
<xsd:enumeration value="Course Setup"/>
<xsd:enumeration value="Course Planning"/>
<xsd:enumeration value="Exams"/>
<xsd:enumeration value="Exercises"/>
<xsd:enumeration value="Handouts"/>
<xsd:enumeration value="Manuals"/>
<xsd:enumeration value="Other"/>
<xsd:enumeration value="Projects"/>
<xsd:enumeration value="Recommended Reading"/>
<xsd:enumeration value="Resources"/>
<xsd:enumeration value="Slide Decks"/>
<xsd:enumeration value="Trainer Checklist"/>
<xsd:enumeration value="Trainer Guide"/>
<xsd:enumeration value="Trainer Overview"/>
<xsd:enumeration value="Walkthrough"/>
</xsd:restriction>
</xsd:simpleType>
</xsd:element>
<xsd:element name="Module" ma:index="11" nillable="true" ma:displayName="Module" ma:format="Dropdown" ma:indexed="true" ma:internalName="Module">
<xsd:simpleType>
<xsd:restriction base="dms:Choice">
<xsd:enumeration value="00 - General"/>
<xsd:enumeration value="00 - Extras"/>
<xsd:enumeration value="01 - OOD Week 1"/>
<xsd:enumeration value="02 - OOD Week 2"/>
<xsd:enumeration value="03 - OOD Week 3"/>
<xsd:enumeration value="04 - Common Dev Archive"/>
<xsd:enumeration value="05 – OOD week 1 OLD"/>
<xsd:enumeration value="06 – OOD week 2 OLD"/>
<xsd:enumeration value="07 – OOD week 3 OLD"/>
</xsd:restriction>
</xsd:simpleType>
</xsd:element>
</xsd:schema>
<xsd:schema targetNamespace="f7c81f6c-9744-46f1-8649-1f77e3ad5d93"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Language" ma:index="12" nillable="true" ma:displayName="Language" ma:format="Dropdown" ma:internalName="Language">
<xsd:simpleType>
<xsd:restriction base="dms:Choice">
<xsd:enumeration value="Java"/>
<xsd:enumeration value=".NET"/>
<xsd:enumeration value="-"/>
</xsd:restriction>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3.xml><?xml version="1.0" encoding="utf-8"?>
<ct:contentTypeSchema xmlns:ct="http://schemas.microsoft.com/office/2006/metadata/contentType" xmlns:ma="http://schemas.microsoft.com/office/2006/metadata/properties/metaAttributes" ct:_="" ma:_="" ma:contentTypeName="Document" ma:contentTypeID="0x01010057EE88C8CDC9E2488B297D32E73269D2" ma:contentTypeVersion="10" ma:contentTypeDescription="Create a new document." ma:contentTypeScope="" ma:versionID="c2cc168f48bf81a68810bb188b58a7c8">
  <xsd:schema xmlns:xsd="http://www.w3.org/2001/XMLSchema" xmlns:xs="http://www.w3.org/2001/XMLSchema" xmlns:p="http://schemas.microsoft.com/office/2006/metadata/properties" xmlns:ns2="9cbba8c0-0e12-446a-9b20-9bcfde6af09c" xmlns:ns3="944e74a0-7d5c-4d42-a856-ed6cbab6ff51" targetNamespace="http://schemas.microsoft.com/office/2006/metadata/properties" ma:root="true" ma:fieldsID="e8f014224a94a12079b57fa17f33de5c" ns2:_="" ns3:_="">
    <xsd:import namespace="9cbba8c0-0e12-446a-9b20-9bcfde6af09c"/>
    <xsd:import namespace="944e74a0-7d5c-4d42-a856-ed6cbab6ff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LengthInSecond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bba8c0-0e12-446a-9b20-9bcfde6af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44e74a0-7d5c-4d42-a856-ed6cbab6ff5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EE06BC-C96A-493E-9D0E-8E01B8DC2ED9}">
  <ds:schemaRefs>
    <ds:schemaRef ds:uri="http://purl.org/dc/dcmitype/"/>
    <ds:schemaRef ds:uri="http://www.w3.org/XML/1998/namespace"/>
    <ds:schemaRef ds:uri="http://purl.org/dc/term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f7c81f6c-9744-46f1-8649-1f77e3ad5d93"/>
    <ds:schemaRef ds:uri="$ListId:Shared Documents;"/>
  </ds:schemaRefs>
</ds:datastoreItem>
</file>

<file path=customXml/itemProps2.xml><?xml version="1.0" encoding="utf-8"?>
<ds:datastoreItem xmlns:ds="http://schemas.openxmlformats.org/officeDocument/2006/customXml" ds:itemID="{CC630DE2-0582-4EA5-997A-4FB5AB81F6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ListId:Shared Documents;"/>
    <ds:schemaRef ds:uri="f7c81f6c-9744-46f1-8649-1f77e3ad5d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99621F-7ADC-4FC7-94A0-80FD9C9D43EB}"/>
</file>

<file path=customXml/itemProps4.xml><?xml version="1.0" encoding="utf-8"?>
<ds:datastoreItem xmlns:ds="http://schemas.openxmlformats.org/officeDocument/2006/customXml" ds:itemID="{1FC726ED-D182-4B53-8CA2-2DD0348F16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FDM theme</Template>
  <TotalTime>3345</TotalTime>
  <Words>1433</Words>
  <Application>Microsoft Office PowerPoint</Application>
  <PresentationFormat>Widescreen</PresentationFormat>
  <Paragraphs>253</Paragraphs>
  <Slides>20</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MS PGothic</vt:lpstr>
      <vt:lpstr>MS PGothic</vt:lpstr>
      <vt:lpstr>Arial</vt:lpstr>
      <vt:lpstr>Arial Black</vt:lpstr>
      <vt:lpstr>Calibri</vt:lpstr>
      <vt:lpstr>Consolas</vt:lpstr>
      <vt:lpstr>Open Sans Extrabold</vt:lpstr>
      <vt:lpstr>新細明體</vt:lpstr>
      <vt:lpstr>Wingdings</vt:lpstr>
      <vt:lpstr>ヒラギノ角ゴ Pro W3</vt:lpstr>
      <vt:lpstr>FDM theme</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 Inheritance - Classes</dc:title>
  <dc:creator>Donatien Kabwe</dc:creator>
  <cp:lastModifiedBy>Nick Lawton</cp:lastModifiedBy>
  <cp:revision>253</cp:revision>
  <dcterms:created xsi:type="dcterms:W3CDTF">2018-10-31T14:46:27Z</dcterms:created>
  <dcterms:modified xsi:type="dcterms:W3CDTF">2021-10-11T14:07:04Z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0x01010057EE88C8CDC9E2488B297D32E73269D2</vt:lpwstr>
  </property>
</Properties>
</file>