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311" r:id="rId5"/>
    <p:sldId id="381" r:id="rId6"/>
    <p:sldId id="382" r:id="rId7"/>
    <p:sldId id="384" r:id="rId8"/>
    <p:sldId id="3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AB45A"/>
    <a:srgbClr val="8FEC8A"/>
    <a:srgbClr val="783CB4"/>
    <a:srgbClr val="969696"/>
    <a:srgbClr val="FF003C"/>
    <a:srgbClr val="FAB914"/>
    <a:srgbClr val="FAB41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8664" autoAdjust="0"/>
  </p:normalViewPr>
  <p:slideViewPr>
    <p:cSldViewPr snapToGrid="0">
      <p:cViewPr varScale="1">
        <p:scale>
          <a:sx n="59" d="100"/>
          <a:sy n="59" d="100"/>
        </p:scale>
        <p:origin x="1024" y="56"/>
      </p:cViewPr>
      <p:guideLst/>
    </p:cSldViewPr>
  </p:slideViewPr>
  <p:outlineViewPr>
    <p:cViewPr>
      <p:scale>
        <a:sx n="33" d="100"/>
        <a:sy n="33" d="100"/>
      </p:scale>
      <p:origin x="0" y="-12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dmgroup.sharepoint.com/:f:/s/AcademyDigitalLibrary/EkVpS1lW_VtIvgE0Tl5NlgQBh0aSUXOGCMOsINvY1G-k1w?e=upa3w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Lesson 1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Course Roadmap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V1.3 2020</a:t>
            </a:r>
          </a:p>
        </p:txBody>
      </p:sp>
    </p:spTree>
    <p:extLst>
      <p:ext uri="{BB962C8B-B14F-4D97-AF65-F5344CB8AC3E}">
        <p14:creationId xmlns:p14="http://schemas.microsoft.com/office/powerpoint/2010/main" val="24250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47724" y="1598600"/>
            <a:ext cx="8353324" cy="3908762"/>
          </a:xfrm>
        </p:spPr>
        <p:txBody>
          <a:bodyPr/>
          <a:lstStyle/>
          <a:p>
            <a:pPr lvl="0"/>
            <a:r>
              <a:rPr lang="en-GB" dirty="0"/>
              <a:t>Understand data </a:t>
            </a:r>
            <a:r>
              <a:rPr lang="en-GB" dirty="0" err="1"/>
              <a:t>modeling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Query one or more tables at a time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Use Group Functions to aggregate data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Use subqueries to answer more than one question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Manipulate data</a:t>
            </a:r>
          </a:p>
          <a:p>
            <a:pPr lvl="0"/>
            <a:endParaRPr lang="en-GB" dirty="0"/>
          </a:p>
          <a:p>
            <a:r>
              <a:rPr lang="en-GB" dirty="0"/>
              <a:t>Create data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347724" y="957167"/>
            <a:ext cx="7354842" cy="461665"/>
          </a:xfrm>
        </p:spPr>
        <p:txBody>
          <a:bodyPr/>
          <a:lstStyle/>
          <a:p>
            <a:r>
              <a:rPr lang="en-GB" dirty="0"/>
              <a:t>After completing this course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175132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 Day Course Roadmap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0761-3ECA-4944-92BB-AE623FC4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62631"/>
              </p:ext>
            </p:extLst>
          </p:nvPr>
        </p:nvGraphicFramePr>
        <p:xfrm>
          <a:off x="688500" y="1343271"/>
          <a:ext cx="10404045" cy="4171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09">
                  <a:extLst>
                    <a:ext uri="{9D8B030D-6E8A-4147-A177-3AD203B41FA5}">
                      <a16:colId xmlns:a16="http://schemas.microsoft.com/office/drawing/2014/main" val="817812625"/>
                    </a:ext>
                  </a:extLst>
                </a:gridCol>
                <a:gridCol w="2080809">
                  <a:extLst>
                    <a:ext uri="{9D8B030D-6E8A-4147-A177-3AD203B41FA5}">
                      <a16:colId xmlns:a16="http://schemas.microsoft.com/office/drawing/2014/main" val="921436105"/>
                    </a:ext>
                  </a:extLst>
                </a:gridCol>
                <a:gridCol w="208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993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Day1</a:t>
                      </a:r>
                    </a:p>
                  </a:txBody>
                  <a:tcPr marL="68582" marR="68582" marT="37154" marB="37154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2</a:t>
                      </a:r>
                    </a:p>
                  </a:txBody>
                  <a:tcPr marL="68582" marR="68582" marT="37154" marB="37154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3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37154" marB="37154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4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37154" marB="37154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5</a:t>
                      </a:r>
                      <a:endParaRPr lang="en-GB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37154" marB="37154" anchor="ctr">
                    <a:solidFill>
                      <a:srgbClr val="00A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</a:t>
                      </a: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</a:t>
                      </a: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</a:t>
                      </a: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</a:t>
                      </a: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</a:t>
                      </a:r>
                    </a:p>
                  </a:txBody>
                  <a:tcPr marL="68582" marR="68582" marT="37154" marB="371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03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       Databases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Modelling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</a:t>
                      </a: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Single-Row Functions Pt 1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Single-Row Functions Pt.2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0" indent="-2159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Joins </a:t>
                      </a:r>
                    </a:p>
                    <a:p>
                      <a:pPr marL="0" indent="-2159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Subqueries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DML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Transactions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DDL - Views Optional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Afternoon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Afternoon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Afternoon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Afternoon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Afternoon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583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WHERE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ORDER BY</a:t>
                      </a:r>
                    </a:p>
                    <a:p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 Functions</a:t>
                      </a:r>
                    </a:p>
                    <a:p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indent="-215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Set Operators    Optional</a:t>
                      </a:r>
                    </a:p>
                    <a:p>
                      <a:pPr marL="0" marR="0" indent="-215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DDL – Tables       Optional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Advanced Subqueries</a:t>
                      </a:r>
                    </a:p>
                    <a:p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</a:t>
                      </a:r>
                    </a:p>
                    <a:p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7078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22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11002378" cy="584775"/>
          </a:xfrm>
        </p:spPr>
        <p:txBody>
          <a:bodyPr/>
          <a:lstStyle/>
          <a:p>
            <a:r>
              <a:rPr lang="en-GB" dirty="0"/>
              <a:t>4 Day Course Roadmap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0761-3ECA-4944-92BB-AE623FC4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61480"/>
              </p:ext>
            </p:extLst>
          </p:nvPr>
        </p:nvGraphicFramePr>
        <p:xfrm>
          <a:off x="707555" y="1191197"/>
          <a:ext cx="8599748" cy="423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937">
                  <a:extLst>
                    <a:ext uri="{9D8B030D-6E8A-4147-A177-3AD203B41FA5}">
                      <a16:colId xmlns:a16="http://schemas.microsoft.com/office/drawing/2014/main" val="817812625"/>
                    </a:ext>
                  </a:extLst>
                </a:gridCol>
                <a:gridCol w="2139051">
                  <a:extLst>
                    <a:ext uri="{9D8B030D-6E8A-4147-A177-3AD203B41FA5}">
                      <a16:colId xmlns:a16="http://schemas.microsoft.com/office/drawing/2014/main" val="921436105"/>
                    </a:ext>
                  </a:extLst>
                </a:gridCol>
                <a:gridCol w="216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07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Day1</a:t>
                      </a:r>
                    </a:p>
                  </a:txBody>
                  <a:tcPr marL="68582" marR="68582" marT="37154" marB="37154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2</a:t>
                      </a:r>
                    </a:p>
                  </a:txBody>
                  <a:tcPr marL="68582" marR="68582" marT="37154" marB="37154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3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37154" marB="37154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4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37154" marB="37154" anchor="ctr">
                    <a:solidFill>
                      <a:srgbClr val="00A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54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</a:t>
                      </a: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</a:t>
                      </a: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</a:t>
                      </a: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</a:t>
                      </a:r>
                    </a:p>
                  </a:txBody>
                  <a:tcPr marL="68582" marR="68582" marT="37154" marB="371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656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       Databases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en-GB"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Modeling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</a:t>
                      </a: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Single-Row Functions Pt 2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 Functions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0" indent="-2159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Subqueries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DML,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Transactions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>
                          <a:tab pos="935990" algn="l"/>
                          <a:tab pos="457200" algn="l"/>
                        </a:tabLst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</a:p>
                  </a:txBody>
                  <a:tcPr marL="68582" marR="68582" marT="37154" marB="37154"/>
                </a:tc>
                <a:tc>
                  <a:txBody>
                    <a:bodyPr/>
                    <a:lstStyle/>
                    <a:p>
                      <a:pPr marL="0" marR="0" lvl="0" indent="-215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</a:t>
                      </a:r>
                    </a:p>
                    <a:p>
                      <a:pPr marL="0" marR="0" lvl="0" indent="-215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endParaRPr lang="en-GB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2" marR="68582" marT="37154" marB="371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Afternoon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Afternoon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Afternoon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-215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Afternoon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5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WHERE ORDER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Single-Row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Functions Pt 1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-215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Joins </a:t>
                      </a:r>
                      <a:endParaRPr lang="en-GB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 Subqueries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Operators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Optional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-215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35990" algn="l"/>
                          <a:tab pos="457200" algn="l"/>
                        </a:tabLst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70783255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5D24D-2291-4BC9-8DEA-BA35374126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7555" y="5775661"/>
            <a:ext cx="10354378" cy="369332"/>
          </a:xfrm>
        </p:spPr>
        <p:txBody>
          <a:bodyPr/>
          <a:lstStyle/>
          <a:p>
            <a:r>
              <a:rPr lang="en-US" i="1" dirty="0"/>
              <a:t>Lesson 4b Data Modeling Case Study will not be covered in </a:t>
            </a:r>
            <a:r>
              <a:rPr lang="en-US" i="1"/>
              <a:t>the 4-day course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303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Course 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81324" y="1398505"/>
            <a:ext cx="10354378" cy="4278094"/>
          </a:xfrm>
        </p:spPr>
        <p:txBody>
          <a:bodyPr/>
          <a:lstStyle/>
          <a:p>
            <a:r>
              <a:rPr lang="en-US" dirty="0"/>
              <a:t>There is a lot of material to cover</a:t>
            </a:r>
          </a:p>
          <a:p>
            <a:endParaRPr lang="en-US" dirty="0"/>
          </a:p>
          <a:p>
            <a:r>
              <a:rPr lang="en-US" dirty="0"/>
              <a:t>We need to move at a fast pace</a:t>
            </a:r>
          </a:p>
          <a:p>
            <a:endParaRPr lang="en-US" dirty="0"/>
          </a:p>
          <a:p>
            <a:r>
              <a:rPr lang="en-US" dirty="0"/>
              <a:t>The final project will assess your SQL knowledge</a:t>
            </a:r>
          </a:p>
          <a:p>
            <a:endParaRPr lang="en-US" dirty="0"/>
          </a:p>
          <a:p>
            <a:r>
              <a:rPr lang="en-US" dirty="0"/>
              <a:t>You may be tested on your SQL knowledge at sign-off time at the end of the stream, depending on which stream you are in</a:t>
            </a:r>
          </a:p>
          <a:p>
            <a:endParaRPr lang="en-US" dirty="0"/>
          </a:p>
          <a:p>
            <a:r>
              <a:rPr lang="en-US" dirty="0"/>
              <a:t>You will likely have to answer questions about SQL in your job interviews</a:t>
            </a:r>
          </a:p>
          <a:p>
            <a:endParaRPr lang="en-US" sz="2400" dirty="0"/>
          </a:p>
          <a:p>
            <a:r>
              <a:rPr lang="en-US" dirty="0"/>
              <a:t>For review purposes, see the </a:t>
            </a:r>
            <a:r>
              <a:rPr lang="en-US" dirty="0">
                <a:hlinkClick r:id="rId2"/>
              </a:rPr>
              <a:t>SQL video course library</a:t>
            </a:r>
            <a:r>
              <a:rPr lang="en-US" dirty="0"/>
              <a:t>. It is an excellent self-study resource.</a:t>
            </a:r>
          </a:p>
        </p:txBody>
      </p:sp>
    </p:spTree>
    <p:extLst>
      <p:ext uri="{BB962C8B-B14F-4D97-AF65-F5344CB8AC3E}">
        <p14:creationId xmlns:p14="http://schemas.microsoft.com/office/powerpoint/2010/main" val="11521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1</Day_x003a_>
    <Day xmlns="418db1f2-a8e7-49d4-a361-224a061ae1f9">1</Day>
  </documentManagement>
</p:properties>
</file>

<file path=customXml/itemProps1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6D683C-6C25-4F2A-BF96-88F8F436F1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C2C827-D27E-4C32-A807-59199A79F0D1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18db1f2-a8e7-49d4-a361-224a061ae1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3039</TotalTime>
  <Words>263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FDM PowerPoint Theme Template 3</vt:lpstr>
      <vt:lpstr>SQL Lesson 1</vt:lpstr>
      <vt:lpstr>Course Objectives</vt:lpstr>
      <vt:lpstr>5 Day Course Roadmap </vt:lpstr>
      <vt:lpstr>4 Day Course Roadmap </vt:lpstr>
      <vt:lpstr>Course pacing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192</cp:revision>
  <dcterms:created xsi:type="dcterms:W3CDTF">2018-10-05T13:34:09Z</dcterms:created>
  <dcterms:modified xsi:type="dcterms:W3CDTF">2022-07-13T18:41:08Z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