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384" r:id="rId5"/>
    <p:sldId id="383" r:id="rId6"/>
    <p:sldId id="464" r:id="rId7"/>
    <p:sldId id="468" r:id="rId8"/>
    <p:sldId id="467" r:id="rId9"/>
    <p:sldId id="455" r:id="rId10"/>
    <p:sldId id="458" r:id="rId11"/>
    <p:sldId id="459" r:id="rId12"/>
    <p:sldId id="460" r:id="rId13"/>
    <p:sldId id="461" r:id="rId14"/>
    <p:sldId id="462" r:id="rId15"/>
    <p:sldId id="453" r:id="rId16"/>
    <p:sldId id="45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F6"/>
    <a:srgbClr val="0AB45A"/>
    <a:srgbClr val="8FEC8A"/>
    <a:srgbClr val="783CB4"/>
    <a:srgbClr val="969696"/>
    <a:srgbClr val="FF003C"/>
    <a:srgbClr val="FAB914"/>
    <a:srgbClr val="FAB414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8653" autoAdjust="0"/>
  </p:normalViewPr>
  <p:slideViewPr>
    <p:cSldViewPr snapToGrid="0">
      <p:cViewPr varScale="1">
        <p:scale>
          <a:sx n="71" d="100"/>
          <a:sy n="71" d="100"/>
        </p:scale>
        <p:origin x="5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86"/>
    </p:cViewPr>
  </p:sorter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8D55B-BEAB-4B43-AAB8-22FF626FBE93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CDE56-EC98-4882-B0E3-8C51D454A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484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DF7C8-2430-4F36-9C66-A66749BC1600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406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DF7C8-2430-4F36-9C66-A66749BC1600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227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DF7C8-2430-4F36-9C66-A66749BC1600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7660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DF7C8-2430-4F36-9C66-A66749BC1600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3989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DF7C8-2430-4F36-9C66-A66749BC1600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8831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DF7C8-2430-4F36-9C66-A66749BC1600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9735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DF7C8-2430-4F36-9C66-A66749BC1600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0967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TCL must be performed after a DML </a:t>
            </a:r>
            <a:r>
              <a:rPr lang="en-US" i="1" dirty="0"/>
              <a:t>transaction</a:t>
            </a:r>
            <a:r>
              <a:rPr lang="en-US" baseline="0" dirty="0"/>
              <a:t> is complete. That is, a COMMIT or ROLLBACK must be executed after a logical unit of DML work has been completed.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ヒラギノ角ゴ Pro W3" pitchFamily="-112" charset="-128"/>
                <a:cs typeface="+mn-cs"/>
              </a:rPr>
              <a:t>All related data changes must be saved using  a Commit, or backed out using a ROLLBACK.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ヒラギノ角ゴ Pro W3" pitchFamily="-112" charset="-128"/>
                <a:cs typeface="+mn-cs"/>
              </a:rPr>
              <a:t>DDL statements will define the structure of a database object such as a table.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ヒラギノ角ゴ Pro W3" pitchFamily="-112" charset="-128"/>
                <a:cs typeface="+mn-cs"/>
              </a:rPr>
              <a:t>DCL is used to provide users with privileges on the database and on objects in the database.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ヒラギノ角ゴ Pro W3" pitchFamily="-112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48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ヒラギノ角ゴ Pro W3" pitchFamily="-112" charset="-128"/>
                <a:cs typeface="+mn-cs"/>
              </a:rPr>
              <a:t>DBA- A database administrator is responsible for the design, implementation, maintenance and repair of an organization's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ヒラギノ角ゴ Pro W3" pitchFamily="-112" charset="-128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ヒラギノ角ゴ Pro W3" pitchFamily="-112" charset="-128"/>
                <a:cs typeface="+mn-cs"/>
              </a:rPr>
              <a:t>database.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ヒラギノ角ゴ Pro W3" pitchFamily="-112" charset="-128"/>
                <a:cs typeface="+mn-cs"/>
              </a:rPr>
              <a:t>Database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ヒラギノ角ゴ Pro W3" pitchFamily="-112" charset="-128"/>
                <a:cs typeface="+mn-cs"/>
              </a:rPr>
              <a:t> Analyst -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ヒラギノ角ゴ Pro W3" pitchFamily="-112" charset="-128"/>
                <a:cs typeface="+mn-cs"/>
              </a:rPr>
              <a:t>Assists in planning, designing, and implementing the Common Database. Such activities involve interaction with development and end-user personnel to determine application data access requirements, transaction rates, volume analysis, and other pertinent data required to develop and maintain integrated databases.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ヒラギノ角ゴ Pro W3" pitchFamily="-112" charset="-128"/>
                <a:cs typeface="+mn-cs"/>
              </a:rPr>
              <a:t>Data Analysts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ヒラギノ角ゴ Pro W3" pitchFamily="-112" charset="-128"/>
                <a:cs typeface="+mn-cs"/>
              </a:rPr>
              <a:t> -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ヒラギノ角ゴ Pro W3" pitchFamily="-112" charset="-128"/>
                <a:cs typeface="+mn-cs"/>
              </a:rPr>
              <a:t>The data analysts job description frequently includes importing, cleaning, transforming, validating or modeling data with the purpose of understanding or making conclusions from the data for decision making purposes.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DF7C8-2430-4F36-9C66-A66749BC1600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9438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Pathway</a:t>
            </a:r>
            <a:endParaRPr lang="en-GB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7892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70012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70012" y="1800000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4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1800000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000" y="1800000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4636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2000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12000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503213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503213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4426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4426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88201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2000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22782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22782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33564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33564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44346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44346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22688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3136612"/>
            <a:ext cx="10992198" cy="584775"/>
          </a:xfrm>
        </p:spPr>
        <p:txBody>
          <a:bodyPr anchor="ctr" anchorCtr="0">
            <a:spAutoFit/>
          </a:bodyPr>
          <a:lstStyle>
            <a:lvl1pPr algn="ctr"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16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196062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00000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3200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2954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196062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00000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06742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7402" y="360000"/>
            <a:ext cx="524189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7402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83692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7402" y="360000"/>
            <a:ext cx="524189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7402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24323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4816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93292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02378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 (Arial Black 32)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60000" y="1800000"/>
            <a:ext cx="10354378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11002378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rgbClr val="00A4F6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 (Arial 24 Bold)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60000" y="4320000"/>
            <a:ext cx="10354378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12000" y="3708000"/>
            <a:ext cx="11002378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 (Arial 24 Bold)</a:t>
            </a:r>
          </a:p>
        </p:txBody>
      </p:sp>
    </p:spTree>
    <p:extLst>
      <p:ext uri="{BB962C8B-B14F-4D97-AF65-F5344CB8AC3E}">
        <p14:creationId xmlns:p14="http://schemas.microsoft.com/office/powerpoint/2010/main" val="317570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94140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6861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39279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110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5049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rot="10800000">
            <a:off x="0" y="38100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9722625" cy="584775"/>
          </a:xfrm>
          <a:prstGeom prst="rect">
            <a:avLst/>
          </a:prstGeom>
        </p:spPr>
        <p:txBody>
          <a:bodyPr vert="horz" wrap="square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8546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1297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25266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2334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6256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02378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 (Arial Black 32)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92000" y="1800000"/>
            <a:ext cx="4847516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017836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 sz="2400" b="1" kern="1200" dirty="0" smtClean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92000" y="4320000"/>
            <a:ext cx="4847516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12000" y="3708000"/>
            <a:ext cx="501783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465535" y="1800000"/>
            <a:ext cx="512302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85535" y="1188000"/>
            <a:ext cx="5303025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 sz="2400" b="1" kern="1200" dirty="0" smtClean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465535" y="4320000"/>
            <a:ext cx="512302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285535" y="3708000"/>
            <a:ext cx="5303025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30489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197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26123" y="2438400"/>
            <a:ext cx="10363569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/>
              <a:t>Insert 'bubble' text here...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1654656"/>
      </p:ext>
    </p:extLst>
  </p:cSld>
  <p:clrMapOvr>
    <a:masterClrMapping/>
  </p:clrMapOvr>
  <p:transition spd="slow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428" y="360000"/>
            <a:ext cx="10992198" cy="52322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657350"/>
            <a:ext cx="10363200" cy="113877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21097103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6400" y="360000"/>
            <a:ext cx="524189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107721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/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6400" y="1188000"/>
            <a:ext cx="466059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10306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24189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2000" y="1800000"/>
            <a:ext cx="5241890" cy="107721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2000"/>
            </a:lvl4pPr>
            <a:lvl5pPr>
              <a:lnSpc>
                <a:spcPct val="100000"/>
              </a:lnSpc>
              <a:spcBef>
                <a:spcPts val="0"/>
              </a:spcBef>
              <a:defRPr sz="2000"/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669799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55071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000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26560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41121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1494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31966" y="180000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31966" y="3273365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31966" y="474673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2000" y="3273365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2000" y="4746730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180000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273365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474673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361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04574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7148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8827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  <a:lvl2pP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24557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37114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9671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6469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360000"/>
            <a:ext cx="10992198" cy="5847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Subject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00" y="1728000"/>
            <a:ext cx="10992198" cy="10772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0465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7" r:id="rId2"/>
    <p:sldLayoutId id="2147483663" r:id="rId3"/>
    <p:sldLayoutId id="2147483664" r:id="rId4"/>
    <p:sldLayoutId id="2147483665" r:id="rId5"/>
    <p:sldLayoutId id="2147483668" r:id="rId6"/>
    <p:sldLayoutId id="2147483669" r:id="rId7"/>
    <p:sldLayoutId id="2147483671" r:id="rId8"/>
    <p:sldLayoutId id="2147483673" r:id="rId9"/>
    <p:sldLayoutId id="2147483670" r:id="rId10"/>
    <p:sldLayoutId id="2147483672" r:id="rId11"/>
    <p:sldLayoutId id="2147483674" r:id="rId12"/>
    <p:sldLayoutId id="2147483662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98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9" r:id="rId31"/>
    <p:sldLayoutId id="2147483700" r:id="rId3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2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1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B2CD1-81A2-4A01-9788-7F8A8522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SQL Lesson 3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F4C8A-A443-4E68-9221-BB5D333D9E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000" y="2873623"/>
            <a:ext cx="6829324" cy="2257425"/>
          </a:xfrm>
        </p:spPr>
        <p:txBody>
          <a:bodyPr/>
          <a:lstStyle/>
          <a:p>
            <a:r>
              <a:rPr lang="en-SG" dirty="0"/>
              <a:t>Introduction to Databases</a:t>
            </a:r>
          </a:p>
          <a:p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96037-ADCF-4ED2-B464-301792AABF3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12000" y="5328371"/>
            <a:ext cx="5221288" cy="1323439"/>
          </a:xfrm>
        </p:spPr>
        <p:txBody>
          <a:bodyPr>
            <a:spAutoFit/>
          </a:bodyPr>
          <a:lstStyle/>
          <a:p>
            <a:endParaRPr lang="en-SG" sz="1200" dirty="0"/>
          </a:p>
          <a:p>
            <a:endParaRPr lang="en-SG" sz="1200" dirty="0"/>
          </a:p>
          <a:p>
            <a:endParaRPr lang="en-SG" sz="1200" dirty="0"/>
          </a:p>
          <a:p>
            <a:pPr marL="0" indent="0">
              <a:buNone/>
            </a:pPr>
            <a:r>
              <a:rPr lang="en-SG" sz="1200" dirty="0"/>
              <a:t> </a:t>
            </a:r>
            <a:endParaRPr lang="en-GB" sz="1200" dirty="0"/>
          </a:p>
          <a:p>
            <a:pPr marL="0" indent="0">
              <a:buNone/>
            </a:pPr>
            <a:r>
              <a:rPr lang="en-SG" sz="1200" dirty="0"/>
              <a:t>V1.0 2020</a:t>
            </a:r>
          </a:p>
        </p:txBody>
      </p:sp>
    </p:spTree>
    <p:extLst>
      <p:ext uri="{BB962C8B-B14F-4D97-AF65-F5344CB8AC3E}">
        <p14:creationId xmlns:p14="http://schemas.microsoft.com/office/powerpoint/2010/main" val="263163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650" y="1784350"/>
            <a:ext cx="8420100" cy="723275"/>
          </a:xfrm>
        </p:spPr>
        <p:txBody>
          <a:bodyPr/>
          <a:lstStyle/>
          <a:p>
            <a:pPr marL="85725" lvl="1" indent="0">
              <a:buNone/>
            </a:pPr>
            <a:endParaRPr lang="en-GB" dirty="0"/>
          </a:p>
          <a:p>
            <a:pPr lvl="2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882500"/>
              </p:ext>
            </p:extLst>
          </p:nvPr>
        </p:nvGraphicFramePr>
        <p:xfrm>
          <a:off x="1413424" y="1163230"/>
          <a:ext cx="9181002" cy="4632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250">
                  <a:extLst>
                    <a:ext uri="{9D8B030D-6E8A-4147-A177-3AD203B41FA5}">
                      <a16:colId xmlns:a16="http://schemas.microsoft.com/office/drawing/2014/main" val="1083390737"/>
                    </a:ext>
                  </a:extLst>
                </a:gridCol>
                <a:gridCol w="2295250">
                  <a:extLst>
                    <a:ext uri="{9D8B030D-6E8A-4147-A177-3AD203B41FA5}">
                      <a16:colId xmlns:a16="http://schemas.microsoft.com/office/drawing/2014/main" val="869081781"/>
                    </a:ext>
                  </a:extLst>
                </a:gridCol>
                <a:gridCol w="2178685">
                  <a:extLst>
                    <a:ext uri="{9D8B030D-6E8A-4147-A177-3AD203B41FA5}">
                      <a16:colId xmlns:a16="http://schemas.microsoft.com/office/drawing/2014/main" val="3551337317"/>
                    </a:ext>
                  </a:extLst>
                </a:gridCol>
                <a:gridCol w="2411817">
                  <a:extLst>
                    <a:ext uri="{9D8B030D-6E8A-4147-A177-3AD203B41FA5}">
                      <a16:colId xmlns:a16="http://schemas.microsoft.com/office/drawing/2014/main" val="235283764"/>
                    </a:ext>
                  </a:extLst>
                </a:gridCol>
              </a:tblGrid>
              <a:tr h="400374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095884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87506"/>
                  </a:ext>
                </a:extLst>
              </a:tr>
              <a:tr h="69809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Manipulation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Transaction Control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Definition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Control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934742"/>
                  </a:ext>
                </a:extLst>
              </a:tr>
              <a:tr h="400374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Grant*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411458"/>
                  </a:ext>
                </a:extLst>
              </a:tr>
              <a:tr h="400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Rollback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Alter*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Revoke*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885400"/>
                  </a:ext>
                </a:extLst>
              </a:tr>
              <a:tr h="400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Savepoint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670000"/>
                  </a:ext>
                </a:extLst>
              </a:tr>
              <a:tr h="400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95159"/>
                  </a:ext>
                </a:extLst>
              </a:tr>
              <a:tr h="400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Merge*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Purge*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871074"/>
                  </a:ext>
                </a:extLst>
              </a:tr>
              <a:tr h="400374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Flashback*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836306"/>
                  </a:ext>
                </a:extLst>
              </a:tr>
              <a:tr h="400374"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Rename*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731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Comment*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*In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course appendix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486996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2428" y="360000"/>
            <a:ext cx="10992198" cy="523220"/>
          </a:xfrm>
        </p:spPr>
        <p:txBody>
          <a:bodyPr/>
          <a:lstStyle/>
          <a:p>
            <a:r>
              <a:rPr lang="en-GB" dirty="0"/>
              <a:t>SQL is structured query language</a:t>
            </a:r>
          </a:p>
        </p:txBody>
      </p:sp>
    </p:spTree>
    <p:extLst>
      <p:ext uri="{BB962C8B-B14F-4D97-AF65-F5344CB8AC3E}">
        <p14:creationId xmlns:p14="http://schemas.microsoft.com/office/powerpoint/2010/main" val="1155889250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428" y="360000"/>
            <a:ext cx="10992198" cy="584775"/>
          </a:xfrm>
        </p:spPr>
        <p:txBody>
          <a:bodyPr/>
          <a:lstStyle/>
          <a:p>
            <a:r>
              <a:rPr lang="en-GB" sz="3200" b="1" dirty="0">
                <a:ea typeface="MS PGothic" pitchFamily="34" charset="-128"/>
              </a:rPr>
              <a:t>Who works with Databases?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757" y="1567114"/>
            <a:ext cx="8420100" cy="34778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Database Administrators – Keep the DBMS running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Database Analysts – Develop new databases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Data Analysts – Draw conclusions from the data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Business users, managers, programmers, administration support, salespersons, scientists…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You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378598414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01658" y="2155834"/>
            <a:ext cx="7376245" cy="3477875"/>
          </a:xfrm>
        </p:spPr>
        <p:txBody>
          <a:bodyPr/>
          <a:lstStyle/>
          <a:p>
            <a:r>
              <a:rPr lang="en-US" dirty="0"/>
              <a:t>Understand the basic differences between non-relational and relational databases</a:t>
            </a:r>
          </a:p>
          <a:p>
            <a:endParaRPr lang="en-US" dirty="0"/>
          </a:p>
          <a:p>
            <a:r>
              <a:rPr lang="en-GB" dirty="0"/>
              <a:t>List some of the relational database vendors and tools</a:t>
            </a:r>
          </a:p>
          <a:p>
            <a:endParaRPr lang="en-GB" dirty="0"/>
          </a:p>
          <a:p>
            <a:r>
              <a:rPr lang="en-GB" dirty="0"/>
              <a:t>List the different subsets of SQL and illustrate their purpose:</a:t>
            </a:r>
          </a:p>
          <a:p>
            <a:pPr lvl="3"/>
            <a:r>
              <a:rPr lang="en-GB" sz="1800" dirty="0"/>
              <a:t>-Data Manipulation Language</a:t>
            </a:r>
          </a:p>
          <a:p>
            <a:pPr lvl="3"/>
            <a:r>
              <a:rPr lang="en-GB" sz="1800" dirty="0"/>
              <a:t>-Transaction Control Language</a:t>
            </a:r>
          </a:p>
          <a:p>
            <a:pPr lvl="3"/>
            <a:r>
              <a:rPr lang="en-GB" sz="1800" dirty="0"/>
              <a:t>-Data Definition Language</a:t>
            </a:r>
          </a:p>
          <a:p>
            <a:pPr lvl="3"/>
            <a:r>
              <a:rPr lang="en-GB" sz="1800" dirty="0"/>
              <a:t>-Data Control Language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2000" y="1188000"/>
            <a:ext cx="11002378" cy="461665"/>
          </a:xfrm>
        </p:spPr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You should now be able to</a:t>
            </a:r>
          </a:p>
        </p:txBody>
      </p:sp>
      <p:grpSp>
        <p:nvGrpSpPr>
          <p:cNvPr id="5" name="Graphic 2">
            <a:extLst>
              <a:ext uri="{FF2B5EF4-FFF2-40B4-BE49-F238E27FC236}">
                <a16:creationId xmlns:a16="http://schemas.microsoft.com/office/drawing/2014/main" id="{697C2A90-2641-47B8-8111-9E852094AFB2}"/>
              </a:ext>
            </a:extLst>
          </p:cNvPr>
          <p:cNvGrpSpPr/>
          <p:nvPr/>
        </p:nvGrpSpPr>
        <p:grpSpPr>
          <a:xfrm>
            <a:off x="774877" y="2155834"/>
            <a:ext cx="2223136" cy="2447925"/>
            <a:chOff x="5385543" y="3650456"/>
            <a:chExt cx="2223136" cy="2447925"/>
          </a:xfrm>
          <a:solidFill>
            <a:srgbClr val="00A4F6"/>
          </a:solidFill>
        </p:grpSpPr>
        <p:sp>
          <p:nvSpPr>
            <p:cNvPr id="6" name="Freeform: Shape 9">
              <a:extLst>
                <a:ext uri="{FF2B5EF4-FFF2-40B4-BE49-F238E27FC236}">
                  <a16:creationId xmlns:a16="http://schemas.microsoft.com/office/drawing/2014/main" id="{4FA94625-2514-467B-9D8D-C46B2DCE326C}"/>
                </a:ext>
              </a:extLst>
            </p:cNvPr>
            <p:cNvSpPr/>
            <p:nvPr/>
          </p:nvSpPr>
          <p:spPr>
            <a:xfrm>
              <a:off x="5385543" y="3650456"/>
              <a:ext cx="1524000" cy="2447925"/>
            </a:xfrm>
            <a:custGeom>
              <a:avLst/>
              <a:gdLst>
                <a:gd name="connsiteX0" fmla="*/ 1108284 w 1524000"/>
                <a:gd name="connsiteY0" fmla="*/ 769144 h 2447925"/>
                <a:gd name="connsiteX1" fmla="*/ 873017 w 1524000"/>
                <a:gd name="connsiteY1" fmla="*/ 553879 h 2447925"/>
                <a:gd name="connsiteX2" fmla="*/ 845394 w 1524000"/>
                <a:gd name="connsiteY2" fmla="*/ 530066 h 2447925"/>
                <a:gd name="connsiteX3" fmla="*/ 674897 w 1524000"/>
                <a:gd name="connsiteY3" fmla="*/ 454819 h 2447925"/>
                <a:gd name="connsiteX4" fmla="*/ 607269 w 1524000"/>
                <a:gd name="connsiteY4" fmla="*/ 724376 h 2447925"/>
                <a:gd name="connsiteX5" fmla="*/ 592982 w 1524000"/>
                <a:gd name="connsiteY5" fmla="*/ 551974 h 2447925"/>
                <a:gd name="connsiteX6" fmla="*/ 569169 w 1524000"/>
                <a:gd name="connsiteY6" fmla="*/ 535781 h 2447925"/>
                <a:gd name="connsiteX7" fmla="*/ 544404 w 1524000"/>
                <a:gd name="connsiteY7" fmla="*/ 551974 h 2447925"/>
                <a:gd name="connsiteX8" fmla="*/ 531069 w 1524000"/>
                <a:gd name="connsiteY8" fmla="*/ 724376 h 2447925"/>
                <a:gd name="connsiteX9" fmla="*/ 463442 w 1524000"/>
                <a:gd name="connsiteY9" fmla="*/ 454819 h 2447925"/>
                <a:gd name="connsiteX10" fmla="*/ 256749 w 1524000"/>
                <a:gd name="connsiteY10" fmla="*/ 536734 h 2447925"/>
                <a:gd name="connsiteX11" fmla="*/ 251034 w 1524000"/>
                <a:gd name="connsiteY11" fmla="*/ 540544 h 2447925"/>
                <a:gd name="connsiteX12" fmla="*/ 9099 w 1524000"/>
                <a:gd name="connsiteY12" fmla="*/ 890111 h 2447925"/>
                <a:gd name="connsiteX13" fmla="*/ 264369 w 1524000"/>
                <a:gd name="connsiteY13" fmla="*/ 1340644 h 2447925"/>
                <a:gd name="connsiteX14" fmla="*/ 264369 w 1524000"/>
                <a:gd name="connsiteY14" fmla="*/ 1483519 h 2447925"/>
                <a:gd name="connsiteX15" fmla="*/ 300564 w 1524000"/>
                <a:gd name="connsiteY15" fmla="*/ 1503521 h 2447925"/>
                <a:gd name="connsiteX16" fmla="*/ 334854 w 1524000"/>
                <a:gd name="connsiteY16" fmla="*/ 2426494 h 2447925"/>
                <a:gd name="connsiteX17" fmla="*/ 353904 w 1524000"/>
                <a:gd name="connsiteY17" fmla="*/ 2444591 h 2447925"/>
                <a:gd name="connsiteX18" fmla="*/ 502494 w 1524000"/>
                <a:gd name="connsiteY18" fmla="*/ 2444591 h 2447925"/>
                <a:gd name="connsiteX19" fmla="*/ 521544 w 1524000"/>
                <a:gd name="connsiteY19" fmla="*/ 2425541 h 2447925"/>
                <a:gd name="connsiteX20" fmla="*/ 546309 w 1524000"/>
                <a:gd name="connsiteY20" fmla="*/ 1523524 h 2447925"/>
                <a:gd name="connsiteX21" fmla="*/ 568217 w 1524000"/>
                <a:gd name="connsiteY21" fmla="*/ 1500664 h 2447925"/>
                <a:gd name="connsiteX22" fmla="*/ 590124 w 1524000"/>
                <a:gd name="connsiteY22" fmla="*/ 1523524 h 2447925"/>
                <a:gd name="connsiteX23" fmla="*/ 614889 w 1524000"/>
                <a:gd name="connsiteY23" fmla="*/ 2425541 h 2447925"/>
                <a:gd name="connsiteX24" fmla="*/ 633939 w 1524000"/>
                <a:gd name="connsiteY24" fmla="*/ 2444591 h 2447925"/>
                <a:gd name="connsiteX25" fmla="*/ 782529 w 1524000"/>
                <a:gd name="connsiteY25" fmla="*/ 2444591 h 2447925"/>
                <a:gd name="connsiteX26" fmla="*/ 801579 w 1524000"/>
                <a:gd name="connsiteY26" fmla="*/ 2426494 h 2447925"/>
                <a:gd name="connsiteX27" fmla="*/ 835869 w 1524000"/>
                <a:gd name="connsiteY27" fmla="*/ 1503521 h 2447925"/>
                <a:gd name="connsiteX28" fmla="*/ 873969 w 1524000"/>
                <a:gd name="connsiteY28" fmla="*/ 1493044 h 2447925"/>
                <a:gd name="connsiteX29" fmla="*/ 873969 w 1524000"/>
                <a:gd name="connsiteY29" fmla="*/ 844391 h 2447925"/>
                <a:gd name="connsiteX30" fmla="*/ 1060659 w 1524000"/>
                <a:gd name="connsiteY30" fmla="*/ 956786 h 2447925"/>
                <a:gd name="connsiteX31" fmla="*/ 1165434 w 1524000"/>
                <a:gd name="connsiteY31" fmla="*/ 945356 h 2447925"/>
                <a:gd name="connsiteX32" fmla="*/ 1497857 w 1524000"/>
                <a:gd name="connsiteY32" fmla="*/ 689134 h 2447925"/>
                <a:gd name="connsiteX33" fmla="*/ 1390224 w 1524000"/>
                <a:gd name="connsiteY33" fmla="*/ 571024 h 2447925"/>
                <a:gd name="connsiteX34" fmla="*/ 1108284 w 1524000"/>
                <a:gd name="connsiteY34" fmla="*/ 769144 h 2447925"/>
                <a:gd name="connsiteX35" fmla="*/ 1108284 w 1524000"/>
                <a:gd name="connsiteY35" fmla="*/ 769144 h 2447925"/>
                <a:gd name="connsiteX36" fmla="*/ 569169 w 1524000"/>
                <a:gd name="connsiteY36" fmla="*/ 416719 h 2447925"/>
                <a:gd name="connsiteX37" fmla="*/ 569169 w 1524000"/>
                <a:gd name="connsiteY37" fmla="*/ 7144 h 2447925"/>
                <a:gd name="connsiteX38" fmla="*/ 569169 w 1524000"/>
                <a:gd name="connsiteY38" fmla="*/ 416719 h 2447925"/>
                <a:gd name="connsiteX39" fmla="*/ 569169 w 1524000"/>
                <a:gd name="connsiteY39" fmla="*/ 416719 h 2447925"/>
                <a:gd name="connsiteX40" fmla="*/ 283419 w 1524000"/>
                <a:gd name="connsiteY40" fmla="*/ 1092994 h 2447925"/>
                <a:gd name="connsiteX41" fmla="*/ 191979 w 1524000"/>
                <a:gd name="connsiteY41" fmla="*/ 930116 h 2447925"/>
                <a:gd name="connsiteX42" fmla="*/ 283419 w 1524000"/>
                <a:gd name="connsiteY42" fmla="*/ 778669 h 2447925"/>
                <a:gd name="connsiteX43" fmla="*/ 283419 w 1524000"/>
                <a:gd name="connsiteY43" fmla="*/ 1092994 h 2447925"/>
                <a:gd name="connsiteX44" fmla="*/ 283419 w 1524000"/>
                <a:gd name="connsiteY44" fmla="*/ 1092994 h 244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524000" h="2447925">
                  <a:moveTo>
                    <a:pt x="1108284" y="769144"/>
                  </a:moveTo>
                  <a:cubicBezTo>
                    <a:pt x="979697" y="677704"/>
                    <a:pt x="914927" y="596741"/>
                    <a:pt x="873017" y="553879"/>
                  </a:cubicBezTo>
                  <a:cubicBezTo>
                    <a:pt x="862539" y="543401"/>
                    <a:pt x="854919" y="533876"/>
                    <a:pt x="845394" y="530066"/>
                  </a:cubicBezTo>
                  <a:lnTo>
                    <a:pt x="674897" y="454819"/>
                  </a:lnTo>
                  <a:cubicBezTo>
                    <a:pt x="658704" y="521494"/>
                    <a:pt x="638702" y="663416"/>
                    <a:pt x="607269" y="724376"/>
                  </a:cubicBezTo>
                  <a:lnTo>
                    <a:pt x="592982" y="551974"/>
                  </a:lnTo>
                  <a:lnTo>
                    <a:pt x="569169" y="535781"/>
                  </a:lnTo>
                  <a:lnTo>
                    <a:pt x="544404" y="551974"/>
                  </a:lnTo>
                  <a:lnTo>
                    <a:pt x="531069" y="724376"/>
                  </a:lnTo>
                  <a:cubicBezTo>
                    <a:pt x="500589" y="663416"/>
                    <a:pt x="479634" y="521494"/>
                    <a:pt x="463442" y="454819"/>
                  </a:cubicBezTo>
                  <a:lnTo>
                    <a:pt x="256749" y="536734"/>
                  </a:lnTo>
                  <a:cubicBezTo>
                    <a:pt x="254844" y="537686"/>
                    <a:pt x="252939" y="539591"/>
                    <a:pt x="251034" y="540544"/>
                  </a:cubicBezTo>
                  <a:cubicBezTo>
                    <a:pt x="214839" y="563404"/>
                    <a:pt x="42437" y="753904"/>
                    <a:pt x="9099" y="890111"/>
                  </a:cubicBezTo>
                  <a:cubicBezTo>
                    <a:pt x="-14713" y="986314"/>
                    <a:pt x="185312" y="1239679"/>
                    <a:pt x="264369" y="1340644"/>
                  </a:cubicBezTo>
                  <a:lnTo>
                    <a:pt x="264369" y="1483519"/>
                  </a:lnTo>
                  <a:cubicBezTo>
                    <a:pt x="271989" y="1492091"/>
                    <a:pt x="288182" y="1500664"/>
                    <a:pt x="300564" y="1503521"/>
                  </a:cubicBezTo>
                  <a:cubicBezTo>
                    <a:pt x="304374" y="1581626"/>
                    <a:pt x="328187" y="2274094"/>
                    <a:pt x="334854" y="2426494"/>
                  </a:cubicBezTo>
                  <a:cubicBezTo>
                    <a:pt x="334854" y="2436971"/>
                    <a:pt x="343427" y="2444591"/>
                    <a:pt x="353904" y="2444591"/>
                  </a:cubicBezTo>
                  <a:lnTo>
                    <a:pt x="502494" y="2444591"/>
                  </a:lnTo>
                  <a:cubicBezTo>
                    <a:pt x="512972" y="2444591"/>
                    <a:pt x="521544" y="2436019"/>
                    <a:pt x="521544" y="2425541"/>
                  </a:cubicBezTo>
                  <a:lnTo>
                    <a:pt x="546309" y="1523524"/>
                  </a:lnTo>
                  <a:cubicBezTo>
                    <a:pt x="546309" y="1508284"/>
                    <a:pt x="557739" y="1500664"/>
                    <a:pt x="568217" y="1500664"/>
                  </a:cubicBezTo>
                  <a:cubicBezTo>
                    <a:pt x="578694" y="1500664"/>
                    <a:pt x="590124" y="1508284"/>
                    <a:pt x="590124" y="1523524"/>
                  </a:cubicBezTo>
                  <a:lnTo>
                    <a:pt x="614889" y="2425541"/>
                  </a:lnTo>
                  <a:cubicBezTo>
                    <a:pt x="614889" y="2436019"/>
                    <a:pt x="623462" y="2444591"/>
                    <a:pt x="633939" y="2444591"/>
                  </a:cubicBezTo>
                  <a:lnTo>
                    <a:pt x="782529" y="2444591"/>
                  </a:lnTo>
                  <a:cubicBezTo>
                    <a:pt x="793007" y="2444591"/>
                    <a:pt x="801579" y="2436971"/>
                    <a:pt x="801579" y="2426494"/>
                  </a:cubicBezTo>
                  <a:cubicBezTo>
                    <a:pt x="808247" y="2274094"/>
                    <a:pt x="831107" y="1580674"/>
                    <a:pt x="835869" y="1503521"/>
                  </a:cubicBezTo>
                  <a:lnTo>
                    <a:pt x="873969" y="1493044"/>
                  </a:lnTo>
                  <a:lnTo>
                    <a:pt x="873969" y="844391"/>
                  </a:lnTo>
                  <a:cubicBezTo>
                    <a:pt x="931119" y="882491"/>
                    <a:pt x="985412" y="924401"/>
                    <a:pt x="1060659" y="956786"/>
                  </a:cubicBezTo>
                  <a:cubicBezTo>
                    <a:pt x="1098759" y="972979"/>
                    <a:pt x="1135907" y="968216"/>
                    <a:pt x="1165434" y="945356"/>
                  </a:cubicBezTo>
                  <a:lnTo>
                    <a:pt x="1497857" y="689134"/>
                  </a:lnTo>
                  <a:cubicBezTo>
                    <a:pt x="1573104" y="618649"/>
                    <a:pt x="1471187" y="509111"/>
                    <a:pt x="1390224" y="571024"/>
                  </a:cubicBezTo>
                  <a:cubicBezTo>
                    <a:pt x="1320692" y="623411"/>
                    <a:pt x="1246397" y="680561"/>
                    <a:pt x="1108284" y="769144"/>
                  </a:cubicBezTo>
                  <a:lnTo>
                    <a:pt x="1108284" y="769144"/>
                  </a:lnTo>
                  <a:close/>
                  <a:moveTo>
                    <a:pt x="569169" y="416719"/>
                  </a:moveTo>
                  <a:cubicBezTo>
                    <a:pt x="719664" y="416719"/>
                    <a:pt x="826344" y="7144"/>
                    <a:pt x="569169" y="7144"/>
                  </a:cubicBezTo>
                  <a:cubicBezTo>
                    <a:pt x="311994" y="7144"/>
                    <a:pt x="418674" y="416719"/>
                    <a:pt x="569169" y="416719"/>
                  </a:cubicBezTo>
                  <a:lnTo>
                    <a:pt x="569169" y="416719"/>
                  </a:lnTo>
                  <a:close/>
                  <a:moveTo>
                    <a:pt x="283419" y="1092994"/>
                  </a:moveTo>
                  <a:cubicBezTo>
                    <a:pt x="223412" y="992981"/>
                    <a:pt x="191979" y="930116"/>
                    <a:pt x="191979" y="930116"/>
                  </a:cubicBezTo>
                  <a:cubicBezTo>
                    <a:pt x="191979" y="930116"/>
                    <a:pt x="251034" y="830104"/>
                    <a:pt x="283419" y="778669"/>
                  </a:cubicBezTo>
                  <a:lnTo>
                    <a:pt x="283419" y="1092994"/>
                  </a:lnTo>
                  <a:lnTo>
                    <a:pt x="283419" y="10929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: Shape 10">
              <a:extLst>
                <a:ext uri="{FF2B5EF4-FFF2-40B4-BE49-F238E27FC236}">
                  <a16:creationId xmlns:a16="http://schemas.microsoft.com/office/drawing/2014/main" id="{77AF1307-B69E-4B98-B158-BEC568883FB0}"/>
                </a:ext>
              </a:extLst>
            </p:cNvPr>
            <p:cNvSpPr/>
            <p:nvPr/>
          </p:nvSpPr>
          <p:spPr>
            <a:xfrm>
              <a:off x="7034371" y="3696176"/>
              <a:ext cx="514350" cy="514350"/>
            </a:xfrm>
            <a:custGeom>
              <a:avLst/>
              <a:gdLst>
                <a:gd name="connsiteX0" fmla="*/ 509111 w 514350"/>
                <a:gd name="connsiteY0" fmla="*/ 222409 h 514350"/>
                <a:gd name="connsiteX1" fmla="*/ 509111 w 514350"/>
                <a:gd name="connsiteY1" fmla="*/ 476726 h 514350"/>
                <a:gd name="connsiteX2" fmla="*/ 477679 w 514350"/>
                <a:gd name="connsiteY2" fmla="*/ 508159 h 514350"/>
                <a:gd name="connsiteX3" fmla="*/ 38576 w 514350"/>
                <a:gd name="connsiteY3" fmla="*/ 508159 h 514350"/>
                <a:gd name="connsiteX4" fmla="*/ 7144 w 514350"/>
                <a:gd name="connsiteY4" fmla="*/ 476726 h 514350"/>
                <a:gd name="connsiteX5" fmla="*/ 7144 w 514350"/>
                <a:gd name="connsiteY5" fmla="*/ 38576 h 514350"/>
                <a:gd name="connsiteX6" fmla="*/ 38576 w 514350"/>
                <a:gd name="connsiteY6" fmla="*/ 7144 h 514350"/>
                <a:gd name="connsiteX7" fmla="*/ 477679 w 514350"/>
                <a:gd name="connsiteY7" fmla="*/ 7144 h 514350"/>
                <a:gd name="connsiteX8" fmla="*/ 501491 w 514350"/>
                <a:gd name="connsiteY8" fmla="*/ 18574 h 514350"/>
                <a:gd name="connsiteX9" fmla="*/ 436721 w 514350"/>
                <a:gd name="connsiteY9" fmla="*/ 70009 h 514350"/>
                <a:gd name="connsiteX10" fmla="*/ 70009 w 514350"/>
                <a:gd name="connsiteY10" fmla="*/ 70009 h 514350"/>
                <a:gd name="connsiteX11" fmla="*/ 70009 w 514350"/>
                <a:gd name="connsiteY11" fmla="*/ 446246 h 514350"/>
                <a:gd name="connsiteX12" fmla="*/ 446246 w 514350"/>
                <a:gd name="connsiteY12" fmla="*/ 446246 h 514350"/>
                <a:gd name="connsiteX13" fmla="*/ 446246 w 514350"/>
                <a:gd name="connsiteY13" fmla="*/ 283369 h 514350"/>
                <a:gd name="connsiteX14" fmla="*/ 509111 w 514350"/>
                <a:gd name="connsiteY14" fmla="*/ 222409 h 514350"/>
                <a:gd name="connsiteX15" fmla="*/ 509111 w 514350"/>
                <a:gd name="connsiteY15" fmla="*/ 222409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4350" h="514350">
                  <a:moveTo>
                    <a:pt x="509111" y="222409"/>
                  </a:moveTo>
                  <a:lnTo>
                    <a:pt x="509111" y="476726"/>
                  </a:lnTo>
                  <a:cubicBezTo>
                    <a:pt x="509111" y="493871"/>
                    <a:pt x="494824" y="508159"/>
                    <a:pt x="477679" y="508159"/>
                  </a:cubicBezTo>
                  <a:lnTo>
                    <a:pt x="38576" y="508159"/>
                  </a:lnTo>
                  <a:cubicBezTo>
                    <a:pt x="21431" y="508159"/>
                    <a:pt x="7144" y="493871"/>
                    <a:pt x="7144" y="476726"/>
                  </a:cubicBezTo>
                  <a:lnTo>
                    <a:pt x="7144" y="38576"/>
                  </a:lnTo>
                  <a:cubicBezTo>
                    <a:pt x="7144" y="21431"/>
                    <a:pt x="21431" y="7144"/>
                    <a:pt x="38576" y="7144"/>
                  </a:cubicBezTo>
                  <a:lnTo>
                    <a:pt x="477679" y="7144"/>
                  </a:lnTo>
                  <a:cubicBezTo>
                    <a:pt x="487204" y="7144"/>
                    <a:pt x="495776" y="11906"/>
                    <a:pt x="501491" y="18574"/>
                  </a:cubicBezTo>
                  <a:cubicBezTo>
                    <a:pt x="479584" y="35719"/>
                    <a:pt x="457676" y="52864"/>
                    <a:pt x="436721" y="70009"/>
                  </a:cubicBezTo>
                  <a:lnTo>
                    <a:pt x="70009" y="70009"/>
                  </a:lnTo>
                  <a:lnTo>
                    <a:pt x="70009" y="446246"/>
                  </a:lnTo>
                  <a:lnTo>
                    <a:pt x="446246" y="446246"/>
                  </a:lnTo>
                  <a:lnTo>
                    <a:pt x="446246" y="283369"/>
                  </a:lnTo>
                  <a:cubicBezTo>
                    <a:pt x="468154" y="263366"/>
                    <a:pt x="489109" y="243364"/>
                    <a:pt x="509111" y="222409"/>
                  </a:cubicBezTo>
                  <a:lnTo>
                    <a:pt x="509111" y="2224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: Shape 11">
              <a:extLst>
                <a:ext uri="{FF2B5EF4-FFF2-40B4-BE49-F238E27FC236}">
                  <a16:creationId xmlns:a16="http://schemas.microsoft.com/office/drawing/2014/main" id="{A72E6BBF-8F9F-4EC5-A031-3B723E7DA339}"/>
                </a:ext>
              </a:extLst>
            </p:cNvPr>
            <p:cNvSpPr/>
            <p:nvPr/>
          </p:nvSpPr>
          <p:spPr>
            <a:xfrm>
              <a:off x="7034371" y="4315301"/>
              <a:ext cx="514350" cy="514350"/>
            </a:xfrm>
            <a:custGeom>
              <a:avLst/>
              <a:gdLst>
                <a:gd name="connsiteX0" fmla="*/ 509111 w 514350"/>
                <a:gd name="connsiteY0" fmla="*/ 222409 h 514350"/>
                <a:gd name="connsiteX1" fmla="*/ 509111 w 514350"/>
                <a:gd name="connsiteY1" fmla="*/ 476726 h 514350"/>
                <a:gd name="connsiteX2" fmla="*/ 477679 w 514350"/>
                <a:gd name="connsiteY2" fmla="*/ 508159 h 514350"/>
                <a:gd name="connsiteX3" fmla="*/ 38576 w 514350"/>
                <a:gd name="connsiteY3" fmla="*/ 508159 h 514350"/>
                <a:gd name="connsiteX4" fmla="*/ 7144 w 514350"/>
                <a:gd name="connsiteY4" fmla="*/ 476726 h 514350"/>
                <a:gd name="connsiteX5" fmla="*/ 7144 w 514350"/>
                <a:gd name="connsiteY5" fmla="*/ 38576 h 514350"/>
                <a:gd name="connsiteX6" fmla="*/ 38576 w 514350"/>
                <a:gd name="connsiteY6" fmla="*/ 7144 h 514350"/>
                <a:gd name="connsiteX7" fmla="*/ 477679 w 514350"/>
                <a:gd name="connsiteY7" fmla="*/ 7144 h 514350"/>
                <a:gd name="connsiteX8" fmla="*/ 501491 w 514350"/>
                <a:gd name="connsiteY8" fmla="*/ 18574 h 514350"/>
                <a:gd name="connsiteX9" fmla="*/ 436721 w 514350"/>
                <a:gd name="connsiteY9" fmla="*/ 70009 h 514350"/>
                <a:gd name="connsiteX10" fmla="*/ 70009 w 514350"/>
                <a:gd name="connsiteY10" fmla="*/ 70009 h 514350"/>
                <a:gd name="connsiteX11" fmla="*/ 70009 w 514350"/>
                <a:gd name="connsiteY11" fmla="*/ 446246 h 514350"/>
                <a:gd name="connsiteX12" fmla="*/ 446246 w 514350"/>
                <a:gd name="connsiteY12" fmla="*/ 446246 h 514350"/>
                <a:gd name="connsiteX13" fmla="*/ 446246 w 514350"/>
                <a:gd name="connsiteY13" fmla="*/ 283369 h 514350"/>
                <a:gd name="connsiteX14" fmla="*/ 509111 w 514350"/>
                <a:gd name="connsiteY14" fmla="*/ 222409 h 514350"/>
                <a:gd name="connsiteX15" fmla="*/ 509111 w 514350"/>
                <a:gd name="connsiteY15" fmla="*/ 222409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4350" h="514350">
                  <a:moveTo>
                    <a:pt x="509111" y="222409"/>
                  </a:moveTo>
                  <a:lnTo>
                    <a:pt x="509111" y="476726"/>
                  </a:lnTo>
                  <a:cubicBezTo>
                    <a:pt x="509111" y="493871"/>
                    <a:pt x="494824" y="508159"/>
                    <a:pt x="477679" y="508159"/>
                  </a:cubicBezTo>
                  <a:lnTo>
                    <a:pt x="38576" y="508159"/>
                  </a:lnTo>
                  <a:cubicBezTo>
                    <a:pt x="21431" y="508159"/>
                    <a:pt x="7144" y="493871"/>
                    <a:pt x="7144" y="476726"/>
                  </a:cubicBezTo>
                  <a:lnTo>
                    <a:pt x="7144" y="38576"/>
                  </a:lnTo>
                  <a:cubicBezTo>
                    <a:pt x="7144" y="21431"/>
                    <a:pt x="21431" y="7144"/>
                    <a:pt x="38576" y="7144"/>
                  </a:cubicBezTo>
                  <a:lnTo>
                    <a:pt x="477679" y="7144"/>
                  </a:lnTo>
                  <a:cubicBezTo>
                    <a:pt x="487204" y="7144"/>
                    <a:pt x="495776" y="11906"/>
                    <a:pt x="501491" y="18574"/>
                  </a:cubicBezTo>
                  <a:cubicBezTo>
                    <a:pt x="479584" y="35719"/>
                    <a:pt x="457676" y="52864"/>
                    <a:pt x="436721" y="70009"/>
                  </a:cubicBezTo>
                  <a:lnTo>
                    <a:pt x="70009" y="70009"/>
                  </a:lnTo>
                  <a:lnTo>
                    <a:pt x="70009" y="446246"/>
                  </a:lnTo>
                  <a:lnTo>
                    <a:pt x="446246" y="446246"/>
                  </a:lnTo>
                  <a:lnTo>
                    <a:pt x="446246" y="283369"/>
                  </a:lnTo>
                  <a:cubicBezTo>
                    <a:pt x="468154" y="263366"/>
                    <a:pt x="489109" y="243364"/>
                    <a:pt x="509111" y="222409"/>
                  </a:cubicBezTo>
                  <a:lnTo>
                    <a:pt x="509111" y="2224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A84DA560-0281-4F29-B3A6-C339282E4711}"/>
                </a:ext>
              </a:extLst>
            </p:cNvPr>
            <p:cNvSpPr/>
            <p:nvPr/>
          </p:nvSpPr>
          <p:spPr>
            <a:xfrm>
              <a:off x="7034371" y="4933474"/>
              <a:ext cx="514350" cy="514350"/>
            </a:xfrm>
            <a:custGeom>
              <a:avLst/>
              <a:gdLst>
                <a:gd name="connsiteX0" fmla="*/ 509111 w 514350"/>
                <a:gd name="connsiteY0" fmla="*/ 223361 h 514350"/>
                <a:gd name="connsiteX1" fmla="*/ 509111 w 514350"/>
                <a:gd name="connsiteY1" fmla="*/ 477679 h 514350"/>
                <a:gd name="connsiteX2" fmla="*/ 477679 w 514350"/>
                <a:gd name="connsiteY2" fmla="*/ 509111 h 514350"/>
                <a:gd name="connsiteX3" fmla="*/ 38576 w 514350"/>
                <a:gd name="connsiteY3" fmla="*/ 509111 h 514350"/>
                <a:gd name="connsiteX4" fmla="*/ 7144 w 514350"/>
                <a:gd name="connsiteY4" fmla="*/ 477679 h 514350"/>
                <a:gd name="connsiteX5" fmla="*/ 7144 w 514350"/>
                <a:gd name="connsiteY5" fmla="*/ 38576 h 514350"/>
                <a:gd name="connsiteX6" fmla="*/ 38576 w 514350"/>
                <a:gd name="connsiteY6" fmla="*/ 7144 h 514350"/>
                <a:gd name="connsiteX7" fmla="*/ 477679 w 514350"/>
                <a:gd name="connsiteY7" fmla="*/ 7144 h 514350"/>
                <a:gd name="connsiteX8" fmla="*/ 501491 w 514350"/>
                <a:gd name="connsiteY8" fmla="*/ 18574 h 514350"/>
                <a:gd name="connsiteX9" fmla="*/ 436721 w 514350"/>
                <a:gd name="connsiteY9" fmla="*/ 70009 h 514350"/>
                <a:gd name="connsiteX10" fmla="*/ 70009 w 514350"/>
                <a:gd name="connsiteY10" fmla="*/ 70009 h 514350"/>
                <a:gd name="connsiteX11" fmla="*/ 70009 w 514350"/>
                <a:gd name="connsiteY11" fmla="*/ 446246 h 514350"/>
                <a:gd name="connsiteX12" fmla="*/ 446246 w 514350"/>
                <a:gd name="connsiteY12" fmla="*/ 446246 h 514350"/>
                <a:gd name="connsiteX13" fmla="*/ 446246 w 514350"/>
                <a:gd name="connsiteY13" fmla="*/ 283369 h 514350"/>
                <a:gd name="connsiteX14" fmla="*/ 509111 w 514350"/>
                <a:gd name="connsiteY14" fmla="*/ 223361 h 514350"/>
                <a:gd name="connsiteX15" fmla="*/ 509111 w 514350"/>
                <a:gd name="connsiteY15" fmla="*/ 223361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4350" h="514350">
                  <a:moveTo>
                    <a:pt x="509111" y="223361"/>
                  </a:moveTo>
                  <a:lnTo>
                    <a:pt x="509111" y="477679"/>
                  </a:lnTo>
                  <a:cubicBezTo>
                    <a:pt x="509111" y="494824"/>
                    <a:pt x="494824" y="509111"/>
                    <a:pt x="477679" y="509111"/>
                  </a:cubicBezTo>
                  <a:lnTo>
                    <a:pt x="38576" y="509111"/>
                  </a:lnTo>
                  <a:cubicBezTo>
                    <a:pt x="21431" y="509111"/>
                    <a:pt x="7144" y="494824"/>
                    <a:pt x="7144" y="477679"/>
                  </a:cubicBezTo>
                  <a:lnTo>
                    <a:pt x="7144" y="38576"/>
                  </a:lnTo>
                  <a:cubicBezTo>
                    <a:pt x="7144" y="21431"/>
                    <a:pt x="21431" y="7144"/>
                    <a:pt x="38576" y="7144"/>
                  </a:cubicBezTo>
                  <a:lnTo>
                    <a:pt x="477679" y="7144"/>
                  </a:lnTo>
                  <a:cubicBezTo>
                    <a:pt x="487204" y="7144"/>
                    <a:pt x="495776" y="11906"/>
                    <a:pt x="501491" y="18574"/>
                  </a:cubicBezTo>
                  <a:cubicBezTo>
                    <a:pt x="479584" y="35719"/>
                    <a:pt x="457676" y="52864"/>
                    <a:pt x="436721" y="70009"/>
                  </a:cubicBezTo>
                  <a:lnTo>
                    <a:pt x="70009" y="70009"/>
                  </a:lnTo>
                  <a:lnTo>
                    <a:pt x="70009" y="446246"/>
                  </a:lnTo>
                  <a:lnTo>
                    <a:pt x="446246" y="446246"/>
                  </a:lnTo>
                  <a:lnTo>
                    <a:pt x="446246" y="283369"/>
                  </a:lnTo>
                  <a:cubicBezTo>
                    <a:pt x="468154" y="264319"/>
                    <a:pt x="489109" y="244316"/>
                    <a:pt x="509111" y="223361"/>
                  </a:cubicBezTo>
                  <a:lnTo>
                    <a:pt x="509111" y="2233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16B6AEBC-98BF-480D-9779-82AD7C24955C}"/>
                </a:ext>
              </a:extLst>
            </p:cNvPr>
            <p:cNvSpPr/>
            <p:nvPr/>
          </p:nvSpPr>
          <p:spPr>
            <a:xfrm>
              <a:off x="7151479" y="3734708"/>
              <a:ext cx="457200" cy="1609725"/>
            </a:xfrm>
            <a:custGeom>
              <a:avLst/>
              <a:gdLst>
                <a:gd name="connsiteX0" fmla="*/ 70058 w 457200"/>
                <a:gd name="connsiteY0" fmla="*/ 1366883 h 1609725"/>
                <a:gd name="connsiteX1" fmla="*/ 7193 w 457200"/>
                <a:gd name="connsiteY1" fmla="*/ 1378313 h 1609725"/>
                <a:gd name="connsiteX2" fmla="*/ 38625 w 457200"/>
                <a:gd name="connsiteY2" fmla="*/ 1566908 h 1609725"/>
                <a:gd name="connsiteX3" fmla="*/ 110063 w 457200"/>
                <a:gd name="connsiteY3" fmla="*/ 1606913 h 1609725"/>
                <a:gd name="connsiteX4" fmla="*/ 452963 w 457200"/>
                <a:gd name="connsiteY4" fmla="*/ 1290683 h 1609725"/>
                <a:gd name="connsiteX5" fmla="*/ 422483 w 457200"/>
                <a:gd name="connsiteY5" fmla="*/ 1248773 h 1609725"/>
                <a:gd name="connsiteX6" fmla="*/ 108158 w 457200"/>
                <a:gd name="connsiteY6" fmla="*/ 1490708 h 1609725"/>
                <a:gd name="connsiteX7" fmla="*/ 70058 w 457200"/>
                <a:gd name="connsiteY7" fmla="*/ 1366883 h 1609725"/>
                <a:gd name="connsiteX8" fmla="*/ 70058 w 457200"/>
                <a:gd name="connsiteY8" fmla="*/ 1366883 h 1609725"/>
                <a:gd name="connsiteX9" fmla="*/ 70058 w 457200"/>
                <a:gd name="connsiteY9" fmla="*/ 128632 h 1609725"/>
                <a:gd name="connsiteX10" fmla="*/ 7193 w 457200"/>
                <a:gd name="connsiteY10" fmla="*/ 140062 h 1609725"/>
                <a:gd name="connsiteX11" fmla="*/ 38625 w 457200"/>
                <a:gd name="connsiteY11" fmla="*/ 328657 h 1609725"/>
                <a:gd name="connsiteX12" fmla="*/ 110063 w 457200"/>
                <a:gd name="connsiteY12" fmla="*/ 368662 h 1609725"/>
                <a:gd name="connsiteX13" fmla="*/ 452963 w 457200"/>
                <a:gd name="connsiteY13" fmla="*/ 52432 h 1609725"/>
                <a:gd name="connsiteX14" fmla="*/ 422483 w 457200"/>
                <a:gd name="connsiteY14" fmla="*/ 10522 h 1609725"/>
                <a:gd name="connsiteX15" fmla="*/ 108158 w 457200"/>
                <a:gd name="connsiteY15" fmla="*/ 252457 h 1609725"/>
                <a:gd name="connsiteX16" fmla="*/ 70058 w 457200"/>
                <a:gd name="connsiteY16" fmla="*/ 128632 h 1609725"/>
                <a:gd name="connsiteX17" fmla="*/ 70058 w 457200"/>
                <a:gd name="connsiteY17" fmla="*/ 128632 h 1609725"/>
                <a:gd name="connsiteX18" fmla="*/ 70058 w 457200"/>
                <a:gd name="connsiteY18" fmla="*/ 747757 h 1609725"/>
                <a:gd name="connsiteX19" fmla="*/ 7193 w 457200"/>
                <a:gd name="connsiteY19" fmla="*/ 759188 h 1609725"/>
                <a:gd name="connsiteX20" fmla="*/ 38625 w 457200"/>
                <a:gd name="connsiteY20" fmla="*/ 947782 h 1609725"/>
                <a:gd name="connsiteX21" fmla="*/ 110063 w 457200"/>
                <a:gd name="connsiteY21" fmla="*/ 987788 h 1609725"/>
                <a:gd name="connsiteX22" fmla="*/ 452963 w 457200"/>
                <a:gd name="connsiteY22" fmla="*/ 671557 h 1609725"/>
                <a:gd name="connsiteX23" fmla="*/ 422483 w 457200"/>
                <a:gd name="connsiteY23" fmla="*/ 629647 h 1609725"/>
                <a:gd name="connsiteX24" fmla="*/ 108158 w 457200"/>
                <a:gd name="connsiteY24" fmla="*/ 871582 h 1609725"/>
                <a:gd name="connsiteX25" fmla="*/ 70058 w 457200"/>
                <a:gd name="connsiteY25" fmla="*/ 747757 h 1609725"/>
                <a:gd name="connsiteX26" fmla="*/ 70058 w 457200"/>
                <a:gd name="connsiteY26" fmla="*/ 747757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7200" h="1609725">
                  <a:moveTo>
                    <a:pt x="70058" y="1366883"/>
                  </a:moveTo>
                  <a:cubicBezTo>
                    <a:pt x="59580" y="1330688"/>
                    <a:pt x="5288" y="1343070"/>
                    <a:pt x="7193" y="1378313"/>
                  </a:cubicBezTo>
                  <a:cubicBezTo>
                    <a:pt x="11003" y="1464990"/>
                    <a:pt x="19575" y="1490708"/>
                    <a:pt x="38625" y="1566908"/>
                  </a:cubicBezTo>
                  <a:cubicBezTo>
                    <a:pt x="45293" y="1593577"/>
                    <a:pt x="88155" y="1624058"/>
                    <a:pt x="110063" y="1606913"/>
                  </a:cubicBezTo>
                  <a:cubicBezTo>
                    <a:pt x="259605" y="1486898"/>
                    <a:pt x="323423" y="1431652"/>
                    <a:pt x="452963" y="1290683"/>
                  </a:cubicBezTo>
                  <a:cubicBezTo>
                    <a:pt x="472965" y="1268775"/>
                    <a:pt x="439628" y="1234485"/>
                    <a:pt x="422483" y="1248773"/>
                  </a:cubicBezTo>
                  <a:cubicBezTo>
                    <a:pt x="294848" y="1348785"/>
                    <a:pt x="233888" y="1402125"/>
                    <a:pt x="108158" y="1490708"/>
                  </a:cubicBezTo>
                  <a:cubicBezTo>
                    <a:pt x="91965" y="1445940"/>
                    <a:pt x="80535" y="1400220"/>
                    <a:pt x="70058" y="1366883"/>
                  </a:cubicBezTo>
                  <a:lnTo>
                    <a:pt x="70058" y="1366883"/>
                  </a:lnTo>
                  <a:close/>
                  <a:moveTo>
                    <a:pt x="70058" y="128632"/>
                  </a:moveTo>
                  <a:cubicBezTo>
                    <a:pt x="59580" y="92437"/>
                    <a:pt x="5288" y="104820"/>
                    <a:pt x="7193" y="140062"/>
                  </a:cubicBezTo>
                  <a:cubicBezTo>
                    <a:pt x="11003" y="226740"/>
                    <a:pt x="19575" y="252457"/>
                    <a:pt x="38625" y="328657"/>
                  </a:cubicBezTo>
                  <a:cubicBezTo>
                    <a:pt x="45293" y="355328"/>
                    <a:pt x="88155" y="385807"/>
                    <a:pt x="110063" y="368662"/>
                  </a:cubicBezTo>
                  <a:cubicBezTo>
                    <a:pt x="259605" y="248647"/>
                    <a:pt x="323423" y="193402"/>
                    <a:pt x="452963" y="52432"/>
                  </a:cubicBezTo>
                  <a:cubicBezTo>
                    <a:pt x="472965" y="30525"/>
                    <a:pt x="439628" y="-3765"/>
                    <a:pt x="422483" y="10522"/>
                  </a:cubicBezTo>
                  <a:cubicBezTo>
                    <a:pt x="294848" y="110535"/>
                    <a:pt x="233888" y="163875"/>
                    <a:pt x="108158" y="252457"/>
                  </a:cubicBezTo>
                  <a:cubicBezTo>
                    <a:pt x="91965" y="207690"/>
                    <a:pt x="80535" y="162922"/>
                    <a:pt x="70058" y="128632"/>
                  </a:cubicBezTo>
                  <a:lnTo>
                    <a:pt x="70058" y="128632"/>
                  </a:lnTo>
                  <a:close/>
                  <a:moveTo>
                    <a:pt x="70058" y="747757"/>
                  </a:moveTo>
                  <a:cubicBezTo>
                    <a:pt x="59580" y="711563"/>
                    <a:pt x="5288" y="723945"/>
                    <a:pt x="7193" y="759188"/>
                  </a:cubicBezTo>
                  <a:cubicBezTo>
                    <a:pt x="11003" y="845865"/>
                    <a:pt x="19575" y="871582"/>
                    <a:pt x="38625" y="947782"/>
                  </a:cubicBezTo>
                  <a:cubicBezTo>
                    <a:pt x="45293" y="974453"/>
                    <a:pt x="88155" y="1004932"/>
                    <a:pt x="110063" y="987788"/>
                  </a:cubicBezTo>
                  <a:cubicBezTo>
                    <a:pt x="259605" y="867772"/>
                    <a:pt x="323423" y="812528"/>
                    <a:pt x="452963" y="671557"/>
                  </a:cubicBezTo>
                  <a:cubicBezTo>
                    <a:pt x="472965" y="649650"/>
                    <a:pt x="439628" y="615360"/>
                    <a:pt x="422483" y="629647"/>
                  </a:cubicBezTo>
                  <a:cubicBezTo>
                    <a:pt x="294848" y="729660"/>
                    <a:pt x="233888" y="783000"/>
                    <a:pt x="108158" y="871582"/>
                  </a:cubicBezTo>
                  <a:cubicBezTo>
                    <a:pt x="91965" y="826815"/>
                    <a:pt x="80535" y="781095"/>
                    <a:pt x="70058" y="747757"/>
                  </a:cubicBezTo>
                  <a:lnTo>
                    <a:pt x="70058" y="7477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07839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360000"/>
            <a:ext cx="7680662" cy="584775"/>
          </a:xfrm>
        </p:spPr>
        <p:txBody>
          <a:bodyPr/>
          <a:lstStyle/>
          <a:p>
            <a:r>
              <a:rPr lang="en-GB" dirty="0"/>
              <a:t>Q</a:t>
            </a:r>
            <a:r>
              <a:rPr lang="en-GB" b="1" dirty="0">
                <a:cs typeface="Arial" panose="020B0604020202020204" pitchFamily="34" charset="0"/>
              </a:rPr>
              <a:t>uesti</a:t>
            </a:r>
            <a:r>
              <a:rPr lang="en-GB" dirty="0"/>
              <a:t>ons?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813E0F-D8EA-4197-985B-61A3E80C238C}"/>
              </a:ext>
            </a:extLst>
          </p:cNvPr>
          <p:cNvGrpSpPr/>
          <p:nvPr/>
        </p:nvGrpSpPr>
        <p:grpSpPr>
          <a:xfrm>
            <a:off x="3615559" y="1802141"/>
            <a:ext cx="2816772" cy="2822411"/>
            <a:chOff x="4157663" y="2916238"/>
            <a:chExt cx="482600" cy="549275"/>
          </a:xfrm>
        </p:grpSpPr>
        <p:sp>
          <p:nvSpPr>
            <p:cNvPr id="14" name="Freeform 89">
              <a:extLst>
                <a:ext uri="{FF2B5EF4-FFF2-40B4-BE49-F238E27FC236}">
                  <a16:creationId xmlns:a16="http://schemas.microsoft.com/office/drawing/2014/main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90">
              <a:extLst>
                <a:ext uri="{FF2B5EF4-FFF2-40B4-BE49-F238E27FC236}">
                  <a16:creationId xmlns:a16="http://schemas.microsoft.com/office/drawing/2014/main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098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260000" y="1892890"/>
            <a:ext cx="10354378" cy="4616648"/>
          </a:xfrm>
        </p:spPr>
        <p:txBody>
          <a:bodyPr/>
          <a:lstStyle/>
          <a:p>
            <a:r>
              <a:rPr lang="en-GB" dirty="0"/>
              <a:t>Understand what data is </a:t>
            </a:r>
          </a:p>
          <a:p>
            <a:endParaRPr lang="en-GB" dirty="0"/>
          </a:p>
          <a:p>
            <a:r>
              <a:rPr lang="en-GB" dirty="0"/>
              <a:t>Understand the differences between relational and non relational data</a:t>
            </a:r>
          </a:p>
          <a:p>
            <a:endParaRPr lang="en-GB" dirty="0"/>
          </a:p>
          <a:p>
            <a:r>
              <a:rPr lang="en-GB" dirty="0"/>
              <a:t>Understand the differences between relational and non relational databases</a:t>
            </a:r>
          </a:p>
          <a:p>
            <a:endParaRPr lang="en-GB" dirty="0"/>
          </a:p>
          <a:p>
            <a:r>
              <a:rPr lang="en-GB" dirty="0"/>
              <a:t>Understand basic relational database concepts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List some of the relational database vendors and tools</a:t>
            </a:r>
          </a:p>
          <a:p>
            <a:pPr marL="0" indent="0">
              <a:buNone/>
            </a:pPr>
            <a:endParaRPr lang="en-GB" dirty="0"/>
          </a:p>
          <a:p>
            <a:r>
              <a:rPr lang="en-US" dirty="0"/>
              <a:t>List some of the components of relational database server and client tools.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List the different subsets of SQL and their purposes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2000" y="1188000"/>
            <a:ext cx="11002378" cy="461665"/>
          </a:xfrm>
        </p:spPr>
        <p:txBody>
          <a:bodyPr/>
          <a:lstStyle/>
          <a:p>
            <a:r>
              <a:rPr lang="en-GB" dirty="0"/>
              <a:t>After completing this lesson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387518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5961187" y="3198168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337685" y="1002247"/>
            <a:ext cx="8915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srgbClr val="00B0F0"/>
                </a:solidFill>
              </a:rPr>
              <a:t>What is data?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891371" y="1452026"/>
            <a:ext cx="89154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0" dirty="0"/>
              <a:t>Data is facts and figures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A6FA18-3344-4D57-86EC-C2BA73CA7648}"/>
              </a:ext>
            </a:extLst>
          </p:cNvPr>
          <p:cNvSpPr/>
          <p:nvPr/>
        </p:nvSpPr>
        <p:spPr>
          <a:xfrm>
            <a:off x="4397685" y="3683468"/>
            <a:ext cx="6906326" cy="11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37200" lvl="1" indent="-1800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227965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Doesn‘t fit neatly in a Relational Database</a:t>
            </a:r>
          </a:p>
          <a:p>
            <a:pPr marL="637200" lvl="1" indent="-1800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227965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XML, JSON, email documents</a:t>
            </a:r>
          </a:p>
          <a:p>
            <a:pPr marL="637200" lvl="1" indent="-1800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227965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Usually stored in Non-Relational Databases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0F35D7-BE55-41EC-96C7-508CA99726FA}"/>
              </a:ext>
            </a:extLst>
          </p:cNvPr>
          <p:cNvSpPr/>
          <p:nvPr/>
        </p:nvSpPr>
        <p:spPr>
          <a:xfrm>
            <a:off x="4397685" y="4871468"/>
            <a:ext cx="6906326" cy="11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37200" lvl="1" indent="-1800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227965" algn="l"/>
              </a:tabLst>
            </a:pP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that is not arranged according to a pre-set data model</a:t>
            </a:r>
          </a:p>
          <a:p>
            <a:pPr marL="637200" lvl="1" indent="-1800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227965" algn="l"/>
              </a:tabLst>
            </a:pP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spreadsheets, images, audio, video files</a:t>
            </a:r>
          </a:p>
          <a:p>
            <a:pPr marL="637200" lvl="1" indent="-1800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227965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stored in Non-relational and Relational Databases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C3DBCB4-D643-4355-A57D-ED2A495B44F1}"/>
              </a:ext>
            </a:extLst>
          </p:cNvPr>
          <p:cNvSpPr txBox="1">
            <a:spLocks/>
          </p:cNvSpPr>
          <p:nvPr/>
        </p:nvSpPr>
        <p:spPr>
          <a:xfrm>
            <a:off x="612428" y="360000"/>
            <a:ext cx="10992198" cy="5847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/>
              <a:t>Data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EDAC4E-56D2-49AE-B9E4-07E3D1EA5328}"/>
              </a:ext>
            </a:extLst>
          </p:cNvPr>
          <p:cNvSpPr/>
          <p:nvPr/>
        </p:nvSpPr>
        <p:spPr>
          <a:xfrm>
            <a:off x="5961187" y="3198168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8388F26-A338-461A-B014-3306D2CB8623}"/>
              </a:ext>
            </a:extLst>
          </p:cNvPr>
          <p:cNvSpPr txBox="1">
            <a:spLocks/>
          </p:cNvSpPr>
          <p:nvPr/>
        </p:nvSpPr>
        <p:spPr bwMode="auto">
          <a:xfrm>
            <a:off x="1337685" y="1936315"/>
            <a:ext cx="8915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srgbClr val="00B0F0"/>
                </a:solidFill>
              </a:rPr>
              <a:t>Different types of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6FFF22-BE37-46C0-BAC7-FB7C305CA433}"/>
              </a:ext>
            </a:extLst>
          </p:cNvPr>
          <p:cNvSpPr/>
          <p:nvPr/>
        </p:nvSpPr>
        <p:spPr>
          <a:xfrm>
            <a:off x="4397685" y="2485326"/>
            <a:ext cx="6906326" cy="11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Clearly defined text, number, and date data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to search and analyze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Stored in Relational Databases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69E315-29A5-4572-B5B7-4C90AD7511A9}"/>
              </a:ext>
            </a:extLst>
          </p:cNvPr>
          <p:cNvSpPr/>
          <p:nvPr/>
        </p:nvSpPr>
        <p:spPr>
          <a:xfrm>
            <a:off x="1337685" y="2475184"/>
            <a:ext cx="3060000" cy="1188000"/>
          </a:xfrm>
          <a:prstGeom prst="rect">
            <a:avLst/>
          </a:prstGeom>
          <a:solidFill>
            <a:srgbClr val="2EABE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34D9A8-A675-402B-ACB2-18AFB1E0DB89}"/>
              </a:ext>
            </a:extLst>
          </p:cNvPr>
          <p:cNvSpPr/>
          <p:nvPr/>
        </p:nvSpPr>
        <p:spPr>
          <a:xfrm>
            <a:off x="1337685" y="3683468"/>
            <a:ext cx="3060000" cy="1188000"/>
          </a:xfrm>
          <a:prstGeom prst="rect">
            <a:avLst/>
          </a:prstGeom>
          <a:solidFill>
            <a:srgbClr val="2EABE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Semi-structured data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E1AD8F-26FE-453D-9B99-19C89EFDD295}"/>
              </a:ext>
            </a:extLst>
          </p:cNvPr>
          <p:cNvSpPr/>
          <p:nvPr/>
        </p:nvSpPr>
        <p:spPr>
          <a:xfrm>
            <a:off x="1337685" y="4891752"/>
            <a:ext cx="3060000" cy="1188000"/>
          </a:xfrm>
          <a:prstGeom prst="rect">
            <a:avLst/>
          </a:prstGeom>
          <a:solidFill>
            <a:srgbClr val="2EABE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Unstructured</a:t>
            </a:r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9423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3" grpId="0" animBg="1"/>
      <p:bldP spid="25" grpId="0" animBg="1"/>
      <p:bldP spid="18" grpId="0" animBg="1"/>
      <p:bldP spid="19" grpId="0" animBg="1"/>
      <p:bldP spid="26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61187" y="3198168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392113" y="1255046"/>
            <a:ext cx="8915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srgbClr val="00B0F0"/>
                </a:solidFill>
              </a:rPr>
              <a:t>What is a non-relational database?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967570" y="1755964"/>
            <a:ext cx="89154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002060"/>
                </a:solidFill>
              </a:rPr>
              <a:t>Stores data in a non-tabular form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002060"/>
                </a:solidFill>
              </a:rPr>
              <a:t>Tends to be more flexible than the traditional, SQL-based Relational Databases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12428" y="360000"/>
            <a:ext cx="10992198" cy="584775"/>
          </a:xfrm>
        </p:spPr>
        <p:txBody>
          <a:bodyPr/>
          <a:lstStyle/>
          <a:p>
            <a:r>
              <a:rPr lang="en-GB" dirty="0"/>
              <a:t>Relational and Non-Relational databases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6A0E5CA-B264-49E8-81BC-8907F4F2B025}"/>
              </a:ext>
            </a:extLst>
          </p:cNvPr>
          <p:cNvSpPr txBox="1">
            <a:spLocks/>
          </p:cNvSpPr>
          <p:nvPr/>
        </p:nvSpPr>
        <p:spPr bwMode="auto">
          <a:xfrm>
            <a:off x="1392113" y="2747618"/>
            <a:ext cx="8915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srgbClr val="00B0F0"/>
                </a:solidFill>
              </a:rPr>
              <a:t>What is a relational database?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4B33F93-2763-49A7-A17A-F97E4801C1D4}"/>
              </a:ext>
            </a:extLst>
          </p:cNvPr>
          <p:cNvSpPr txBox="1">
            <a:spLocks/>
          </p:cNvSpPr>
          <p:nvPr/>
        </p:nvSpPr>
        <p:spPr bwMode="auto">
          <a:xfrm>
            <a:off x="967570" y="3267418"/>
            <a:ext cx="8915400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0" dirty="0">
                <a:solidFill>
                  <a:srgbClr val="002060"/>
                </a:solidFill>
              </a:rPr>
              <a:t>A collection of data that is displayed in table 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800" b="0" dirty="0">
              <a:solidFill>
                <a:srgbClr val="002060"/>
              </a:solidFill>
            </a:endParaRPr>
          </a:p>
          <a:p>
            <a:pPr lvl="1"/>
            <a:r>
              <a:rPr lang="en-GB" i="1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course deals with structured data stored in relational databases!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800" b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789904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and Non-Relational Databases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961187" y="3198168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8941741"/>
              </p:ext>
            </p:extLst>
          </p:nvPr>
        </p:nvGraphicFramePr>
        <p:xfrm>
          <a:off x="1388104" y="1099635"/>
          <a:ext cx="8445910" cy="5398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4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1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997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Comparison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317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Relational 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Non-Relational databases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9505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 Based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Key-Value based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is not necessarily structured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0317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Called SQL 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Called NoSQL databases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920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Great for highly structured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Works well with complex queries and 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consistency and integrity is not top priority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handle high transaction load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Pairs well with fast paced agile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0317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Examples: Oracle, MS 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Examples: MongoDB, Cassandra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155446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in relational databases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961187" y="3198168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402999" y="1156745"/>
            <a:ext cx="8915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srgbClr val="00B0F0"/>
                </a:solidFill>
              </a:rPr>
              <a:t>How do relational databases represent data?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989341" y="1623057"/>
            <a:ext cx="89154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0" dirty="0"/>
              <a:t>Relational databases present data as tables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20F1680-FB18-4E43-8795-CE918A328DE7}"/>
              </a:ext>
            </a:extLst>
          </p:cNvPr>
          <p:cNvSpPr txBox="1">
            <a:spLocks/>
          </p:cNvSpPr>
          <p:nvPr/>
        </p:nvSpPr>
        <p:spPr bwMode="auto">
          <a:xfrm>
            <a:off x="1402999" y="2156269"/>
            <a:ext cx="8915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srgbClr val="00B0F0"/>
                </a:solidFill>
              </a:rPr>
              <a:t>What is a table?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490BDA7-8FE5-4C68-B936-E9E544D486D5}"/>
              </a:ext>
            </a:extLst>
          </p:cNvPr>
          <p:cNvSpPr txBox="1">
            <a:spLocks/>
          </p:cNvSpPr>
          <p:nvPr/>
        </p:nvSpPr>
        <p:spPr bwMode="auto">
          <a:xfrm>
            <a:off x="989341" y="2723598"/>
            <a:ext cx="89154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0" dirty="0"/>
              <a:t>A table is a two-dimensional representation of data</a:t>
            </a:r>
          </a:p>
        </p:txBody>
      </p:sp>
      <p:graphicFrame>
        <p:nvGraphicFramePr>
          <p:cNvPr id="14" name="Content Placeholder 5">
            <a:extLst>
              <a:ext uri="{FF2B5EF4-FFF2-40B4-BE49-F238E27FC236}">
                <a16:creationId xmlns:a16="http://schemas.microsoft.com/office/drawing/2014/main" id="{0EC30459-A61D-4837-8C8D-1772B10D5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7806399"/>
              </p:ext>
            </p:extLst>
          </p:nvPr>
        </p:nvGraphicFramePr>
        <p:xfrm>
          <a:off x="1402999" y="3263440"/>
          <a:ext cx="5033521" cy="323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7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0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2925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Trainees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327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Trainee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327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 Main 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327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South Blvd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327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 Winslow 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327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 Grand 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2523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61187" y="3198168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326799" y="5520767"/>
            <a:ext cx="8915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srgbClr val="00B0F0"/>
                </a:solidFill>
              </a:rPr>
              <a:t>This course uses Oracle Database 18c Express Edition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326799" y="1706095"/>
            <a:ext cx="8915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srgbClr val="00B0F0"/>
                </a:solidFill>
              </a:rPr>
              <a:t>Vendors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924027" y="2250153"/>
            <a:ext cx="8915400" cy="309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800" b="0" dirty="0"/>
              <a:t>Oracle</a:t>
            </a:r>
          </a:p>
          <a:p>
            <a:pPr lvl="1"/>
            <a:endParaRPr lang="en-GB" sz="1800" b="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800" b="0" dirty="0"/>
              <a:t>Microsoft SQL Server</a:t>
            </a:r>
          </a:p>
          <a:p>
            <a:pPr lvl="1"/>
            <a:endParaRPr lang="en-GB" sz="1800" b="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800" b="0" dirty="0"/>
              <a:t>MySQL</a:t>
            </a:r>
          </a:p>
          <a:p>
            <a:pPr lvl="1"/>
            <a:endParaRPr lang="en-GB" sz="1800" b="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800" b="0" dirty="0"/>
              <a:t>PostgreSQL</a:t>
            </a:r>
          </a:p>
          <a:p>
            <a:pPr lvl="1"/>
            <a:endParaRPr lang="en-GB" sz="1800" b="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800" b="0" dirty="0"/>
              <a:t>IBM Informix, DB2</a:t>
            </a:r>
          </a:p>
          <a:p>
            <a:pPr lvl="1"/>
            <a:endParaRPr lang="en-GB" sz="1800" b="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800" b="0" dirty="0"/>
              <a:t>SAP HANA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12428" y="360000"/>
            <a:ext cx="10992198" cy="584775"/>
          </a:xfrm>
        </p:spPr>
        <p:txBody>
          <a:bodyPr/>
          <a:lstStyle/>
          <a:p>
            <a:r>
              <a:rPr lang="en-GB" dirty="0"/>
              <a:t>Relational database management system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9017385-DD1A-4CEA-88FA-453BC8125E75}"/>
              </a:ext>
            </a:extLst>
          </p:cNvPr>
          <p:cNvSpPr txBox="1">
            <a:spLocks/>
          </p:cNvSpPr>
          <p:nvPr/>
        </p:nvSpPr>
        <p:spPr bwMode="auto">
          <a:xfrm>
            <a:off x="924027" y="998101"/>
            <a:ext cx="89154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0" dirty="0">
                <a:solidFill>
                  <a:srgbClr val="002060"/>
                </a:solidFill>
              </a:rPr>
              <a:t>Is server software that stores, retrieves, and modifies data in relational databases on request</a:t>
            </a:r>
          </a:p>
        </p:txBody>
      </p:sp>
    </p:spTree>
    <p:extLst>
      <p:ext uri="{BB962C8B-B14F-4D97-AF65-F5344CB8AC3E}">
        <p14:creationId xmlns:p14="http://schemas.microsoft.com/office/powerpoint/2010/main" val="1314378277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61187" y="3198168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650827" y="1261041"/>
            <a:ext cx="8915400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srgbClr val="00B0F0"/>
                </a:solidFill>
              </a:rPr>
              <a:t>Usages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dirty="0"/>
              <a:t>	OLTP – Online transaction processing</a:t>
            </a:r>
          </a:p>
          <a:p>
            <a:r>
              <a:rPr lang="en-GB" sz="1800" b="0" dirty="0"/>
              <a:t>		For recording day to day transactional data</a:t>
            </a: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dirty="0"/>
              <a:t>	OLAP – Online analytical processing</a:t>
            </a:r>
          </a:p>
          <a:p>
            <a:r>
              <a:rPr lang="en-GB" sz="1800" b="0" dirty="0"/>
              <a:t>		For analysis of data</a:t>
            </a:r>
            <a:endParaRPr lang="en-GB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1201007" y="3096088"/>
            <a:ext cx="9202413" cy="281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lvl="1"/>
            <a:r>
              <a:rPr lang="en-GB" dirty="0">
                <a:solidFill>
                  <a:srgbClr val="00B0F0"/>
                </a:solidFill>
              </a:rPr>
              <a:t>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0" dirty="0"/>
              <a:t>RDBMS – Relational database management system</a:t>
            </a:r>
          </a:p>
          <a:p>
            <a:pPr lvl="2"/>
            <a:r>
              <a:rPr lang="en-GB" sz="1800" b="0" dirty="0"/>
              <a:t>Presents data inside tables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0" dirty="0"/>
              <a:t>ORDBMS – Object relational database management system</a:t>
            </a:r>
          </a:p>
          <a:p>
            <a:pPr lvl="2"/>
            <a:r>
              <a:rPr lang="en-GB" sz="1800" b="0" dirty="0"/>
              <a:t>Extends the data model with custom datatypes and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0" dirty="0"/>
              <a:t>Multi-dimensional database management system</a:t>
            </a:r>
          </a:p>
          <a:p>
            <a:pPr lvl="2"/>
            <a:r>
              <a:rPr lang="en-GB" sz="1800" b="0" dirty="0"/>
              <a:t>Used in OLAP environments</a:t>
            </a:r>
          </a:p>
          <a:p>
            <a:pPr lvl="1"/>
            <a:endParaRPr lang="en-GB" dirty="0">
              <a:solidFill>
                <a:srgbClr val="00B0F0"/>
              </a:solidFill>
            </a:endParaRPr>
          </a:p>
          <a:p>
            <a:pPr lvl="1"/>
            <a:r>
              <a:rPr lang="en-GB" dirty="0">
                <a:solidFill>
                  <a:srgbClr val="00B0F0"/>
                </a:solidFill>
              </a:rPr>
              <a:t>This course works with RDBMS OLTP data and solutions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12428" y="360000"/>
            <a:ext cx="10992198" cy="584775"/>
          </a:xfrm>
        </p:spPr>
        <p:txBody>
          <a:bodyPr/>
          <a:lstStyle/>
          <a:p>
            <a:r>
              <a:rPr lang="en-GB" dirty="0"/>
              <a:t>Database usage and types</a:t>
            </a:r>
          </a:p>
        </p:txBody>
      </p:sp>
    </p:spTree>
    <p:extLst>
      <p:ext uri="{BB962C8B-B14F-4D97-AF65-F5344CB8AC3E}">
        <p14:creationId xmlns:p14="http://schemas.microsoft.com/office/powerpoint/2010/main" val="1195191633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61187" y="3198168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394741" y="3101137"/>
            <a:ext cx="8915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srgbClr val="00B0F0"/>
                </a:solidFill>
              </a:rPr>
              <a:t>Client Components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394741" y="1244637"/>
            <a:ext cx="8915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srgbClr val="00B0F0"/>
                </a:solidFill>
              </a:rPr>
              <a:t>Server components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967459" y="1743924"/>
            <a:ext cx="8915400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800" b="0" dirty="0"/>
              <a:t>SQL engine – runs the statements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800" b="0" dirty="0"/>
              <a:t>SQL statement parser – interprets your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800" b="0" dirty="0"/>
              <a:t>SQL optimizer – determines the most efficient way to execute a SQL statement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800" b="0" dirty="0"/>
              <a:t>Job Scheduler – used by DBAs to run code on schedule</a:t>
            </a:r>
          </a:p>
          <a:p>
            <a:pPr lvl="1"/>
            <a:endParaRPr lang="en-GB" sz="1800" b="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12428" y="360000"/>
            <a:ext cx="10992198" cy="584775"/>
          </a:xfrm>
        </p:spPr>
        <p:txBody>
          <a:bodyPr/>
          <a:lstStyle/>
          <a:p>
            <a:r>
              <a:rPr lang="en-GB" dirty="0"/>
              <a:t>RDBMS 	components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967459" y="3590583"/>
            <a:ext cx="8915400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800" b="0" dirty="0"/>
              <a:t>Query tools</a:t>
            </a:r>
          </a:p>
          <a:p>
            <a:pPr lvl="1"/>
            <a:r>
              <a:rPr lang="en-GB" sz="1800" b="0" dirty="0"/>
              <a:t>	SQL Developer – Oracle freeware</a:t>
            </a:r>
          </a:p>
          <a:p>
            <a:pPr lvl="1"/>
            <a:r>
              <a:rPr lang="en-GB" sz="1800" b="0" dirty="0"/>
              <a:t>	Toad – third party tool</a:t>
            </a:r>
          </a:p>
        </p:txBody>
      </p:sp>
    </p:spTree>
    <p:extLst>
      <p:ext uri="{BB962C8B-B14F-4D97-AF65-F5344CB8AC3E}">
        <p14:creationId xmlns:p14="http://schemas.microsoft.com/office/powerpoint/2010/main" val="140110139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FDM PowerPoint Theme Template 3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y_x003a_ xmlns="418db1f2-a8e7-49d4-a361-224a061ae1f9">1</Day_x003a_>
    <Day xmlns="418db1f2-a8e7-49d4-a361-224a061ae1f9">1</Day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089861B3F646489F8AEBE93814FF91" ma:contentTypeVersion="" ma:contentTypeDescription="Create a new document." ma:contentTypeScope="" ma:versionID="f9aaf9ae1821c4efb019990cff0224c4">
  <xsd:schema xmlns:xsd="http://www.w3.org/2001/XMLSchema" xmlns:xs="http://www.w3.org/2001/XMLSchema" xmlns:p="http://schemas.microsoft.com/office/2006/metadata/properties" xmlns:ns3="418db1f2-a8e7-49d4-a361-224a061ae1f9" targetNamespace="http://schemas.microsoft.com/office/2006/metadata/properties" ma:root="true" ma:fieldsID="4d05a0a280ed49aaeb4a0aece908c7fb" ns3:_="">
    <xsd:import namespace="418db1f2-a8e7-49d4-a361-224a061ae1f9"/>
    <xsd:element name="properties">
      <xsd:complexType>
        <xsd:sequence>
          <xsd:element name="documentManagement">
            <xsd:complexType>
              <xsd:all>
                <xsd:element ref="ns3:Day" minOccurs="0"/>
                <xsd:element ref="ns3:Day_x003a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db1f2-a8e7-49d4-a361-224a061ae1f9" elementFormDefault="qualified">
    <xsd:import namespace="http://schemas.microsoft.com/office/2006/documentManagement/types"/>
    <xsd:import namespace="http://schemas.microsoft.com/office/infopath/2007/PartnerControls"/>
    <xsd:element name="Day" ma:index="9" nillable="true" ma:displayName="Day" ma:default="1" ma:format="Dropdown" ma:internalName="Day">
      <xsd:simpleType>
        <xsd:restriction base="dms:Choice">
          <xsd:enumeration value="1"/>
          <xsd:enumeration value="2"/>
          <xsd:enumeration value="3"/>
          <xsd:enumeration value="4"/>
          <xsd:enumeration value="5"/>
          <xsd:enumeration value="Appendix"/>
        </xsd:restriction>
      </xsd:simpleType>
    </xsd:element>
    <xsd:element name="Day_x003a_" ma:index="10" nillable="true" ma:displayName="Day:" ma:default="1" ma:format="Dropdown" ma:internalName="Day_x003a_">
      <xsd:simpleType>
        <xsd:restriction base="dms:Choice">
          <xsd:enumeration value="1"/>
          <xsd:enumeration value="2"/>
          <xsd:enumeration value="3"/>
          <xsd:enumeration value="4"/>
          <xsd:enumeration value="5"/>
          <xsd:enumeration value="Appendix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4EFE08-7695-48C9-822F-0482963E81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C2C827-D27E-4C32-A807-59199A79F0D1}">
  <ds:schemaRefs>
    <ds:schemaRef ds:uri="http://schemas.microsoft.com/office/2006/metadata/properties"/>
    <ds:schemaRef ds:uri="http://purl.org/dc/dcmitype/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418db1f2-a8e7-49d4-a361-224a061ae1f9"/>
  </ds:schemaRefs>
</ds:datastoreItem>
</file>

<file path=customXml/itemProps3.xml><?xml version="1.0" encoding="utf-8"?>
<ds:datastoreItem xmlns:ds="http://schemas.openxmlformats.org/officeDocument/2006/customXml" ds:itemID="{3BE72443-58AB-42CA-8F73-411C2E8E6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8db1f2-a8e7-49d4-a361-224a061ae1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4227</TotalTime>
  <Words>872</Words>
  <Application>Microsoft Office PowerPoint</Application>
  <PresentationFormat>Widescreen</PresentationFormat>
  <Paragraphs>202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Wingdings</vt:lpstr>
      <vt:lpstr>FDM PowerPoint Theme Template 3</vt:lpstr>
      <vt:lpstr>SQL Lesson 3</vt:lpstr>
      <vt:lpstr>Lesson objectives</vt:lpstr>
      <vt:lpstr>Data</vt:lpstr>
      <vt:lpstr>Relational and Non-Relational databases</vt:lpstr>
      <vt:lpstr>Relational and Non-Relational Databases</vt:lpstr>
      <vt:lpstr>Data in relational databases</vt:lpstr>
      <vt:lpstr>Relational database management system </vt:lpstr>
      <vt:lpstr>Database usage and types</vt:lpstr>
      <vt:lpstr>RDBMS  components</vt:lpstr>
      <vt:lpstr>SQL is structured query language</vt:lpstr>
      <vt:lpstr>Who works with Databases?</vt:lpstr>
      <vt:lpstr>Review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Wheeler</dc:creator>
  <cp:lastModifiedBy>Richard Jimenez</cp:lastModifiedBy>
  <cp:revision>261</cp:revision>
  <dcterms:created xsi:type="dcterms:W3CDTF">2018-10-05T13:34:09Z</dcterms:created>
  <dcterms:modified xsi:type="dcterms:W3CDTF">2021-12-10T17:31:35Z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0x01010081089861B3F646489F8AEBE93814FF91</vt:lpwstr>
  </property>
</Properties>
</file>