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384" r:id="rId5"/>
    <p:sldId id="383" r:id="rId6"/>
    <p:sldId id="340" r:id="rId7"/>
    <p:sldId id="413" r:id="rId8"/>
    <p:sldId id="436" r:id="rId9"/>
    <p:sldId id="437" r:id="rId10"/>
    <p:sldId id="438" r:id="rId11"/>
    <p:sldId id="461" r:id="rId12"/>
    <p:sldId id="439" r:id="rId13"/>
    <p:sldId id="440" r:id="rId14"/>
    <p:sldId id="441" r:id="rId15"/>
    <p:sldId id="442" r:id="rId16"/>
    <p:sldId id="443" r:id="rId17"/>
    <p:sldId id="444" r:id="rId18"/>
    <p:sldId id="452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3" r:id="rId27"/>
    <p:sldId id="433" r:id="rId28"/>
    <p:sldId id="434" r:id="rId29"/>
    <p:sldId id="43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6"/>
    <a:srgbClr val="000000"/>
    <a:srgbClr val="783CB4"/>
    <a:srgbClr val="0AB45A"/>
    <a:srgbClr val="8FEC8A"/>
    <a:srgbClr val="969696"/>
    <a:srgbClr val="FF003C"/>
    <a:srgbClr val="FAB914"/>
    <a:srgbClr val="FAB4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88613" autoAdjust="0"/>
  </p:normalViewPr>
  <p:slideViewPr>
    <p:cSldViewPr snapToGrid="0">
      <p:cViewPr varScale="1">
        <p:scale>
          <a:sx n="59" d="100"/>
          <a:sy n="59" d="100"/>
        </p:scale>
        <p:origin x="1024" y="56"/>
      </p:cViewPr>
      <p:guideLst/>
    </p:cSldViewPr>
  </p:slideViewPr>
  <p:outlineViewPr>
    <p:cViewPr>
      <p:scale>
        <a:sx n="33" d="100"/>
        <a:sy n="33" d="100"/>
      </p:scale>
      <p:origin x="0" y="-5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47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5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22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82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</a:t>
            </a:r>
            <a:r>
              <a:rPr lang="en-US" baseline="0" dirty="0"/>
              <a:t> the USA, SSN is the Social Security Number.  </a:t>
            </a:r>
          </a:p>
          <a:p>
            <a:endParaRPr lang="en-US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Europe, perhaps the NI  (National Insurance) would be the best example.</a:t>
            </a:r>
            <a:endParaRPr lang="en-US" dirty="0"/>
          </a:p>
          <a:p>
            <a:endParaRPr lang="en-US" baseline="0" dirty="0"/>
          </a:p>
          <a:p>
            <a:r>
              <a:rPr lang="en-US" baseline="0" dirty="0"/>
              <a:t>In Canada, the SIN (Social Insurance Number) would be a better example.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82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3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84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94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2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91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32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7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14400" y="1974850"/>
            <a:ext cx="4994031" cy="1846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369538" y="1974850"/>
            <a:ext cx="5089770" cy="1846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162051"/>
            <a:ext cx="4994031" cy="523220"/>
          </a:xfrm>
        </p:spPr>
        <p:txBody>
          <a:bodyPr/>
          <a:lstStyle>
            <a:lvl1pPr marL="0" indent="0">
              <a:buNone/>
              <a:defRPr/>
            </a:lvl1pPr>
            <a:lvl5pPr marL="0" indent="0" algn="ctr">
              <a:defRPr lang="en-US" sz="2800" dirty="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5pPr>
          </a:lstStyle>
          <a:p>
            <a:pPr lvl="4"/>
            <a:r>
              <a:rPr lang="en-US" dirty="0"/>
              <a:t>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369538" y="1162050"/>
            <a:ext cx="5089770" cy="523220"/>
          </a:xfrm>
        </p:spPr>
        <p:txBody>
          <a:bodyPr/>
          <a:lstStyle>
            <a:lvl1pPr marL="0" indent="0" algn="ctr">
              <a:buNone/>
              <a:defRPr/>
            </a:lvl1pPr>
            <a:lvl5pPr>
              <a:defRPr lang="en-US" sz="2800" dirty="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5pPr>
          </a:lstStyle>
          <a:p>
            <a:pPr marL="0" lvl="4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3154047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428" y="360000"/>
            <a:ext cx="10992198" cy="52322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657350"/>
            <a:ext cx="10363200" cy="113877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833909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Subject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9" r:id="rId31"/>
    <p:sldLayoutId id="2147483700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 Lesson 4a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000" y="2873623"/>
            <a:ext cx="6829324" cy="2257425"/>
          </a:xfrm>
        </p:spPr>
        <p:txBody>
          <a:bodyPr/>
          <a:lstStyle/>
          <a:p>
            <a:r>
              <a:rPr lang="en-SG" dirty="0"/>
              <a:t>Data </a:t>
            </a:r>
            <a:r>
              <a:rPr lang="en-SG" dirty="0" err="1"/>
              <a:t>Modeling</a:t>
            </a:r>
            <a:endParaRPr lang="en-SG" dirty="0"/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/>
          </a:p>
          <a:p>
            <a:endParaRPr lang="en-SG" sz="1200" dirty="0"/>
          </a:p>
          <a:p>
            <a:endParaRPr lang="en-SG" sz="1200" dirty="0"/>
          </a:p>
          <a:p>
            <a:pPr marL="0" indent="0">
              <a:buNone/>
            </a:pPr>
            <a:r>
              <a:rPr lang="en-SG" sz="1200" dirty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/>
              <a:t>V1.0 2020</a:t>
            </a:r>
          </a:p>
        </p:txBody>
      </p:sp>
    </p:spTree>
    <p:extLst>
      <p:ext uri="{BB962C8B-B14F-4D97-AF65-F5344CB8AC3E}">
        <p14:creationId xmlns:p14="http://schemas.microsoft.com/office/powerpoint/2010/main" val="26316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92943"/>
              </p:ext>
            </p:extLst>
          </p:nvPr>
        </p:nvGraphicFramePr>
        <p:xfrm>
          <a:off x="5853799" y="4167959"/>
          <a:ext cx="1778971" cy="190322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7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189">
                <a:tc>
                  <a:txBody>
                    <a:bodyPr/>
                    <a:lstStyle/>
                    <a:p>
                      <a:r>
                        <a:rPr lang="en-US" sz="2000" dirty="0"/>
                        <a:t>Trainees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Trainee_ID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Mentor_ID   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48937"/>
              </p:ext>
            </p:extLst>
          </p:nvPr>
        </p:nvGraphicFramePr>
        <p:xfrm>
          <a:off x="5853799" y="2537787"/>
          <a:ext cx="1778971" cy="15087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7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Mentors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Mentor_ID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 bwMode="auto">
          <a:xfrm>
            <a:off x="5403738" y="3142043"/>
            <a:ext cx="3971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H="1">
            <a:off x="5368513" y="3142043"/>
            <a:ext cx="31145" cy="27377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5428166" y="5879799"/>
            <a:ext cx="3971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704812"/>
              </p:ext>
            </p:extLst>
          </p:nvPr>
        </p:nvGraphicFramePr>
        <p:xfrm>
          <a:off x="2819124" y="4167959"/>
          <a:ext cx="1749464" cy="190322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749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189">
                <a:tc>
                  <a:txBody>
                    <a:bodyPr/>
                    <a:lstStyle/>
                    <a:p>
                      <a:r>
                        <a:rPr lang="en-US" sz="2000" dirty="0"/>
                        <a:t>Trainees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Trainee_ID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Mentor_ID  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57184"/>
              </p:ext>
            </p:extLst>
          </p:nvPr>
        </p:nvGraphicFramePr>
        <p:xfrm>
          <a:off x="2819124" y="2537787"/>
          <a:ext cx="1749464" cy="15087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749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Mentors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Mentor_ID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3" name="Straight Connector 52"/>
          <p:cNvCxnSpPr/>
          <p:nvPr/>
        </p:nvCxnSpPr>
        <p:spPr bwMode="auto">
          <a:xfrm>
            <a:off x="2445509" y="3097401"/>
            <a:ext cx="0" cy="27823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4" name="Group 26"/>
          <p:cNvGrpSpPr/>
          <p:nvPr/>
        </p:nvGrpSpPr>
        <p:grpSpPr>
          <a:xfrm>
            <a:off x="2445510" y="5730944"/>
            <a:ext cx="373615" cy="318977"/>
            <a:chOff x="7049386" y="5794744"/>
            <a:chExt cx="373615" cy="318977"/>
          </a:xfrm>
        </p:grpSpPr>
        <p:cxnSp>
          <p:nvCxnSpPr>
            <p:cNvPr id="55" name="Straight Connector 54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 28"/>
          <p:cNvGrpSpPr/>
          <p:nvPr/>
        </p:nvGrpSpPr>
        <p:grpSpPr>
          <a:xfrm>
            <a:off x="2445509" y="3001708"/>
            <a:ext cx="373615" cy="191386"/>
            <a:chOff x="7049386" y="2636874"/>
            <a:chExt cx="373615" cy="191386"/>
          </a:xfrm>
        </p:grpSpPr>
        <p:cxnSp>
          <p:nvCxnSpPr>
            <p:cNvPr id="59" name="Straight Connector 58"/>
            <p:cNvCxnSpPr/>
            <p:nvPr/>
          </p:nvCxnSpPr>
          <p:spPr bwMode="auto">
            <a:xfrm flipH="1">
              <a:off x="7049386" y="2732567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TextBox 60"/>
          <p:cNvSpPr txBox="1"/>
          <p:nvPr/>
        </p:nvSpPr>
        <p:spPr>
          <a:xfrm>
            <a:off x="1078463" y="1116441"/>
            <a:ext cx="9253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notation - same meaning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1078464" y="1832587"/>
            <a:ext cx="7561326" cy="467257"/>
          </a:xfrm>
          <a:prstGeom prst="rect">
            <a:avLst/>
          </a:prstGeo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		Crow's foot		         Arrow</a:t>
            </a:r>
          </a:p>
        </p:txBody>
      </p:sp>
    </p:spTree>
    <p:extLst>
      <p:ext uri="{BB962C8B-B14F-4D97-AF65-F5344CB8AC3E}">
        <p14:creationId xmlns:p14="http://schemas.microsoft.com/office/powerpoint/2010/main" val="3500424746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88" y="504565"/>
            <a:ext cx="10992198" cy="584775"/>
          </a:xfrm>
        </p:spPr>
        <p:txBody>
          <a:bodyPr/>
          <a:lstStyle/>
          <a:p>
            <a:r>
              <a:rPr lang="en-GB" sz="3200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070" y="4654636"/>
            <a:ext cx="8098252" cy="12259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 trainee can take many classes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 class is taken by many trainees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07002"/>
              </p:ext>
            </p:extLst>
          </p:nvPr>
        </p:nvGraphicFramePr>
        <p:xfrm>
          <a:off x="2837511" y="2796364"/>
          <a:ext cx="1968401" cy="153746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6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18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Trainee_ID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57414"/>
              </p:ext>
            </p:extLst>
          </p:nvPr>
        </p:nvGraphicFramePr>
        <p:xfrm>
          <a:off x="6428573" y="2953225"/>
          <a:ext cx="1823199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823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Class_ID 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26"/>
          <p:cNvGrpSpPr/>
          <p:nvPr/>
        </p:nvGrpSpPr>
        <p:grpSpPr>
          <a:xfrm>
            <a:off x="6002079" y="3665573"/>
            <a:ext cx="426492" cy="318977"/>
            <a:chOff x="7049386" y="5794744"/>
            <a:chExt cx="373615" cy="318977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26"/>
          <p:cNvGrpSpPr/>
          <p:nvPr/>
        </p:nvGrpSpPr>
        <p:grpSpPr>
          <a:xfrm flipH="1">
            <a:off x="4804578" y="3665573"/>
            <a:ext cx="448444" cy="318977"/>
            <a:chOff x="7049386" y="5794744"/>
            <a:chExt cx="373615" cy="318977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3" name="Straight Connector 22"/>
          <p:cNvCxnSpPr/>
          <p:nvPr/>
        </p:nvCxnSpPr>
        <p:spPr bwMode="auto">
          <a:xfrm>
            <a:off x="5204634" y="3814429"/>
            <a:ext cx="7974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329070" y="1227484"/>
            <a:ext cx="9346019" cy="39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sz="2400" b="1" dirty="0">
                <a:solidFill>
                  <a:srgbClr val="00A4F6"/>
                </a:solidFill>
              </a:rPr>
              <a:t>Many-to-many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03896" y="1706120"/>
            <a:ext cx="8702104" cy="76944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Many-to-many relationships must be resolved into one-to-many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95625874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47" y="439420"/>
            <a:ext cx="9380586" cy="584775"/>
          </a:xfrm>
        </p:spPr>
        <p:txBody>
          <a:bodyPr/>
          <a:lstStyle/>
          <a:p>
            <a:r>
              <a:rPr lang="en-GB" sz="3200" dirty="0"/>
              <a:t>Relationships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29326"/>
              </p:ext>
            </p:extLst>
          </p:nvPr>
        </p:nvGraphicFramePr>
        <p:xfrm>
          <a:off x="3602392" y="1847258"/>
          <a:ext cx="2121354" cy="153746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12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18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Trainee_ID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25642"/>
              </p:ext>
            </p:extLst>
          </p:nvPr>
        </p:nvGraphicFramePr>
        <p:xfrm>
          <a:off x="5954543" y="1863222"/>
          <a:ext cx="1894077" cy="15087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894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Class_ID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231132"/>
              </p:ext>
            </p:extLst>
          </p:nvPr>
        </p:nvGraphicFramePr>
        <p:xfrm>
          <a:off x="4003805" y="4851433"/>
          <a:ext cx="3214840" cy="116226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2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01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Enrollments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12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Trainee_ID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FK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1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Class_ID     FK  2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 rot="5400000">
            <a:off x="6091503" y="4498309"/>
            <a:ext cx="373615" cy="318977"/>
            <a:chOff x="7049386" y="5794744"/>
            <a:chExt cx="373615" cy="318977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 rot="5400000">
            <a:off x="4698208" y="4506260"/>
            <a:ext cx="373615" cy="318977"/>
            <a:chOff x="7049386" y="5794744"/>
            <a:chExt cx="373615" cy="318977"/>
          </a:xfrm>
        </p:grpSpPr>
        <p:cxnSp>
          <p:nvCxnSpPr>
            <p:cNvPr id="37" name="Straight Connector 36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 rot="5400000" flipH="1">
            <a:off x="4158489" y="3958592"/>
            <a:ext cx="1453052" cy="318976"/>
            <a:chOff x="7049386" y="2479747"/>
            <a:chExt cx="373615" cy="555301"/>
          </a:xfrm>
        </p:grpSpPr>
        <p:cxnSp>
          <p:nvCxnSpPr>
            <p:cNvPr id="47" name="Straight Connector 46"/>
            <p:cNvCxnSpPr/>
            <p:nvPr/>
          </p:nvCxnSpPr>
          <p:spPr bwMode="auto">
            <a:xfrm flipH="1">
              <a:off x="7049386" y="2732567"/>
              <a:ext cx="37361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rot="5400000">
              <a:off x="7088183" y="2757397"/>
              <a:ext cx="555301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001839"/>
              </p:ext>
            </p:extLst>
          </p:nvPr>
        </p:nvGraphicFramePr>
        <p:xfrm>
          <a:off x="1089832" y="1689184"/>
          <a:ext cx="2397161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Trainee_ID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31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5591"/>
                  </a:ext>
                </a:extLst>
              </a:tr>
            </a:tbl>
          </a:graphicData>
        </a:graphic>
      </p:graphicFrame>
      <p:grpSp>
        <p:nvGrpSpPr>
          <p:cNvPr id="56" name="Group 55"/>
          <p:cNvGrpSpPr/>
          <p:nvPr/>
        </p:nvGrpSpPr>
        <p:grpSpPr>
          <a:xfrm rot="5400000" flipH="1">
            <a:off x="5537597" y="3974308"/>
            <a:ext cx="1499906" cy="295252"/>
            <a:chOff x="7049386" y="2636874"/>
            <a:chExt cx="373615" cy="191386"/>
          </a:xfrm>
        </p:grpSpPr>
        <p:cxnSp>
          <p:nvCxnSpPr>
            <p:cNvPr id="57" name="Straight Connector 56"/>
            <p:cNvCxnSpPr/>
            <p:nvPr/>
          </p:nvCxnSpPr>
          <p:spPr bwMode="auto">
            <a:xfrm flipH="1">
              <a:off x="7049386" y="2732567"/>
              <a:ext cx="37361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43488"/>
              </p:ext>
            </p:extLst>
          </p:nvPr>
        </p:nvGraphicFramePr>
        <p:xfrm>
          <a:off x="8167221" y="1729739"/>
          <a:ext cx="2434214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11598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32581"/>
              </p:ext>
            </p:extLst>
          </p:nvPr>
        </p:nvGraphicFramePr>
        <p:xfrm>
          <a:off x="7976888" y="4148804"/>
          <a:ext cx="2624547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Enrollments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83397"/>
                  </a:ext>
                </a:extLst>
              </a:tr>
            </a:tbl>
          </a:graphicData>
        </a:graphic>
      </p:graphicFrame>
      <p:sp>
        <p:nvSpPr>
          <p:cNvPr id="3" name="Right Brace 2"/>
          <p:cNvSpPr/>
          <p:nvPr/>
        </p:nvSpPr>
        <p:spPr bwMode="auto">
          <a:xfrm>
            <a:off x="5985827" y="5398927"/>
            <a:ext cx="170122" cy="48318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591" y="4148804"/>
            <a:ext cx="2374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Enrollments is an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associative 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will map which trainee is in which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has a composite primary key and two foreign keys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8943" y="5501153"/>
            <a:ext cx="73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PK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853547" y="1041197"/>
            <a:ext cx="8766572" cy="438807"/>
          </a:xfrm>
          <a:prstGeom prst="rect">
            <a:avLst/>
          </a:prstGeom>
        </p:spPr>
        <p:txBody>
          <a:bodyPr/>
          <a:lstStyle/>
          <a:p>
            <a:pPr marL="457200" lvl="1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Many-to-many resolved</a:t>
            </a:r>
          </a:p>
        </p:txBody>
      </p:sp>
    </p:spTree>
    <p:extLst>
      <p:ext uri="{BB962C8B-B14F-4D97-AF65-F5344CB8AC3E}">
        <p14:creationId xmlns:p14="http://schemas.microsoft.com/office/powerpoint/2010/main" val="189782376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23" y="402704"/>
            <a:ext cx="10992198" cy="584775"/>
          </a:xfrm>
        </p:spPr>
        <p:txBody>
          <a:bodyPr/>
          <a:lstStyle/>
          <a:p>
            <a:r>
              <a:rPr lang="en-GB" sz="3200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302" y="1595267"/>
            <a:ext cx="7618019" cy="107721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Although rare, one-to-one relationships exist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Usually, all the columns are in one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11052"/>
              </p:ext>
            </p:extLst>
          </p:nvPr>
        </p:nvGraphicFramePr>
        <p:xfrm>
          <a:off x="2735827" y="2945220"/>
          <a:ext cx="2026156" cy="18592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2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88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Cust_ID         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40246"/>
              </p:ext>
            </p:extLst>
          </p:nvPr>
        </p:nvGraphicFramePr>
        <p:xfrm>
          <a:off x="6378659" y="3056803"/>
          <a:ext cx="2539706" cy="182338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539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02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Cust_Details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2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Cust_ID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FK  PK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21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Cust_Height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10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Cust_Weight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Personal_Trainer_ID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 bwMode="auto">
          <a:xfrm>
            <a:off x="5106312" y="3992527"/>
            <a:ext cx="876203" cy="6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Group 14"/>
          <p:cNvGrpSpPr/>
          <p:nvPr/>
        </p:nvGrpSpPr>
        <p:grpSpPr>
          <a:xfrm>
            <a:off x="5982515" y="3896833"/>
            <a:ext cx="373615" cy="191386"/>
            <a:chOff x="7049386" y="2636874"/>
            <a:chExt cx="373615" cy="191386"/>
          </a:xfrm>
        </p:grpSpPr>
        <p:cxnSp>
          <p:nvCxnSpPr>
            <p:cNvPr id="21" name="Straight Connector 20"/>
            <p:cNvCxnSpPr/>
            <p:nvPr/>
          </p:nvCxnSpPr>
          <p:spPr bwMode="auto">
            <a:xfrm flipH="1">
              <a:off x="7049386" y="2732567"/>
              <a:ext cx="37361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 flipH="1">
            <a:off x="4747341" y="3897462"/>
            <a:ext cx="373615" cy="191386"/>
            <a:chOff x="7049386" y="2636874"/>
            <a:chExt cx="373615" cy="191386"/>
          </a:xfrm>
        </p:grpSpPr>
        <p:cxnSp>
          <p:nvCxnSpPr>
            <p:cNvPr id="26" name="Straight Connector 25"/>
            <p:cNvCxnSpPr/>
            <p:nvPr/>
          </p:nvCxnSpPr>
          <p:spPr bwMode="auto">
            <a:xfrm flipH="1">
              <a:off x="7049386" y="2732567"/>
              <a:ext cx="37361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Content Placeholder 1"/>
          <p:cNvSpPr txBox="1">
            <a:spLocks/>
          </p:cNvSpPr>
          <p:nvPr/>
        </p:nvSpPr>
        <p:spPr>
          <a:xfrm>
            <a:off x="853547" y="1041197"/>
            <a:ext cx="876657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</a:rPr>
              <a:t>One-to-one</a:t>
            </a:r>
          </a:p>
        </p:txBody>
      </p:sp>
    </p:spTree>
    <p:extLst>
      <p:ext uri="{BB962C8B-B14F-4D97-AF65-F5344CB8AC3E}">
        <p14:creationId xmlns:p14="http://schemas.microsoft.com/office/powerpoint/2010/main" val="1462110996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</p:spPr>
        <p:txBody>
          <a:bodyPr/>
          <a:lstStyle/>
          <a:p>
            <a:r>
              <a:rPr lang="en-US" sz="3200" dirty="0"/>
              <a:t>Relationships</a:t>
            </a:r>
            <a:endParaRPr lang="en-GB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27541"/>
              </p:ext>
            </p:extLst>
          </p:nvPr>
        </p:nvGraphicFramePr>
        <p:xfrm>
          <a:off x="5067717" y="2050097"/>
          <a:ext cx="2121354" cy="181178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12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18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Trainee_ID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PK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Mentor_ID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FK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017679"/>
              </p:ext>
            </p:extLst>
          </p:nvPr>
        </p:nvGraphicFramePr>
        <p:xfrm>
          <a:off x="7688961" y="2462864"/>
          <a:ext cx="2571458" cy="14071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571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Classes_ID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37266"/>
              </p:ext>
            </p:extLst>
          </p:nvPr>
        </p:nvGraphicFramePr>
        <p:xfrm>
          <a:off x="5728649" y="4609121"/>
          <a:ext cx="2770495" cy="113792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77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Enrollments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Trainee_ID  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Class_ID     FK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 rot="5400000">
            <a:off x="7582260" y="4262823"/>
            <a:ext cx="373615" cy="318977"/>
            <a:chOff x="7049386" y="5794744"/>
            <a:chExt cx="373615" cy="318977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rot="5400000">
            <a:off x="6218559" y="4262826"/>
            <a:ext cx="373615" cy="318977"/>
            <a:chOff x="7049386" y="5794744"/>
            <a:chExt cx="373615" cy="31897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 rot="5400000" flipH="1">
            <a:off x="6229191" y="3953004"/>
            <a:ext cx="373615" cy="191386"/>
            <a:chOff x="7049386" y="2636874"/>
            <a:chExt cx="373615" cy="191386"/>
          </a:xfrm>
        </p:grpSpPr>
        <p:cxnSp>
          <p:nvCxnSpPr>
            <p:cNvPr id="16" name="Straight Connector 15"/>
            <p:cNvCxnSpPr/>
            <p:nvPr/>
          </p:nvCxnSpPr>
          <p:spPr bwMode="auto">
            <a:xfrm flipH="1">
              <a:off x="7049386" y="2732567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 rot="5400000" flipH="1">
            <a:off x="7757816" y="3907271"/>
            <a:ext cx="53673" cy="191386"/>
            <a:chOff x="7049386" y="2636874"/>
            <a:chExt cx="373615" cy="191386"/>
          </a:xfrm>
        </p:grpSpPr>
        <p:cxnSp>
          <p:nvCxnSpPr>
            <p:cNvPr id="19" name="Straight Connector 18"/>
            <p:cNvCxnSpPr/>
            <p:nvPr/>
          </p:nvCxnSpPr>
          <p:spPr bwMode="auto">
            <a:xfrm flipH="1">
              <a:off x="7049386" y="2732567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Right Brace 20"/>
          <p:cNvSpPr/>
          <p:nvPr/>
        </p:nvSpPr>
        <p:spPr bwMode="auto">
          <a:xfrm>
            <a:off x="7444409" y="5062578"/>
            <a:ext cx="170122" cy="46783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charset="0"/>
              <a:ea typeface="ヒラギノ角ゴ Pro W3" pitchFamily="-112" charset="-128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37445"/>
              </p:ext>
            </p:extLst>
          </p:nvPr>
        </p:nvGraphicFramePr>
        <p:xfrm>
          <a:off x="1846047" y="1885174"/>
          <a:ext cx="1837113" cy="15087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837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Mentor_ID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4639798" y="2955991"/>
            <a:ext cx="427919" cy="318977"/>
            <a:chOff x="7049386" y="5794744"/>
            <a:chExt cx="373615" cy="318977"/>
          </a:xfrm>
        </p:grpSpPr>
        <p:cxnSp>
          <p:nvCxnSpPr>
            <p:cNvPr id="24" name="Straight Connector 23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 flipH="1">
            <a:off x="3683160" y="2406299"/>
            <a:ext cx="373615" cy="191386"/>
            <a:chOff x="7049386" y="2636874"/>
            <a:chExt cx="373615" cy="191386"/>
          </a:xfrm>
        </p:grpSpPr>
        <p:cxnSp>
          <p:nvCxnSpPr>
            <p:cNvPr id="28" name="Straight Connector 27"/>
            <p:cNvCxnSpPr/>
            <p:nvPr/>
          </p:nvCxnSpPr>
          <p:spPr bwMode="auto">
            <a:xfrm flipH="1">
              <a:off x="7049386" y="2732567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0" name="Elbow Connector 29"/>
          <p:cNvCxnSpPr/>
          <p:nvPr/>
        </p:nvCxnSpPr>
        <p:spPr bwMode="auto">
          <a:xfrm>
            <a:off x="4037225" y="2493478"/>
            <a:ext cx="622123" cy="611369"/>
          </a:xfrm>
          <a:prstGeom prst="bentConnector3">
            <a:avLst>
              <a:gd name="adj1" fmla="val 4367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7784653" y="5111827"/>
            <a:ext cx="71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PK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7769302" y="3870024"/>
            <a:ext cx="15420" cy="73909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ontent Placeholder 1"/>
          <p:cNvSpPr txBox="1">
            <a:spLocks/>
          </p:cNvSpPr>
          <p:nvPr/>
        </p:nvSpPr>
        <p:spPr>
          <a:xfrm>
            <a:off x="853547" y="1041197"/>
            <a:ext cx="876657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</a:rPr>
              <a:t>The full ERD</a:t>
            </a:r>
          </a:p>
        </p:txBody>
      </p:sp>
    </p:spTree>
    <p:extLst>
      <p:ext uri="{BB962C8B-B14F-4D97-AF65-F5344CB8AC3E}">
        <p14:creationId xmlns:p14="http://schemas.microsoft.com/office/powerpoint/2010/main" val="17815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3" y="129900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Entities and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3" y="215109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Relationships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99702" y="347344"/>
            <a:ext cx="7628233" cy="58477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Data </a:t>
            </a:r>
            <a:r>
              <a:rPr lang="en-SG" dirty="0" err="1"/>
              <a:t>modeling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3" y="3003199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ERD details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93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</p:spPr>
        <p:txBody>
          <a:bodyPr/>
          <a:lstStyle/>
          <a:p>
            <a:r>
              <a:rPr lang="en-GB" sz="3200" dirty="0"/>
              <a:t>Maximum cardinality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524" y="2479622"/>
            <a:ext cx="5158120" cy="2416046"/>
          </a:xfrm>
        </p:spPr>
        <p:txBody>
          <a:bodyPr/>
          <a:lstStyle/>
          <a:p>
            <a:r>
              <a:rPr lang="en-GB" sz="1800" dirty="0"/>
              <a:t>Usually an ER diagram will have the maximum cardinality.</a:t>
            </a:r>
          </a:p>
          <a:p>
            <a:endParaRPr lang="en-GB" sz="1800" dirty="0"/>
          </a:p>
          <a:p>
            <a:r>
              <a:rPr lang="en-GB" sz="1800" dirty="0"/>
              <a:t>A student has at most one mentor</a:t>
            </a:r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A mentor might have many students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777275"/>
              </p:ext>
            </p:extLst>
          </p:nvPr>
        </p:nvGraphicFramePr>
        <p:xfrm>
          <a:off x="8566002" y="4189853"/>
          <a:ext cx="2270164" cy="190322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7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18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Trainee_ID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Mentor_ID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84550"/>
              </p:ext>
            </p:extLst>
          </p:nvPr>
        </p:nvGraphicFramePr>
        <p:xfrm>
          <a:off x="8566002" y="2178885"/>
          <a:ext cx="2228122" cy="15087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2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Mentor_ID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8192386" y="2732568"/>
            <a:ext cx="0" cy="285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8188427" y="5434567"/>
            <a:ext cx="373615" cy="318977"/>
            <a:chOff x="7049386" y="5794744"/>
            <a:chExt cx="373615" cy="318977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8192387" y="2636874"/>
            <a:ext cx="373615" cy="191386"/>
            <a:chOff x="7049386" y="2636874"/>
            <a:chExt cx="373615" cy="191386"/>
          </a:xfrm>
        </p:grpSpPr>
        <p:cxnSp>
          <p:nvCxnSpPr>
            <p:cNvPr id="13" name="Straight Connector 12"/>
            <p:cNvCxnSpPr/>
            <p:nvPr/>
          </p:nvCxnSpPr>
          <p:spPr bwMode="auto">
            <a:xfrm flipH="1">
              <a:off x="7049386" y="2732567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Straight Arrow Connector 13"/>
          <p:cNvCxnSpPr/>
          <p:nvPr/>
        </p:nvCxnSpPr>
        <p:spPr bwMode="auto">
          <a:xfrm>
            <a:off x="8098982" y="1775637"/>
            <a:ext cx="280210" cy="723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7756450" y="1424763"/>
            <a:ext cx="144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</a:p>
        </p:txBody>
      </p:sp>
    </p:spTree>
    <p:extLst>
      <p:ext uri="{BB962C8B-B14F-4D97-AF65-F5344CB8AC3E}">
        <p14:creationId xmlns:p14="http://schemas.microsoft.com/office/powerpoint/2010/main" val="405972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97" y="347545"/>
            <a:ext cx="5062793" cy="584775"/>
          </a:xfrm>
        </p:spPr>
        <p:txBody>
          <a:bodyPr/>
          <a:lstStyle/>
          <a:p>
            <a:r>
              <a:rPr lang="en-GB" sz="3200" dirty="0"/>
              <a:t>Minimum cardinality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821" y="2498651"/>
            <a:ext cx="5158120" cy="2939266"/>
          </a:xfrm>
        </p:spPr>
        <p:txBody>
          <a:bodyPr/>
          <a:lstStyle/>
          <a:p>
            <a:r>
              <a:rPr lang="en-GB" sz="1800" dirty="0"/>
              <a:t>A student has at most one mentor (maximum) but might not have any (minimum).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1800" dirty="0"/>
              <a:t>A mentor might have many students but might not have any.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314187"/>
              </p:ext>
            </p:extLst>
          </p:nvPr>
        </p:nvGraphicFramePr>
        <p:xfrm>
          <a:off x="8566002" y="4284921"/>
          <a:ext cx="2186081" cy="190322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18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18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Trainee_ID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Mentor_ID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33904"/>
              </p:ext>
            </p:extLst>
          </p:nvPr>
        </p:nvGraphicFramePr>
        <p:xfrm>
          <a:off x="8566002" y="2178885"/>
          <a:ext cx="2175570" cy="15087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175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Mentor_ID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7560487" y="2732568"/>
            <a:ext cx="0" cy="3211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oup 26"/>
          <p:cNvGrpSpPr/>
          <p:nvPr/>
        </p:nvGrpSpPr>
        <p:grpSpPr>
          <a:xfrm>
            <a:off x="8192385" y="5794745"/>
            <a:ext cx="373615" cy="318977"/>
            <a:chOff x="7049386" y="5794744"/>
            <a:chExt cx="373615" cy="318977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28"/>
          <p:cNvGrpSpPr/>
          <p:nvPr/>
        </p:nvGrpSpPr>
        <p:grpSpPr>
          <a:xfrm>
            <a:off x="7560487" y="2636874"/>
            <a:ext cx="1005514" cy="191386"/>
            <a:chOff x="7049386" y="2636874"/>
            <a:chExt cx="341859" cy="191386"/>
          </a:xfrm>
        </p:grpSpPr>
        <p:cxnSp>
          <p:nvCxnSpPr>
            <p:cNvPr id="13" name="Straight Connector 12"/>
            <p:cNvCxnSpPr/>
            <p:nvPr/>
          </p:nvCxnSpPr>
          <p:spPr bwMode="auto">
            <a:xfrm flipH="1">
              <a:off x="7049386" y="2732567"/>
              <a:ext cx="34185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Oval 15"/>
          <p:cNvSpPr/>
          <p:nvPr/>
        </p:nvSpPr>
        <p:spPr bwMode="auto">
          <a:xfrm>
            <a:off x="8098983" y="2636874"/>
            <a:ext cx="186807" cy="19138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charset="0"/>
              <a:ea typeface="ヒラギノ角ゴ Pro W3" pitchFamily="-112" charset="-128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7560488" y="5943600"/>
            <a:ext cx="6318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8145684" y="5837274"/>
            <a:ext cx="186807" cy="19138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charset="0"/>
              <a:ea typeface="ヒラギノ角ゴ Pro W3" pitchFamily="-112" charset="-128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8098982" y="1775637"/>
            <a:ext cx="280210" cy="723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7235456" y="2178886"/>
            <a:ext cx="863526" cy="4579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756450" y="1424763"/>
            <a:ext cx="144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65874" y="1746440"/>
            <a:ext cx="116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</a:p>
        </p:txBody>
      </p:sp>
    </p:spTree>
    <p:extLst>
      <p:ext uri="{BB962C8B-B14F-4D97-AF65-F5344CB8AC3E}">
        <p14:creationId xmlns:p14="http://schemas.microsoft.com/office/powerpoint/2010/main" val="17303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82" y="347545"/>
            <a:ext cx="5155981" cy="584775"/>
          </a:xfrm>
        </p:spPr>
        <p:txBody>
          <a:bodyPr/>
          <a:lstStyle/>
          <a:p>
            <a:r>
              <a:rPr lang="en-GB" sz="3200" dirty="0"/>
              <a:t>Minimum cardinality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559" y="2498651"/>
            <a:ext cx="5158120" cy="3031599"/>
          </a:xfrm>
        </p:spPr>
        <p:txBody>
          <a:bodyPr/>
          <a:lstStyle/>
          <a:p>
            <a:r>
              <a:rPr lang="en-GB" sz="1800" dirty="0"/>
              <a:t>A student has at most one mentor (maximum) and must have one (minimum).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A mentor has a maximum of many students but must have one (minimum).</a:t>
            </a:r>
          </a:p>
          <a:p>
            <a:endParaRPr lang="en-GB" sz="1800" dirty="0"/>
          </a:p>
          <a:p>
            <a:r>
              <a:rPr lang="en-GB" sz="1800" dirty="0"/>
              <a:t>Not all ER diagrams will show the minimum cardinality.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11834"/>
              </p:ext>
            </p:extLst>
          </p:nvPr>
        </p:nvGraphicFramePr>
        <p:xfrm>
          <a:off x="8612703" y="4210493"/>
          <a:ext cx="2233973" cy="190322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33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18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Trainee_ID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Mentor_ID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61047"/>
              </p:ext>
            </p:extLst>
          </p:nvPr>
        </p:nvGraphicFramePr>
        <p:xfrm>
          <a:off x="8566002" y="2178885"/>
          <a:ext cx="2228122" cy="15087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2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Mentor_ID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7560487" y="2732568"/>
            <a:ext cx="0" cy="28807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oup 26"/>
          <p:cNvGrpSpPr/>
          <p:nvPr/>
        </p:nvGrpSpPr>
        <p:grpSpPr>
          <a:xfrm>
            <a:off x="8239088" y="5464511"/>
            <a:ext cx="373615" cy="318977"/>
            <a:chOff x="7049386" y="5794744"/>
            <a:chExt cx="373615" cy="318977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28"/>
          <p:cNvGrpSpPr/>
          <p:nvPr/>
        </p:nvGrpSpPr>
        <p:grpSpPr>
          <a:xfrm>
            <a:off x="7560487" y="2636874"/>
            <a:ext cx="1005514" cy="191386"/>
            <a:chOff x="7049386" y="2636874"/>
            <a:chExt cx="341859" cy="191386"/>
          </a:xfrm>
        </p:grpSpPr>
        <p:cxnSp>
          <p:nvCxnSpPr>
            <p:cNvPr id="13" name="Straight Connector 12"/>
            <p:cNvCxnSpPr/>
            <p:nvPr/>
          </p:nvCxnSpPr>
          <p:spPr bwMode="auto">
            <a:xfrm flipH="1">
              <a:off x="7049386" y="2732567"/>
              <a:ext cx="34185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1" name="Straight Connector 20"/>
          <p:cNvCxnSpPr/>
          <p:nvPr/>
        </p:nvCxnSpPr>
        <p:spPr bwMode="auto">
          <a:xfrm flipH="1">
            <a:off x="7560488" y="5603672"/>
            <a:ext cx="678601" cy="96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8098982" y="1775637"/>
            <a:ext cx="280210" cy="723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7235456" y="2178886"/>
            <a:ext cx="863526" cy="4579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756450" y="1424763"/>
            <a:ext cx="169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65874" y="1746440"/>
            <a:ext cx="116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8192386" y="2636874"/>
            <a:ext cx="0" cy="1913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8379192" y="5443243"/>
            <a:ext cx="0" cy="3402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3294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77" y="354726"/>
            <a:ext cx="6560907" cy="584775"/>
          </a:xfrm>
        </p:spPr>
        <p:txBody>
          <a:bodyPr/>
          <a:lstStyle/>
          <a:p>
            <a:r>
              <a:rPr lang="en-GB" sz="3200" dirty="0"/>
              <a:t>Non-identifying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393" y="2496618"/>
            <a:ext cx="5158120" cy="2616101"/>
          </a:xfrm>
        </p:spPr>
        <p:txBody>
          <a:bodyPr/>
          <a:lstStyle/>
          <a:p>
            <a:r>
              <a:rPr lang="en-GB" sz="1800" dirty="0"/>
              <a:t>Each entity exists independently and has its own id.</a:t>
            </a:r>
          </a:p>
          <a:p>
            <a:endParaRPr lang="en-GB" sz="1800" dirty="0"/>
          </a:p>
          <a:p>
            <a:r>
              <a:rPr lang="en-GB" sz="1800" dirty="0"/>
              <a:t>Non-identifying relationships can be indicated with a dotted line.</a:t>
            </a:r>
          </a:p>
          <a:p>
            <a:endParaRPr lang="en-GB" sz="1800" dirty="0"/>
          </a:p>
          <a:p>
            <a:r>
              <a:rPr lang="en-GB" sz="1800" dirty="0"/>
              <a:t>Not all ER diagrams will indicate identifying vs. non-identifying relationships.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66531"/>
              </p:ext>
            </p:extLst>
          </p:nvPr>
        </p:nvGraphicFramePr>
        <p:xfrm>
          <a:off x="8566001" y="4284921"/>
          <a:ext cx="2156934" cy="190322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156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18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Trainee_ID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Mentor_ID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35280"/>
              </p:ext>
            </p:extLst>
          </p:nvPr>
        </p:nvGraphicFramePr>
        <p:xfrm>
          <a:off x="8566001" y="2178885"/>
          <a:ext cx="2156934" cy="15087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156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Mentor_ID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7854545" y="5816011"/>
            <a:ext cx="711456" cy="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854545" y="2907344"/>
            <a:ext cx="0" cy="28023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1"/>
          </p:cNvCxnSpPr>
          <p:nvPr/>
        </p:nvCxnSpPr>
        <p:spPr>
          <a:xfrm>
            <a:off x="7854545" y="2907344"/>
            <a:ext cx="711456" cy="2592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04028" y="2927712"/>
            <a:ext cx="2619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210273" y="5816011"/>
            <a:ext cx="3557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10273" y="5816011"/>
            <a:ext cx="355728" cy="2551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210273" y="5603358"/>
            <a:ext cx="355728" cy="2126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04028" y="2703443"/>
            <a:ext cx="0" cy="48503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0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734837"/>
            <a:ext cx="10354378" cy="2492990"/>
          </a:xfrm>
        </p:spPr>
        <p:txBody>
          <a:bodyPr/>
          <a:lstStyle/>
          <a:p>
            <a:r>
              <a:rPr lang="en-GB" dirty="0"/>
              <a:t>Read, understand, and produce Entity Relationship Diagrams</a:t>
            </a:r>
          </a:p>
          <a:p>
            <a:endParaRPr lang="en-GB" dirty="0"/>
          </a:p>
          <a:p>
            <a:r>
              <a:rPr lang="en-GB" dirty="0"/>
              <a:t>Explain the purpose of tables </a:t>
            </a:r>
          </a:p>
          <a:p>
            <a:endParaRPr lang="en-GB" dirty="0"/>
          </a:p>
          <a:p>
            <a:r>
              <a:rPr lang="en-GB" dirty="0"/>
              <a:t>Describe data relationships and the use of keys</a:t>
            </a:r>
          </a:p>
          <a:p>
            <a:endParaRPr lang="en-GB" dirty="0"/>
          </a:p>
          <a:p>
            <a:r>
              <a:rPr lang="en-US" dirty="0"/>
              <a:t>Understand required and optional attributes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88000"/>
            <a:ext cx="11002378" cy="461665"/>
          </a:xfrm>
        </p:spPr>
        <p:txBody>
          <a:bodyPr/>
          <a:lstStyle/>
          <a:p>
            <a:r>
              <a:rPr lang="en-GB" dirty="0"/>
              <a:t>After completing this lesson you will</a:t>
            </a:r>
          </a:p>
        </p:txBody>
      </p:sp>
    </p:spTree>
    <p:extLst>
      <p:ext uri="{BB962C8B-B14F-4D97-AF65-F5344CB8AC3E}">
        <p14:creationId xmlns:p14="http://schemas.microsoft.com/office/powerpoint/2010/main" val="38751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411" y="381000"/>
            <a:ext cx="5870501" cy="584775"/>
          </a:xfrm>
        </p:spPr>
        <p:txBody>
          <a:bodyPr/>
          <a:lstStyle/>
          <a:p>
            <a:r>
              <a:rPr lang="en-GB" sz="3200" dirty="0"/>
              <a:t>Identifying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393" y="2506617"/>
            <a:ext cx="5158120" cy="2893100"/>
          </a:xfrm>
        </p:spPr>
        <p:txBody>
          <a:bodyPr/>
          <a:lstStyle/>
          <a:p>
            <a:r>
              <a:rPr lang="en-GB" sz="1800" dirty="0"/>
              <a:t>One entity takes its identity from another entity.   In this example, order details take their identity from the order</a:t>
            </a:r>
          </a:p>
          <a:p>
            <a:endParaRPr lang="en-GB" sz="1800" dirty="0"/>
          </a:p>
          <a:p>
            <a:r>
              <a:rPr lang="en-GB" sz="1800" dirty="0"/>
              <a:t>Identifying relationships can be indicated with a solid line</a:t>
            </a:r>
          </a:p>
          <a:p>
            <a:endParaRPr lang="en-GB" sz="1800" dirty="0"/>
          </a:p>
          <a:p>
            <a:r>
              <a:rPr lang="en-GB" sz="1800" dirty="0"/>
              <a:t>Not all ER diagrams will indicate identifying vs. non-identifying relationships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4624"/>
              </p:ext>
            </p:extLst>
          </p:nvPr>
        </p:nvGraphicFramePr>
        <p:xfrm>
          <a:off x="8566002" y="4211118"/>
          <a:ext cx="2207101" cy="190322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07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189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_Details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Line_No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QtyOrdered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71581"/>
              </p:ext>
            </p:extLst>
          </p:nvPr>
        </p:nvGraphicFramePr>
        <p:xfrm>
          <a:off x="8566002" y="2178885"/>
          <a:ext cx="2217612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1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Order_ID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Order_Date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26"/>
          <p:cNvGrpSpPr/>
          <p:nvPr/>
        </p:nvGrpSpPr>
        <p:grpSpPr>
          <a:xfrm>
            <a:off x="8192386" y="4843756"/>
            <a:ext cx="373615" cy="318977"/>
            <a:chOff x="7049386" y="5794744"/>
            <a:chExt cx="373615" cy="318977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28"/>
          <p:cNvGrpSpPr/>
          <p:nvPr/>
        </p:nvGrpSpPr>
        <p:grpSpPr>
          <a:xfrm>
            <a:off x="7905307" y="2636874"/>
            <a:ext cx="660694" cy="191386"/>
            <a:chOff x="7049386" y="2636874"/>
            <a:chExt cx="341859" cy="191386"/>
          </a:xfrm>
        </p:grpSpPr>
        <p:cxnSp>
          <p:nvCxnSpPr>
            <p:cNvPr id="13" name="Straight Connector 12"/>
            <p:cNvCxnSpPr/>
            <p:nvPr/>
          </p:nvCxnSpPr>
          <p:spPr bwMode="auto">
            <a:xfrm flipH="1">
              <a:off x="7049386" y="2732567"/>
              <a:ext cx="34185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7" name="Straight Connector 26"/>
          <p:cNvCxnSpPr/>
          <p:nvPr/>
        </p:nvCxnSpPr>
        <p:spPr bwMode="auto">
          <a:xfrm>
            <a:off x="7905307" y="2732567"/>
            <a:ext cx="0" cy="22600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905307" y="4992611"/>
            <a:ext cx="28707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ight Brace 30"/>
          <p:cNvSpPr/>
          <p:nvPr/>
        </p:nvSpPr>
        <p:spPr bwMode="auto">
          <a:xfrm>
            <a:off x="9776012" y="4843756"/>
            <a:ext cx="134470" cy="318977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00630" y="4793400"/>
            <a:ext cx="5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268013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85" y="360227"/>
            <a:ext cx="8112621" cy="584775"/>
          </a:xfrm>
        </p:spPr>
        <p:txBody>
          <a:bodyPr/>
          <a:lstStyle/>
          <a:p>
            <a:r>
              <a:rPr lang="en-GB" sz="3200" dirty="0"/>
              <a:t>Foreign key to unique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490" y="2536774"/>
            <a:ext cx="5158120" cy="1631216"/>
          </a:xfrm>
        </p:spPr>
        <p:txBody>
          <a:bodyPr/>
          <a:lstStyle/>
          <a:p>
            <a:r>
              <a:rPr lang="en-GB" sz="1800" dirty="0"/>
              <a:t>Columns other than the primary key may be designated as unique</a:t>
            </a:r>
          </a:p>
          <a:p>
            <a:endParaRPr lang="en-GB" sz="1800" dirty="0"/>
          </a:p>
          <a:p>
            <a:r>
              <a:rPr lang="en-GB" sz="1800" dirty="0"/>
              <a:t>A foreign key can reference a column that is unique, known as a unique 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87866"/>
              </p:ext>
            </p:extLst>
          </p:nvPr>
        </p:nvGraphicFramePr>
        <p:xfrm>
          <a:off x="8566002" y="4211118"/>
          <a:ext cx="2249143" cy="190322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49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189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SSN                    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Tax_Year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TaxableIncome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TaxesPaid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95236"/>
              </p:ext>
            </p:extLst>
          </p:nvPr>
        </p:nvGraphicFramePr>
        <p:xfrm>
          <a:off x="8584090" y="2153485"/>
          <a:ext cx="2055726" cy="15087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55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Tax_Payers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Person_ID    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SSN                UK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26"/>
          <p:cNvGrpSpPr/>
          <p:nvPr/>
        </p:nvGrpSpPr>
        <p:grpSpPr>
          <a:xfrm>
            <a:off x="8192386" y="4843756"/>
            <a:ext cx="373615" cy="318977"/>
            <a:chOff x="7049386" y="5794744"/>
            <a:chExt cx="373615" cy="318977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28"/>
          <p:cNvGrpSpPr/>
          <p:nvPr/>
        </p:nvGrpSpPr>
        <p:grpSpPr>
          <a:xfrm>
            <a:off x="7718497" y="3259503"/>
            <a:ext cx="847503" cy="295657"/>
            <a:chOff x="7049386" y="2636874"/>
            <a:chExt cx="341859" cy="191386"/>
          </a:xfrm>
        </p:grpSpPr>
        <p:cxnSp>
          <p:nvCxnSpPr>
            <p:cNvPr id="13" name="Straight Connector 12"/>
            <p:cNvCxnSpPr/>
            <p:nvPr/>
          </p:nvCxnSpPr>
          <p:spPr bwMode="auto">
            <a:xfrm flipH="1">
              <a:off x="7049386" y="2732567"/>
              <a:ext cx="34185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9" name="Straight Connector 28"/>
          <p:cNvCxnSpPr/>
          <p:nvPr/>
        </p:nvCxnSpPr>
        <p:spPr bwMode="auto">
          <a:xfrm>
            <a:off x="7718499" y="4992611"/>
            <a:ext cx="4738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ight Brace 30"/>
          <p:cNvSpPr/>
          <p:nvPr/>
        </p:nvSpPr>
        <p:spPr bwMode="auto">
          <a:xfrm>
            <a:off x="9827172" y="4708634"/>
            <a:ext cx="83309" cy="546538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10482" y="4793400"/>
            <a:ext cx="5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PK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718498" y="3448075"/>
            <a:ext cx="0" cy="214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7722867" y="3814645"/>
            <a:ext cx="0" cy="214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7722867" y="4211117"/>
            <a:ext cx="0" cy="214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713789" y="4629585"/>
            <a:ext cx="0" cy="214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8156004" y="4864394"/>
            <a:ext cx="186807" cy="19138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charset="0"/>
              <a:ea typeface="ヒラギノ角ゴ Pro W3" pitchFamily="-112" charset="-128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8151294" y="3259503"/>
            <a:ext cx="4710" cy="3070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8147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9711786" cy="584775"/>
          </a:xfrm>
        </p:spPr>
        <p:txBody>
          <a:bodyPr/>
          <a:lstStyle/>
          <a:p>
            <a:r>
              <a:rPr lang="en-US" sz="3200" dirty="0"/>
              <a:t>Self-referential one-to-many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190" y="2505938"/>
            <a:ext cx="4756896" cy="20621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An employee may report to a manager.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manager is also an employee.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An employee may not have anyone reporting to her/him.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70550"/>
              </p:ext>
            </p:extLst>
          </p:nvPr>
        </p:nvGraphicFramePr>
        <p:xfrm>
          <a:off x="7597589" y="2097741"/>
          <a:ext cx="2837331" cy="24703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37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06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Employee_ID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PK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Last_name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Manager_ID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FK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Group 26"/>
          <p:cNvGrpSpPr/>
          <p:nvPr/>
        </p:nvGrpSpPr>
        <p:grpSpPr>
          <a:xfrm>
            <a:off x="6831542" y="2646870"/>
            <a:ext cx="766046" cy="414690"/>
            <a:chOff x="7049386" y="5794744"/>
            <a:chExt cx="373615" cy="318977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Connector 8"/>
          <p:cNvCxnSpPr/>
          <p:nvPr/>
        </p:nvCxnSpPr>
        <p:spPr bwMode="auto">
          <a:xfrm>
            <a:off x="6919672" y="4142044"/>
            <a:ext cx="3387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6974661" y="4023816"/>
            <a:ext cx="186807" cy="19138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charset="0"/>
              <a:ea typeface="ヒラギノ角ゴ Pro W3" pitchFamily="-112" charset="-128"/>
            </a:endParaRPr>
          </a:p>
        </p:txBody>
      </p:sp>
      <p:grpSp>
        <p:nvGrpSpPr>
          <p:cNvPr id="12" name="Group 28"/>
          <p:cNvGrpSpPr/>
          <p:nvPr/>
        </p:nvGrpSpPr>
        <p:grpSpPr>
          <a:xfrm>
            <a:off x="6831543" y="4046351"/>
            <a:ext cx="753035" cy="191386"/>
            <a:chOff x="7049386" y="2636874"/>
            <a:chExt cx="341859" cy="191386"/>
          </a:xfrm>
        </p:grpSpPr>
        <p:cxnSp>
          <p:nvCxnSpPr>
            <p:cNvPr id="13" name="Straight Connector 12"/>
            <p:cNvCxnSpPr/>
            <p:nvPr/>
          </p:nvCxnSpPr>
          <p:spPr bwMode="auto">
            <a:xfrm flipH="1">
              <a:off x="7049386" y="2732567"/>
              <a:ext cx="34185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Oval 14"/>
          <p:cNvSpPr/>
          <p:nvPr/>
        </p:nvSpPr>
        <p:spPr bwMode="auto">
          <a:xfrm>
            <a:off x="6940861" y="2743631"/>
            <a:ext cx="186807" cy="19138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charset="0"/>
              <a:ea typeface="ヒラギノ角ゴ Pro W3" pitchFamily="-112" charset="-12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844552" y="2854215"/>
            <a:ext cx="0" cy="127719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7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416184"/>
            <a:ext cx="8915400" cy="523220"/>
          </a:xfrm>
        </p:spPr>
        <p:txBody>
          <a:bodyPr/>
          <a:lstStyle/>
          <a:p>
            <a:r>
              <a:rPr lang="en-GB" dirty="0"/>
              <a:t>Required vs optional attributes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996" y="1901899"/>
            <a:ext cx="4115653" cy="33085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When rows of data are inserted, some column values must be filled in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Some ERDs will indicate required columns in </a:t>
            </a:r>
            <a:r>
              <a:rPr lang="en-US" sz="1800" b="1" dirty="0"/>
              <a:t>bold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 this example, the trainees </a:t>
            </a:r>
            <a:r>
              <a:rPr lang="en-US" sz="1800" dirty="0" err="1"/>
              <a:t>mentor_id</a:t>
            </a:r>
            <a:r>
              <a:rPr lang="en-US" sz="1800" dirty="0"/>
              <a:t> is optional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114588"/>
              </p:ext>
            </p:extLst>
          </p:nvPr>
        </p:nvGraphicFramePr>
        <p:xfrm>
          <a:off x="6995336" y="4092748"/>
          <a:ext cx="2036070" cy="190322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3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18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Trainee_ID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Mentor_ID</a:t>
                      </a:r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94447"/>
              </p:ext>
            </p:extLst>
          </p:nvPr>
        </p:nvGraphicFramePr>
        <p:xfrm>
          <a:off x="6995336" y="1741216"/>
          <a:ext cx="2036070" cy="149352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3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183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3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Mentor_ID   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3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3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6621721" y="2274578"/>
            <a:ext cx="0" cy="35300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6621722" y="5655733"/>
            <a:ext cx="373615" cy="318977"/>
            <a:chOff x="7049386" y="5794744"/>
            <a:chExt cx="373615" cy="318977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6621722" y="2178885"/>
            <a:ext cx="373615" cy="191386"/>
            <a:chOff x="7049386" y="2636874"/>
            <a:chExt cx="373615" cy="191386"/>
          </a:xfrm>
        </p:grpSpPr>
        <p:cxnSp>
          <p:nvCxnSpPr>
            <p:cNvPr id="12" name="Straight Connector 11"/>
            <p:cNvCxnSpPr/>
            <p:nvPr/>
          </p:nvCxnSpPr>
          <p:spPr bwMode="auto">
            <a:xfrm flipH="1">
              <a:off x="7049386" y="2732567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7999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734837"/>
            <a:ext cx="10354378" cy="39087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Tables keeps track of entities – people, places, or things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Each row holds data for two or more entities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 column represents an attribute of an entity, or table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most common mapping between parent and child tables is one to one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 primary key is a column that acts as a unique identifier for each row in a table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 foreign key value must pre-exist in the unique identifier the foreign key references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60000" y="1108973"/>
            <a:ext cx="7060553" cy="461665"/>
          </a:xfrm>
        </p:spPr>
        <p:txBody>
          <a:bodyPr/>
          <a:lstStyle/>
          <a:p>
            <a:r>
              <a:rPr lang="en-GB" dirty="0"/>
              <a:t>True or false?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484B82-33D4-4A89-8EF4-05CFD91085FC}"/>
              </a:ext>
            </a:extLst>
          </p:cNvPr>
          <p:cNvGrpSpPr>
            <a:grpSpLocks noChangeAspect="1"/>
          </p:cNvGrpSpPr>
          <p:nvPr/>
        </p:nvGrpSpPr>
        <p:grpSpPr>
          <a:xfrm>
            <a:off x="8944302" y="455333"/>
            <a:ext cx="979922" cy="1115305"/>
            <a:chOff x="4157663" y="1806575"/>
            <a:chExt cx="482600" cy="549275"/>
          </a:xfrm>
        </p:grpSpPr>
        <p:sp>
          <p:nvSpPr>
            <p:cNvPr id="6" name="Freeform 71">
              <a:extLst>
                <a:ext uri="{FF2B5EF4-FFF2-40B4-BE49-F238E27FC236}">
                  <a16:creationId xmlns:a16="http://schemas.microsoft.com/office/drawing/2014/main" id="{BA6ADF02-0C72-48F7-B271-95490777A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1806575"/>
              <a:ext cx="482600" cy="549275"/>
            </a:xfrm>
            <a:custGeom>
              <a:avLst/>
              <a:gdLst>
                <a:gd name="T0" fmla="*/ 875 w 912"/>
                <a:gd name="T1" fmla="*/ 1023 h 1037"/>
                <a:gd name="T2" fmla="*/ 850 w 912"/>
                <a:gd name="T3" fmla="*/ 1037 h 1037"/>
                <a:gd name="T4" fmla="*/ 820 w 912"/>
                <a:gd name="T5" fmla="*/ 1004 h 1037"/>
                <a:gd name="T6" fmla="*/ 749 w 912"/>
                <a:gd name="T7" fmla="*/ 870 h 1037"/>
                <a:gd name="T8" fmla="*/ 732 w 912"/>
                <a:gd name="T9" fmla="*/ 746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8 h 1037"/>
                <a:gd name="T18" fmla="*/ 731 w 912"/>
                <a:gd name="T19" fmla="*/ 112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8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0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5 h 1037"/>
                <a:gd name="T42" fmla="*/ 159 w 912"/>
                <a:gd name="T43" fmla="*/ 725 h 1037"/>
                <a:gd name="T44" fmla="*/ 182 w 912"/>
                <a:gd name="T45" fmla="*/ 745 h 1037"/>
                <a:gd name="T46" fmla="*/ 171 w 912"/>
                <a:gd name="T47" fmla="*/ 769 h 1037"/>
                <a:gd name="T48" fmla="*/ 127 w 912"/>
                <a:gd name="T49" fmla="*/ 770 h 1037"/>
                <a:gd name="T50" fmla="*/ 143 w 912"/>
                <a:gd name="T51" fmla="*/ 838 h 1037"/>
                <a:gd name="T52" fmla="*/ 143 w 912"/>
                <a:gd name="T53" fmla="*/ 880 h 1037"/>
                <a:gd name="T54" fmla="*/ 216 w 912"/>
                <a:gd name="T55" fmla="*/ 914 h 1037"/>
                <a:gd name="T56" fmla="*/ 341 w 912"/>
                <a:gd name="T57" fmla="*/ 933 h 1037"/>
                <a:gd name="T58" fmla="*/ 409 w 912"/>
                <a:gd name="T59" fmla="*/ 976 h 1037"/>
                <a:gd name="T60" fmla="*/ 425 w 912"/>
                <a:gd name="T61" fmla="*/ 1021 h 1037"/>
                <a:gd name="T62" fmla="*/ 403 w 912"/>
                <a:gd name="T63" fmla="*/ 1037 h 1037"/>
                <a:gd name="T64" fmla="*/ 381 w 912"/>
                <a:gd name="T65" fmla="*/ 1022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4 h 1037"/>
                <a:gd name="T72" fmla="*/ 99 w 912"/>
                <a:gd name="T73" fmla="*/ 901 h 1037"/>
                <a:gd name="T74" fmla="*/ 92 w 912"/>
                <a:gd name="T75" fmla="*/ 847 h 1037"/>
                <a:gd name="T76" fmla="*/ 87 w 912"/>
                <a:gd name="T77" fmla="*/ 804 h 1037"/>
                <a:gd name="T78" fmla="*/ 64 w 912"/>
                <a:gd name="T79" fmla="*/ 773 h 1037"/>
                <a:gd name="T80" fmla="*/ 65 w 912"/>
                <a:gd name="T81" fmla="*/ 747 h 1037"/>
                <a:gd name="T82" fmla="*/ 79 w 912"/>
                <a:gd name="T83" fmla="*/ 691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5 h 1037"/>
                <a:gd name="T90" fmla="*/ 108 w 912"/>
                <a:gd name="T91" fmla="*/ 289 h 1037"/>
                <a:gd name="T92" fmla="*/ 171 w 912"/>
                <a:gd name="T93" fmla="*/ 171 h 1037"/>
                <a:gd name="T94" fmla="*/ 263 w 912"/>
                <a:gd name="T95" fmla="*/ 83 h 1037"/>
                <a:gd name="T96" fmla="*/ 403 w 912"/>
                <a:gd name="T97" fmla="*/ 15 h 1037"/>
                <a:gd name="T98" fmla="*/ 531 w 912"/>
                <a:gd name="T99" fmla="*/ 0 h 1037"/>
                <a:gd name="T100" fmla="*/ 663 w 912"/>
                <a:gd name="T101" fmla="*/ 25 h 1037"/>
                <a:gd name="T102" fmla="*/ 777 w 912"/>
                <a:gd name="T103" fmla="*/ 86 h 1037"/>
                <a:gd name="T104" fmla="*/ 862 w 912"/>
                <a:gd name="T105" fmla="*/ 177 h 1037"/>
                <a:gd name="T106" fmla="*/ 907 w 912"/>
                <a:gd name="T107" fmla="*/ 298 h 1037"/>
                <a:gd name="T108" fmla="*/ 907 w 912"/>
                <a:gd name="T109" fmla="*/ 421 h 1037"/>
                <a:gd name="T110" fmla="*/ 832 w 912"/>
                <a:gd name="T111" fmla="*/ 629 h 1037"/>
                <a:gd name="T112" fmla="*/ 778 w 912"/>
                <a:gd name="T113" fmla="*/ 769 h 1037"/>
                <a:gd name="T114" fmla="*/ 804 w 912"/>
                <a:gd name="T115" fmla="*/ 874 h 1037"/>
                <a:gd name="T116" fmla="*/ 874 w 912"/>
                <a:gd name="T117" fmla="*/ 100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0"/>
                  </a:moveTo>
                  <a:lnTo>
                    <a:pt x="874" y="1000"/>
                  </a:lnTo>
                  <a:lnTo>
                    <a:pt x="876" y="1004"/>
                  </a:lnTo>
                  <a:lnTo>
                    <a:pt x="877" y="1009"/>
                  </a:lnTo>
                  <a:lnTo>
                    <a:pt x="877" y="1014"/>
                  </a:lnTo>
                  <a:lnTo>
                    <a:pt x="876" y="1018"/>
                  </a:lnTo>
                  <a:lnTo>
                    <a:pt x="875" y="1023"/>
                  </a:lnTo>
                  <a:lnTo>
                    <a:pt x="872" y="1026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7"/>
                  </a:lnTo>
                  <a:lnTo>
                    <a:pt x="831" y="1023"/>
                  </a:lnTo>
                  <a:lnTo>
                    <a:pt x="831" y="1023"/>
                  </a:lnTo>
                  <a:lnTo>
                    <a:pt x="820" y="1004"/>
                  </a:lnTo>
                  <a:lnTo>
                    <a:pt x="820" y="1004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1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1"/>
                  </a:lnTo>
                  <a:lnTo>
                    <a:pt x="738" y="833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79"/>
                  </a:lnTo>
                  <a:lnTo>
                    <a:pt x="730" y="763"/>
                  </a:lnTo>
                  <a:lnTo>
                    <a:pt x="732" y="746"/>
                  </a:lnTo>
                  <a:lnTo>
                    <a:pt x="732" y="746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79"/>
                  </a:lnTo>
                  <a:lnTo>
                    <a:pt x="763" y="658"/>
                  </a:lnTo>
                  <a:lnTo>
                    <a:pt x="785" y="613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2"/>
                  </a:lnTo>
                  <a:lnTo>
                    <a:pt x="838" y="497"/>
                  </a:lnTo>
                  <a:lnTo>
                    <a:pt x="846" y="472"/>
                  </a:lnTo>
                  <a:lnTo>
                    <a:pt x="853" y="444"/>
                  </a:lnTo>
                  <a:lnTo>
                    <a:pt x="859" y="417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6"/>
                  </a:lnTo>
                  <a:lnTo>
                    <a:pt x="864" y="356"/>
                  </a:lnTo>
                  <a:lnTo>
                    <a:pt x="863" y="338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2"/>
                  </a:lnTo>
                  <a:lnTo>
                    <a:pt x="846" y="257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1"/>
                  </a:lnTo>
                  <a:lnTo>
                    <a:pt x="810" y="188"/>
                  </a:lnTo>
                  <a:lnTo>
                    <a:pt x="801" y="176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1"/>
                  </a:lnTo>
                  <a:lnTo>
                    <a:pt x="731" y="112"/>
                  </a:lnTo>
                  <a:lnTo>
                    <a:pt x="718" y="104"/>
                  </a:lnTo>
                  <a:lnTo>
                    <a:pt x="704" y="96"/>
                  </a:lnTo>
                  <a:lnTo>
                    <a:pt x="689" y="89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8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2"/>
                  </a:lnTo>
                  <a:lnTo>
                    <a:pt x="325" y="101"/>
                  </a:lnTo>
                  <a:lnTo>
                    <a:pt x="308" y="111"/>
                  </a:lnTo>
                  <a:lnTo>
                    <a:pt x="291" y="122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4"/>
                  </a:lnTo>
                  <a:lnTo>
                    <a:pt x="232" y="174"/>
                  </a:lnTo>
                  <a:lnTo>
                    <a:pt x="221" y="187"/>
                  </a:lnTo>
                  <a:lnTo>
                    <a:pt x="210" y="200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5"/>
                  </a:lnTo>
                  <a:lnTo>
                    <a:pt x="167" y="270"/>
                  </a:lnTo>
                  <a:lnTo>
                    <a:pt x="161" y="284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5"/>
                  </a:lnTo>
                  <a:lnTo>
                    <a:pt x="145" y="360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0"/>
                  </a:lnTo>
                  <a:lnTo>
                    <a:pt x="146" y="428"/>
                  </a:lnTo>
                  <a:lnTo>
                    <a:pt x="144" y="438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0"/>
                  </a:lnTo>
                  <a:lnTo>
                    <a:pt x="97" y="538"/>
                  </a:lnTo>
                  <a:lnTo>
                    <a:pt x="68" y="593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4"/>
                  </a:lnTo>
                  <a:lnTo>
                    <a:pt x="137" y="669"/>
                  </a:lnTo>
                  <a:lnTo>
                    <a:pt x="137" y="674"/>
                  </a:lnTo>
                  <a:lnTo>
                    <a:pt x="137" y="679"/>
                  </a:lnTo>
                  <a:lnTo>
                    <a:pt x="136" y="685"/>
                  </a:lnTo>
                  <a:lnTo>
                    <a:pt x="136" y="685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5"/>
                  </a:lnTo>
                  <a:lnTo>
                    <a:pt x="182" y="750"/>
                  </a:lnTo>
                  <a:lnTo>
                    <a:pt x="182" y="750"/>
                  </a:lnTo>
                  <a:lnTo>
                    <a:pt x="182" y="754"/>
                  </a:lnTo>
                  <a:lnTo>
                    <a:pt x="180" y="759"/>
                  </a:lnTo>
                  <a:lnTo>
                    <a:pt x="178" y="763"/>
                  </a:lnTo>
                  <a:lnTo>
                    <a:pt x="175" y="766"/>
                  </a:lnTo>
                  <a:lnTo>
                    <a:pt x="171" y="769"/>
                  </a:lnTo>
                  <a:lnTo>
                    <a:pt x="167" y="771"/>
                  </a:lnTo>
                  <a:lnTo>
                    <a:pt x="162" y="773"/>
                  </a:lnTo>
                  <a:lnTo>
                    <a:pt x="158" y="773"/>
                  </a:lnTo>
                  <a:lnTo>
                    <a:pt x="158" y="773"/>
                  </a:lnTo>
                  <a:lnTo>
                    <a:pt x="144" y="772"/>
                  </a:lnTo>
                  <a:lnTo>
                    <a:pt x="127" y="770"/>
                  </a:lnTo>
                  <a:lnTo>
                    <a:pt x="127" y="770"/>
                  </a:lnTo>
                  <a:lnTo>
                    <a:pt x="136" y="776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8"/>
                  </a:lnTo>
                  <a:lnTo>
                    <a:pt x="143" y="838"/>
                  </a:lnTo>
                  <a:lnTo>
                    <a:pt x="141" y="848"/>
                  </a:lnTo>
                  <a:lnTo>
                    <a:pt x="140" y="859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09"/>
                  </a:lnTo>
                  <a:lnTo>
                    <a:pt x="216" y="914"/>
                  </a:lnTo>
                  <a:lnTo>
                    <a:pt x="235" y="917"/>
                  </a:lnTo>
                  <a:lnTo>
                    <a:pt x="268" y="924"/>
                  </a:lnTo>
                  <a:lnTo>
                    <a:pt x="268" y="924"/>
                  </a:lnTo>
                  <a:lnTo>
                    <a:pt x="288" y="927"/>
                  </a:lnTo>
                  <a:lnTo>
                    <a:pt x="309" y="929"/>
                  </a:lnTo>
                  <a:lnTo>
                    <a:pt x="330" y="931"/>
                  </a:lnTo>
                  <a:lnTo>
                    <a:pt x="341" y="933"/>
                  </a:lnTo>
                  <a:lnTo>
                    <a:pt x="351" y="936"/>
                  </a:lnTo>
                  <a:lnTo>
                    <a:pt x="361" y="939"/>
                  </a:lnTo>
                  <a:lnTo>
                    <a:pt x="371" y="943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2"/>
                  </a:lnTo>
                  <a:lnTo>
                    <a:pt x="424" y="1002"/>
                  </a:lnTo>
                  <a:lnTo>
                    <a:pt x="426" y="1007"/>
                  </a:lnTo>
                  <a:lnTo>
                    <a:pt x="426" y="1012"/>
                  </a:lnTo>
                  <a:lnTo>
                    <a:pt x="426" y="1016"/>
                  </a:lnTo>
                  <a:lnTo>
                    <a:pt x="425" y="1021"/>
                  </a:lnTo>
                  <a:lnTo>
                    <a:pt x="423" y="1025"/>
                  </a:lnTo>
                  <a:lnTo>
                    <a:pt x="420" y="1028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6"/>
                  </a:lnTo>
                  <a:lnTo>
                    <a:pt x="381" y="1022"/>
                  </a:lnTo>
                  <a:lnTo>
                    <a:pt x="381" y="1022"/>
                  </a:lnTo>
                  <a:lnTo>
                    <a:pt x="376" y="1013"/>
                  </a:lnTo>
                  <a:lnTo>
                    <a:pt x="369" y="1005"/>
                  </a:lnTo>
                  <a:lnTo>
                    <a:pt x="364" y="999"/>
                  </a:lnTo>
                  <a:lnTo>
                    <a:pt x="357" y="993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4"/>
                  </a:lnTo>
                  <a:lnTo>
                    <a:pt x="139" y="939"/>
                  </a:lnTo>
                  <a:lnTo>
                    <a:pt x="129" y="934"/>
                  </a:lnTo>
                  <a:lnTo>
                    <a:pt x="121" y="928"/>
                  </a:lnTo>
                  <a:lnTo>
                    <a:pt x="113" y="921"/>
                  </a:lnTo>
                  <a:lnTo>
                    <a:pt x="106" y="913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2"/>
                  </a:lnTo>
                  <a:lnTo>
                    <a:pt x="91" y="854"/>
                  </a:lnTo>
                  <a:lnTo>
                    <a:pt x="92" y="847"/>
                  </a:lnTo>
                  <a:lnTo>
                    <a:pt x="94" y="834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0"/>
                  </a:lnTo>
                  <a:lnTo>
                    <a:pt x="64" y="773"/>
                  </a:lnTo>
                  <a:lnTo>
                    <a:pt x="66" y="767"/>
                  </a:lnTo>
                  <a:lnTo>
                    <a:pt x="70" y="761"/>
                  </a:lnTo>
                  <a:lnTo>
                    <a:pt x="76" y="756"/>
                  </a:lnTo>
                  <a:lnTo>
                    <a:pt x="76" y="756"/>
                  </a:lnTo>
                  <a:lnTo>
                    <a:pt x="72" y="754"/>
                  </a:lnTo>
                  <a:lnTo>
                    <a:pt x="68" y="751"/>
                  </a:lnTo>
                  <a:lnTo>
                    <a:pt x="65" y="747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1"/>
                  </a:lnTo>
                  <a:lnTo>
                    <a:pt x="79" y="691"/>
                  </a:lnTo>
                  <a:lnTo>
                    <a:pt x="51" y="684"/>
                  </a:lnTo>
                  <a:lnTo>
                    <a:pt x="37" y="679"/>
                  </a:lnTo>
                  <a:lnTo>
                    <a:pt x="28" y="675"/>
                  </a:lnTo>
                  <a:lnTo>
                    <a:pt x="28" y="675"/>
                  </a:lnTo>
                  <a:lnTo>
                    <a:pt x="19" y="669"/>
                  </a:lnTo>
                  <a:lnTo>
                    <a:pt x="11" y="662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4"/>
                  </a:lnTo>
                  <a:lnTo>
                    <a:pt x="6" y="604"/>
                  </a:lnTo>
                  <a:lnTo>
                    <a:pt x="6" y="604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4"/>
                  </a:lnTo>
                  <a:lnTo>
                    <a:pt x="98" y="426"/>
                  </a:lnTo>
                  <a:lnTo>
                    <a:pt x="100" y="419"/>
                  </a:lnTo>
                  <a:lnTo>
                    <a:pt x="100" y="415"/>
                  </a:lnTo>
                  <a:lnTo>
                    <a:pt x="100" y="415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0"/>
                  </a:lnTo>
                  <a:lnTo>
                    <a:pt x="97" y="342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0"/>
                  </a:lnTo>
                  <a:lnTo>
                    <a:pt x="121" y="253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2"/>
                  </a:lnTo>
                  <a:lnTo>
                    <a:pt x="160" y="186"/>
                  </a:lnTo>
                  <a:lnTo>
                    <a:pt x="171" y="171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0"/>
                  </a:lnTo>
                  <a:lnTo>
                    <a:pt x="246" y="96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8"/>
                  </a:lnTo>
                  <a:lnTo>
                    <a:pt x="360" y="29"/>
                  </a:lnTo>
                  <a:lnTo>
                    <a:pt x="382" y="22"/>
                  </a:lnTo>
                  <a:lnTo>
                    <a:pt x="403" y="15"/>
                  </a:lnTo>
                  <a:lnTo>
                    <a:pt x="424" y="10"/>
                  </a:lnTo>
                  <a:lnTo>
                    <a:pt x="446" y="6"/>
                  </a:lnTo>
                  <a:lnTo>
                    <a:pt x="468" y="3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4"/>
                  </a:lnTo>
                  <a:lnTo>
                    <a:pt x="589" y="6"/>
                  </a:lnTo>
                  <a:lnTo>
                    <a:pt x="608" y="10"/>
                  </a:lnTo>
                  <a:lnTo>
                    <a:pt x="627" y="14"/>
                  </a:lnTo>
                  <a:lnTo>
                    <a:pt x="645" y="19"/>
                  </a:lnTo>
                  <a:lnTo>
                    <a:pt x="663" y="25"/>
                  </a:lnTo>
                  <a:lnTo>
                    <a:pt x="680" y="31"/>
                  </a:lnTo>
                  <a:lnTo>
                    <a:pt x="698" y="39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6"/>
                  </a:lnTo>
                  <a:lnTo>
                    <a:pt x="791" y="97"/>
                  </a:lnTo>
                  <a:lnTo>
                    <a:pt x="804" y="109"/>
                  </a:lnTo>
                  <a:lnTo>
                    <a:pt x="817" y="121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7"/>
                  </a:lnTo>
                  <a:lnTo>
                    <a:pt x="871" y="193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9" y="260"/>
                  </a:lnTo>
                  <a:lnTo>
                    <a:pt x="903" y="278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6"/>
                  </a:lnTo>
                  <a:lnTo>
                    <a:pt x="912" y="356"/>
                  </a:lnTo>
                  <a:lnTo>
                    <a:pt x="912" y="356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1"/>
                  </a:lnTo>
                  <a:lnTo>
                    <a:pt x="902" y="451"/>
                  </a:lnTo>
                  <a:lnTo>
                    <a:pt x="895" y="481"/>
                  </a:lnTo>
                  <a:lnTo>
                    <a:pt x="886" y="508"/>
                  </a:lnTo>
                  <a:lnTo>
                    <a:pt x="876" y="533"/>
                  </a:lnTo>
                  <a:lnTo>
                    <a:pt x="866" y="559"/>
                  </a:lnTo>
                  <a:lnTo>
                    <a:pt x="854" y="583"/>
                  </a:lnTo>
                  <a:lnTo>
                    <a:pt x="832" y="629"/>
                  </a:lnTo>
                  <a:lnTo>
                    <a:pt x="810" y="672"/>
                  </a:lnTo>
                  <a:lnTo>
                    <a:pt x="801" y="693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6"/>
                  </a:lnTo>
                  <a:lnTo>
                    <a:pt x="780" y="756"/>
                  </a:lnTo>
                  <a:lnTo>
                    <a:pt x="778" y="769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8"/>
                  </a:lnTo>
                  <a:lnTo>
                    <a:pt x="791" y="843"/>
                  </a:lnTo>
                  <a:lnTo>
                    <a:pt x="797" y="858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2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0"/>
                  </a:lnTo>
                  <a:lnTo>
                    <a:pt x="874" y="1000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2">
              <a:extLst>
                <a:ext uri="{FF2B5EF4-FFF2-40B4-BE49-F238E27FC236}">
                  <a16:creationId xmlns:a16="http://schemas.microsoft.com/office/drawing/2014/main" id="{6F087664-77DA-45B5-B952-9F0A5C225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1890713"/>
              <a:ext cx="333375" cy="261938"/>
            </a:xfrm>
            <a:custGeom>
              <a:avLst/>
              <a:gdLst>
                <a:gd name="T0" fmla="*/ 234 w 630"/>
                <a:gd name="T1" fmla="*/ 333 h 494"/>
                <a:gd name="T2" fmla="*/ 237 w 630"/>
                <a:gd name="T3" fmla="*/ 358 h 494"/>
                <a:gd name="T4" fmla="*/ 235 w 630"/>
                <a:gd name="T5" fmla="*/ 447 h 494"/>
                <a:gd name="T6" fmla="*/ 184 w 630"/>
                <a:gd name="T7" fmla="*/ 451 h 494"/>
                <a:gd name="T8" fmla="*/ 105 w 630"/>
                <a:gd name="T9" fmla="*/ 494 h 494"/>
                <a:gd name="T10" fmla="*/ 76 w 630"/>
                <a:gd name="T11" fmla="*/ 451 h 494"/>
                <a:gd name="T12" fmla="*/ 0 w 630"/>
                <a:gd name="T13" fmla="*/ 405 h 494"/>
                <a:gd name="T14" fmla="*/ 22 w 630"/>
                <a:gd name="T15" fmla="*/ 358 h 494"/>
                <a:gd name="T16" fmla="*/ 0 w 630"/>
                <a:gd name="T17" fmla="*/ 312 h 494"/>
                <a:gd name="T18" fmla="*/ 66 w 630"/>
                <a:gd name="T19" fmla="*/ 272 h 494"/>
                <a:gd name="T20" fmla="*/ 105 w 630"/>
                <a:gd name="T21" fmla="*/ 223 h 494"/>
                <a:gd name="T22" fmla="*/ 172 w 630"/>
                <a:gd name="T23" fmla="*/ 259 h 494"/>
                <a:gd name="T24" fmla="*/ 205 w 630"/>
                <a:gd name="T25" fmla="*/ 280 h 494"/>
                <a:gd name="T26" fmla="*/ 379 w 630"/>
                <a:gd name="T27" fmla="*/ 119 h 494"/>
                <a:gd name="T28" fmla="*/ 411 w 630"/>
                <a:gd name="T29" fmla="*/ 107 h 494"/>
                <a:gd name="T30" fmla="*/ 445 w 630"/>
                <a:gd name="T31" fmla="*/ 107 h 494"/>
                <a:gd name="T32" fmla="*/ 477 w 630"/>
                <a:gd name="T33" fmla="*/ 119 h 494"/>
                <a:gd name="T34" fmla="*/ 497 w 630"/>
                <a:gd name="T35" fmla="*/ 138 h 494"/>
                <a:gd name="T36" fmla="*/ 514 w 630"/>
                <a:gd name="T37" fmla="*/ 169 h 494"/>
                <a:gd name="T38" fmla="*/ 517 w 630"/>
                <a:gd name="T39" fmla="*/ 202 h 494"/>
                <a:gd name="T40" fmla="*/ 506 w 630"/>
                <a:gd name="T41" fmla="*/ 236 h 494"/>
                <a:gd name="T42" fmla="*/ 491 w 630"/>
                <a:gd name="T43" fmla="*/ 257 h 494"/>
                <a:gd name="T44" fmla="*/ 461 w 630"/>
                <a:gd name="T45" fmla="*/ 276 h 494"/>
                <a:gd name="T46" fmla="*/ 427 w 630"/>
                <a:gd name="T47" fmla="*/ 283 h 494"/>
                <a:gd name="T48" fmla="*/ 394 w 630"/>
                <a:gd name="T49" fmla="*/ 276 h 494"/>
                <a:gd name="T50" fmla="*/ 365 w 630"/>
                <a:gd name="T51" fmla="*/ 257 h 494"/>
                <a:gd name="T52" fmla="*/ 348 w 630"/>
                <a:gd name="T53" fmla="*/ 236 h 494"/>
                <a:gd name="T54" fmla="*/ 339 w 630"/>
                <a:gd name="T55" fmla="*/ 202 h 494"/>
                <a:gd name="T56" fmla="*/ 342 w 630"/>
                <a:gd name="T57" fmla="*/ 169 h 494"/>
                <a:gd name="T58" fmla="*/ 359 w 630"/>
                <a:gd name="T59" fmla="*/ 138 h 494"/>
                <a:gd name="T60" fmla="*/ 495 w 630"/>
                <a:gd name="T61" fmla="*/ 0 h 494"/>
                <a:gd name="T62" fmla="*/ 544 w 630"/>
                <a:gd name="T63" fmla="*/ 93 h 494"/>
                <a:gd name="T64" fmla="*/ 566 w 630"/>
                <a:gd name="T65" fmla="*/ 126 h 494"/>
                <a:gd name="T66" fmla="*/ 630 w 630"/>
                <a:gd name="T67" fmla="*/ 156 h 494"/>
                <a:gd name="T68" fmla="*/ 573 w 630"/>
                <a:gd name="T69" fmla="*/ 244 h 494"/>
                <a:gd name="T70" fmla="*/ 556 w 630"/>
                <a:gd name="T71" fmla="*/ 279 h 494"/>
                <a:gd name="T72" fmla="*/ 562 w 630"/>
                <a:gd name="T73" fmla="*/ 350 h 494"/>
                <a:gd name="T74" fmla="*/ 458 w 630"/>
                <a:gd name="T75" fmla="*/ 345 h 494"/>
                <a:gd name="T76" fmla="*/ 418 w 630"/>
                <a:gd name="T77" fmla="*/ 348 h 494"/>
                <a:gd name="T78" fmla="*/ 360 w 630"/>
                <a:gd name="T79" fmla="*/ 389 h 494"/>
                <a:gd name="T80" fmla="*/ 312 w 630"/>
                <a:gd name="T81" fmla="*/ 296 h 494"/>
                <a:gd name="T82" fmla="*/ 290 w 630"/>
                <a:gd name="T83" fmla="*/ 262 h 494"/>
                <a:gd name="T84" fmla="*/ 225 w 630"/>
                <a:gd name="T85" fmla="*/ 233 h 494"/>
                <a:gd name="T86" fmla="*/ 282 w 630"/>
                <a:gd name="T87" fmla="*/ 145 h 494"/>
                <a:gd name="T88" fmla="*/ 300 w 630"/>
                <a:gd name="T89" fmla="*/ 109 h 494"/>
                <a:gd name="T90" fmla="*/ 293 w 630"/>
                <a:gd name="T91" fmla="*/ 38 h 494"/>
                <a:gd name="T92" fmla="*/ 398 w 630"/>
                <a:gd name="T93" fmla="*/ 43 h 494"/>
                <a:gd name="T94" fmla="*/ 438 w 630"/>
                <a:gd name="T95" fmla="*/ 40 h 494"/>
                <a:gd name="T96" fmla="*/ 467 w 630"/>
                <a:gd name="T97" fmla="*/ 45 h 494"/>
                <a:gd name="T98" fmla="*/ 142 w 630"/>
                <a:gd name="T99" fmla="*/ 300 h 494"/>
                <a:gd name="T100" fmla="*/ 179 w 630"/>
                <a:gd name="T101" fmla="*/ 325 h 494"/>
                <a:gd name="T102" fmla="*/ 191 w 630"/>
                <a:gd name="T103" fmla="*/ 358 h 494"/>
                <a:gd name="T104" fmla="*/ 185 w 630"/>
                <a:gd name="T105" fmla="*/ 382 h 494"/>
                <a:gd name="T106" fmla="*/ 153 w 630"/>
                <a:gd name="T107" fmla="*/ 413 h 494"/>
                <a:gd name="T108" fmla="*/ 130 w 630"/>
                <a:gd name="T109" fmla="*/ 418 h 494"/>
                <a:gd name="T110" fmla="*/ 96 w 630"/>
                <a:gd name="T111" fmla="*/ 408 h 494"/>
                <a:gd name="T112" fmla="*/ 71 w 630"/>
                <a:gd name="T113" fmla="*/ 370 h 494"/>
                <a:gd name="T114" fmla="*/ 71 w 630"/>
                <a:gd name="T115" fmla="*/ 352 h 494"/>
                <a:gd name="T116" fmla="*/ 88 w 630"/>
                <a:gd name="T117" fmla="*/ 316 h 494"/>
                <a:gd name="T118" fmla="*/ 124 w 630"/>
                <a:gd name="T119" fmla="*/ 29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0" h="494">
                  <a:moveTo>
                    <a:pt x="205" y="280"/>
                  </a:moveTo>
                  <a:lnTo>
                    <a:pt x="235" y="269"/>
                  </a:lnTo>
                  <a:lnTo>
                    <a:pt x="259" y="312"/>
                  </a:lnTo>
                  <a:lnTo>
                    <a:pt x="234" y="333"/>
                  </a:lnTo>
                  <a:lnTo>
                    <a:pt x="234" y="333"/>
                  </a:lnTo>
                  <a:lnTo>
                    <a:pt x="237" y="345"/>
                  </a:lnTo>
                  <a:lnTo>
                    <a:pt x="237" y="358"/>
                  </a:lnTo>
                  <a:lnTo>
                    <a:pt x="237" y="358"/>
                  </a:lnTo>
                  <a:lnTo>
                    <a:pt x="237" y="371"/>
                  </a:lnTo>
                  <a:lnTo>
                    <a:pt x="234" y="384"/>
                  </a:lnTo>
                  <a:lnTo>
                    <a:pt x="259" y="405"/>
                  </a:lnTo>
                  <a:lnTo>
                    <a:pt x="235" y="447"/>
                  </a:lnTo>
                  <a:lnTo>
                    <a:pt x="205" y="436"/>
                  </a:lnTo>
                  <a:lnTo>
                    <a:pt x="205" y="436"/>
                  </a:lnTo>
                  <a:lnTo>
                    <a:pt x="195" y="444"/>
                  </a:lnTo>
                  <a:lnTo>
                    <a:pt x="184" y="451"/>
                  </a:lnTo>
                  <a:lnTo>
                    <a:pt x="172" y="456"/>
                  </a:lnTo>
                  <a:lnTo>
                    <a:pt x="160" y="462"/>
                  </a:lnTo>
                  <a:lnTo>
                    <a:pt x="154" y="494"/>
                  </a:lnTo>
                  <a:lnTo>
                    <a:pt x="105" y="494"/>
                  </a:lnTo>
                  <a:lnTo>
                    <a:pt x="100" y="462"/>
                  </a:lnTo>
                  <a:lnTo>
                    <a:pt x="100" y="462"/>
                  </a:lnTo>
                  <a:lnTo>
                    <a:pt x="88" y="456"/>
                  </a:lnTo>
                  <a:lnTo>
                    <a:pt x="76" y="451"/>
                  </a:lnTo>
                  <a:lnTo>
                    <a:pt x="66" y="444"/>
                  </a:lnTo>
                  <a:lnTo>
                    <a:pt x="56" y="436"/>
                  </a:lnTo>
                  <a:lnTo>
                    <a:pt x="24" y="447"/>
                  </a:lnTo>
                  <a:lnTo>
                    <a:pt x="0" y="405"/>
                  </a:lnTo>
                  <a:lnTo>
                    <a:pt x="25" y="384"/>
                  </a:lnTo>
                  <a:lnTo>
                    <a:pt x="25" y="384"/>
                  </a:lnTo>
                  <a:lnTo>
                    <a:pt x="23" y="371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23" y="345"/>
                  </a:lnTo>
                  <a:lnTo>
                    <a:pt x="25" y="333"/>
                  </a:lnTo>
                  <a:lnTo>
                    <a:pt x="0" y="312"/>
                  </a:lnTo>
                  <a:lnTo>
                    <a:pt x="24" y="269"/>
                  </a:lnTo>
                  <a:lnTo>
                    <a:pt x="56" y="280"/>
                  </a:lnTo>
                  <a:lnTo>
                    <a:pt x="56" y="280"/>
                  </a:lnTo>
                  <a:lnTo>
                    <a:pt x="66" y="272"/>
                  </a:lnTo>
                  <a:lnTo>
                    <a:pt x="76" y="265"/>
                  </a:lnTo>
                  <a:lnTo>
                    <a:pt x="88" y="259"/>
                  </a:lnTo>
                  <a:lnTo>
                    <a:pt x="100" y="255"/>
                  </a:lnTo>
                  <a:lnTo>
                    <a:pt x="105" y="223"/>
                  </a:lnTo>
                  <a:lnTo>
                    <a:pt x="154" y="223"/>
                  </a:lnTo>
                  <a:lnTo>
                    <a:pt x="160" y="255"/>
                  </a:lnTo>
                  <a:lnTo>
                    <a:pt x="160" y="255"/>
                  </a:lnTo>
                  <a:lnTo>
                    <a:pt x="172" y="259"/>
                  </a:lnTo>
                  <a:lnTo>
                    <a:pt x="184" y="265"/>
                  </a:lnTo>
                  <a:lnTo>
                    <a:pt x="195" y="272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65" y="132"/>
                  </a:moveTo>
                  <a:lnTo>
                    <a:pt x="365" y="132"/>
                  </a:lnTo>
                  <a:lnTo>
                    <a:pt x="372" y="125"/>
                  </a:lnTo>
                  <a:lnTo>
                    <a:pt x="379" y="119"/>
                  </a:lnTo>
                  <a:lnTo>
                    <a:pt x="386" y="115"/>
                  </a:lnTo>
                  <a:lnTo>
                    <a:pt x="394" y="111"/>
                  </a:lnTo>
                  <a:lnTo>
                    <a:pt x="402" y="109"/>
                  </a:lnTo>
                  <a:lnTo>
                    <a:pt x="411" y="107"/>
                  </a:lnTo>
                  <a:lnTo>
                    <a:pt x="419" y="105"/>
                  </a:lnTo>
                  <a:lnTo>
                    <a:pt x="427" y="105"/>
                  </a:lnTo>
                  <a:lnTo>
                    <a:pt x="437" y="105"/>
                  </a:lnTo>
                  <a:lnTo>
                    <a:pt x="445" y="107"/>
                  </a:lnTo>
                  <a:lnTo>
                    <a:pt x="453" y="109"/>
                  </a:lnTo>
                  <a:lnTo>
                    <a:pt x="461" y="111"/>
                  </a:lnTo>
                  <a:lnTo>
                    <a:pt x="469" y="115"/>
                  </a:lnTo>
                  <a:lnTo>
                    <a:pt x="477" y="119"/>
                  </a:lnTo>
                  <a:lnTo>
                    <a:pt x="484" y="125"/>
                  </a:lnTo>
                  <a:lnTo>
                    <a:pt x="491" y="132"/>
                  </a:lnTo>
                  <a:lnTo>
                    <a:pt x="491" y="132"/>
                  </a:lnTo>
                  <a:lnTo>
                    <a:pt x="497" y="138"/>
                  </a:lnTo>
                  <a:lnTo>
                    <a:pt x="502" y="145"/>
                  </a:lnTo>
                  <a:lnTo>
                    <a:pt x="506" y="153"/>
                  </a:lnTo>
                  <a:lnTo>
                    <a:pt x="510" y="161"/>
                  </a:lnTo>
                  <a:lnTo>
                    <a:pt x="514" y="169"/>
                  </a:lnTo>
                  <a:lnTo>
                    <a:pt x="516" y="177"/>
                  </a:lnTo>
                  <a:lnTo>
                    <a:pt x="517" y="185"/>
                  </a:lnTo>
                  <a:lnTo>
                    <a:pt x="517" y="194"/>
                  </a:lnTo>
                  <a:lnTo>
                    <a:pt x="517" y="202"/>
                  </a:lnTo>
                  <a:lnTo>
                    <a:pt x="516" y="211"/>
                  </a:lnTo>
                  <a:lnTo>
                    <a:pt x="514" y="220"/>
                  </a:lnTo>
                  <a:lnTo>
                    <a:pt x="510" y="228"/>
                  </a:lnTo>
                  <a:lnTo>
                    <a:pt x="506" y="236"/>
                  </a:lnTo>
                  <a:lnTo>
                    <a:pt x="502" y="243"/>
                  </a:lnTo>
                  <a:lnTo>
                    <a:pt x="497" y="250"/>
                  </a:lnTo>
                  <a:lnTo>
                    <a:pt x="491" y="257"/>
                  </a:lnTo>
                  <a:lnTo>
                    <a:pt x="491" y="257"/>
                  </a:lnTo>
                  <a:lnTo>
                    <a:pt x="484" y="263"/>
                  </a:lnTo>
                  <a:lnTo>
                    <a:pt x="477" y="268"/>
                  </a:lnTo>
                  <a:lnTo>
                    <a:pt x="469" y="273"/>
                  </a:lnTo>
                  <a:lnTo>
                    <a:pt x="461" y="276"/>
                  </a:lnTo>
                  <a:lnTo>
                    <a:pt x="453" y="279"/>
                  </a:lnTo>
                  <a:lnTo>
                    <a:pt x="445" y="281"/>
                  </a:lnTo>
                  <a:lnTo>
                    <a:pt x="437" y="282"/>
                  </a:lnTo>
                  <a:lnTo>
                    <a:pt x="427" y="283"/>
                  </a:lnTo>
                  <a:lnTo>
                    <a:pt x="419" y="282"/>
                  </a:lnTo>
                  <a:lnTo>
                    <a:pt x="411" y="281"/>
                  </a:lnTo>
                  <a:lnTo>
                    <a:pt x="402" y="279"/>
                  </a:lnTo>
                  <a:lnTo>
                    <a:pt x="394" y="276"/>
                  </a:lnTo>
                  <a:lnTo>
                    <a:pt x="386" y="273"/>
                  </a:lnTo>
                  <a:lnTo>
                    <a:pt x="379" y="268"/>
                  </a:lnTo>
                  <a:lnTo>
                    <a:pt x="372" y="263"/>
                  </a:lnTo>
                  <a:lnTo>
                    <a:pt x="365" y="257"/>
                  </a:lnTo>
                  <a:lnTo>
                    <a:pt x="365" y="257"/>
                  </a:lnTo>
                  <a:lnTo>
                    <a:pt x="359" y="250"/>
                  </a:lnTo>
                  <a:lnTo>
                    <a:pt x="354" y="243"/>
                  </a:lnTo>
                  <a:lnTo>
                    <a:pt x="348" y="236"/>
                  </a:lnTo>
                  <a:lnTo>
                    <a:pt x="345" y="228"/>
                  </a:lnTo>
                  <a:lnTo>
                    <a:pt x="342" y="220"/>
                  </a:lnTo>
                  <a:lnTo>
                    <a:pt x="340" y="211"/>
                  </a:lnTo>
                  <a:lnTo>
                    <a:pt x="339" y="202"/>
                  </a:lnTo>
                  <a:lnTo>
                    <a:pt x="338" y="194"/>
                  </a:lnTo>
                  <a:lnTo>
                    <a:pt x="339" y="185"/>
                  </a:lnTo>
                  <a:lnTo>
                    <a:pt x="340" y="177"/>
                  </a:lnTo>
                  <a:lnTo>
                    <a:pt x="342" y="169"/>
                  </a:lnTo>
                  <a:lnTo>
                    <a:pt x="345" y="161"/>
                  </a:lnTo>
                  <a:lnTo>
                    <a:pt x="348" y="153"/>
                  </a:lnTo>
                  <a:lnTo>
                    <a:pt x="354" y="145"/>
                  </a:lnTo>
                  <a:lnTo>
                    <a:pt x="359" y="138"/>
                  </a:lnTo>
                  <a:lnTo>
                    <a:pt x="365" y="132"/>
                  </a:lnTo>
                  <a:lnTo>
                    <a:pt x="365" y="132"/>
                  </a:lnTo>
                  <a:close/>
                  <a:moveTo>
                    <a:pt x="467" y="45"/>
                  </a:moveTo>
                  <a:lnTo>
                    <a:pt x="495" y="0"/>
                  </a:lnTo>
                  <a:lnTo>
                    <a:pt x="562" y="38"/>
                  </a:lnTo>
                  <a:lnTo>
                    <a:pt x="537" y="86"/>
                  </a:lnTo>
                  <a:lnTo>
                    <a:pt x="537" y="86"/>
                  </a:lnTo>
                  <a:lnTo>
                    <a:pt x="544" y="93"/>
                  </a:lnTo>
                  <a:lnTo>
                    <a:pt x="550" y="101"/>
                  </a:lnTo>
                  <a:lnTo>
                    <a:pt x="556" y="109"/>
                  </a:lnTo>
                  <a:lnTo>
                    <a:pt x="561" y="117"/>
                  </a:lnTo>
                  <a:lnTo>
                    <a:pt x="566" y="126"/>
                  </a:lnTo>
                  <a:lnTo>
                    <a:pt x="570" y="136"/>
                  </a:lnTo>
                  <a:lnTo>
                    <a:pt x="573" y="145"/>
                  </a:lnTo>
                  <a:lnTo>
                    <a:pt x="576" y="154"/>
                  </a:lnTo>
                  <a:lnTo>
                    <a:pt x="630" y="156"/>
                  </a:lnTo>
                  <a:lnTo>
                    <a:pt x="630" y="233"/>
                  </a:lnTo>
                  <a:lnTo>
                    <a:pt x="576" y="235"/>
                  </a:lnTo>
                  <a:lnTo>
                    <a:pt x="576" y="235"/>
                  </a:lnTo>
                  <a:lnTo>
                    <a:pt x="573" y="244"/>
                  </a:lnTo>
                  <a:lnTo>
                    <a:pt x="570" y="253"/>
                  </a:lnTo>
                  <a:lnTo>
                    <a:pt x="566" y="262"/>
                  </a:lnTo>
                  <a:lnTo>
                    <a:pt x="561" y="270"/>
                  </a:lnTo>
                  <a:lnTo>
                    <a:pt x="556" y="279"/>
                  </a:lnTo>
                  <a:lnTo>
                    <a:pt x="550" y="287"/>
                  </a:lnTo>
                  <a:lnTo>
                    <a:pt x="544" y="296"/>
                  </a:lnTo>
                  <a:lnTo>
                    <a:pt x="537" y="303"/>
                  </a:lnTo>
                  <a:lnTo>
                    <a:pt x="562" y="350"/>
                  </a:lnTo>
                  <a:lnTo>
                    <a:pt x="495" y="389"/>
                  </a:lnTo>
                  <a:lnTo>
                    <a:pt x="467" y="343"/>
                  </a:lnTo>
                  <a:lnTo>
                    <a:pt x="467" y="343"/>
                  </a:lnTo>
                  <a:lnTo>
                    <a:pt x="458" y="345"/>
                  </a:lnTo>
                  <a:lnTo>
                    <a:pt x="448" y="347"/>
                  </a:lnTo>
                  <a:lnTo>
                    <a:pt x="438" y="348"/>
                  </a:lnTo>
                  <a:lnTo>
                    <a:pt x="427" y="348"/>
                  </a:lnTo>
                  <a:lnTo>
                    <a:pt x="418" y="348"/>
                  </a:lnTo>
                  <a:lnTo>
                    <a:pt x="408" y="347"/>
                  </a:lnTo>
                  <a:lnTo>
                    <a:pt x="398" y="345"/>
                  </a:lnTo>
                  <a:lnTo>
                    <a:pt x="389" y="343"/>
                  </a:lnTo>
                  <a:lnTo>
                    <a:pt x="360" y="389"/>
                  </a:lnTo>
                  <a:lnTo>
                    <a:pt x="293" y="350"/>
                  </a:lnTo>
                  <a:lnTo>
                    <a:pt x="319" y="303"/>
                  </a:lnTo>
                  <a:lnTo>
                    <a:pt x="319" y="303"/>
                  </a:lnTo>
                  <a:lnTo>
                    <a:pt x="312" y="296"/>
                  </a:lnTo>
                  <a:lnTo>
                    <a:pt x="305" y="287"/>
                  </a:lnTo>
                  <a:lnTo>
                    <a:pt x="300" y="279"/>
                  </a:lnTo>
                  <a:lnTo>
                    <a:pt x="294" y="270"/>
                  </a:lnTo>
                  <a:lnTo>
                    <a:pt x="290" y="262"/>
                  </a:lnTo>
                  <a:lnTo>
                    <a:pt x="286" y="253"/>
                  </a:lnTo>
                  <a:lnTo>
                    <a:pt x="282" y="244"/>
                  </a:lnTo>
                  <a:lnTo>
                    <a:pt x="280" y="235"/>
                  </a:lnTo>
                  <a:lnTo>
                    <a:pt x="225" y="233"/>
                  </a:lnTo>
                  <a:lnTo>
                    <a:pt x="225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2" y="145"/>
                  </a:lnTo>
                  <a:lnTo>
                    <a:pt x="286" y="136"/>
                  </a:lnTo>
                  <a:lnTo>
                    <a:pt x="290" y="126"/>
                  </a:lnTo>
                  <a:lnTo>
                    <a:pt x="294" y="117"/>
                  </a:lnTo>
                  <a:lnTo>
                    <a:pt x="300" y="109"/>
                  </a:lnTo>
                  <a:lnTo>
                    <a:pt x="305" y="101"/>
                  </a:lnTo>
                  <a:lnTo>
                    <a:pt x="312" y="93"/>
                  </a:lnTo>
                  <a:lnTo>
                    <a:pt x="319" y="86"/>
                  </a:lnTo>
                  <a:lnTo>
                    <a:pt x="293" y="38"/>
                  </a:lnTo>
                  <a:lnTo>
                    <a:pt x="360" y="0"/>
                  </a:lnTo>
                  <a:lnTo>
                    <a:pt x="389" y="45"/>
                  </a:lnTo>
                  <a:lnTo>
                    <a:pt x="389" y="45"/>
                  </a:lnTo>
                  <a:lnTo>
                    <a:pt x="398" y="43"/>
                  </a:lnTo>
                  <a:lnTo>
                    <a:pt x="408" y="41"/>
                  </a:lnTo>
                  <a:lnTo>
                    <a:pt x="418" y="40"/>
                  </a:lnTo>
                  <a:lnTo>
                    <a:pt x="427" y="40"/>
                  </a:lnTo>
                  <a:lnTo>
                    <a:pt x="438" y="40"/>
                  </a:lnTo>
                  <a:lnTo>
                    <a:pt x="448" y="41"/>
                  </a:lnTo>
                  <a:lnTo>
                    <a:pt x="458" y="43"/>
                  </a:lnTo>
                  <a:lnTo>
                    <a:pt x="467" y="45"/>
                  </a:lnTo>
                  <a:lnTo>
                    <a:pt x="467" y="45"/>
                  </a:lnTo>
                  <a:close/>
                  <a:moveTo>
                    <a:pt x="130" y="299"/>
                  </a:moveTo>
                  <a:lnTo>
                    <a:pt x="130" y="299"/>
                  </a:lnTo>
                  <a:lnTo>
                    <a:pt x="136" y="299"/>
                  </a:lnTo>
                  <a:lnTo>
                    <a:pt x="142" y="300"/>
                  </a:lnTo>
                  <a:lnTo>
                    <a:pt x="153" y="303"/>
                  </a:lnTo>
                  <a:lnTo>
                    <a:pt x="163" y="309"/>
                  </a:lnTo>
                  <a:lnTo>
                    <a:pt x="172" y="316"/>
                  </a:lnTo>
                  <a:lnTo>
                    <a:pt x="179" y="325"/>
                  </a:lnTo>
                  <a:lnTo>
                    <a:pt x="185" y="335"/>
                  </a:lnTo>
                  <a:lnTo>
                    <a:pt x="188" y="346"/>
                  </a:lnTo>
                  <a:lnTo>
                    <a:pt x="189" y="352"/>
                  </a:lnTo>
                  <a:lnTo>
                    <a:pt x="191" y="358"/>
                  </a:lnTo>
                  <a:lnTo>
                    <a:pt x="191" y="358"/>
                  </a:lnTo>
                  <a:lnTo>
                    <a:pt x="189" y="364"/>
                  </a:lnTo>
                  <a:lnTo>
                    <a:pt x="188" y="370"/>
                  </a:lnTo>
                  <a:lnTo>
                    <a:pt x="185" y="382"/>
                  </a:lnTo>
                  <a:lnTo>
                    <a:pt x="179" y="392"/>
                  </a:lnTo>
                  <a:lnTo>
                    <a:pt x="172" y="401"/>
                  </a:lnTo>
                  <a:lnTo>
                    <a:pt x="163" y="408"/>
                  </a:lnTo>
                  <a:lnTo>
                    <a:pt x="153" y="413"/>
                  </a:lnTo>
                  <a:lnTo>
                    <a:pt x="142" y="417"/>
                  </a:lnTo>
                  <a:lnTo>
                    <a:pt x="136" y="418"/>
                  </a:lnTo>
                  <a:lnTo>
                    <a:pt x="130" y="418"/>
                  </a:lnTo>
                  <a:lnTo>
                    <a:pt x="130" y="418"/>
                  </a:lnTo>
                  <a:lnTo>
                    <a:pt x="124" y="418"/>
                  </a:lnTo>
                  <a:lnTo>
                    <a:pt x="118" y="417"/>
                  </a:lnTo>
                  <a:lnTo>
                    <a:pt x="106" y="413"/>
                  </a:lnTo>
                  <a:lnTo>
                    <a:pt x="96" y="408"/>
                  </a:lnTo>
                  <a:lnTo>
                    <a:pt x="88" y="401"/>
                  </a:lnTo>
                  <a:lnTo>
                    <a:pt x="80" y="392"/>
                  </a:lnTo>
                  <a:lnTo>
                    <a:pt x="75" y="382"/>
                  </a:lnTo>
                  <a:lnTo>
                    <a:pt x="71" y="370"/>
                  </a:lnTo>
                  <a:lnTo>
                    <a:pt x="71" y="364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1" y="352"/>
                  </a:lnTo>
                  <a:lnTo>
                    <a:pt x="71" y="346"/>
                  </a:lnTo>
                  <a:lnTo>
                    <a:pt x="75" y="335"/>
                  </a:lnTo>
                  <a:lnTo>
                    <a:pt x="80" y="325"/>
                  </a:lnTo>
                  <a:lnTo>
                    <a:pt x="88" y="316"/>
                  </a:lnTo>
                  <a:lnTo>
                    <a:pt x="96" y="309"/>
                  </a:lnTo>
                  <a:lnTo>
                    <a:pt x="106" y="303"/>
                  </a:lnTo>
                  <a:lnTo>
                    <a:pt x="118" y="300"/>
                  </a:lnTo>
                  <a:lnTo>
                    <a:pt x="124" y="299"/>
                  </a:lnTo>
                  <a:lnTo>
                    <a:pt x="130" y="299"/>
                  </a:lnTo>
                  <a:lnTo>
                    <a:pt x="130" y="29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199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01658" y="2155834"/>
            <a:ext cx="7376245" cy="1723549"/>
          </a:xfrm>
        </p:spPr>
        <p:txBody>
          <a:bodyPr/>
          <a:lstStyle/>
          <a:p>
            <a:r>
              <a:rPr lang="en-GB" sz="2400" dirty="0"/>
              <a:t>Read, understand, and produce Entity Relationship Diagrams, or ERDs</a:t>
            </a:r>
          </a:p>
          <a:p>
            <a:r>
              <a:rPr lang="en-GB" sz="2400" dirty="0"/>
              <a:t>Describe data relationships and the use of keys</a:t>
            </a:r>
          </a:p>
          <a:p>
            <a:r>
              <a:rPr lang="en-US" sz="2400" dirty="0"/>
              <a:t>Understand required vs optional columns.</a:t>
            </a:r>
            <a:endParaRPr lang="en-GB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88000"/>
            <a:ext cx="11002378" cy="461665"/>
          </a:xfrm>
        </p:spPr>
        <p:txBody>
          <a:bodyPr/>
          <a:lstStyle/>
          <a:p>
            <a:r>
              <a:rPr lang="en-GB" dirty="0"/>
              <a:t>In this lesson you learned how to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697C2A90-2641-47B8-8111-9E852094AFB2}"/>
              </a:ext>
            </a:extLst>
          </p:cNvPr>
          <p:cNvGrpSpPr/>
          <p:nvPr/>
        </p:nvGrpSpPr>
        <p:grpSpPr>
          <a:xfrm>
            <a:off x="774877" y="2290342"/>
            <a:ext cx="2223136" cy="2447925"/>
            <a:chOff x="5385543" y="3650456"/>
            <a:chExt cx="2223136" cy="2447925"/>
          </a:xfrm>
          <a:solidFill>
            <a:srgbClr val="00A4F6"/>
          </a:solidFill>
        </p:grpSpPr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id="{4FA94625-2514-467B-9D8D-C46B2DCE326C}"/>
                </a:ext>
              </a:extLst>
            </p:cNvPr>
            <p:cNvSpPr/>
            <p:nvPr/>
          </p:nvSpPr>
          <p:spPr>
            <a:xfrm>
              <a:off x="5385543" y="3650456"/>
              <a:ext cx="1524000" cy="2447925"/>
            </a:xfrm>
            <a:custGeom>
              <a:avLst/>
              <a:gdLst>
                <a:gd name="connsiteX0" fmla="*/ 1108284 w 1524000"/>
                <a:gd name="connsiteY0" fmla="*/ 769144 h 2447925"/>
                <a:gd name="connsiteX1" fmla="*/ 873017 w 1524000"/>
                <a:gd name="connsiteY1" fmla="*/ 553879 h 2447925"/>
                <a:gd name="connsiteX2" fmla="*/ 845394 w 1524000"/>
                <a:gd name="connsiteY2" fmla="*/ 530066 h 2447925"/>
                <a:gd name="connsiteX3" fmla="*/ 674897 w 1524000"/>
                <a:gd name="connsiteY3" fmla="*/ 454819 h 2447925"/>
                <a:gd name="connsiteX4" fmla="*/ 607269 w 1524000"/>
                <a:gd name="connsiteY4" fmla="*/ 724376 h 2447925"/>
                <a:gd name="connsiteX5" fmla="*/ 592982 w 1524000"/>
                <a:gd name="connsiteY5" fmla="*/ 551974 h 2447925"/>
                <a:gd name="connsiteX6" fmla="*/ 569169 w 1524000"/>
                <a:gd name="connsiteY6" fmla="*/ 535781 h 2447925"/>
                <a:gd name="connsiteX7" fmla="*/ 544404 w 1524000"/>
                <a:gd name="connsiteY7" fmla="*/ 551974 h 2447925"/>
                <a:gd name="connsiteX8" fmla="*/ 531069 w 1524000"/>
                <a:gd name="connsiteY8" fmla="*/ 724376 h 2447925"/>
                <a:gd name="connsiteX9" fmla="*/ 463442 w 1524000"/>
                <a:gd name="connsiteY9" fmla="*/ 454819 h 2447925"/>
                <a:gd name="connsiteX10" fmla="*/ 256749 w 1524000"/>
                <a:gd name="connsiteY10" fmla="*/ 536734 h 2447925"/>
                <a:gd name="connsiteX11" fmla="*/ 251034 w 1524000"/>
                <a:gd name="connsiteY11" fmla="*/ 540544 h 2447925"/>
                <a:gd name="connsiteX12" fmla="*/ 9099 w 1524000"/>
                <a:gd name="connsiteY12" fmla="*/ 890111 h 2447925"/>
                <a:gd name="connsiteX13" fmla="*/ 264369 w 1524000"/>
                <a:gd name="connsiteY13" fmla="*/ 1340644 h 2447925"/>
                <a:gd name="connsiteX14" fmla="*/ 264369 w 1524000"/>
                <a:gd name="connsiteY14" fmla="*/ 1483519 h 2447925"/>
                <a:gd name="connsiteX15" fmla="*/ 300564 w 1524000"/>
                <a:gd name="connsiteY15" fmla="*/ 1503521 h 2447925"/>
                <a:gd name="connsiteX16" fmla="*/ 334854 w 1524000"/>
                <a:gd name="connsiteY16" fmla="*/ 2426494 h 2447925"/>
                <a:gd name="connsiteX17" fmla="*/ 353904 w 1524000"/>
                <a:gd name="connsiteY17" fmla="*/ 2444591 h 2447925"/>
                <a:gd name="connsiteX18" fmla="*/ 502494 w 1524000"/>
                <a:gd name="connsiteY18" fmla="*/ 2444591 h 2447925"/>
                <a:gd name="connsiteX19" fmla="*/ 521544 w 1524000"/>
                <a:gd name="connsiteY19" fmla="*/ 2425541 h 2447925"/>
                <a:gd name="connsiteX20" fmla="*/ 546309 w 1524000"/>
                <a:gd name="connsiteY20" fmla="*/ 1523524 h 2447925"/>
                <a:gd name="connsiteX21" fmla="*/ 568217 w 1524000"/>
                <a:gd name="connsiteY21" fmla="*/ 1500664 h 2447925"/>
                <a:gd name="connsiteX22" fmla="*/ 590124 w 1524000"/>
                <a:gd name="connsiteY22" fmla="*/ 1523524 h 2447925"/>
                <a:gd name="connsiteX23" fmla="*/ 614889 w 1524000"/>
                <a:gd name="connsiteY23" fmla="*/ 2425541 h 2447925"/>
                <a:gd name="connsiteX24" fmla="*/ 633939 w 1524000"/>
                <a:gd name="connsiteY24" fmla="*/ 2444591 h 2447925"/>
                <a:gd name="connsiteX25" fmla="*/ 782529 w 1524000"/>
                <a:gd name="connsiteY25" fmla="*/ 2444591 h 2447925"/>
                <a:gd name="connsiteX26" fmla="*/ 801579 w 1524000"/>
                <a:gd name="connsiteY26" fmla="*/ 2426494 h 2447925"/>
                <a:gd name="connsiteX27" fmla="*/ 835869 w 1524000"/>
                <a:gd name="connsiteY27" fmla="*/ 1503521 h 2447925"/>
                <a:gd name="connsiteX28" fmla="*/ 873969 w 1524000"/>
                <a:gd name="connsiteY28" fmla="*/ 1493044 h 2447925"/>
                <a:gd name="connsiteX29" fmla="*/ 873969 w 1524000"/>
                <a:gd name="connsiteY29" fmla="*/ 844391 h 2447925"/>
                <a:gd name="connsiteX30" fmla="*/ 1060659 w 1524000"/>
                <a:gd name="connsiteY30" fmla="*/ 956786 h 2447925"/>
                <a:gd name="connsiteX31" fmla="*/ 1165434 w 1524000"/>
                <a:gd name="connsiteY31" fmla="*/ 945356 h 2447925"/>
                <a:gd name="connsiteX32" fmla="*/ 1497857 w 1524000"/>
                <a:gd name="connsiteY32" fmla="*/ 689134 h 2447925"/>
                <a:gd name="connsiteX33" fmla="*/ 1390224 w 1524000"/>
                <a:gd name="connsiteY33" fmla="*/ 571024 h 2447925"/>
                <a:gd name="connsiteX34" fmla="*/ 1108284 w 1524000"/>
                <a:gd name="connsiteY34" fmla="*/ 769144 h 2447925"/>
                <a:gd name="connsiteX35" fmla="*/ 1108284 w 1524000"/>
                <a:gd name="connsiteY35" fmla="*/ 769144 h 2447925"/>
                <a:gd name="connsiteX36" fmla="*/ 569169 w 1524000"/>
                <a:gd name="connsiteY36" fmla="*/ 416719 h 2447925"/>
                <a:gd name="connsiteX37" fmla="*/ 569169 w 1524000"/>
                <a:gd name="connsiteY37" fmla="*/ 7144 h 2447925"/>
                <a:gd name="connsiteX38" fmla="*/ 569169 w 1524000"/>
                <a:gd name="connsiteY38" fmla="*/ 416719 h 2447925"/>
                <a:gd name="connsiteX39" fmla="*/ 569169 w 1524000"/>
                <a:gd name="connsiteY39" fmla="*/ 416719 h 2447925"/>
                <a:gd name="connsiteX40" fmla="*/ 283419 w 1524000"/>
                <a:gd name="connsiteY40" fmla="*/ 1092994 h 2447925"/>
                <a:gd name="connsiteX41" fmla="*/ 191979 w 1524000"/>
                <a:gd name="connsiteY41" fmla="*/ 930116 h 2447925"/>
                <a:gd name="connsiteX42" fmla="*/ 283419 w 1524000"/>
                <a:gd name="connsiteY42" fmla="*/ 778669 h 2447925"/>
                <a:gd name="connsiteX43" fmla="*/ 283419 w 1524000"/>
                <a:gd name="connsiteY43" fmla="*/ 1092994 h 2447925"/>
                <a:gd name="connsiteX44" fmla="*/ 283419 w 1524000"/>
                <a:gd name="connsiteY44" fmla="*/ 1092994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24000" h="2447925">
                  <a:moveTo>
                    <a:pt x="1108284" y="769144"/>
                  </a:moveTo>
                  <a:cubicBezTo>
                    <a:pt x="979697" y="677704"/>
                    <a:pt x="914927" y="596741"/>
                    <a:pt x="873017" y="553879"/>
                  </a:cubicBezTo>
                  <a:cubicBezTo>
                    <a:pt x="862539" y="543401"/>
                    <a:pt x="854919" y="533876"/>
                    <a:pt x="845394" y="530066"/>
                  </a:cubicBezTo>
                  <a:lnTo>
                    <a:pt x="674897" y="454819"/>
                  </a:lnTo>
                  <a:cubicBezTo>
                    <a:pt x="658704" y="521494"/>
                    <a:pt x="638702" y="663416"/>
                    <a:pt x="607269" y="724376"/>
                  </a:cubicBezTo>
                  <a:lnTo>
                    <a:pt x="592982" y="551974"/>
                  </a:lnTo>
                  <a:lnTo>
                    <a:pt x="569169" y="535781"/>
                  </a:lnTo>
                  <a:lnTo>
                    <a:pt x="544404" y="551974"/>
                  </a:lnTo>
                  <a:lnTo>
                    <a:pt x="531069" y="724376"/>
                  </a:lnTo>
                  <a:cubicBezTo>
                    <a:pt x="500589" y="663416"/>
                    <a:pt x="479634" y="521494"/>
                    <a:pt x="463442" y="454819"/>
                  </a:cubicBezTo>
                  <a:lnTo>
                    <a:pt x="256749" y="536734"/>
                  </a:lnTo>
                  <a:cubicBezTo>
                    <a:pt x="254844" y="537686"/>
                    <a:pt x="252939" y="539591"/>
                    <a:pt x="251034" y="540544"/>
                  </a:cubicBezTo>
                  <a:cubicBezTo>
                    <a:pt x="214839" y="563404"/>
                    <a:pt x="42437" y="753904"/>
                    <a:pt x="9099" y="890111"/>
                  </a:cubicBezTo>
                  <a:cubicBezTo>
                    <a:pt x="-14713" y="986314"/>
                    <a:pt x="185312" y="1239679"/>
                    <a:pt x="264369" y="1340644"/>
                  </a:cubicBezTo>
                  <a:lnTo>
                    <a:pt x="264369" y="1483519"/>
                  </a:lnTo>
                  <a:cubicBezTo>
                    <a:pt x="271989" y="1492091"/>
                    <a:pt x="288182" y="1500664"/>
                    <a:pt x="300564" y="1503521"/>
                  </a:cubicBezTo>
                  <a:cubicBezTo>
                    <a:pt x="304374" y="1581626"/>
                    <a:pt x="328187" y="2274094"/>
                    <a:pt x="334854" y="2426494"/>
                  </a:cubicBezTo>
                  <a:cubicBezTo>
                    <a:pt x="334854" y="2436971"/>
                    <a:pt x="343427" y="2444591"/>
                    <a:pt x="353904" y="2444591"/>
                  </a:cubicBezTo>
                  <a:lnTo>
                    <a:pt x="502494" y="2444591"/>
                  </a:lnTo>
                  <a:cubicBezTo>
                    <a:pt x="512972" y="2444591"/>
                    <a:pt x="521544" y="2436019"/>
                    <a:pt x="521544" y="2425541"/>
                  </a:cubicBezTo>
                  <a:lnTo>
                    <a:pt x="546309" y="1523524"/>
                  </a:lnTo>
                  <a:cubicBezTo>
                    <a:pt x="546309" y="1508284"/>
                    <a:pt x="557739" y="1500664"/>
                    <a:pt x="568217" y="1500664"/>
                  </a:cubicBezTo>
                  <a:cubicBezTo>
                    <a:pt x="578694" y="1500664"/>
                    <a:pt x="590124" y="1508284"/>
                    <a:pt x="590124" y="1523524"/>
                  </a:cubicBezTo>
                  <a:lnTo>
                    <a:pt x="614889" y="2425541"/>
                  </a:lnTo>
                  <a:cubicBezTo>
                    <a:pt x="614889" y="2436019"/>
                    <a:pt x="623462" y="2444591"/>
                    <a:pt x="633939" y="2444591"/>
                  </a:cubicBezTo>
                  <a:lnTo>
                    <a:pt x="782529" y="2444591"/>
                  </a:lnTo>
                  <a:cubicBezTo>
                    <a:pt x="793007" y="2444591"/>
                    <a:pt x="801579" y="2436971"/>
                    <a:pt x="801579" y="2426494"/>
                  </a:cubicBezTo>
                  <a:cubicBezTo>
                    <a:pt x="808247" y="2274094"/>
                    <a:pt x="831107" y="1580674"/>
                    <a:pt x="835869" y="1503521"/>
                  </a:cubicBezTo>
                  <a:lnTo>
                    <a:pt x="873969" y="1493044"/>
                  </a:lnTo>
                  <a:lnTo>
                    <a:pt x="873969" y="844391"/>
                  </a:lnTo>
                  <a:cubicBezTo>
                    <a:pt x="931119" y="882491"/>
                    <a:pt x="985412" y="924401"/>
                    <a:pt x="1060659" y="956786"/>
                  </a:cubicBezTo>
                  <a:cubicBezTo>
                    <a:pt x="1098759" y="972979"/>
                    <a:pt x="1135907" y="968216"/>
                    <a:pt x="1165434" y="945356"/>
                  </a:cubicBezTo>
                  <a:lnTo>
                    <a:pt x="1497857" y="689134"/>
                  </a:lnTo>
                  <a:cubicBezTo>
                    <a:pt x="1573104" y="618649"/>
                    <a:pt x="1471187" y="509111"/>
                    <a:pt x="1390224" y="571024"/>
                  </a:cubicBezTo>
                  <a:cubicBezTo>
                    <a:pt x="1320692" y="623411"/>
                    <a:pt x="1246397" y="680561"/>
                    <a:pt x="1108284" y="769144"/>
                  </a:cubicBezTo>
                  <a:lnTo>
                    <a:pt x="1108284" y="769144"/>
                  </a:lnTo>
                  <a:close/>
                  <a:moveTo>
                    <a:pt x="569169" y="416719"/>
                  </a:moveTo>
                  <a:cubicBezTo>
                    <a:pt x="719664" y="416719"/>
                    <a:pt x="826344" y="7144"/>
                    <a:pt x="569169" y="7144"/>
                  </a:cubicBezTo>
                  <a:cubicBezTo>
                    <a:pt x="311994" y="7144"/>
                    <a:pt x="418674" y="416719"/>
                    <a:pt x="569169" y="416719"/>
                  </a:cubicBezTo>
                  <a:lnTo>
                    <a:pt x="569169" y="416719"/>
                  </a:lnTo>
                  <a:close/>
                  <a:moveTo>
                    <a:pt x="283419" y="1092994"/>
                  </a:moveTo>
                  <a:cubicBezTo>
                    <a:pt x="223412" y="992981"/>
                    <a:pt x="191979" y="930116"/>
                    <a:pt x="191979" y="930116"/>
                  </a:cubicBezTo>
                  <a:cubicBezTo>
                    <a:pt x="191979" y="930116"/>
                    <a:pt x="251034" y="830104"/>
                    <a:pt x="283419" y="778669"/>
                  </a:cubicBezTo>
                  <a:lnTo>
                    <a:pt x="283419" y="1092994"/>
                  </a:lnTo>
                  <a:lnTo>
                    <a:pt x="283419" y="10929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id="{77AF1307-B69E-4B98-B158-BEC568883FB0}"/>
                </a:ext>
              </a:extLst>
            </p:cNvPr>
            <p:cNvSpPr/>
            <p:nvPr/>
          </p:nvSpPr>
          <p:spPr>
            <a:xfrm>
              <a:off x="7034371" y="3696176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A72E6BBF-8F9F-4EC5-A031-3B723E7DA339}"/>
                </a:ext>
              </a:extLst>
            </p:cNvPr>
            <p:cNvSpPr/>
            <p:nvPr/>
          </p:nvSpPr>
          <p:spPr>
            <a:xfrm>
              <a:off x="7034371" y="4315301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84DA560-0281-4F29-B3A6-C339282E4711}"/>
                </a:ext>
              </a:extLst>
            </p:cNvPr>
            <p:cNvSpPr/>
            <p:nvPr/>
          </p:nvSpPr>
          <p:spPr>
            <a:xfrm>
              <a:off x="7034371" y="4933474"/>
              <a:ext cx="514350" cy="514350"/>
            </a:xfrm>
            <a:custGeom>
              <a:avLst/>
              <a:gdLst>
                <a:gd name="connsiteX0" fmla="*/ 509111 w 514350"/>
                <a:gd name="connsiteY0" fmla="*/ 223361 h 514350"/>
                <a:gd name="connsiteX1" fmla="*/ 509111 w 514350"/>
                <a:gd name="connsiteY1" fmla="*/ 477679 h 514350"/>
                <a:gd name="connsiteX2" fmla="*/ 477679 w 514350"/>
                <a:gd name="connsiteY2" fmla="*/ 509111 h 514350"/>
                <a:gd name="connsiteX3" fmla="*/ 38576 w 514350"/>
                <a:gd name="connsiteY3" fmla="*/ 509111 h 514350"/>
                <a:gd name="connsiteX4" fmla="*/ 7144 w 514350"/>
                <a:gd name="connsiteY4" fmla="*/ 477679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3361 h 514350"/>
                <a:gd name="connsiteX15" fmla="*/ 509111 w 514350"/>
                <a:gd name="connsiteY15" fmla="*/ 22336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3361"/>
                  </a:moveTo>
                  <a:lnTo>
                    <a:pt x="509111" y="477679"/>
                  </a:lnTo>
                  <a:cubicBezTo>
                    <a:pt x="509111" y="494824"/>
                    <a:pt x="494824" y="509111"/>
                    <a:pt x="477679" y="509111"/>
                  </a:cubicBezTo>
                  <a:lnTo>
                    <a:pt x="38576" y="509111"/>
                  </a:lnTo>
                  <a:cubicBezTo>
                    <a:pt x="21431" y="509111"/>
                    <a:pt x="7144" y="494824"/>
                    <a:pt x="7144" y="477679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4319"/>
                    <a:pt x="489109" y="244316"/>
                    <a:pt x="509111" y="223361"/>
                  </a:cubicBezTo>
                  <a:lnTo>
                    <a:pt x="509111" y="2233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16B6AEBC-98BF-480D-9779-82AD7C24955C}"/>
                </a:ext>
              </a:extLst>
            </p:cNvPr>
            <p:cNvSpPr/>
            <p:nvPr/>
          </p:nvSpPr>
          <p:spPr>
            <a:xfrm>
              <a:off x="7151479" y="3734708"/>
              <a:ext cx="457200" cy="1609725"/>
            </a:xfrm>
            <a:custGeom>
              <a:avLst/>
              <a:gdLst>
                <a:gd name="connsiteX0" fmla="*/ 70058 w 457200"/>
                <a:gd name="connsiteY0" fmla="*/ 1366883 h 1609725"/>
                <a:gd name="connsiteX1" fmla="*/ 7193 w 457200"/>
                <a:gd name="connsiteY1" fmla="*/ 1378313 h 1609725"/>
                <a:gd name="connsiteX2" fmla="*/ 38625 w 457200"/>
                <a:gd name="connsiteY2" fmla="*/ 1566908 h 1609725"/>
                <a:gd name="connsiteX3" fmla="*/ 110063 w 457200"/>
                <a:gd name="connsiteY3" fmla="*/ 1606913 h 1609725"/>
                <a:gd name="connsiteX4" fmla="*/ 452963 w 457200"/>
                <a:gd name="connsiteY4" fmla="*/ 1290683 h 1609725"/>
                <a:gd name="connsiteX5" fmla="*/ 422483 w 457200"/>
                <a:gd name="connsiteY5" fmla="*/ 1248773 h 1609725"/>
                <a:gd name="connsiteX6" fmla="*/ 108158 w 457200"/>
                <a:gd name="connsiteY6" fmla="*/ 1490708 h 1609725"/>
                <a:gd name="connsiteX7" fmla="*/ 70058 w 457200"/>
                <a:gd name="connsiteY7" fmla="*/ 1366883 h 1609725"/>
                <a:gd name="connsiteX8" fmla="*/ 70058 w 457200"/>
                <a:gd name="connsiteY8" fmla="*/ 1366883 h 1609725"/>
                <a:gd name="connsiteX9" fmla="*/ 70058 w 457200"/>
                <a:gd name="connsiteY9" fmla="*/ 128632 h 1609725"/>
                <a:gd name="connsiteX10" fmla="*/ 7193 w 457200"/>
                <a:gd name="connsiteY10" fmla="*/ 140062 h 1609725"/>
                <a:gd name="connsiteX11" fmla="*/ 38625 w 457200"/>
                <a:gd name="connsiteY11" fmla="*/ 328657 h 1609725"/>
                <a:gd name="connsiteX12" fmla="*/ 110063 w 457200"/>
                <a:gd name="connsiteY12" fmla="*/ 368662 h 1609725"/>
                <a:gd name="connsiteX13" fmla="*/ 452963 w 457200"/>
                <a:gd name="connsiteY13" fmla="*/ 52432 h 1609725"/>
                <a:gd name="connsiteX14" fmla="*/ 422483 w 457200"/>
                <a:gd name="connsiteY14" fmla="*/ 10522 h 1609725"/>
                <a:gd name="connsiteX15" fmla="*/ 108158 w 457200"/>
                <a:gd name="connsiteY15" fmla="*/ 252457 h 1609725"/>
                <a:gd name="connsiteX16" fmla="*/ 70058 w 457200"/>
                <a:gd name="connsiteY16" fmla="*/ 128632 h 1609725"/>
                <a:gd name="connsiteX17" fmla="*/ 70058 w 457200"/>
                <a:gd name="connsiteY17" fmla="*/ 128632 h 1609725"/>
                <a:gd name="connsiteX18" fmla="*/ 70058 w 457200"/>
                <a:gd name="connsiteY18" fmla="*/ 747757 h 1609725"/>
                <a:gd name="connsiteX19" fmla="*/ 7193 w 457200"/>
                <a:gd name="connsiteY19" fmla="*/ 759188 h 1609725"/>
                <a:gd name="connsiteX20" fmla="*/ 38625 w 457200"/>
                <a:gd name="connsiteY20" fmla="*/ 947782 h 1609725"/>
                <a:gd name="connsiteX21" fmla="*/ 110063 w 457200"/>
                <a:gd name="connsiteY21" fmla="*/ 987788 h 1609725"/>
                <a:gd name="connsiteX22" fmla="*/ 452963 w 457200"/>
                <a:gd name="connsiteY22" fmla="*/ 671557 h 1609725"/>
                <a:gd name="connsiteX23" fmla="*/ 422483 w 457200"/>
                <a:gd name="connsiteY23" fmla="*/ 629647 h 1609725"/>
                <a:gd name="connsiteX24" fmla="*/ 108158 w 457200"/>
                <a:gd name="connsiteY24" fmla="*/ 871582 h 1609725"/>
                <a:gd name="connsiteX25" fmla="*/ 70058 w 457200"/>
                <a:gd name="connsiteY25" fmla="*/ 747757 h 1609725"/>
                <a:gd name="connsiteX26" fmla="*/ 70058 w 457200"/>
                <a:gd name="connsiteY26" fmla="*/ 747757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7200" h="1609725">
                  <a:moveTo>
                    <a:pt x="70058" y="1366883"/>
                  </a:moveTo>
                  <a:cubicBezTo>
                    <a:pt x="59580" y="1330688"/>
                    <a:pt x="5288" y="1343070"/>
                    <a:pt x="7193" y="1378313"/>
                  </a:cubicBezTo>
                  <a:cubicBezTo>
                    <a:pt x="11003" y="1464990"/>
                    <a:pt x="19575" y="1490708"/>
                    <a:pt x="38625" y="1566908"/>
                  </a:cubicBezTo>
                  <a:cubicBezTo>
                    <a:pt x="45293" y="1593577"/>
                    <a:pt x="88155" y="1624058"/>
                    <a:pt x="110063" y="1606913"/>
                  </a:cubicBezTo>
                  <a:cubicBezTo>
                    <a:pt x="259605" y="1486898"/>
                    <a:pt x="323423" y="1431652"/>
                    <a:pt x="452963" y="1290683"/>
                  </a:cubicBezTo>
                  <a:cubicBezTo>
                    <a:pt x="472965" y="1268775"/>
                    <a:pt x="439628" y="1234485"/>
                    <a:pt x="422483" y="1248773"/>
                  </a:cubicBezTo>
                  <a:cubicBezTo>
                    <a:pt x="294848" y="1348785"/>
                    <a:pt x="233888" y="1402125"/>
                    <a:pt x="108158" y="1490708"/>
                  </a:cubicBezTo>
                  <a:cubicBezTo>
                    <a:pt x="91965" y="1445940"/>
                    <a:pt x="80535" y="1400220"/>
                    <a:pt x="70058" y="1366883"/>
                  </a:cubicBezTo>
                  <a:lnTo>
                    <a:pt x="70058" y="1366883"/>
                  </a:lnTo>
                  <a:close/>
                  <a:moveTo>
                    <a:pt x="70058" y="128632"/>
                  </a:moveTo>
                  <a:cubicBezTo>
                    <a:pt x="59580" y="92437"/>
                    <a:pt x="5288" y="104820"/>
                    <a:pt x="7193" y="140062"/>
                  </a:cubicBezTo>
                  <a:cubicBezTo>
                    <a:pt x="11003" y="226740"/>
                    <a:pt x="19575" y="252457"/>
                    <a:pt x="38625" y="328657"/>
                  </a:cubicBezTo>
                  <a:cubicBezTo>
                    <a:pt x="45293" y="355328"/>
                    <a:pt x="88155" y="385807"/>
                    <a:pt x="110063" y="368662"/>
                  </a:cubicBezTo>
                  <a:cubicBezTo>
                    <a:pt x="259605" y="248647"/>
                    <a:pt x="323423" y="193402"/>
                    <a:pt x="452963" y="52432"/>
                  </a:cubicBezTo>
                  <a:cubicBezTo>
                    <a:pt x="472965" y="30525"/>
                    <a:pt x="439628" y="-3765"/>
                    <a:pt x="422483" y="10522"/>
                  </a:cubicBezTo>
                  <a:cubicBezTo>
                    <a:pt x="294848" y="110535"/>
                    <a:pt x="233888" y="163875"/>
                    <a:pt x="108158" y="252457"/>
                  </a:cubicBezTo>
                  <a:cubicBezTo>
                    <a:pt x="91965" y="207690"/>
                    <a:pt x="80535" y="162922"/>
                    <a:pt x="70058" y="128632"/>
                  </a:cubicBezTo>
                  <a:lnTo>
                    <a:pt x="70058" y="128632"/>
                  </a:lnTo>
                  <a:close/>
                  <a:moveTo>
                    <a:pt x="70058" y="747757"/>
                  </a:moveTo>
                  <a:cubicBezTo>
                    <a:pt x="59580" y="711563"/>
                    <a:pt x="5288" y="723945"/>
                    <a:pt x="7193" y="759188"/>
                  </a:cubicBezTo>
                  <a:cubicBezTo>
                    <a:pt x="11003" y="845865"/>
                    <a:pt x="19575" y="871582"/>
                    <a:pt x="38625" y="947782"/>
                  </a:cubicBezTo>
                  <a:cubicBezTo>
                    <a:pt x="45293" y="974453"/>
                    <a:pt x="88155" y="1004932"/>
                    <a:pt x="110063" y="987788"/>
                  </a:cubicBezTo>
                  <a:cubicBezTo>
                    <a:pt x="259605" y="867772"/>
                    <a:pt x="323423" y="812528"/>
                    <a:pt x="452963" y="671557"/>
                  </a:cubicBezTo>
                  <a:cubicBezTo>
                    <a:pt x="472965" y="649650"/>
                    <a:pt x="439628" y="615360"/>
                    <a:pt x="422483" y="629647"/>
                  </a:cubicBezTo>
                  <a:cubicBezTo>
                    <a:pt x="294848" y="729660"/>
                    <a:pt x="233888" y="783000"/>
                    <a:pt x="108158" y="871582"/>
                  </a:cubicBezTo>
                  <a:cubicBezTo>
                    <a:pt x="91965" y="826815"/>
                    <a:pt x="80535" y="781095"/>
                    <a:pt x="70058" y="747757"/>
                  </a:cubicBezTo>
                  <a:lnTo>
                    <a:pt x="70058" y="7477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06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15559" y="1802141"/>
            <a:ext cx="2816772" cy="2822411"/>
            <a:chOff x="4157663" y="2916238"/>
            <a:chExt cx="482600" cy="549275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69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7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1. Subject (Arial 20)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5" y="205627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Relationships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7" y="294813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ERD details 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Data </a:t>
            </a:r>
            <a:r>
              <a:rPr lang="en-SG" dirty="0" err="1"/>
              <a:t>modeling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4" y="1164417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Entities and tables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314372" y="1210110"/>
            <a:ext cx="10354378" cy="2062103"/>
          </a:xfrm>
        </p:spPr>
        <p:txBody>
          <a:bodyPr/>
          <a:lstStyle/>
          <a:p>
            <a:r>
              <a:rPr lang="en-GB" dirty="0"/>
              <a:t>Tables represent a type of entity, or thing, that a business needs to keep track of, for example: customers, products, employees.</a:t>
            </a:r>
          </a:p>
          <a:p>
            <a:endParaRPr lang="en-GB" dirty="0"/>
          </a:p>
          <a:p>
            <a:r>
              <a:rPr lang="en-GB" dirty="0"/>
              <a:t>A row in a table should hold information about one such entity.</a:t>
            </a:r>
          </a:p>
          <a:p>
            <a:endParaRPr lang="en-GB" dirty="0"/>
          </a:p>
          <a:p>
            <a:r>
              <a:rPr lang="en-GB" dirty="0"/>
              <a:t>Each column represents an attribute of the entity.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397792"/>
            <a:ext cx="6873321" cy="584775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Arial Black" panose="020B0A04020102020204" pitchFamily="34" charset="0"/>
              </a:rPr>
              <a:t>Entities and table</a:t>
            </a:r>
          </a:p>
        </p:txBody>
      </p:sp>
    </p:spTree>
    <p:extLst>
      <p:ext uri="{BB962C8B-B14F-4D97-AF65-F5344CB8AC3E}">
        <p14:creationId xmlns:p14="http://schemas.microsoft.com/office/powerpoint/2010/main" val="332942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949570" y="1354740"/>
            <a:ext cx="4994031" cy="4924425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>
                <a:solidFill>
                  <a:srgbClr val="00B0F0"/>
                </a:solidFill>
              </a:rPr>
              <a:t>Primary Key column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Uniquely identifies each row in a table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Could be a single column or combination of columns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Primary key is often an artificial “surrogate”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Must have a unique value in each row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Cannot be null</a:t>
            </a:r>
          </a:p>
          <a:p>
            <a:pPr marL="85725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b="1" dirty="0">
                <a:solidFill>
                  <a:srgbClr val="00A4F6"/>
                </a:solidFill>
              </a:rPr>
              <a:t>Non-key columns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Provide pieces of information or attributes of the entity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One piece of information per column 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114679216"/>
              </p:ext>
            </p:extLst>
          </p:nvPr>
        </p:nvGraphicFramePr>
        <p:xfrm>
          <a:off x="6332484" y="1354741"/>
          <a:ext cx="4766439" cy="2691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9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9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 Main 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South Blvd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West 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 Grand 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71318" y="468001"/>
            <a:ext cx="9786475" cy="584775"/>
          </a:xfrm>
        </p:spPr>
        <p:txBody>
          <a:bodyPr/>
          <a:lstStyle/>
          <a:p>
            <a:r>
              <a:rPr lang="en-US" sz="3200" dirty="0">
                <a:latin typeface="Arial Black" panose="020B0A04020102020204" pitchFamily="34" charset="0"/>
                <a:ea typeface="+mj-ea"/>
                <a:cs typeface="+mj-cs"/>
              </a:rPr>
              <a:t>Entities and tables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832337"/>
              </p:ext>
            </p:extLst>
          </p:nvPr>
        </p:nvGraphicFramePr>
        <p:xfrm>
          <a:off x="6413326" y="4404632"/>
          <a:ext cx="2783225" cy="173340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78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3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Trainee_ID         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2918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3" y="129900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Entities and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3" y="302850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ERD details 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99702" y="453670"/>
            <a:ext cx="7628233" cy="58477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Data </a:t>
            </a:r>
            <a:r>
              <a:rPr lang="en-SG" dirty="0" err="1"/>
              <a:t>modeling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3" y="2161539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7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56" y="457215"/>
            <a:ext cx="10992198" cy="584775"/>
          </a:xfrm>
        </p:spPr>
        <p:txBody>
          <a:bodyPr/>
          <a:lstStyle/>
          <a:p>
            <a:r>
              <a:rPr lang="en-GB" sz="3200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834" y="1795876"/>
            <a:ext cx="4631021" cy="2416046"/>
          </a:xfrm>
        </p:spPr>
        <p:txBody>
          <a:bodyPr/>
          <a:lstStyle/>
          <a:p>
            <a:r>
              <a:rPr lang="en-GB" sz="1800" dirty="0"/>
              <a:t>This is the standard relationship between a parent and child table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trainee can be matched to one mentor.</a:t>
            </a:r>
            <a:endParaRPr lang="en-GB" sz="1800" dirty="0"/>
          </a:p>
          <a:p>
            <a:pPr>
              <a:buNone/>
            </a:pPr>
            <a:endParaRPr lang="en-GB" sz="1800" dirty="0"/>
          </a:p>
          <a:p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 mentor can advise many trainees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16910"/>
              </p:ext>
            </p:extLst>
          </p:nvPr>
        </p:nvGraphicFramePr>
        <p:xfrm>
          <a:off x="8245387" y="4550737"/>
          <a:ext cx="1987022" cy="190322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87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18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Trainee_ID  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Mentor_ID     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12361"/>
              </p:ext>
            </p:extLst>
          </p:nvPr>
        </p:nvGraphicFramePr>
        <p:xfrm>
          <a:off x="8245387" y="2178885"/>
          <a:ext cx="1884772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88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Mentor_ID   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7871772" y="2732567"/>
            <a:ext cx="0" cy="35300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oup 26"/>
          <p:cNvGrpSpPr/>
          <p:nvPr/>
        </p:nvGrpSpPr>
        <p:grpSpPr>
          <a:xfrm>
            <a:off x="7871773" y="6113722"/>
            <a:ext cx="373615" cy="318977"/>
            <a:chOff x="7049386" y="5794744"/>
            <a:chExt cx="373615" cy="318977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28"/>
          <p:cNvGrpSpPr/>
          <p:nvPr/>
        </p:nvGrpSpPr>
        <p:grpSpPr>
          <a:xfrm>
            <a:off x="7871773" y="2636874"/>
            <a:ext cx="373615" cy="191386"/>
            <a:chOff x="7049386" y="2636874"/>
            <a:chExt cx="373615" cy="191386"/>
          </a:xfrm>
        </p:grpSpPr>
        <p:cxnSp>
          <p:nvCxnSpPr>
            <p:cNvPr id="13" name="Straight Connector 12"/>
            <p:cNvCxnSpPr/>
            <p:nvPr/>
          </p:nvCxnSpPr>
          <p:spPr bwMode="auto">
            <a:xfrm flipH="1">
              <a:off x="7049386" y="2732567"/>
              <a:ext cx="37361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" name="Straight Arrow Connector 15"/>
          <p:cNvCxnSpPr/>
          <p:nvPr/>
        </p:nvCxnSpPr>
        <p:spPr bwMode="auto">
          <a:xfrm>
            <a:off x="6301854" y="2859790"/>
            <a:ext cx="1288015" cy="607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654566" y="4211922"/>
            <a:ext cx="1935303" cy="96967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308784" y="1106989"/>
            <a:ext cx="9986141" cy="42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sz="2400" b="1" dirty="0">
                <a:solidFill>
                  <a:srgbClr val="00A4F6"/>
                </a:solidFill>
              </a:rPr>
              <a:t>One-to-many</a:t>
            </a:r>
            <a:endParaRPr lang="en-GB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81555" y="4377965"/>
            <a:ext cx="4631021" cy="13696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solidFill>
                  <a:srgbClr val="00A4F6"/>
                </a:solidFill>
              </a:rPr>
              <a:t>Foreign key column: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 foreign key is a column in a child table that references a unique identifier in a parent table.</a:t>
            </a:r>
          </a:p>
        </p:txBody>
      </p:sp>
    </p:spTree>
    <p:extLst>
      <p:ext uri="{BB962C8B-B14F-4D97-AF65-F5344CB8AC3E}">
        <p14:creationId xmlns:p14="http://schemas.microsoft.com/office/powerpoint/2010/main" val="273923006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893380" y="1680999"/>
            <a:ext cx="8766572" cy="1077218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Can only contain a value that pre-exists in the unique identifier it references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referenced unique identifier is usually a primary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referenced unique identifier is usually in a parent table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373818369"/>
              </p:ext>
            </p:extLst>
          </p:nvPr>
        </p:nvGraphicFramePr>
        <p:xfrm>
          <a:off x="5870029" y="3004865"/>
          <a:ext cx="5523184" cy="2691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val="292556133"/>
                    </a:ext>
                  </a:extLst>
                </a:gridCol>
              </a:tblGrid>
              <a:tr h="473941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 Main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South Blvd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West 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 Grand 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71318" y="468001"/>
            <a:ext cx="7295523" cy="584775"/>
          </a:xfrm>
        </p:spPr>
        <p:txBody>
          <a:bodyPr/>
          <a:lstStyle/>
          <a:p>
            <a:r>
              <a:rPr lang="en-US" sz="3200" dirty="0">
                <a:latin typeface="Arial Black" panose="020B0A04020102020204" pitchFamily="34" charset="0"/>
                <a:ea typeface="+mj-ea"/>
                <a:cs typeface="+mj-cs"/>
              </a:rPr>
              <a:t>Relationships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307779"/>
              </p:ext>
            </p:extLst>
          </p:nvPr>
        </p:nvGraphicFramePr>
        <p:xfrm>
          <a:off x="808100" y="3004865"/>
          <a:ext cx="4468566" cy="2691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217">
                  <a:extLst>
                    <a:ext uri="{9D8B030D-6E8A-4147-A177-3AD203B41FA5}">
                      <a16:colId xmlns:a16="http://schemas.microsoft.com/office/drawing/2014/main" val="292556133"/>
                    </a:ext>
                  </a:extLst>
                </a:gridCol>
              </a:tblGrid>
              <a:tr h="4739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Kadri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555-1212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555-1313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Deborah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555-1414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56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555-1515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9984828" y="2874032"/>
            <a:ext cx="1513489" cy="295340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07072" y="1106989"/>
            <a:ext cx="9986141" cy="42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sz="2400" b="1" dirty="0">
                <a:solidFill>
                  <a:srgbClr val="00A4F6"/>
                </a:solidFill>
              </a:rPr>
              <a:t>Foreign 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713941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2473"/>
              </p:ext>
            </p:extLst>
          </p:nvPr>
        </p:nvGraphicFramePr>
        <p:xfrm>
          <a:off x="7407054" y="2446679"/>
          <a:ext cx="1965547" cy="190322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65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18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Trainee_ID   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6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Mentor_ID      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397863"/>
              </p:ext>
            </p:extLst>
          </p:nvPr>
        </p:nvGraphicFramePr>
        <p:xfrm>
          <a:off x="2084697" y="2636874"/>
          <a:ext cx="1965068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6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Mentor_ID    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7033439" y="4009664"/>
            <a:ext cx="373615" cy="318977"/>
            <a:chOff x="7049386" y="5794744"/>
            <a:chExt cx="373615" cy="318977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049386" y="5943600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236193" y="5794744"/>
              <a:ext cx="186808" cy="1488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236194" y="5943600"/>
              <a:ext cx="186807" cy="170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 flipH="1">
            <a:off x="4049765" y="3302600"/>
            <a:ext cx="373615" cy="191386"/>
            <a:chOff x="7049386" y="2636874"/>
            <a:chExt cx="373615" cy="191386"/>
          </a:xfrm>
        </p:grpSpPr>
        <p:cxnSp>
          <p:nvCxnSpPr>
            <p:cNvPr id="13" name="Straight Connector 12"/>
            <p:cNvCxnSpPr/>
            <p:nvPr/>
          </p:nvCxnSpPr>
          <p:spPr bwMode="auto">
            <a:xfrm flipH="1">
              <a:off x="7049386" y="2732567"/>
              <a:ext cx="3736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329597" y="2636874"/>
              <a:ext cx="0" cy="191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1" name="Elbow Connector 20"/>
          <p:cNvCxnSpPr/>
          <p:nvPr/>
        </p:nvCxnSpPr>
        <p:spPr bwMode="auto">
          <a:xfrm>
            <a:off x="4423380" y="3398293"/>
            <a:ext cx="2610059" cy="7602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423380" y="4940490"/>
            <a:ext cx="261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advises, or mentors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41545" y="2046568"/>
            <a:ext cx="230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mentored by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38301" y="1230470"/>
            <a:ext cx="6756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relationship has two directions</a:t>
            </a:r>
            <a:endParaRPr lang="en-GB" sz="2400" b="1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4595884" y="4328640"/>
            <a:ext cx="2129050" cy="61185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A4F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Curved Connector 27"/>
          <p:cNvCxnSpPr/>
          <p:nvPr/>
        </p:nvCxnSpPr>
        <p:spPr bwMode="auto">
          <a:xfrm rot="10800000">
            <a:off x="4841544" y="2838734"/>
            <a:ext cx="1883390" cy="655252"/>
          </a:xfrm>
          <a:prstGeom prst="curvedConnector3">
            <a:avLst>
              <a:gd name="adj1" fmla="val 49275"/>
            </a:avLst>
          </a:prstGeom>
          <a:solidFill>
            <a:schemeClr val="accent1"/>
          </a:solidFill>
          <a:ln w="28575" cap="flat" cmpd="sng" algn="ctr">
            <a:solidFill>
              <a:srgbClr val="00A4F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130464362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1</Day_x003a_>
    <Day xmlns="418db1f2-a8e7-49d4-a361-224a061ae1f9">1</Da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C2C827-D27E-4C32-A807-59199A79F0D1}">
  <ds:schemaRefs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418db1f2-a8e7-49d4-a361-224a061ae1f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258119F-0ED8-4000-8BF5-FF1DB3DADA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db1f2-a8e7-49d4-a361-224a061a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4EFE08-7695-48C9-822F-0482963E81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4029</TotalTime>
  <Words>1275</Words>
  <Application>Microsoft Office PowerPoint</Application>
  <PresentationFormat>Widescreen</PresentationFormat>
  <Paragraphs>418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Wingdings</vt:lpstr>
      <vt:lpstr>FDM PowerPoint Theme Template 3</vt:lpstr>
      <vt:lpstr>SQL Lesson 4a</vt:lpstr>
      <vt:lpstr>Lesson Objectives</vt:lpstr>
      <vt:lpstr>PowerPoint Presentation</vt:lpstr>
      <vt:lpstr>PowerPoint Presentation</vt:lpstr>
      <vt:lpstr>PowerPoint Presentation</vt:lpstr>
      <vt:lpstr>PowerPoint Presentation</vt:lpstr>
      <vt:lpstr>Relationships</vt:lpstr>
      <vt:lpstr>PowerPoint Presentation</vt:lpstr>
      <vt:lpstr>Relationships</vt:lpstr>
      <vt:lpstr>Relationships</vt:lpstr>
      <vt:lpstr>Relationships</vt:lpstr>
      <vt:lpstr>Relationships</vt:lpstr>
      <vt:lpstr>Relationships</vt:lpstr>
      <vt:lpstr>Relationships</vt:lpstr>
      <vt:lpstr>PowerPoint Presentation</vt:lpstr>
      <vt:lpstr>Maximum cardinality</vt:lpstr>
      <vt:lpstr>Minimum cardinality</vt:lpstr>
      <vt:lpstr>Minimum cardinality</vt:lpstr>
      <vt:lpstr>Non-identifying relationship</vt:lpstr>
      <vt:lpstr>Identifying relationship</vt:lpstr>
      <vt:lpstr>Foreign key to unique constraint</vt:lpstr>
      <vt:lpstr>Self-referential one-to-many relationship</vt:lpstr>
      <vt:lpstr>Required vs optional attributes </vt:lpstr>
      <vt:lpstr>Quiz</vt:lpstr>
      <vt:lpstr>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271</cp:revision>
  <dcterms:created xsi:type="dcterms:W3CDTF">2018-10-05T13:34:09Z</dcterms:created>
  <dcterms:modified xsi:type="dcterms:W3CDTF">2022-07-13T18:13:46Z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