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384" r:id="rId5"/>
    <p:sldId id="383" r:id="rId6"/>
    <p:sldId id="454" r:id="rId7"/>
    <p:sldId id="455" r:id="rId8"/>
    <p:sldId id="456" r:id="rId9"/>
    <p:sldId id="462" r:id="rId10"/>
    <p:sldId id="458" r:id="rId11"/>
    <p:sldId id="459" r:id="rId12"/>
    <p:sldId id="460" r:id="rId13"/>
    <p:sldId id="434" r:id="rId14"/>
    <p:sldId id="43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783CB4"/>
    <a:srgbClr val="0AB45A"/>
    <a:srgbClr val="8FEC8A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8613" autoAdjust="0"/>
  </p:normalViewPr>
  <p:slideViewPr>
    <p:cSldViewPr snapToGrid="0">
      <p:cViewPr varScale="1">
        <p:scale>
          <a:sx n="59" d="100"/>
          <a:sy n="59" d="100"/>
        </p:scale>
        <p:origin x="1024" y="56"/>
      </p:cViewPr>
      <p:guideLst/>
    </p:cSldViewPr>
  </p:slideViewPr>
  <p:outlineViewPr>
    <p:cViewPr>
      <p:scale>
        <a:sx n="33" d="100"/>
        <a:sy n="33" d="100"/>
      </p:scale>
      <p:origin x="0" y="-5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4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8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7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0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2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1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428" y="360000"/>
            <a:ext cx="10992198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657350"/>
            <a:ext cx="10363200" cy="113877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339095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49163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700" r:id="rId31"/>
    <p:sldLayoutId id="2147483701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Lesson 4b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/>
              <a:t>Data </a:t>
            </a:r>
            <a:r>
              <a:rPr lang="en-SG" dirty="0" err="1"/>
              <a:t>Modeling</a:t>
            </a:r>
            <a:r>
              <a:rPr lang="en-SG" dirty="0"/>
              <a:t> Case Study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01658" y="2155834"/>
            <a:ext cx="7376245" cy="2092881"/>
          </a:xfrm>
        </p:spPr>
        <p:txBody>
          <a:bodyPr/>
          <a:lstStyle/>
          <a:p>
            <a:r>
              <a:rPr lang="en-GB" sz="2400" dirty="0"/>
              <a:t>Understand the steps involved in modelling data into an Entity Relationship Diagram</a:t>
            </a:r>
          </a:p>
          <a:p>
            <a:r>
              <a:rPr lang="en-GB" sz="2400" dirty="0"/>
              <a:t>Know the differences between entities and attributes</a:t>
            </a:r>
          </a:p>
          <a:p>
            <a:r>
              <a:rPr lang="en-GB" sz="2400" dirty="0"/>
              <a:t>Describe table relationships in both directions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In this lesson you learned how to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2028752"/>
            <a:ext cx="10354378" cy="2139047"/>
          </a:xfrm>
        </p:spPr>
        <p:txBody>
          <a:bodyPr/>
          <a:lstStyle/>
          <a:p>
            <a:r>
              <a:rPr lang="en-GB" dirty="0"/>
              <a:t>Understand the steps involved in modelling data into an Entity Relationship Diagram</a:t>
            </a:r>
          </a:p>
          <a:p>
            <a:endParaRPr lang="en-GB" dirty="0"/>
          </a:p>
          <a:p>
            <a:r>
              <a:rPr lang="en-GB" dirty="0"/>
              <a:t>Know the differences between entities and attributes</a:t>
            </a:r>
          </a:p>
          <a:p>
            <a:endParaRPr lang="en-GB" dirty="0"/>
          </a:p>
          <a:p>
            <a:r>
              <a:rPr lang="en-GB" dirty="0"/>
              <a:t>Describe table relationships in both directions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After completing this lesson you will</a:t>
            </a:r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99702" y="347344"/>
            <a:ext cx="7628233" cy="5847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Data </a:t>
            </a:r>
            <a:r>
              <a:rPr lang="en-SG" dirty="0" err="1"/>
              <a:t>modeling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699702" y="1854035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 </a:t>
            </a:r>
            <a:r>
              <a:rPr lang="en-GB" sz="2400" b="1" dirty="0" err="1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Modeling</a:t>
            </a:r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Case Study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5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533" y="428700"/>
            <a:ext cx="8915400" cy="584775"/>
          </a:xfrm>
        </p:spPr>
        <p:txBody>
          <a:bodyPr/>
          <a:lstStyle/>
          <a:p>
            <a:r>
              <a:rPr lang="en-GB" sz="3200" dirty="0"/>
              <a:t>Data </a:t>
            </a:r>
            <a:r>
              <a:rPr lang="en-GB" sz="3200" dirty="0" err="1"/>
              <a:t>modeling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362" y="2092416"/>
            <a:ext cx="9310133" cy="4093428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Identify and define entities. Each entity needs a clear definition that everyone understands.  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Identify and define attributes. Each attribute needs a clear </a:t>
            </a:r>
            <a:r>
              <a:rPr lang="en-GB" sz="1800" dirty="0" err="1"/>
              <a:t>definition.Identify</a:t>
            </a:r>
            <a:r>
              <a:rPr lang="en-GB" sz="1800" dirty="0"/>
              <a:t> and define relationships. 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The ERD will document the relationships between entities. 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Sometimes the only documentation given is the ERD but a complete data model has both the ERD and the written table and column definitions.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59362" y="1137447"/>
            <a:ext cx="1019622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defining and organizing data so the data becomes information</a:t>
            </a:r>
          </a:p>
        </p:txBody>
      </p:sp>
    </p:spTree>
    <p:extLst>
      <p:ext uri="{BB962C8B-B14F-4D97-AF65-F5344CB8AC3E}">
        <p14:creationId xmlns:p14="http://schemas.microsoft.com/office/powerpoint/2010/main" val="1961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483" y="395837"/>
            <a:ext cx="8915400" cy="584775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397511" y="1917327"/>
            <a:ext cx="9747524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ヒラギノ角ゴ Pro W3" charset="-128"/>
              </a:rPr>
              <a:t>We want to track information about trainees and the streams they are in.  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How many weeks does the training last for each stream?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Who are the trainers who are able to train the streams?  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We also want to track the contracts trainees work on when they become consultants. 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Which client is each contract with? What is the duration of any contract?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511" y="987304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modeling - consultants and contracts</a:t>
            </a:r>
          </a:p>
        </p:txBody>
      </p:sp>
    </p:spTree>
    <p:extLst>
      <p:ext uri="{BB962C8B-B14F-4D97-AF65-F5344CB8AC3E}">
        <p14:creationId xmlns:p14="http://schemas.microsoft.com/office/powerpoint/2010/main" val="66957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51" y="399612"/>
            <a:ext cx="8915400" cy="584775"/>
          </a:xfrm>
        </p:spPr>
        <p:txBody>
          <a:bodyPr/>
          <a:lstStyle/>
          <a:p>
            <a:r>
              <a:rPr lang="en-US" dirty="0"/>
              <a:t>Case study – step 1 of 3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350651" y="1885796"/>
            <a:ext cx="9747524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ヒラギノ角ゴ Pro W3" charset="-128"/>
              </a:rPr>
              <a:t>We want to track information about </a:t>
            </a:r>
            <a:r>
              <a:rPr lang="en-GB" u="sng" dirty="0">
                <a:ea typeface="ヒラギノ角ゴ Pro W3" charset="-128"/>
              </a:rPr>
              <a:t>trainees </a:t>
            </a:r>
            <a:r>
              <a:rPr lang="en-GB" dirty="0">
                <a:ea typeface="ヒラギノ角ゴ Pro W3" charset="-128"/>
              </a:rPr>
              <a:t>and the </a:t>
            </a:r>
            <a:r>
              <a:rPr lang="en-GB" u="sng" dirty="0">
                <a:ea typeface="ヒラギノ角ゴ Pro W3" charset="-128"/>
              </a:rPr>
              <a:t>streams</a:t>
            </a:r>
            <a:r>
              <a:rPr lang="en-GB" dirty="0">
                <a:ea typeface="ヒラギノ角ゴ Pro W3" charset="-128"/>
              </a:rPr>
              <a:t> they are in.  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How many </a:t>
            </a:r>
            <a:r>
              <a:rPr lang="en-GB" u="sng" dirty="0">
                <a:ea typeface="ヒラギノ角ゴ Pro W3" charset="-128"/>
              </a:rPr>
              <a:t>weeks</a:t>
            </a:r>
            <a:r>
              <a:rPr lang="en-GB" dirty="0">
                <a:ea typeface="ヒラギノ角ゴ Pro W3" charset="-128"/>
              </a:rPr>
              <a:t> does the training last for each stream?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Who are the </a:t>
            </a:r>
            <a:r>
              <a:rPr lang="en-GB" u="sng" dirty="0">
                <a:ea typeface="ヒラギノ角ゴ Pro W3" charset="-128"/>
              </a:rPr>
              <a:t>trainers</a:t>
            </a:r>
            <a:r>
              <a:rPr lang="en-GB" dirty="0">
                <a:ea typeface="ヒラギノ角ゴ Pro W3" charset="-128"/>
              </a:rPr>
              <a:t> who are able to train the streams?  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We also want to track the </a:t>
            </a:r>
            <a:r>
              <a:rPr lang="en-GB" u="sng" dirty="0">
                <a:ea typeface="ヒラギノ角ゴ Pro W3" charset="-128"/>
              </a:rPr>
              <a:t>contracts</a:t>
            </a:r>
            <a:r>
              <a:rPr lang="en-GB" dirty="0">
                <a:ea typeface="ヒラギノ角ゴ Pro W3" charset="-128"/>
              </a:rPr>
              <a:t> trainees work on when they become </a:t>
            </a:r>
            <a:r>
              <a:rPr lang="en-GB" u="sng" dirty="0">
                <a:ea typeface="ヒラギノ角ゴ Pro W3" charset="-128"/>
              </a:rPr>
              <a:t>consultants</a:t>
            </a:r>
            <a:r>
              <a:rPr lang="en-GB" dirty="0">
                <a:ea typeface="ヒラギノ角ゴ Pro W3" charset="-128"/>
              </a:rPr>
              <a:t>. 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Which </a:t>
            </a:r>
            <a:r>
              <a:rPr lang="en-GB" u="sng" dirty="0">
                <a:ea typeface="ヒラギノ角ゴ Pro W3" charset="-128"/>
              </a:rPr>
              <a:t>client</a:t>
            </a:r>
            <a:r>
              <a:rPr lang="en-GB" dirty="0">
                <a:ea typeface="ヒラギノ角ゴ Pro W3" charset="-128"/>
              </a:rPr>
              <a:t> is each contract with? What is the </a:t>
            </a:r>
            <a:r>
              <a:rPr lang="en-GB" u="sng" dirty="0">
                <a:ea typeface="ヒラギノ角ゴ Pro W3" charset="-128"/>
              </a:rPr>
              <a:t>duration</a:t>
            </a:r>
            <a:r>
              <a:rPr lang="en-GB" dirty="0">
                <a:ea typeface="ヒラギノ角ゴ Pro W3" charset="-128"/>
              </a:rPr>
              <a:t> of any contract?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50651" y="1121846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underline nouns</a:t>
            </a:r>
            <a:r>
              <a:rPr lang="en-US" sz="2400" b="1" dirty="0">
                <a:solidFill>
                  <a:srgbClr val="00A4F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057282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4830384"/>
            <a:ext cx="8420100" cy="35268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Aft>
                <a:spcPts val="1200"/>
              </a:spcAft>
              <a:buClr>
                <a:srgbClr val="333399"/>
              </a:buClr>
              <a:defRPr/>
            </a:pPr>
            <a:endParaRPr lang="en-GB" sz="2400" b="1" kern="0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78" y="423290"/>
            <a:ext cx="8915400" cy="584775"/>
          </a:xfrm>
        </p:spPr>
        <p:txBody>
          <a:bodyPr/>
          <a:lstStyle/>
          <a:p>
            <a:r>
              <a:rPr lang="en-US" dirty="0"/>
              <a:t>Case study – step 2 of 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9778" y="1206753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Clarify the meaning of each term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299778" y="2108407"/>
            <a:ext cx="9747524" cy="3461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/>
              <a:t>List of Terms - trainees, streams, length of training, trainers, contracts, consultants, client and duration</a:t>
            </a:r>
          </a:p>
          <a:p>
            <a:pPr marL="342900" indent="-3429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/>
              <a:t>Sometimes, the meaning may be seem clear to only some stakeholders. Trainees, streams, client, and trainer may seem clear</a:t>
            </a:r>
          </a:p>
          <a:p>
            <a:pPr marL="342900" indent="-3429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/>
              <a:t>If you are unclear of the meaning of a term, it is essential you discuss what the term means, so all stakeholders are in agreement</a:t>
            </a:r>
          </a:p>
          <a:p>
            <a:pPr marL="342900" indent="-3429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/>
              <a:t>Does a contract contain multiple consultants, or does each consultant have a separate contract?</a:t>
            </a:r>
          </a:p>
          <a:p>
            <a:pPr marL="342900" indent="-3429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/>
              <a:t>How will we measure contract duration?  Hours, weeks, or months?</a:t>
            </a:r>
          </a:p>
          <a:p>
            <a:pPr marL="457200" lvl="1" indent="0">
              <a:spcAft>
                <a:spcPts val="1200"/>
              </a:spcAft>
              <a:buClr>
                <a:srgbClr val="333399"/>
              </a:buClr>
              <a:buNone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4884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3" y="406703"/>
            <a:ext cx="8915400" cy="584775"/>
          </a:xfrm>
        </p:spPr>
        <p:txBody>
          <a:bodyPr/>
          <a:lstStyle/>
          <a:p>
            <a:r>
              <a:rPr lang="en-US" dirty="0"/>
              <a:t>Case study – step 3 of 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05816" y="1182258"/>
            <a:ext cx="9618280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the relationships between entities in an ERD</a:t>
            </a:r>
            <a:endParaRPr lang="en-US" sz="2400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294716" y="1834703"/>
            <a:ext cx="9747524" cy="11914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/>
              <a:t>Think of a verb for each direction of a relationship</a:t>
            </a:r>
          </a:p>
          <a:p>
            <a:pPr marL="342900" indent="-3429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/>
              <a:t>If the relationship seems unclear, you must clarify its meaning before describing it with a verb</a:t>
            </a:r>
          </a:p>
        </p:txBody>
      </p:sp>
    </p:spTree>
    <p:extLst>
      <p:ext uri="{BB962C8B-B14F-4D97-AF65-F5344CB8AC3E}">
        <p14:creationId xmlns:p14="http://schemas.microsoft.com/office/powerpoint/2010/main" val="25239460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17530" y="1322567"/>
            <a:ext cx="7995544" cy="58973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an Entity Relationship Diagram for the following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30" y="433572"/>
            <a:ext cx="6261338" cy="584775"/>
          </a:xfrm>
        </p:spPr>
        <p:txBody>
          <a:bodyPr/>
          <a:lstStyle/>
          <a:p>
            <a:r>
              <a:rPr lang="en-US" dirty="0"/>
              <a:t>Consultants and contracts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14664" y="2382675"/>
            <a:ext cx="9747524" cy="41127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ヒラギノ角ゴ Pro W3" charset="-128"/>
              </a:rPr>
              <a:t>We want to track information about trainees and the streams they are in.  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How many weeks does the training last for each stream?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Who are the trainers who are able to train the streams?  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We also want to track the contracts trainees work on when they become consultants. 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Which client is each contract with? </a:t>
            </a:r>
          </a:p>
          <a:p>
            <a:endParaRPr lang="en-GB" dirty="0">
              <a:ea typeface="ヒラギノ角ゴ Pro W3" charset="-128"/>
            </a:endParaRPr>
          </a:p>
          <a:p>
            <a:r>
              <a:rPr lang="en-GB" dirty="0">
                <a:ea typeface="ヒラギノ角ゴ Pro W3" charset="-128"/>
              </a:rPr>
              <a:t>What is the duration of any contract?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C1C77D-03BE-4A9E-9932-50880FE0143F}"/>
              </a:ext>
            </a:extLst>
          </p:cNvPr>
          <p:cNvSpPr/>
          <p:nvPr/>
        </p:nvSpPr>
        <p:spPr>
          <a:xfrm>
            <a:off x="8594755" y="1800000"/>
            <a:ext cx="3124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Exercise: 15 minutes</a:t>
            </a:r>
          </a:p>
        </p:txBody>
      </p:sp>
      <p:sp>
        <p:nvSpPr>
          <p:cNvPr id="15" name="Freeform 38">
            <a:extLst>
              <a:ext uri="{FF2B5EF4-FFF2-40B4-BE49-F238E27FC236}">
                <a16:creationId xmlns:a16="http://schemas.microsoft.com/office/drawing/2014/main" id="{3DD57FE6-D081-45EB-9AA9-3EA9375AABC3}"/>
              </a:ext>
            </a:extLst>
          </p:cNvPr>
          <p:cNvSpPr>
            <a:spLocks noEditPoints="1"/>
          </p:cNvSpPr>
          <p:nvPr/>
        </p:nvSpPr>
        <p:spPr bwMode="auto">
          <a:xfrm>
            <a:off x="9340744" y="1175668"/>
            <a:ext cx="728164" cy="552160"/>
          </a:xfrm>
          <a:custGeom>
            <a:avLst/>
            <a:gdLst>
              <a:gd name="T0" fmla="*/ 710 w 914"/>
              <a:gd name="T1" fmla="*/ 222 h 586"/>
              <a:gd name="T2" fmla="*/ 698 w 914"/>
              <a:gd name="T3" fmla="*/ 157 h 586"/>
              <a:gd name="T4" fmla="*/ 649 w 914"/>
              <a:gd name="T5" fmla="*/ 175 h 586"/>
              <a:gd name="T6" fmla="*/ 634 w 914"/>
              <a:gd name="T7" fmla="*/ 102 h 586"/>
              <a:gd name="T8" fmla="*/ 601 w 914"/>
              <a:gd name="T9" fmla="*/ 116 h 586"/>
              <a:gd name="T10" fmla="*/ 558 w 914"/>
              <a:gd name="T11" fmla="*/ 66 h 586"/>
              <a:gd name="T12" fmla="*/ 529 w 914"/>
              <a:gd name="T13" fmla="*/ 88 h 586"/>
              <a:gd name="T14" fmla="*/ 478 w 914"/>
              <a:gd name="T15" fmla="*/ 51 h 586"/>
              <a:gd name="T16" fmla="*/ 455 w 914"/>
              <a:gd name="T17" fmla="*/ 97 h 586"/>
              <a:gd name="T18" fmla="*/ 418 w 914"/>
              <a:gd name="T19" fmla="*/ 53 h 586"/>
              <a:gd name="T20" fmla="*/ 384 w 914"/>
              <a:gd name="T21" fmla="*/ 90 h 586"/>
              <a:gd name="T22" fmla="*/ 335 w 914"/>
              <a:gd name="T23" fmla="*/ 74 h 586"/>
              <a:gd name="T24" fmla="*/ 313 w 914"/>
              <a:gd name="T25" fmla="*/ 119 h 586"/>
              <a:gd name="T26" fmla="*/ 262 w 914"/>
              <a:gd name="T27" fmla="*/ 116 h 586"/>
              <a:gd name="T28" fmla="*/ 265 w 914"/>
              <a:gd name="T29" fmla="*/ 180 h 586"/>
              <a:gd name="T30" fmla="*/ 203 w 914"/>
              <a:gd name="T31" fmla="*/ 176 h 586"/>
              <a:gd name="T32" fmla="*/ 206 w 914"/>
              <a:gd name="T33" fmla="*/ 228 h 586"/>
              <a:gd name="T34" fmla="*/ 160 w 914"/>
              <a:gd name="T35" fmla="*/ 250 h 586"/>
              <a:gd name="T36" fmla="*/ 177 w 914"/>
              <a:gd name="T37" fmla="*/ 297 h 586"/>
              <a:gd name="T38" fmla="*/ 140 w 914"/>
              <a:gd name="T39" fmla="*/ 322 h 586"/>
              <a:gd name="T40" fmla="*/ 125 w 914"/>
              <a:gd name="T41" fmla="*/ 391 h 586"/>
              <a:gd name="T42" fmla="*/ 182 w 914"/>
              <a:gd name="T43" fmla="*/ 497 h 586"/>
              <a:gd name="T44" fmla="*/ 214 w 914"/>
              <a:gd name="T45" fmla="*/ 494 h 586"/>
              <a:gd name="T46" fmla="*/ 270 w 914"/>
              <a:gd name="T47" fmla="*/ 511 h 586"/>
              <a:gd name="T48" fmla="*/ 300 w 914"/>
              <a:gd name="T49" fmla="*/ 520 h 586"/>
              <a:gd name="T50" fmla="*/ 366 w 914"/>
              <a:gd name="T51" fmla="*/ 506 h 586"/>
              <a:gd name="T52" fmla="*/ 445 w 914"/>
              <a:gd name="T53" fmla="*/ 536 h 586"/>
              <a:gd name="T54" fmla="*/ 467 w 914"/>
              <a:gd name="T55" fmla="*/ 486 h 586"/>
              <a:gd name="T56" fmla="*/ 530 w 914"/>
              <a:gd name="T57" fmla="*/ 520 h 586"/>
              <a:gd name="T58" fmla="*/ 559 w 914"/>
              <a:gd name="T59" fmla="*/ 511 h 586"/>
              <a:gd name="T60" fmla="*/ 620 w 914"/>
              <a:gd name="T61" fmla="*/ 514 h 586"/>
              <a:gd name="T62" fmla="*/ 651 w 914"/>
              <a:gd name="T63" fmla="*/ 517 h 586"/>
              <a:gd name="T64" fmla="*/ 709 w 914"/>
              <a:gd name="T65" fmla="*/ 489 h 586"/>
              <a:gd name="T66" fmla="*/ 736 w 914"/>
              <a:gd name="T67" fmla="*/ 536 h 586"/>
              <a:gd name="T68" fmla="*/ 785 w 914"/>
              <a:gd name="T69" fmla="*/ 385 h 586"/>
              <a:gd name="T70" fmla="*/ 761 w 914"/>
              <a:gd name="T71" fmla="*/ 310 h 586"/>
              <a:gd name="T72" fmla="*/ 742 w 914"/>
              <a:gd name="T73" fmla="*/ 286 h 586"/>
              <a:gd name="T74" fmla="*/ 734 w 914"/>
              <a:gd name="T75" fmla="*/ 234 h 586"/>
              <a:gd name="T76" fmla="*/ 781 w 914"/>
              <a:gd name="T77" fmla="*/ 188 h 586"/>
              <a:gd name="T78" fmla="*/ 827 w 914"/>
              <a:gd name="T79" fmla="*/ 330 h 586"/>
              <a:gd name="T80" fmla="*/ 913 w 914"/>
              <a:gd name="T81" fmla="*/ 363 h 586"/>
              <a:gd name="T82" fmla="*/ 905 w 914"/>
              <a:gd name="T83" fmla="*/ 582 h 586"/>
              <a:gd name="T84" fmla="*/ 8 w 914"/>
              <a:gd name="T85" fmla="*/ 580 h 586"/>
              <a:gd name="T86" fmla="*/ 5 w 914"/>
              <a:gd name="T87" fmla="*/ 358 h 586"/>
              <a:gd name="T88" fmla="*/ 91 w 914"/>
              <a:gd name="T89" fmla="*/ 311 h 586"/>
              <a:gd name="T90" fmla="*/ 149 w 914"/>
              <a:gd name="T91" fmla="*/ 167 h 586"/>
              <a:gd name="T92" fmla="*/ 258 w 914"/>
              <a:gd name="T93" fmla="*/ 59 h 586"/>
              <a:gd name="T94" fmla="*/ 404 w 914"/>
              <a:gd name="T95" fmla="*/ 4 h 586"/>
              <a:gd name="T96" fmla="*/ 551 w 914"/>
              <a:gd name="T97" fmla="*/ 11 h 586"/>
              <a:gd name="T98" fmla="*/ 695 w 914"/>
              <a:gd name="T99" fmla="*/ 85 h 586"/>
              <a:gd name="T100" fmla="*/ 325 w 914"/>
              <a:gd name="T101" fmla="*/ 315 h 586"/>
              <a:gd name="T102" fmla="*/ 381 w 914"/>
              <a:gd name="T103" fmla="*/ 248 h 586"/>
              <a:gd name="T104" fmla="*/ 465 w 914"/>
              <a:gd name="T105" fmla="*/ 226 h 586"/>
              <a:gd name="T106" fmla="*/ 545 w 914"/>
              <a:gd name="T107" fmla="*/ 255 h 586"/>
              <a:gd name="T108" fmla="*/ 597 w 914"/>
              <a:gd name="T109" fmla="*/ 326 h 586"/>
              <a:gd name="T110" fmla="*/ 279 w 914"/>
              <a:gd name="T111" fmla="*/ 393 h 586"/>
              <a:gd name="T112" fmla="*/ 268 w 914"/>
              <a:gd name="T113" fmla="*/ 333 h 586"/>
              <a:gd name="T114" fmla="*/ 365 w 914"/>
              <a:gd name="T115" fmla="*/ 201 h 586"/>
              <a:gd name="T116" fmla="*/ 516 w 914"/>
              <a:gd name="T117" fmla="*/ 187 h 586"/>
              <a:gd name="T118" fmla="*/ 637 w 914"/>
              <a:gd name="T119" fmla="*/ 296 h 586"/>
              <a:gd name="T120" fmla="*/ 645 w 914"/>
              <a:gd name="T121" fmla="*/ 388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" h="586">
                <a:moveTo>
                  <a:pt x="734" y="234"/>
                </a:moveTo>
                <a:lnTo>
                  <a:pt x="734" y="234"/>
                </a:lnTo>
                <a:lnTo>
                  <a:pt x="730" y="235"/>
                </a:lnTo>
                <a:lnTo>
                  <a:pt x="727" y="236"/>
                </a:lnTo>
                <a:lnTo>
                  <a:pt x="724" y="236"/>
                </a:lnTo>
                <a:lnTo>
                  <a:pt x="721" y="235"/>
                </a:lnTo>
                <a:lnTo>
                  <a:pt x="716" y="232"/>
                </a:lnTo>
                <a:lnTo>
                  <a:pt x="712" y="228"/>
                </a:lnTo>
                <a:lnTo>
                  <a:pt x="710" y="222"/>
                </a:lnTo>
                <a:lnTo>
                  <a:pt x="710" y="216"/>
                </a:lnTo>
                <a:lnTo>
                  <a:pt x="711" y="212"/>
                </a:lnTo>
                <a:lnTo>
                  <a:pt x="713" y="209"/>
                </a:lnTo>
                <a:lnTo>
                  <a:pt x="715" y="207"/>
                </a:lnTo>
                <a:lnTo>
                  <a:pt x="718" y="205"/>
                </a:lnTo>
                <a:lnTo>
                  <a:pt x="730" y="198"/>
                </a:lnTo>
                <a:lnTo>
                  <a:pt x="730" y="198"/>
                </a:lnTo>
                <a:lnTo>
                  <a:pt x="715" y="177"/>
                </a:lnTo>
                <a:lnTo>
                  <a:pt x="698" y="157"/>
                </a:lnTo>
                <a:lnTo>
                  <a:pt x="676" y="180"/>
                </a:lnTo>
                <a:lnTo>
                  <a:pt x="676" y="180"/>
                </a:lnTo>
                <a:lnTo>
                  <a:pt x="673" y="182"/>
                </a:lnTo>
                <a:lnTo>
                  <a:pt x="670" y="184"/>
                </a:lnTo>
                <a:lnTo>
                  <a:pt x="667" y="184"/>
                </a:lnTo>
                <a:lnTo>
                  <a:pt x="664" y="185"/>
                </a:lnTo>
                <a:lnTo>
                  <a:pt x="657" y="183"/>
                </a:lnTo>
                <a:lnTo>
                  <a:pt x="652" y="180"/>
                </a:lnTo>
                <a:lnTo>
                  <a:pt x="649" y="175"/>
                </a:lnTo>
                <a:lnTo>
                  <a:pt x="647" y="169"/>
                </a:lnTo>
                <a:lnTo>
                  <a:pt x="647" y="166"/>
                </a:lnTo>
                <a:lnTo>
                  <a:pt x="648" y="163"/>
                </a:lnTo>
                <a:lnTo>
                  <a:pt x="650" y="160"/>
                </a:lnTo>
                <a:lnTo>
                  <a:pt x="652" y="157"/>
                </a:lnTo>
                <a:lnTo>
                  <a:pt x="676" y="134"/>
                </a:lnTo>
                <a:lnTo>
                  <a:pt x="676" y="134"/>
                </a:lnTo>
                <a:lnTo>
                  <a:pt x="655" y="117"/>
                </a:lnTo>
                <a:lnTo>
                  <a:pt x="634" y="102"/>
                </a:lnTo>
                <a:lnTo>
                  <a:pt x="627" y="114"/>
                </a:lnTo>
                <a:lnTo>
                  <a:pt x="627" y="114"/>
                </a:lnTo>
                <a:lnTo>
                  <a:pt x="625" y="117"/>
                </a:lnTo>
                <a:lnTo>
                  <a:pt x="623" y="119"/>
                </a:lnTo>
                <a:lnTo>
                  <a:pt x="620" y="120"/>
                </a:lnTo>
                <a:lnTo>
                  <a:pt x="617" y="121"/>
                </a:lnTo>
                <a:lnTo>
                  <a:pt x="611" y="121"/>
                </a:lnTo>
                <a:lnTo>
                  <a:pt x="606" y="119"/>
                </a:lnTo>
                <a:lnTo>
                  <a:pt x="601" y="116"/>
                </a:lnTo>
                <a:lnTo>
                  <a:pt x="598" y="110"/>
                </a:lnTo>
                <a:lnTo>
                  <a:pt x="597" y="107"/>
                </a:lnTo>
                <a:lnTo>
                  <a:pt x="597" y="104"/>
                </a:lnTo>
                <a:lnTo>
                  <a:pt x="598" y="101"/>
                </a:lnTo>
                <a:lnTo>
                  <a:pt x="600" y="98"/>
                </a:lnTo>
                <a:lnTo>
                  <a:pt x="606" y="86"/>
                </a:lnTo>
                <a:lnTo>
                  <a:pt x="606" y="86"/>
                </a:lnTo>
                <a:lnTo>
                  <a:pt x="583" y="75"/>
                </a:lnTo>
                <a:lnTo>
                  <a:pt x="558" y="66"/>
                </a:lnTo>
                <a:lnTo>
                  <a:pt x="554" y="79"/>
                </a:lnTo>
                <a:lnTo>
                  <a:pt x="554" y="79"/>
                </a:lnTo>
                <a:lnTo>
                  <a:pt x="553" y="83"/>
                </a:lnTo>
                <a:lnTo>
                  <a:pt x="551" y="85"/>
                </a:lnTo>
                <a:lnTo>
                  <a:pt x="549" y="88"/>
                </a:lnTo>
                <a:lnTo>
                  <a:pt x="546" y="89"/>
                </a:lnTo>
                <a:lnTo>
                  <a:pt x="541" y="91"/>
                </a:lnTo>
                <a:lnTo>
                  <a:pt x="535" y="90"/>
                </a:lnTo>
                <a:lnTo>
                  <a:pt x="529" y="88"/>
                </a:lnTo>
                <a:lnTo>
                  <a:pt x="525" y="84"/>
                </a:lnTo>
                <a:lnTo>
                  <a:pt x="524" y="81"/>
                </a:lnTo>
                <a:lnTo>
                  <a:pt x="523" y="78"/>
                </a:lnTo>
                <a:lnTo>
                  <a:pt x="523" y="75"/>
                </a:lnTo>
                <a:lnTo>
                  <a:pt x="523" y="71"/>
                </a:lnTo>
                <a:lnTo>
                  <a:pt x="528" y="58"/>
                </a:lnTo>
                <a:lnTo>
                  <a:pt x="528" y="58"/>
                </a:lnTo>
                <a:lnTo>
                  <a:pt x="503" y="53"/>
                </a:lnTo>
                <a:lnTo>
                  <a:pt x="478" y="51"/>
                </a:lnTo>
                <a:lnTo>
                  <a:pt x="478" y="83"/>
                </a:lnTo>
                <a:lnTo>
                  <a:pt x="478" y="83"/>
                </a:lnTo>
                <a:lnTo>
                  <a:pt x="478" y="87"/>
                </a:lnTo>
                <a:lnTo>
                  <a:pt x="477" y="90"/>
                </a:lnTo>
                <a:lnTo>
                  <a:pt x="475" y="92"/>
                </a:lnTo>
                <a:lnTo>
                  <a:pt x="473" y="94"/>
                </a:lnTo>
                <a:lnTo>
                  <a:pt x="467" y="97"/>
                </a:lnTo>
                <a:lnTo>
                  <a:pt x="461" y="98"/>
                </a:lnTo>
                <a:lnTo>
                  <a:pt x="455" y="97"/>
                </a:lnTo>
                <a:lnTo>
                  <a:pt x="450" y="94"/>
                </a:lnTo>
                <a:lnTo>
                  <a:pt x="448" y="92"/>
                </a:lnTo>
                <a:lnTo>
                  <a:pt x="446" y="90"/>
                </a:lnTo>
                <a:lnTo>
                  <a:pt x="445" y="87"/>
                </a:lnTo>
                <a:lnTo>
                  <a:pt x="445" y="83"/>
                </a:lnTo>
                <a:lnTo>
                  <a:pt x="445" y="51"/>
                </a:lnTo>
                <a:lnTo>
                  <a:pt x="445" y="51"/>
                </a:lnTo>
                <a:lnTo>
                  <a:pt x="431" y="52"/>
                </a:lnTo>
                <a:lnTo>
                  <a:pt x="418" y="53"/>
                </a:lnTo>
                <a:lnTo>
                  <a:pt x="393" y="57"/>
                </a:lnTo>
                <a:lnTo>
                  <a:pt x="396" y="71"/>
                </a:lnTo>
                <a:lnTo>
                  <a:pt x="396" y="71"/>
                </a:lnTo>
                <a:lnTo>
                  <a:pt x="396" y="75"/>
                </a:lnTo>
                <a:lnTo>
                  <a:pt x="396" y="78"/>
                </a:lnTo>
                <a:lnTo>
                  <a:pt x="395" y="81"/>
                </a:lnTo>
                <a:lnTo>
                  <a:pt x="394" y="84"/>
                </a:lnTo>
                <a:lnTo>
                  <a:pt x="390" y="88"/>
                </a:lnTo>
                <a:lnTo>
                  <a:pt x="384" y="90"/>
                </a:lnTo>
                <a:lnTo>
                  <a:pt x="377" y="91"/>
                </a:lnTo>
                <a:lnTo>
                  <a:pt x="372" y="89"/>
                </a:lnTo>
                <a:lnTo>
                  <a:pt x="369" y="88"/>
                </a:lnTo>
                <a:lnTo>
                  <a:pt x="367" y="85"/>
                </a:lnTo>
                <a:lnTo>
                  <a:pt x="365" y="83"/>
                </a:lnTo>
                <a:lnTo>
                  <a:pt x="364" y="79"/>
                </a:lnTo>
                <a:lnTo>
                  <a:pt x="360" y="66"/>
                </a:lnTo>
                <a:lnTo>
                  <a:pt x="360" y="66"/>
                </a:lnTo>
                <a:lnTo>
                  <a:pt x="335" y="74"/>
                </a:lnTo>
                <a:lnTo>
                  <a:pt x="312" y="85"/>
                </a:lnTo>
                <a:lnTo>
                  <a:pt x="319" y="98"/>
                </a:lnTo>
                <a:lnTo>
                  <a:pt x="319" y="98"/>
                </a:lnTo>
                <a:lnTo>
                  <a:pt x="321" y="101"/>
                </a:lnTo>
                <a:lnTo>
                  <a:pt x="321" y="104"/>
                </a:lnTo>
                <a:lnTo>
                  <a:pt x="321" y="107"/>
                </a:lnTo>
                <a:lnTo>
                  <a:pt x="321" y="110"/>
                </a:lnTo>
                <a:lnTo>
                  <a:pt x="318" y="116"/>
                </a:lnTo>
                <a:lnTo>
                  <a:pt x="313" y="119"/>
                </a:lnTo>
                <a:lnTo>
                  <a:pt x="308" y="121"/>
                </a:lnTo>
                <a:lnTo>
                  <a:pt x="302" y="121"/>
                </a:lnTo>
                <a:lnTo>
                  <a:pt x="299" y="121"/>
                </a:lnTo>
                <a:lnTo>
                  <a:pt x="296" y="119"/>
                </a:lnTo>
                <a:lnTo>
                  <a:pt x="294" y="117"/>
                </a:lnTo>
                <a:lnTo>
                  <a:pt x="291" y="114"/>
                </a:lnTo>
                <a:lnTo>
                  <a:pt x="283" y="101"/>
                </a:lnTo>
                <a:lnTo>
                  <a:pt x="283" y="101"/>
                </a:lnTo>
                <a:lnTo>
                  <a:pt x="262" y="116"/>
                </a:lnTo>
                <a:lnTo>
                  <a:pt x="242" y="134"/>
                </a:lnTo>
                <a:lnTo>
                  <a:pt x="265" y="157"/>
                </a:lnTo>
                <a:lnTo>
                  <a:pt x="265" y="157"/>
                </a:lnTo>
                <a:lnTo>
                  <a:pt x="268" y="160"/>
                </a:lnTo>
                <a:lnTo>
                  <a:pt x="269" y="163"/>
                </a:lnTo>
                <a:lnTo>
                  <a:pt x="270" y="166"/>
                </a:lnTo>
                <a:lnTo>
                  <a:pt x="270" y="169"/>
                </a:lnTo>
                <a:lnTo>
                  <a:pt x="269" y="175"/>
                </a:lnTo>
                <a:lnTo>
                  <a:pt x="265" y="180"/>
                </a:lnTo>
                <a:lnTo>
                  <a:pt x="260" y="183"/>
                </a:lnTo>
                <a:lnTo>
                  <a:pt x="255" y="185"/>
                </a:lnTo>
                <a:lnTo>
                  <a:pt x="252" y="184"/>
                </a:lnTo>
                <a:lnTo>
                  <a:pt x="249" y="184"/>
                </a:lnTo>
                <a:lnTo>
                  <a:pt x="246" y="182"/>
                </a:lnTo>
                <a:lnTo>
                  <a:pt x="243" y="180"/>
                </a:lnTo>
                <a:lnTo>
                  <a:pt x="219" y="156"/>
                </a:lnTo>
                <a:lnTo>
                  <a:pt x="219" y="156"/>
                </a:lnTo>
                <a:lnTo>
                  <a:pt x="203" y="176"/>
                </a:lnTo>
                <a:lnTo>
                  <a:pt x="187" y="197"/>
                </a:lnTo>
                <a:lnTo>
                  <a:pt x="201" y="205"/>
                </a:lnTo>
                <a:lnTo>
                  <a:pt x="201" y="205"/>
                </a:lnTo>
                <a:lnTo>
                  <a:pt x="204" y="207"/>
                </a:lnTo>
                <a:lnTo>
                  <a:pt x="206" y="209"/>
                </a:lnTo>
                <a:lnTo>
                  <a:pt x="208" y="212"/>
                </a:lnTo>
                <a:lnTo>
                  <a:pt x="208" y="216"/>
                </a:lnTo>
                <a:lnTo>
                  <a:pt x="208" y="222"/>
                </a:lnTo>
                <a:lnTo>
                  <a:pt x="206" y="228"/>
                </a:lnTo>
                <a:lnTo>
                  <a:pt x="203" y="232"/>
                </a:lnTo>
                <a:lnTo>
                  <a:pt x="198" y="235"/>
                </a:lnTo>
                <a:lnTo>
                  <a:pt x="195" y="236"/>
                </a:lnTo>
                <a:lnTo>
                  <a:pt x="190" y="236"/>
                </a:lnTo>
                <a:lnTo>
                  <a:pt x="187" y="235"/>
                </a:lnTo>
                <a:lnTo>
                  <a:pt x="184" y="234"/>
                </a:lnTo>
                <a:lnTo>
                  <a:pt x="171" y="226"/>
                </a:lnTo>
                <a:lnTo>
                  <a:pt x="171" y="226"/>
                </a:lnTo>
                <a:lnTo>
                  <a:pt x="160" y="250"/>
                </a:lnTo>
                <a:lnTo>
                  <a:pt x="151" y="274"/>
                </a:lnTo>
                <a:lnTo>
                  <a:pt x="166" y="278"/>
                </a:lnTo>
                <a:lnTo>
                  <a:pt x="166" y="278"/>
                </a:lnTo>
                <a:lnTo>
                  <a:pt x="169" y="279"/>
                </a:lnTo>
                <a:lnTo>
                  <a:pt x="172" y="281"/>
                </a:lnTo>
                <a:lnTo>
                  <a:pt x="174" y="283"/>
                </a:lnTo>
                <a:lnTo>
                  <a:pt x="176" y="286"/>
                </a:lnTo>
                <a:lnTo>
                  <a:pt x="177" y="292"/>
                </a:lnTo>
                <a:lnTo>
                  <a:pt x="177" y="297"/>
                </a:lnTo>
                <a:lnTo>
                  <a:pt x="174" y="303"/>
                </a:lnTo>
                <a:lnTo>
                  <a:pt x="170" y="308"/>
                </a:lnTo>
                <a:lnTo>
                  <a:pt x="167" y="309"/>
                </a:lnTo>
                <a:lnTo>
                  <a:pt x="164" y="310"/>
                </a:lnTo>
                <a:lnTo>
                  <a:pt x="161" y="310"/>
                </a:lnTo>
                <a:lnTo>
                  <a:pt x="157" y="310"/>
                </a:lnTo>
                <a:lnTo>
                  <a:pt x="143" y="306"/>
                </a:lnTo>
                <a:lnTo>
                  <a:pt x="143" y="306"/>
                </a:lnTo>
                <a:lnTo>
                  <a:pt x="140" y="322"/>
                </a:lnTo>
                <a:lnTo>
                  <a:pt x="138" y="338"/>
                </a:lnTo>
                <a:lnTo>
                  <a:pt x="136" y="355"/>
                </a:lnTo>
                <a:lnTo>
                  <a:pt x="136" y="371"/>
                </a:lnTo>
                <a:lnTo>
                  <a:pt x="136" y="371"/>
                </a:lnTo>
                <a:lnTo>
                  <a:pt x="135" y="376"/>
                </a:lnTo>
                <a:lnTo>
                  <a:pt x="134" y="381"/>
                </a:lnTo>
                <a:lnTo>
                  <a:pt x="132" y="385"/>
                </a:lnTo>
                <a:lnTo>
                  <a:pt x="129" y="388"/>
                </a:lnTo>
                <a:lnTo>
                  <a:pt x="125" y="391"/>
                </a:lnTo>
                <a:lnTo>
                  <a:pt x="121" y="393"/>
                </a:lnTo>
                <a:lnTo>
                  <a:pt x="116" y="395"/>
                </a:lnTo>
                <a:lnTo>
                  <a:pt x="112" y="395"/>
                </a:lnTo>
                <a:lnTo>
                  <a:pt x="53" y="395"/>
                </a:lnTo>
                <a:lnTo>
                  <a:pt x="53" y="536"/>
                </a:lnTo>
                <a:lnTo>
                  <a:pt x="182" y="536"/>
                </a:lnTo>
                <a:lnTo>
                  <a:pt x="182" y="500"/>
                </a:lnTo>
                <a:lnTo>
                  <a:pt x="182" y="500"/>
                </a:lnTo>
                <a:lnTo>
                  <a:pt x="182" y="497"/>
                </a:lnTo>
                <a:lnTo>
                  <a:pt x="183" y="494"/>
                </a:lnTo>
                <a:lnTo>
                  <a:pt x="185" y="491"/>
                </a:lnTo>
                <a:lnTo>
                  <a:pt x="187" y="489"/>
                </a:lnTo>
                <a:lnTo>
                  <a:pt x="193" y="486"/>
                </a:lnTo>
                <a:lnTo>
                  <a:pt x="199" y="484"/>
                </a:lnTo>
                <a:lnTo>
                  <a:pt x="205" y="486"/>
                </a:lnTo>
                <a:lnTo>
                  <a:pt x="210" y="489"/>
                </a:lnTo>
                <a:lnTo>
                  <a:pt x="212" y="491"/>
                </a:lnTo>
                <a:lnTo>
                  <a:pt x="214" y="494"/>
                </a:lnTo>
                <a:lnTo>
                  <a:pt x="215" y="497"/>
                </a:lnTo>
                <a:lnTo>
                  <a:pt x="215" y="500"/>
                </a:lnTo>
                <a:lnTo>
                  <a:pt x="215" y="536"/>
                </a:lnTo>
                <a:lnTo>
                  <a:pt x="267" y="536"/>
                </a:lnTo>
                <a:lnTo>
                  <a:pt x="267" y="520"/>
                </a:lnTo>
                <a:lnTo>
                  <a:pt x="267" y="520"/>
                </a:lnTo>
                <a:lnTo>
                  <a:pt x="267" y="517"/>
                </a:lnTo>
                <a:lnTo>
                  <a:pt x="268" y="514"/>
                </a:lnTo>
                <a:lnTo>
                  <a:pt x="270" y="511"/>
                </a:lnTo>
                <a:lnTo>
                  <a:pt x="272" y="509"/>
                </a:lnTo>
                <a:lnTo>
                  <a:pt x="277" y="506"/>
                </a:lnTo>
                <a:lnTo>
                  <a:pt x="283" y="505"/>
                </a:lnTo>
                <a:lnTo>
                  <a:pt x="290" y="506"/>
                </a:lnTo>
                <a:lnTo>
                  <a:pt x="295" y="509"/>
                </a:lnTo>
                <a:lnTo>
                  <a:pt x="297" y="511"/>
                </a:lnTo>
                <a:lnTo>
                  <a:pt x="299" y="514"/>
                </a:lnTo>
                <a:lnTo>
                  <a:pt x="300" y="517"/>
                </a:lnTo>
                <a:lnTo>
                  <a:pt x="300" y="520"/>
                </a:lnTo>
                <a:lnTo>
                  <a:pt x="300" y="536"/>
                </a:lnTo>
                <a:lnTo>
                  <a:pt x="356" y="536"/>
                </a:lnTo>
                <a:lnTo>
                  <a:pt x="356" y="520"/>
                </a:lnTo>
                <a:lnTo>
                  <a:pt x="356" y="520"/>
                </a:lnTo>
                <a:lnTo>
                  <a:pt x="356" y="517"/>
                </a:lnTo>
                <a:lnTo>
                  <a:pt x="357" y="514"/>
                </a:lnTo>
                <a:lnTo>
                  <a:pt x="359" y="511"/>
                </a:lnTo>
                <a:lnTo>
                  <a:pt x="361" y="509"/>
                </a:lnTo>
                <a:lnTo>
                  <a:pt x="366" y="506"/>
                </a:lnTo>
                <a:lnTo>
                  <a:pt x="372" y="505"/>
                </a:lnTo>
                <a:lnTo>
                  <a:pt x="379" y="506"/>
                </a:lnTo>
                <a:lnTo>
                  <a:pt x="384" y="509"/>
                </a:lnTo>
                <a:lnTo>
                  <a:pt x="386" y="511"/>
                </a:lnTo>
                <a:lnTo>
                  <a:pt x="388" y="514"/>
                </a:lnTo>
                <a:lnTo>
                  <a:pt x="389" y="517"/>
                </a:lnTo>
                <a:lnTo>
                  <a:pt x="389" y="520"/>
                </a:lnTo>
                <a:lnTo>
                  <a:pt x="389" y="536"/>
                </a:lnTo>
                <a:lnTo>
                  <a:pt x="445" y="536"/>
                </a:lnTo>
                <a:lnTo>
                  <a:pt x="445" y="500"/>
                </a:lnTo>
                <a:lnTo>
                  <a:pt x="445" y="500"/>
                </a:lnTo>
                <a:lnTo>
                  <a:pt x="445" y="497"/>
                </a:lnTo>
                <a:lnTo>
                  <a:pt x="446" y="494"/>
                </a:lnTo>
                <a:lnTo>
                  <a:pt x="448" y="491"/>
                </a:lnTo>
                <a:lnTo>
                  <a:pt x="450" y="489"/>
                </a:lnTo>
                <a:lnTo>
                  <a:pt x="455" y="486"/>
                </a:lnTo>
                <a:lnTo>
                  <a:pt x="461" y="484"/>
                </a:lnTo>
                <a:lnTo>
                  <a:pt x="467" y="486"/>
                </a:lnTo>
                <a:lnTo>
                  <a:pt x="473" y="489"/>
                </a:lnTo>
                <a:lnTo>
                  <a:pt x="475" y="491"/>
                </a:lnTo>
                <a:lnTo>
                  <a:pt x="477" y="494"/>
                </a:lnTo>
                <a:lnTo>
                  <a:pt x="478" y="497"/>
                </a:lnTo>
                <a:lnTo>
                  <a:pt x="478" y="500"/>
                </a:lnTo>
                <a:lnTo>
                  <a:pt x="478" y="536"/>
                </a:lnTo>
                <a:lnTo>
                  <a:pt x="530" y="536"/>
                </a:lnTo>
                <a:lnTo>
                  <a:pt x="530" y="520"/>
                </a:lnTo>
                <a:lnTo>
                  <a:pt x="530" y="520"/>
                </a:lnTo>
                <a:lnTo>
                  <a:pt x="530" y="517"/>
                </a:lnTo>
                <a:lnTo>
                  <a:pt x="531" y="514"/>
                </a:lnTo>
                <a:lnTo>
                  <a:pt x="533" y="511"/>
                </a:lnTo>
                <a:lnTo>
                  <a:pt x="535" y="509"/>
                </a:lnTo>
                <a:lnTo>
                  <a:pt x="540" y="506"/>
                </a:lnTo>
                <a:lnTo>
                  <a:pt x="546" y="505"/>
                </a:lnTo>
                <a:lnTo>
                  <a:pt x="552" y="506"/>
                </a:lnTo>
                <a:lnTo>
                  <a:pt x="557" y="509"/>
                </a:lnTo>
                <a:lnTo>
                  <a:pt x="559" y="511"/>
                </a:lnTo>
                <a:lnTo>
                  <a:pt x="561" y="514"/>
                </a:lnTo>
                <a:lnTo>
                  <a:pt x="562" y="517"/>
                </a:lnTo>
                <a:lnTo>
                  <a:pt x="562" y="520"/>
                </a:lnTo>
                <a:lnTo>
                  <a:pt x="562" y="536"/>
                </a:lnTo>
                <a:lnTo>
                  <a:pt x="619" y="536"/>
                </a:lnTo>
                <a:lnTo>
                  <a:pt x="619" y="520"/>
                </a:lnTo>
                <a:lnTo>
                  <a:pt x="619" y="520"/>
                </a:lnTo>
                <a:lnTo>
                  <a:pt x="619" y="517"/>
                </a:lnTo>
                <a:lnTo>
                  <a:pt x="620" y="514"/>
                </a:lnTo>
                <a:lnTo>
                  <a:pt x="622" y="511"/>
                </a:lnTo>
                <a:lnTo>
                  <a:pt x="624" y="509"/>
                </a:lnTo>
                <a:lnTo>
                  <a:pt x="629" y="506"/>
                </a:lnTo>
                <a:lnTo>
                  <a:pt x="635" y="505"/>
                </a:lnTo>
                <a:lnTo>
                  <a:pt x="641" y="506"/>
                </a:lnTo>
                <a:lnTo>
                  <a:pt x="646" y="509"/>
                </a:lnTo>
                <a:lnTo>
                  <a:pt x="648" y="511"/>
                </a:lnTo>
                <a:lnTo>
                  <a:pt x="650" y="514"/>
                </a:lnTo>
                <a:lnTo>
                  <a:pt x="651" y="517"/>
                </a:lnTo>
                <a:lnTo>
                  <a:pt x="651" y="520"/>
                </a:lnTo>
                <a:lnTo>
                  <a:pt x="651" y="536"/>
                </a:lnTo>
                <a:lnTo>
                  <a:pt x="704" y="536"/>
                </a:lnTo>
                <a:lnTo>
                  <a:pt x="704" y="500"/>
                </a:lnTo>
                <a:lnTo>
                  <a:pt x="704" y="500"/>
                </a:lnTo>
                <a:lnTo>
                  <a:pt x="704" y="497"/>
                </a:lnTo>
                <a:lnTo>
                  <a:pt x="705" y="494"/>
                </a:lnTo>
                <a:lnTo>
                  <a:pt x="707" y="491"/>
                </a:lnTo>
                <a:lnTo>
                  <a:pt x="709" y="489"/>
                </a:lnTo>
                <a:lnTo>
                  <a:pt x="714" y="486"/>
                </a:lnTo>
                <a:lnTo>
                  <a:pt x="720" y="484"/>
                </a:lnTo>
                <a:lnTo>
                  <a:pt x="726" y="486"/>
                </a:lnTo>
                <a:lnTo>
                  <a:pt x="731" y="489"/>
                </a:lnTo>
                <a:lnTo>
                  <a:pt x="733" y="491"/>
                </a:lnTo>
                <a:lnTo>
                  <a:pt x="735" y="494"/>
                </a:lnTo>
                <a:lnTo>
                  <a:pt x="736" y="497"/>
                </a:lnTo>
                <a:lnTo>
                  <a:pt x="736" y="500"/>
                </a:lnTo>
                <a:lnTo>
                  <a:pt x="736" y="536"/>
                </a:lnTo>
                <a:lnTo>
                  <a:pt x="866" y="536"/>
                </a:lnTo>
                <a:lnTo>
                  <a:pt x="866" y="395"/>
                </a:lnTo>
                <a:lnTo>
                  <a:pt x="805" y="395"/>
                </a:lnTo>
                <a:lnTo>
                  <a:pt x="805" y="395"/>
                </a:lnTo>
                <a:lnTo>
                  <a:pt x="801" y="395"/>
                </a:lnTo>
                <a:lnTo>
                  <a:pt x="796" y="393"/>
                </a:lnTo>
                <a:lnTo>
                  <a:pt x="792" y="391"/>
                </a:lnTo>
                <a:lnTo>
                  <a:pt x="788" y="388"/>
                </a:lnTo>
                <a:lnTo>
                  <a:pt x="785" y="385"/>
                </a:lnTo>
                <a:lnTo>
                  <a:pt x="783" y="381"/>
                </a:lnTo>
                <a:lnTo>
                  <a:pt x="782" y="376"/>
                </a:lnTo>
                <a:lnTo>
                  <a:pt x="781" y="371"/>
                </a:lnTo>
                <a:lnTo>
                  <a:pt x="781" y="371"/>
                </a:lnTo>
                <a:lnTo>
                  <a:pt x="781" y="355"/>
                </a:lnTo>
                <a:lnTo>
                  <a:pt x="780" y="338"/>
                </a:lnTo>
                <a:lnTo>
                  <a:pt x="777" y="322"/>
                </a:lnTo>
                <a:lnTo>
                  <a:pt x="774" y="306"/>
                </a:lnTo>
                <a:lnTo>
                  <a:pt x="761" y="310"/>
                </a:lnTo>
                <a:lnTo>
                  <a:pt x="761" y="310"/>
                </a:lnTo>
                <a:lnTo>
                  <a:pt x="758" y="310"/>
                </a:lnTo>
                <a:lnTo>
                  <a:pt x="754" y="310"/>
                </a:lnTo>
                <a:lnTo>
                  <a:pt x="750" y="309"/>
                </a:lnTo>
                <a:lnTo>
                  <a:pt x="748" y="308"/>
                </a:lnTo>
                <a:lnTo>
                  <a:pt x="743" y="303"/>
                </a:lnTo>
                <a:lnTo>
                  <a:pt x="741" y="297"/>
                </a:lnTo>
                <a:lnTo>
                  <a:pt x="740" y="291"/>
                </a:lnTo>
                <a:lnTo>
                  <a:pt x="742" y="286"/>
                </a:lnTo>
                <a:lnTo>
                  <a:pt x="744" y="283"/>
                </a:lnTo>
                <a:lnTo>
                  <a:pt x="746" y="281"/>
                </a:lnTo>
                <a:lnTo>
                  <a:pt x="749" y="279"/>
                </a:lnTo>
                <a:lnTo>
                  <a:pt x="753" y="278"/>
                </a:lnTo>
                <a:lnTo>
                  <a:pt x="766" y="274"/>
                </a:lnTo>
                <a:lnTo>
                  <a:pt x="766" y="274"/>
                </a:lnTo>
                <a:lnTo>
                  <a:pt x="757" y="250"/>
                </a:lnTo>
                <a:lnTo>
                  <a:pt x="746" y="227"/>
                </a:lnTo>
                <a:lnTo>
                  <a:pt x="734" y="234"/>
                </a:lnTo>
                <a:lnTo>
                  <a:pt x="734" y="234"/>
                </a:lnTo>
                <a:close/>
                <a:moveTo>
                  <a:pt x="721" y="109"/>
                </a:moveTo>
                <a:lnTo>
                  <a:pt x="721" y="109"/>
                </a:lnTo>
                <a:lnTo>
                  <a:pt x="732" y="121"/>
                </a:lnTo>
                <a:lnTo>
                  <a:pt x="743" y="134"/>
                </a:lnTo>
                <a:lnTo>
                  <a:pt x="754" y="147"/>
                </a:lnTo>
                <a:lnTo>
                  <a:pt x="764" y="160"/>
                </a:lnTo>
                <a:lnTo>
                  <a:pt x="773" y="174"/>
                </a:lnTo>
                <a:lnTo>
                  <a:pt x="781" y="188"/>
                </a:lnTo>
                <a:lnTo>
                  <a:pt x="789" y="202"/>
                </a:lnTo>
                <a:lnTo>
                  <a:pt x="796" y="218"/>
                </a:lnTo>
                <a:lnTo>
                  <a:pt x="803" y="233"/>
                </a:lnTo>
                <a:lnTo>
                  <a:pt x="808" y="248"/>
                </a:lnTo>
                <a:lnTo>
                  <a:pt x="814" y="264"/>
                </a:lnTo>
                <a:lnTo>
                  <a:pt x="818" y="280"/>
                </a:lnTo>
                <a:lnTo>
                  <a:pt x="822" y="296"/>
                </a:lnTo>
                <a:lnTo>
                  <a:pt x="825" y="313"/>
                </a:lnTo>
                <a:lnTo>
                  <a:pt x="827" y="330"/>
                </a:lnTo>
                <a:lnTo>
                  <a:pt x="829" y="346"/>
                </a:lnTo>
                <a:lnTo>
                  <a:pt x="893" y="346"/>
                </a:lnTo>
                <a:lnTo>
                  <a:pt x="893" y="346"/>
                </a:lnTo>
                <a:lnTo>
                  <a:pt x="898" y="347"/>
                </a:lnTo>
                <a:lnTo>
                  <a:pt x="902" y="349"/>
                </a:lnTo>
                <a:lnTo>
                  <a:pt x="905" y="351"/>
                </a:lnTo>
                <a:lnTo>
                  <a:pt x="908" y="354"/>
                </a:lnTo>
                <a:lnTo>
                  <a:pt x="911" y="358"/>
                </a:lnTo>
                <a:lnTo>
                  <a:pt x="913" y="363"/>
                </a:lnTo>
                <a:lnTo>
                  <a:pt x="914" y="368"/>
                </a:lnTo>
                <a:lnTo>
                  <a:pt x="914" y="373"/>
                </a:lnTo>
                <a:lnTo>
                  <a:pt x="914" y="563"/>
                </a:lnTo>
                <a:lnTo>
                  <a:pt x="914" y="563"/>
                </a:lnTo>
                <a:lnTo>
                  <a:pt x="914" y="568"/>
                </a:lnTo>
                <a:lnTo>
                  <a:pt x="913" y="572"/>
                </a:lnTo>
                <a:lnTo>
                  <a:pt x="911" y="577"/>
                </a:lnTo>
                <a:lnTo>
                  <a:pt x="908" y="580"/>
                </a:lnTo>
                <a:lnTo>
                  <a:pt x="905" y="582"/>
                </a:lnTo>
                <a:lnTo>
                  <a:pt x="902" y="584"/>
                </a:lnTo>
                <a:lnTo>
                  <a:pt x="898" y="585"/>
                </a:lnTo>
                <a:lnTo>
                  <a:pt x="893" y="586"/>
                </a:lnTo>
                <a:lnTo>
                  <a:pt x="26" y="586"/>
                </a:lnTo>
                <a:lnTo>
                  <a:pt x="26" y="586"/>
                </a:lnTo>
                <a:lnTo>
                  <a:pt x="21" y="585"/>
                </a:lnTo>
                <a:lnTo>
                  <a:pt x="16" y="584"/>
                </a:lnTo>
                <a:lnTo>
                  <a:pt x="12" y="582"/>
                </a:lnTo>
                <a:lnTo>
                  <a:pt x="8" y="580"/>
                </a:lnTo>
                <a:lnTo>
                  <a:pt x="5" y="577"/>
                </a:lnTo>
                <a:lnTo>
                  <a:pt x="2" y="572"/>
                </a:lnTo>
                <a:lnTo>
                  <a:pt x="1" y="568"/>
                </a:lnTo>
                <a:lnTo>
                  <a:pt x="0" y="563"/>
                </a:lnTo>
                <a:lnTo>
                  <a:pt x="0" y="373"/>
                </a:lnTo>
                <a:lnTo>
                  <a:pt x="0" y="373"/>
                </a:lnTo>
                <a:lnTo>
                  <a:pt x="1" y="368"/>
                </a:lnTo>
                <a:lnTo>
                  <a:pt x="2" y="363"/>
                </a:lnTo>
                <a:lnTo>
                  <a:pt x="5" y="358"/>
                </a:lnTo>
                <a:lnTo>
                  <a:pt x="8" y="354"/>
                </a:lnTo>
                <a:lnTo>
                  <a:pt x="12" y="351"/>
                </a:lnTo>
                <a:lnTo>
                  <a:pt x="16" y="349"/>
                </a:lnTo>
                <a:lnTo>
                  <a:pt x="21" y="347"/>
                </a:lnTo>
                <a:lnTo>
                  <a:pt x="26" y="346"/>
                </a:lnTo>
                <a:lnTo>
                  <a:pt x="87" y="346"/>
                </a:lnTo>
                <a:lnTo>
                  <a:pt x="87" y="346"/>
                </a:lnTo>
                <a:lnTo>
                  <a:pt x="89" y="329"/>
                </a:lnTo>
                <a:lnTo>
                  <a:pt x="91" y="311"/>
                </a:lnTo>
                <a:lnTo>
                  <a:pt x="95" y="293"/>
                </a:lnTo>
                <a:lnTo>
                  <a:pt x="100" y="277"/>
                </a:lnTo>
                <a:lnTo>
                  <a:pt x="105" y="260"/>
                </a:lnTo>
                <a:lnTo>
                  <a:pt x="110" y="244"/>
                </a:lnTo>
                <a:lnTo>
                  <a:pt x="116" y="228"/>
                </a:lnTo>
                <a:lnTo>
                  <a:pt x="124" y="211"/>
                </a:lnTo>
                <a:lnTo>
                  <a:pt x="131" y="196"/>
                </a:lnTo>
                <a:lnTo>
                  <a:pt x="140" y="181"/>
                </a:lnTo>
                <a:lnTo>
                  <a:pt x="149" y="167"/>
                </a:lnTo>
                <a:lnTo>
                  <a:pt x="159" y="153"/>
                </a:lnTo>
                <a:lnTo>
                  <a:pt x="169" y="140"/>
                </a:lnTo>
                <a:lnTo>
                  <a:pt x="180" y="127"/>
                </a:lnTo>
                <a:lnTo>
                  <a:pt x="192" y="113"/>
                </a:lnTo>
                <a:lnTo>
                  <a:pt x="204" y="101"/>
                </a:lnTo>
                <a:lnTo>
                  <a:pt x="217" y="90"/>
                </a:lnTo>
                <a:lnTo>
                  <a:pt x="230" y="79"/>
                </a:lnTo>
                <a:lnTo>
                  <a:pt x="244" y="69"/>
                </a:lnTo>
                <a:lnTo>
                  <a:pt x="258" y="59"/>
                </a:lnTo>
                <a:lnTo>
                  <a:pt x="272" y="51"/>
                </a:lnTo>
                <a:lnTo>
                  <a:pt x="288" y="42"/>
                </a:lnTo>
                <a:lnTo>
                  <a:pt x="304" y="35"/>
                </a:lnTo>
                <a:lnTo>
                  <a:pt x="319" y="27"/>
                </a:lnTo>
                <a:lnTo>
                  <a:pt x="336" y="21"/>
                </a:lnTo>
                <a:lnTo>
                  <a:pt x="352" y="15"/>
                </a:lnTo>
                <a:lnTo>
                  <a:pt x="369" y="11"/>
                </a:lnTo>
                <a:lnTo>
                  <a:pt x="387" y="7"/>
                </a:lnTo>
                <a:lnTo>
                  <a:pt x="404" y="4"/>
                </a:lnTo>
                <a:lnTo>
                  <a:pt x="422" y="1"/>
                </a:lnTo>
                <a:lnTo>
                  <a:pt x="440" y="0"/>
                </a:lnTo>
                <a:lnTo>
                  <a:pt x="458" y="0"/>
                </a:lnTo>
                <a:lnTo>
                  <a:pt x="458" y="0"/>
                </a:lnTo>
                <a:lnTo>
                  <a:pt x="478" y="0"/>
                </a:lnTo>
                <a:lnTo>
                  <a:pt x="497" y="2"/>
                </a:lnTo>
                <a:lnTo>
                  <a:pt x="515" y="4"/>
                </a:lnTo>
                <a:lnTo>
                  <a:pt x="533" y="7"/>
                </a:lnTo>
                <a:lnTo>
                  <a:pt x="551" y="11"/>
                </a:lnTo>
                <a:lnTo>
                  <a:pt x="569" y="16"/>
                </a:lnTo>
                <a:lnTo>
                  <a:pt x="586" y="22"/>
                </a:lnTo>
                <a:lnTo>
                  <a:pt x="603" y="29"/>
                </a:lnTo>
                <a:lnTo>
                  <a:pt x="619" y="37"/>
                </a:lnTo>
                <a:lnTo>
                  <a:pt x="635" y="45"/>
                </a:lnTo>
                <a:lnTo>
                  <a:pt x="651" y="54"/>
                </a:lnTo>
                <a:lnTo>
                  <a:pt x="666" y="64"/>
                </a:lnTo>
                <a:lnTo>
                  <a:pt x="681" y="74"/>
                </a:lnTo>
                <a:lnTo>
                  <a:pt x="695" y="85"/>
                </a:lnTo>
                <a:lnTo>
                  <a:pt x="708" y="97"/>
                </a:lnTo>
                <a:lnTo>
                  <a:pt x="721" y="109"/>
                </a:lnTo>
                <a:lnTo>
                  <a:pt x="721" y="109"/>
                </a:lnTo>
                <a:close/>
                <a:moveTo>
                  <a:pt x="458" y="346"/>
                </a:moveTo>
                <a:lnTo>
                  <a:pt x="315" y="346"/>
                </a:lnTo>
                <a:lnTo>
                  <a:pt x="315" y="346"/>
                </a:lnTo>
                <a:lnTo>
                  <a:pt x="317" y="336"/>
                </a:lnTo>
                <a:lnTo>
                  <a:pt x="321" y="325"/>
                </a:lnTo>
                <a:lnTo>
                  <a:pt x="325" y="315"/>
                </a:lnTo>
                <a:lnTo>
                  <a:pt x="329" y="305"/>
                </a:lnTo>
                <a:lnTo>
                  <a:pt x="335" y="294"/>
                </a:lnTo>
                <a:lnTo>
                  <a:pt x="341" y="285"/>
                </a:lnTo>
                <a:lnTo>
                  <a:pt x="348" y="276"/>
                </a:lnTo>
                <a:lnTo>
                  <a:pt x="355" y="268"/>
                </a:lnTo>
                <a:lnTo>
                  <a:pt x="355" y="268"/>
                </a:lnTo>
                <a:lnTo>
                  <a:pt x="363" y="260"/>
                </a:lnTo>
                <a:lnTo>
                  <a:pt x="371" y="254"/>
                </a:lnTo>
                <a:lnTo>
                  <a:pt x="381" y="248"/>
                </a:lnTo>
                <a:lnTo>
                  <a:pt x="390" y="243"/>
                </a:lnTo>
                <a:lnTo>
                  <a:pt x="399" y="238"/>
                </a:lnTo>
                <a:lnTo>
                  <a:pt x="408" y="234"/>
                </a:lnTo>
                <a:lnTo>
                  <a:pt x="417" y="231"/>
                </a:lnTo>
                <a:lnTo>
                  <a:pt x="427" y="229"/>
                </a:lnTo>
                <a:lnTo>
                  <a:pt x="436" y="227"/>
                </a:lnTo>
                <a:lnTo>
                  <a:pt x="446" y="226"/>
                </a:lnTo>
                <a:lnTo>
                  <a:pt x="455" y="226"/>
                </a:lnTo>
                <a:lnTo>
                  <a:pt x="465" y="226"/>
                </a:lnTo>
                <a:lnTo>
                  <a:pt x="475" y="227"/>
                </a:lnTo>
                <a:lnTo>
                  <a:pt x="485" y="229"/>
                </a:lnTo>
                <a:lnTo>
                  <a:pt x="494" y="231"/>
                </a:lnTo>
                <a:lnTo>
                  <a:pt x="503" y="233"/>
                </a:lnTo>
                <a:lnTo>
                  <a:pt x="512" y="237"/>
                </a:lnTo>
                <a:lnTo>
                  <a:pt x="521" y="240"/>
                </a:lnTo>
                <a:lnTo>
                  <a:pt x="529" y="245"/>
                </a:lnTo>
                <a:lnTo>
                  <a:pt x="537" y="250"/>
                </a:lnTo>
                <a:lnTo>
                  <a:pt x="545" y="255"/>
                </a:lnTo>
                <a:lnTo>
                  <a:pt x="553" y="261"/>
                </a:lnTo>
                <a:lnTo>
                  <a:pt x="560" y="267"/>
                </a:lnTo>
                <a:lnTo>
                  <a:pt x="567" y="274"/>
                </a:lnTo>
                <a:lnTo>
                  <a:pt x="574" y="282"/>
                </a:lnTo>
                <a:lnTo>
                  <a:pt x="579" y="289"/>
                </a:lnTo>
                <a:lnTo>
                  <a:pt x="585" y="298"/>
                </a:lnTo>
                <a:lnTo>
                  <a:pt x="589" y="307"/>
                </a:lnTo>
                <a:lnTo>
                  <a:pt x="593" y="316"/>
                </a:lnTo>
                <a:lnTo>
                  <a:pt x="597" y="326"/>
                </a:lnTo>
                <a:lnTo>
                  <a:pt x="600" y="336"/>
                </a:lnTo>
                <a:lnTo>
                  <a:pt x="602" y="346"/>
                </a:lnTo>
                <a:lnTo>
                  <a:pt x="458" y="346"/>
                </a:lnTo>
                <a:lnTo>
                  <a:pt x="458" y="346"/>
                </a:lnTo>
                <a:close/>
                <a:moveTo>
                  <a:pt x="628" y="395"/>
                </a:moveTo>
                <a:lnTo>
                  <a:pt x="289" y="395"/>
                </a:lnTo>
                <a:lnTo>
                  <a:pt x="289" y="395"/>
                </a:lnTo>
                <a:lnTo>
                  <a:pt x="283" y="395"/>
                </a:lnTo>
                <a:lnTo>
                  <a:pt x="279" y="393"/>
                </a:lnTo>
                <a:lnTo>
                  <a:pt x="275" y="391"/>
                </a:lnTo>
                <a:lnTo>
                  <a:pt x="271" y="388"/>
                </a:lnTo>
                <a:lnTo>
                  <a:pt x="268" y="385"/>
                </a:lnTo>
                <a:lnTo>
                  <a:pt x="266" y="381"/>
                </a:lnTo>
                <a:lnTo>
                  <a:pt x="264" y="376"/>
                </a:lnTo>
                <a:lnTo>
                  <a:pt x="264" y="371"/>
                </a:lnTo>
                <a:lnTo>
                  <a:pt x="264" y="371"/>
                </a:lnTo>
                <a:lnTo>
                  <a:pt x="265" y="352"/>
                </a:lnTo>
                <a:lnTo>
                  <a:pt x="268" y="333"/>
                </a:lnTo>
                <a:lnTo>
                  <a:pt x="273" y="314"/>
                </a:lnTo>
                <a:lnTo>
                  <a:pt x="279" y="296"/>
                </a:lnTo>
                <a:lnTo>
                  <a:pt x="288" y="279"/>
                </a:lnTo>
                <a:lnTo>
                  <a:pt x="298" y="263"/>
                </a:lnTo>
                <a:lnTo>
                  <a:pt x="309" y="249"/>
                </a:lnTo>
                <a:lnTo>
                  <a:pt x="321" y="235"/>
                </a:lnTo>
                <a:lnTo>
                  <a:pt x="335" y="223"/>
                </a:lnTo>
                <a:lnTo>
                  <a:pt x="350" y="211"/>
                </a:lnTo>
                <a:lnTo>
                  <a:pt x="365" y="201"/>
                </a:lnTo>
                <a:lnTo>
                  <a:pt x="383" y="193"/>
                </a:lnTo>
                <a:lnTo>
                  <a:pt x="401" y="187"/>
                </a:lnTo>
                <a:lnTo>
                  <a:pt x="419" y="182"/>
                </a:lnTo>
                <a:lnTo>
                  <a:pt x="438" y="179"/>
                </a:lnTo>
                <a:lnTo>
                  <a:pt x="458" y="178"/>
                </a:lnTo>
                <a:lnTo>
                  <a:pt x="458" y="178"/>
                </a:lnTo>
                <a:lnTo>
                  <a:pt x="479" y="179"/>
                </a:lnTo>
                <a:lnTo>
                  <a:pt x="498" y="182"/>
                </a:lnTo>
                <a:lnTo>
                  <a:pt x="516" y="187"/>
                </a:lnTo>
                <a:lnTo>
                  <a:pt x="534" y="193"/>
                </a:lnTo>
                <a:lnTo>
                  <a:pt x="551" y="201"/>
                </a:lnTo>
                <a:lnTo>
                  <a:pt x="567" y="211"/>
                </a:lnTo>
                <a:lnTo>
                  <a:pt x="582" y="222"/>
                </a:lnTo>
                <a:lnTo>
                  <a:pt x="596" y="235"/>
                </a:lnTo>
                <a:lnTo>
                  <a:pt x="608" y="248"/>
                </a:lnTo>
                <a:lnTo>
                  <a:pt x="619" y="263"/>
                </a:lnTo>
                <a:lnTo>
                  <a:pt x="629" y="279"/>
                </a:lnTo>
                <a:lnTo>
                  <a:pt x="637" y="296"/>
                </a:lnTo>
                <a:lnTo>
                  <a:pt x="643" y="314"/>
                </a:lnTo>
                <a:lnTo>
                  <a:pt x="648" y="332"/>
                </a:lnTo>
                <a:lnTo>
                  <a:pt x="651" y="352"/>
                </a:lnTo>
                <a:lnTo>
                  <a:pt x="652" y="371"/>
                </a:lnTo>
                <a:lnTo>
                  <a:pt x="652" y="371"/>
                </a:lnTo>
                <a:lnTo>
                  <a:pt x="652" y="376"/>
                </a:lnTo>
                <a:lnTo>
                  <a:pt x="650" y="380"/>
                </a:lnTo>
                <a:lnTo>
                  <a:pt x="648" y="384"/>
                </a:lnTo>
                <a:lnTo>
                  <a:pt x="645" y="388"/>
                </a:lnTo>
                <a:lnTo>
                  <a:pt x="641" y="390"/>
                </a:lnTo>
                <a:lnTo>
                  <a:pt x="637" y="393"/>
                </a:lnTo>
                <a:lnTo>
                  <a:pt x="633" y="395"/>
                </a:lnTo>
                <a:lnTo>
                  <a:pt x="628" y="395"/>
                </a:lnTo>
                <a:lnTo>
                  <a:pt x="628" y="395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555EE1C5-BC0F-49B6-8DE5-06BEB567BBCD}"/>
              </a:ext>
            </a:extLst>
          </p:cNvPr>
          <p:cNvSpPr>
            <a:spLocks noEditPoints="1"/>
          </p:cNvSpPr>
          <p:nvPr/>
        </p:nvSpPr>
        <p:spPr bwMode="auto">
          <a:xfrm>
            <a:off x="9616964" y="784829"/>
            <a:ext cx="641131" cy="772306"/>
          </a:xfrm>
          <a:custGeom>
            <a:avLst/>
            <a:gdLst>
              <a:gd name="T0" fmla="*/ 551 w 621"/>
              <a:gd name="T1" fmla="*/ 820 h 942"/>
              <a:gd name="T2" fmla="*/ 541 w 621"/>
              <a:gd name="T3" fmla="*/ 788 h 942"/>
              <a:gd name="T4" fmla="*/ 560 w 621"/>
              <a:gd name="T5" fmla="*/ 731 h 942"/>
              <a:gd name="T6" fmla="*/ 549 w 621"/>
              <a:gd name="T7" fmla="*/ 726 h 942"/>
              <a:gd name="T8" fmla="*/ 549 w 621"/>
              <a:gd name="T9" fmla="*/ 704 h 942"/>
              <a:gd name="T10" fmla="*/ 560 w 621"/>
              <a:gd name="T11" fmla="*/ 699 h 942"/>
              <a:gd name="T12" fmla="*/ 560 w 621"/>
              <a:gd name="T13" fmla="*/ 642 h 942"/>
              <a:gd name="T14" fmla="*/ 549 w 621"/>
              <a:gd name="T15" fmla="*/ 637 h 942"/>
              <a:gd name="T16" fmla="*/ 549 w 621"/>
              <a:gd name="T17" fmla="*/ 615 h 942"/>
              <a:gd name="T18" fmla="*/ 560 w 621"/>
              <a:gd name="T19" fmla="*/ 610 h 942"/>
              <a:gd name="T20" fmla="*/ 540 w 621"/>
              <a:gd name="T21" fmla="*/ 553 h 942"/>
              <a:gd name="T22" fmla="*/ 527 w 621"/>
              <a:gd name="T23" fmla="*/ 548 h 942"/>
              <a:gd name="T24" fmla="*/ 522 w 621"/>
              <a:gd name="T25" fmla="*/ 531 h 942"/>
              <a:gd name="T26" fmla="*/ 532 w 621"/>
              <a:gd name="T27" fmla="*/ 522 h 942"/>
              <a:gd name="T28" fmla="*/ 588 w 621"/>
              <a:gd name="T29" fmla="*/ 464 h 942"/>
              <a:gd name="T30" fmla="*/ 553 w 621"/>
              <a:gd name="T31" fmla="*/ 463 h 942"/>
              <a:gd name="T32" fmla="*/ 545 w 621"/>
              <a:gd name="T33" fmla="*/ 448 h 942"/>
              <a:gd name="T34" fmla="*/ 553 w 621"/>
              <a:gd name="T35" fmla="*/ 433 h 942"/>
              <a:gd name="T36" fmla="*/ 588 w 621"/>
              <a:gd name="T37" fmla="*/ 375 h 942"/>
              <a:gd name="T38" fmla="*/ 553 w 621"/>
              <a:gd name="T39" fmla="*/ 373 h 942"/>
              <a:gd name="T40" fmla="*/ 545 w 621"/>
              <a:gd name="T41" fmla="*/ 359 h 942"/>
              <a:gd name="T42" fmla="*/ 553 w 621"/>
              <a:gd name="T43" fmla="*/ 344 h 942"/>
              <a:gd name="T44" fmla="*/ 588 w 621"/>
              <a:gd name="T45" fmla="*/ 286 h 942"/>
              <a:gd name="T46" fmla="*/ 532 w 621"/>
              <a:gd name="T47" fmla="*/ 284 h 942"/>
              <a:gd name="T48" fmla="*/ 522 w 621"/>
              <a:gd name="T49" fmla="*/ 276 h 942"/>
              <a:gd name="T50" fmla="*/ 527 w 621"/>
              <a:gd name="T51" fmla="*/ 259 h 942"/>
              <a:gd name="T52" fmla="*/ 540 w 621"/>
              <a:gd name="T53" fmla="*/ 254 h 942"/>
              <a:gd name="T54" fmla="*/ 560 w 621"/>
              <a:gd name="T55" fmla="*/ 197 h 942"/>
              <a:gd name="T56" fmla="*/ 549 w 621"/>
              <a:gd name="T57" fmla="*/ 192 h 942"/>
              <a:gd name="T58" fmla="*/ 549 w 621"/>
              <a:gd name="T59" fmla="*/ 170 h 942"/>
              <a:gd name="T60" fmla="*/ 560 w 621"/>
              <a:gd name="T61" fmla="*/ 165 h 942"/>
              <a:gd name="T62" fmla="*/ 344 w 621"/>
              <a:gd name="T63" fmla="*/ 278 h 942"/>
              <a:gd name="T64" fmla="*/ 601 w 621"/>
              <a:gd name="T65" fmla="*/ 1 h 942"/>
              <a:gd name="T66" fmla="*/ 618 w 621"/>
              <a:gd name="T67" fmla="*/ 7 h 942"/>
              <a:gd name="T68" fmla="*/ 621 w 621"/>
              <a:gd name="T69" fmla="*/ 925 h 942"/>
              <a:gd name="T70" fmla="*/ 613 w 621"/>
              <a:gd name="T71" fmla="*/ 941 h 942"/>
              <a:gd name="T72" fmla="*/ 548 w 621"/>
              <a:gd name="T73" fmla="*/ 909 h 942"/>
              <a:gd name="T74" fmla="*/ 264 w 621"/>
              <a:gd name="T75" fmla="*/ 237 h 942"/>
              <a:gd name="T76" fmla="*/ 33 w 621"/>
              <a:gd name="T77" fmla="*/ 404 h 942"/>
              <a:gd name="T78" fmla="*/ 61 w 621"/>
              <a:gd name="T79" fmla="*/ 178 h 942"/>
              <a:gd name="T80" fmla="*/ 65 w 621"/>
              <a:gd name="T81" fmla="*/ 171 h 942"/>
              <a:gd name="T82" fmla="*/ 222 w 621"/>
              <a:gd name="T83" fmla="*/ 2 h 942"/>
              <a:gd name="T84" fmla="*/ 233 w 621"/>
              <a:gd name="T85" fmla="*/ 0 h 942"/>
              <a:gd name="T86" fmla="*/ 247 w 621"/>
              <a:gd name="T87" fmla="*/ 12 h 942"/>
              <a:gd name="T88" fmla="*/ 297 w 621"/>
              <a:gd name="T89" fmla="*/ 237 h 942"/>
              <a:gd name="T90" fmla="*/ 225 w 621"/>
              <a:gd name="T91" fmla="*/ 445 h 942"/>
              <a:gd name="T92" fmla="*/ 76 w 621"/>
              <a:gd name="T93" fmla="*/ 405 h 942"/>
              <a:gd name="T94" fmla="*/ 154 w 621"/>
              <a:gd name="T95" fmla="*/ 239 h 942"/>
              <a:gd name="T96" fmla="*/ 153 w 621"/>
              <a:gd name="T97" fmla="*/ 227 h 942"/>
              <a:gd name="T98" fmla="*/ 142 w 621"/>
              <a:gd name="T99" fmla="*/ 220 h 942"/>
              <a:gd name="T100" fmla="*/ 133 w 621"/>
              <a:gd name="T101" fmla="*/ 220 h 942"/>
              <a:gd name="T102" fmla="*/ 122 w 621"/>
              <a:gd name="T103" fmla="*/ 231 h 942"/>
              <a:gd name="T104" fmla="*/ 140 w 621"/>
              <a:gd name="T105" fmla="*/ 415 h 942"/>
              <a:gd name="T106" fmla="*/ 216 w 621"/>
              <a:gd name="T107" fmla="*/ 256 h 942"/>
              <a:gd name="T108" fmla="*/ 211 w 621"/>
              <a:gd name="T109" fmla="*/ 239 h 942"/>
              <a:gd name="T110" fmla="*/ 202 w 621"/>
              <a:gd name="T111" fmla="*/ 236 h 942"/>
              <a:gd name="T112" fmla="*/ 187 w 621"/>
              <a:gd name="T113" fmla="*/ 245 h 942"/>
              <a:gd name="T114" fmla="*/ 443 w 621"/>
              <a:gd name="T115" fmla="*/ 702 h 942"/>
              <a:gd name="T116" fmla="*/ 455 w 621"/>
              <a:gd name="T117" fmla="*/ 739 h 942"/>
              <a:gd name="T118" fmla="*/ 475 w 621"/>
              <a:gd name="T119" fmla="*/ 389 h 942"/>
              <a:gd name="T120" fmla="*/ 465 w 621"/>
              <a:gd name="T121" fmla="*/ 374 h 942"/>
              <a:gd name="T122" fmla="*/ 448 w 621"/>
              <a:gd name="T123" fmla="*/ 379 h 942"/>
              <a:gd name="T124" fmla="*/ 340 w 621"/>
              <a:gd name="T125" fmla="*/ 527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21" h="942">
                <a:moveTo>
                  <a:pt x="588" y="909"/>
                </a:moveTo>
                <a:lnTo>
                  <a:pt x="588" y="820"/>
                </a:lnTo>
                <a:lnTo>
                  <a:pt x="551" y="820"/>
                </a:lnTo>
                <a:lnTo>
                  <a:pt x="551" y="820"/>
                </a:lnTo>
                <a:lnTo>
                  <a:pt x="550" y="811"/>
                </a:lnTo>
                <a:lnTo>
                  <a:pt x="548" y="803"/>
                </a:lnTo>
                <a:lnTo>
                  <a:pt x="545" y="795"/>
                </a:lnTo>
                <a:lnTo>
                  <a:pt x="541" y="788"/>
                </a:lnTo>
                <a:lnTo>
                  <a:pt x="588" y="788"/>
                </a:lnTo>
                <a:lnTo>
                  <a:pt x="588" y="731"/>
                </a:lnTo>
                <a:lnTo>
                  <a:pt x="560" y="731"/>
                </a:lnTo>
                <a:lnTo>
                  <a:pt x="560" y="731"/>
                </a:lnTo>
                <a:lnTo>
                  <a:pt x="556" y="731"/>
                </a:lnTo>
                <a:lnTo>
                  <a:pt x="553" y="730"/>
                </a:lnTo>
                <a:lnTo>
                  <a:pt x="551" y="728"/>
                </a:lnTo>
                <a:lnTo>
                  <a:pt x="549" y="726"/>
                </a:lnTo>
                <a:lnTo>
                  <a:pt x="546" y="721"/>
                </a:lnTo>
                <a:lnTo>
                  <a:pt x="545" y="715"/>
                </a:lnTo>
                <a:lnTo>
                  <a:pt x="546" y="709"/>
                </a:lnTo>
                <a:lnTo>
                  <a:pt x="549" y="704"/>
                </a:lnTo>
                <a:lnTo>
                  <a:pt x="551" y="702"/>
                </a:lnTo>
                <a:lnTo>
                  <a:pt x="553" y="701"/>
                </a:lnTo>
                <a:lnTo>
                  <a:pt x="556" y="700"/>
                </a:lnTo>
                <a:lnTo>
                  <a:pt x="560" y="699"/>
                </a:lnTo>
                <a:lnTo>
                  <a:pt x="588" y="699"/>
                </a:lnTo>
                <a:lnTo>
                  <a:pt x="588" y="642"/>
                </a:lnTo>
                <a:lnTo>
                  <a:pt x="560" y="642"/>
                </a:lnTo>
                <a:lnTo>
                  <a:pt x="560" y="642"/>
                </a:lnTo>
                <a:lnTo>
                  <a:pt x="556" y="642"/>
                </a:lnTo>
                <a:lnTo>
                  <a:pt x="553" y="641"/>
                </a:lnTo>
                <a:lnTo>
                  <a:pt x="551" y="639"/>
                </a:lnTo>
                <a:lnTo>
                  <a:pt x="549" y="637"/>
                </a:lnTo>
                <a:lnTo>
                  <a:pt x="546" y="632"/>
                </a:lnTo>
                <a:lnTo>
                  <a:pt x="545" y="626"/>
                </a:lnTo>
                <a:lnTo>
                  <a:pt x="546" y="620"/>
                </a:lnTo>
                <a:lnTo>
                  <a:pt x="549" y="615"/>
                </a:lnTo>
                <a:lnTo>
                  <a:pt x="551" y="613"/>
                </a:lnTo>
                <a:lnTo>
                  <a:pt x="553" y="611"/>
                </a:lnTo>
                <a:lnTo>
                  <a:pt x="556" y="610"/>
                </a:lnTo>
                <a:lnTo>
                  <a:pt x="560" y="610"/>
                </a:lnTo>
                <a:lnTo>
                  <a:pt x="588" y="610"/>
                </a:lnTo>
                <a:lnTo>
                  <a:pt x="588" y="553"/>
                </a:lnTo>
                <a:lnTo>
                  <a:pt x="540" y="553"/>
                </a:lnTo>
                <a:lnTo>
                  <a:pt x="540" y="553"/>
                </a:lnTo>
                <a:lnTo>
                  <a:pt x="536" y="553"/>
                </a:lnTo>
                <a:lnTo>
                  <a:pt x="532" y="552"/>
                </a:lnTo>
                <a:lnTo>
                  <a:pt x="529" y="550"/>
                </a:lnTo>
                <a:lnTo>
                  <a:pt x="527" y="548"/>
                </a:lnTo>
                <a:lnTo>
                  <a:pt x="525" y="546"/>
                </a:lnTo>
                <a:lnTo>
                  <a:pt x="522" y="543"/>
                </a:lnTo>
                <a:lnTo>
                  <a:pt x="521" y="537"/>
                </a:lnTo>
                <a:lnTo>
                  <a:pt x="522" y="531"/>
                </a:lnTo>
                <a:lnTo>
                  <a:pt x="525" y="528"/>
                </a:lnTo>
                <a:lnTo>
                  <a:pt x="527" y="526"/>
                </a:lnTo>
                <a:lnTo>
                  <a:pt x="529" y="524"/>
                </a:lnTo>
                <a:lnTo>
                  <a:pt x="532" y="522"/>
                </a:lnTo>
                <a:lnTo>
                  <a:pt x="536" y="521"/>
                </a:lnTo>
                <a:lnTo>
                  <a:pt x="540" y="521"/>
                </a:lnTo>
                <a:lnTo>
                  <a:pt x="588" y="521"/>
                </a:lnTo>
                <a:lnTo>
                  <a:pt x="588" y="464"/>
                </a:lnTo>
                <a:lnTo>
                  <a:pt x="560" y="464"/>
                </a:lnTo>
                <a:lnTo>
                  <a:pt x="560" y="464"/>
                </a:lnTo>
                <a:lnTo>
                  <a:pt x="556" y="464"/>
                </a:lnTo>
                <a:lnTo>
                  <a:pt x="553" y="463"/>
                </a:lnTo>
                <a:lnTo>
                  <a:pt x="551" y="461"/>
                </a:lnTo>
                <a:lnTo>
                  <a:pt x="549" y="459"/>
                </a:lnTo>
                <a:lnTo>
                  <a:pt x="546" y="454"/>
                </a:lnTo>
                <a:lnTo>
                  <a:pt x="545" y="448"/>
                </a:lnTo>
                <a:lnTo>
                  <a:pt x="546" y="442"/>
                </a:lnTo>
                <a:lnTo>
                  <a:pt x="549" y="437"/>
                </a:lnTo>
                <a:lnTo>
                  <a:pt x="551" y="435"/>
                </a:lnTo>
                <a:lnTo>
                  <a:pt x="553" y="433"/>
                </a:lnTo>
                <a:lnTo>
                  <a:pt x="556" y="432"/>
                </a:lnTo>
                <a:lnTo>
                  <a:pt x="560" y="432"/>
                </a:lnTo>
                <a:lnTo>
                  <a:pt x="588" y="432"/>
                </a:lnTo>
                <a:lnTo>
                  <a:pt x="588" y="375"/>
                </a:lnTo>
                <a:lnTo>
                  <a:pt x="560" y="375"/>
                </a:lnTo>
                <a:lnTo>
                  <a:pt x="560" y="375"/>
                </a:lnTo>
                <a:lnTo>
                  <a:pt x="556" y="374"/>
                </a:lnTo>
                <a:lnTo>
                  <a:pt x="553" y="373"/>
                </a:lnTo>
                <a:lnTo>
                  <a:pt x="551" y="372"/>
                </a:lnTo>
                <a:lnTo>
                  <a:pt x="549" y="370"/>
                </a:lnTo>
                <a:lnTo>
                  <a:pt x="546" y="365"/>
                </a:lnTo>
                <a:lnTo>
                  <a:pt x="545" y="359"/>
                </a:lnTo>
                <a:lnTo>
                  <a:pt x="546" y="353"/>
                </a:lnTo>
                <a:lnTo>
                  <a:pt x="549" y="348"/>
                </a:lnTo>
                <a:lnTo>
                  <a:pt x="551" y="346"/>
                </a:lnTo>
                <a:lnTo>
                  <a:pt x="553" y="344"/>
                </a:lnTo>
                <a:lnTo>
                  <a:pt x="556" y="343"/>
                </a:lnTo>
                <a:lnTo>
                  <a:pt x="560" y="343"/>
                </a:lnTo>
                <a:lnTo>
                  <a:pt x="588" y="343"/>
                </a:lnTo>
                <a:lnTo>
                  <a:pt x="588" y="286"/>
                </a:lnTo>
                <a:lnTo>
                  <a:pt x="540" y="286"/>
                </a:lnTo>
                <a:lnTo>
                  <a:pt x="540" y="286"/>
                </a:lnTo>
                <a:lnTo>
                  <a:pt x="536" y="285"/>
                </a:lnTo>
                <a:lnTo>
                  <a:pt x="532" y="284"/>
                </a:lnTo>
                <a:lnTo>
                  <a:pt x="529" y="283"/>
                </a:lnTo>
                <a:lnTo>
                  <a:pt x="527" y="281"/>
                </a:lnTo>
                <a:lnTo>
                  <a:pt x="525" y="278"/>
                </a:lnTo>
                <a:lnTo>
                  <a:pt x="522" y="276"/>
                </a:lnTo>
                <a:lnTo>
                  <a:pt x="521" y="270"/>
                </a:lnTo>
                <a:lnTo>
                  <a:pt x="522" y="264"/>
                </a:lnTo>
                <a:lnTo>
                  <a:pt x="525" y="261"/>
                </a:lnTo>
                <a:lnTo>
                  <a:pt x="527" y="259"/>
                </a:lnTo>
                <a:lnTo>
                  <a:pt x="529" y="257"/>
                </a:lnTo>
                <a:lnTo>
                  <a:pt x="532" y="255"/>
                </a:lnTo>
                <a:lnTo>
                  <a:pt x="536" y="254"/>
                </a:lnTo>
                <a:lnTo>
                  <a:pt x="540" y="254"/>
                </a:lnTo>
                <a:lnTo>
                  <a:pt x="588" y="254"/>
                </a:lnTo>
                <a:lnTo>
                  <a:pt x="588" y="197"/>
                </a:lnTo>
                <a:lnTo>
                  <a:pt x="560" y="197"/>
                </a:lnTo>
                <a:lnTo>
                  <a:pt x="560" y="197"/>
                </a:lnTo>
                <a:lnTo>
                  <a:pt x="556" y="196"/>
                </a:lnTo>
                <a:lnTo>
                  <a:pt x="553" y="195"/>
                </a:lnTo>
                <a:lnTo>
                  <a:pt x="551" y="194"/>
                </a:lnTo>
                <a:lnTo>
                  <a:pt x="549" y="192"/>
                </a:lnTo>
                <a:lnTo>
                  <a:pt x="546" y="186"/>
                </a:lnTo>
                <a:lnTo>
                  <a:pt x="545" y="181"/>
                </a:lnTo>
                <a:lnTo>
                  <a:pt x="546" y="175"/>
                </a:lnTo>
                <a:lnTo>
                  <a:pt x="549" y="170"/>
                </a:lnTo>
                <a:lnTo>
                  <a:pt x="551" y="168"/>
                </a:lnTo>
                <a:lnTo>
                  <a:pt x="553" y="166"/>
                </a:lnTo>
                <a:lnTo>
                  <a:pt x="556" y="165"/>
                </a:lnTo>
                <a:lnTo>
                  <a:pt x="560" y="165"/>
                </a:lnTo>
                <a:lnTo>
                  <a:pt x="588" y="165"/>
                </a:lnTo>
                <a:lnTo>
                  <a:pt x="588" y="58"/>
                </a:lnTo>
                <a:lnTo>
                  <a:pt x="324" y="345"/>
                </a:lnTo>
                <a:lnTo>
                  <a:pt x="344" y="278"/>
                </a:lnTo>
                <a:lnTo>
                  <a:pt x="593" y="6"/>
                </a:lnTo>
                <a:lnTo>
                  <a:pt x="593" y="6"/>
                </a:lnTo>
                <a:lnTo>
                  <a:pt x="597" y="3"/>
                </a:lnTo>
                <a:lnTo>
                  <a:pt x="601" y="1"/>
                </a:lnTo>
                <a:lnTo>
                  <a:pt x="606" y="0"/>
                </a:lnTo>
                <a:lnTo>
                  <a:pt x="610" y="1"/>
                </a:lnTo>
                <a:lnTo>
                  <a:pt x="614" y="4"/>
                </a:lnTo>
                <a:lnTo>
                  <a:pt x="618" y="7"/>
                </a:lnTo>
                <a:lnTo>
                  <a:pt x="620" y="11"/>
                </a:lnTo>
                <a:lnTo>
                  <a:pt x="621" y="16"/>
                </a:lnTo>
                <a:lnTo>
                  <a:pt x="621" y="925"/>
                </a:lnTo>
                <a:lnTo>
                  <a:pt x="621" y="925"/>
                </a:lnTo>
                <a:lnTo>
                  <a:pt x="620" y="931"/>
                </a:lnTo>
                <a:lnTo>
                  <a:pt x="618" y="938"/>
                </a:lnTo>
                <a:lnTo>
                  <a:pt x="615" y="940"/>
                </a:lnTo>
                <a:lnTo>
                  <a:pt x="613" y="941"/>
                </a:lnTo>
                <a:lnTo>
                  <a:pt x="610" y="942"/>
                </a:lnTo>
                <a:lnTo>
                  <a:pt x="607" y="942"/>
                </a:lnTo>
                <a:lnTo>
                  <a:pt x="548" y="942"/>
                </a:lnTo>
                <a:lnTo>
                  <a:pt x="548" y="909"/>
                </a:lnTo>
                <a:lnTo>
                  <a:pt x="588" y="909"/>
                </a:lnTo>
                <a:lnTo>
                  <a:pt x="588" y="909"/>
                </a:lnTo>
                <a:close/>
                <a:moveTo>
                  <a:pt x="210" y="438"/>
                </a:moveTo>
                <a:lnTo>
                  <a:pt x="264" y="237"/>
                </a:lnTo>
                <a:lnTo>
                  <a:pt x="235" y="111"/>
                </a:lnTo>
                <a:lnTo>
                  <a:pt x="178" y="96"/>
                </a:lnTo>
                <a:lnTo>
                  <a:pt x="91" y="190"/>
                </a:lnTo>
                <a:lnTo>
                  <a:pt x="33" y="404"/>
                </a:lnTo>
                <a:lnTo>
                  <a:pt x="33" y="404"/>
                </a:lnTo>
                <a:lnTo>
                  <a:pt x="16" y="405"/>
                </a:lnTo>
                <a:lnTo>
                  <a:pt x="0" y="406"/>
                </a:lnTo>
                <a:lnTo>
                  <a:pt x="61" y="178"/>
                </a:lnTo>
                <a:lnTo>
                  <a:pt x="61" y="178"/>
                </a:lnTo>
                <a:lnTo>
                  <a:pt x="61" y="178"/>
                </a:lnTo>
                <a:lnTo>
                  <a:pt x="62" y="175"/>
                </a:lnTo>
                <a:lnTo>
                  <a:pt x="65" y="171"/>
                </a:lnTo>
                <a:lnTo>
                  <a:pt x="218" y="5"/>
                </a:lnTo>
                <a:lnTo>
                  <a:pt x="218" y="5"/>
                </a:lnTo>
                <a:lnTo>
                  <a:pt x="218" y="5"/>
                </a:lnTo>
                <a:lnTo>
                  <a:pt x="222" y="2"/>
                </a:lnTo>
                <a:lnTo>
                  <a:pt x="227" y="0"/>
                </a:lnTo>
                <a:lnTo>
                  <a:pt x="227" y="0"/>
                </a:lnTo>
                <a:lnTo>
                  <a:pt x="230" y="0"/>
                </a:lnTo>
                <a:lnTo>
                  <a:pt x="233" y="0"/>
                </a:lnTo>
                <a:lnTo>
                  <a:pt x="239" y="2"/>
                </a:lnTo>
                <a:lnTo>
                  <a:pt x="244" y="6"/>
                </a:lnTo>
                <a:lnTo>
                  <a:pt x="246" y="9"/>
                </a:lnTo>
                <a:lnTo>
                  <a:pt x="247" y="12"/>
                </a:lnTo>
                <a:lnTo>
                  <a:pt x="247" y="14"/>
                </a:lnTo>
                <a:lnTo>
                  <a:pt x="296" y="233"/>
                </a:lnTo>
                <a:lnTo>
                  <a:pt x="296" y="233"/>
                </a:lnTo>
                <a:lnTo>
                  <a:pt x="297" y="237"/>
                </a:lnTo>
                <a:lnTo>
                  <a:pt x="296" y="242"/>
                </a:lnTo>
                <a:lnTo>
                  <a:pt x="239" y="452"/>
                </a:lnTo>
                <a:lnTo>
                  <a:pt x="239" y="452"/>
                </a:lnTo>
                <a:lnTo>
                  <a:pt x="225" y="445"/>
                </a:lnTo>
                <a:lnTo>
                  <a:pt x="210" y="438"/>
                </a:lnTo>
                <a:lnTo>
                  <a:pt x="210" y="438"/>
                </a:lnTo>
                <a:close/>
                <a:moveTo>
                  <a:pt x="76" y="405"/>
                </a:moveTo>
                <a:lnTo>
                  <a:pt x="76" y="405"/>
                </a:lnTo>
                <a:lnTo>
                  <a:pt x="92" y="407"/>
                </a:lnTo>
                <a:lnTo>
                  <a:pt x="108" y="409"/>
                </a:lnTo>
                <a:lnTo>
                  <a:pt x="154" y="239"/>
                </a:lnTo>
                <a:lnTo>
                  <a:pt x="154" y="239"/>
                </a:lnTo>
                <a:lnTo>
                  <a:pt x="155" y="236"/>
                </a:lnTo>
                <a:lnTo>
                  <a:pt x="155" y="233"/>
                </a:lnTo>
                <a:lnTo>
                  <a:pt x="154" y="230"/>
                </a:lnTo>
                <a:lnTo>
                  <a:pt x="153" y="227"/>
                </a:lnTo>
                <a:lnTo>
                  <a:pt x="151" y="225"/>
                </a:lnTo>
                <a:lnTo>
                  <a:pt x="148" y="222"/>
                </a:lnTo>
                <a:lnTo>
                  <a:pt x="145" y="221"/>
                </a:lnTo>
                <a:lnTo>
                  <a:pt x="142" y="220"/>
                </a:lnTo>
                <a:lnTo>
                  <a:pt x="142" y="220"/>
                </a:lnTo>
                <a:lnTo>
                  <a:pt x="139" y="219"/>
                </a:lnTo>
                <a:lnTo>
                  <a:pt x="136" y="219"/>
                </a:lnTo>
                <a:lnTo>
                  <a:pt x="133" y="220"/>
                </a:lnTo>
                <a:lnTo>
                  <a:pt x="130" y="221"/>
                </a:lnTo>
                <a:lnTo>
                  <a:pt x="125" y="225"/>
                </a:lnTo>
                <a:lnTo>
                  <a:pt x="124" y="228"/>
                </a:lnTo>
                <a:lnTo>
                  <a:pt x="122" y="231"/>
                </a:lnTo>
                <a:lnTo>
                  <a:pt x="76" y="405"/>
                </a:lnTo>
                <a:lnTo>
                  <a:pt x="76" y="405"/>
                </a:lnTo>
                <a:close/>
                <a:moveTo>
                  <a:pt x="140" y="415"/>
                </a:moveTo>
                <a:lnTo>
                  <a:pt x="140" y="415"/>
                </a:lnTo>
                <a:lnTo>
                  <a:pt x="157" y="419"/>
                </a:lnTo>
                <a:lnTo>
                  <a:pt x="172" y="424"/>
                </a:lnTo>
                <a:lnTo>
                  <a:pt x="216" y="256"/>
                </a:lnTo>
                <a:lnTo>
                  <a:pt x="216" y="256"/>
                </a:lnTo>
                <a:lnTo>
                  <a:pt x="217" y="253"/>
                </a:lnTo>
                <a:lnTo>
                  <a:pt x="217" y="249"/>
                </a:lnTo>
                <a:lnTo>
                  <a:pt x="215" y="244"/>
                </a:lnTo>
                <a:lnTo>
                  <a:pt x="211" y="239"/>
                </a:lnTo>
                <a:lnTo>
                  <a:pt x="208" y="237"/>
                </a:lnTo>
                <a:lnTo>
                  <a:pt x="205" y="236"/>
                </a:lnTo>
                <a:lnTo>
                  <a:pt x="205" y="236"/>
                </a:lnTo>
                <a:lnTo>
                  <a:pt x="202" y="236"/>
                </a:lnTo>
                <a:lnTo>
                  <a:pt x="199" y="236"/>
                </a:lnTo>
                <a:lnTo>
                  <a:pt x="193" y="238"/>
                </a:lnTo>
                <a:lnTo>
                  <a:pt x="188" y="242"/>
                </a:lnTo>
                <a:lnTo>
                  <a:pt x="187" y="245"/>
                </a:lnTo>
                <a:lnTo>
                  <a:pt x="185" y="248"/>
                </a:lnTo>
                <a:lnTo>
                  <a:pt x="140" y="415"/>
                </a:lnTo>
                <a:lnTo>
                  <a:pt x="140" y="415"/>
                </a:lnTo>
                <a:close/>
                <a:moveTo>
                  <a:pt x="443" y="702"/>
                </a:moveTo>
                <a:lnTo>
                  <a:pt x="443" y="702"/>
                </a:lnTo>
                <a:lnTo>
                  <a:pt x="448" y="714"/>
                </a:lnTo>
                <a:lnTo>
                  <a:pt x="452" y="727"/>
                </a:lnTo>
                <a:lnTo>
                  <a:pt x="455" y="739"/>
                </a:lnTo>
                <a:lnTo>
                  <a:pt x="457" y="751"/>
                </a:lnTo>
                <a:lnTo>
                  <a:pt x="475" y="751"/>
                </a:lnTo>
                <a:lnTo>
                  <a:pt x="475" y="389"/>
                </a:lnTo>
                <a:lnTo>
                  <a:pt x="475" y="389"/>
                </a:lnTo>
                <a:lnTo>
                  <a:pt x="474" y="384"/>
                </a:lnTo>
                <a:lnTo>
                  <a:pt x="472" y="380"/>
                </a:lnTo>
                <a:lnTo>
                  <a:pt x="469" y="377"/>
                </a:lnTo>
                <a:lnTo>
                  <a:pt x="465" y="374"/>
                </a:lnTo>
                <a:lnTo>
                  <a:pt x="461" y="373"/>
                </a:lnTo>
                <a:lnTo>
                  <a:pt x="457" y="374"/>
                </a:lnTo>
                <a:lnTo>
                  <a:pt x="452" y="376"/>
                </a:lnTo>
                <a:lnTo>
                  <a:pt x="448" y="379"/>
                </a:lnTo>
                <a:lnTo>
                  <a:pt x="325" y="513"/>
                </a:lnTo>
                <a:lnTo>
                  <a:pt x="325" y="513"/>
                </a:lnTo>
                <a:lnTo>
                  <a:pt x="340" y="527"/>
                </a:lnTo>
                <a:lnTo>
                  <a:pt x="340" y="527"/>
                </a:lnTo>
                <a:lnTo>
                  <a:pt x="348" y="536"/>
                </a:lnTo>
                <a:lnTo>
                  <a:pt x="443" y="431"/>
                </a:lnTo>
                <a:lnTo>
                  <a:pt x="443" y="70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6564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1</Day_x003a_>
    <Day xmlns="418db1f2-a8e7-49d4-a361-224a061ae1f9">1</Day>
  </documentManagement>
</p:properties>
</file>

<file path=customXml/itemProps1.xml><?xml version="1.0" encoding="utf-8"?>
<ds:datastoreItem xmlns:ds="http://schemas.openxmlformats.org/officeDocument/2006/customXml" ds:itemID="{1258119F-0ED8-4000-8BF5-FF1DB3DADA86}"/>
</file>

<file path=customXml/itemProps2.xml><?xml version="1.0" encoding="utf-8"?>
<ds:datastoreItem xmlns:ds="http://schemas.openxmlformats.org/officeDocument/2006/customXml" ds:itemID="{274EFE08-7695-48C9-822F-0482963E81EE}"/>
</file>

<file path=customXml/itemProps3.xml><?xml version="1.0" encoding="utf-8"?>
<ds:datastoreItem xmlns:ds="http://schemas.openxmlformats.org/officeDocument/2006/customXml" ds:itemID="{0FC2C827-D27E-4C32-A807-59199A79F0D1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4036</TotalTime>
  <Words>563</Words>
  <Application>Microsoft Office PowerPoint</Application>
  <PresentationFormat>Widescreen</PresentationFormat>
  <Paragraphs>85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FDM PowerPoint Theme Template 3</vt:lpstr>
      <vt:lpstr>SQL Lesson 4b</vt:lpstr>
      <vt:lpstr>Lesson Objectives</vt:lpstr>
      <vt:lpstr>PowerPoint Presentation</vt:lpstr>
      <vt:lpstr>Data modeling</vt:lpstr>
      <vt:lpstr>Data modeling</vt:lpstr>
      <vt:lpstr>Case study – step 1 of 3</vt:lpstr>
      <vt:lpstr>Case study – step 2 of 3</vt:lpstr>
      <vt:lpstr>Case study – step 3 of 3</vt:lpstr>
      <vt:lpstr>Consultants and contracts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04b Data Modeling Case Study</dc:title>
  <dc:creator>Michael Wheeler</dc:creator>
  <cp:lastModifiedBy>Richard Jimenez</cp:lastModifiedBy>
  <cp:revision>273</cp:revision>
  <dcterms:created xsi:type="dcterms:W3CDTF">2018-10-05T13:34:09Z</dcterms:created>
  <dcterms:modified xsi:type="dcterms:W3CDTF">2022-07-13T18:30:20Z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