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384" r:id="rId5"/>
    <p:sldId id="38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4F6"/>
    <a:srgbClr val="0AB45A"/>
    <a:srgbClr val="8FEC8A"/>
    <a:srgbClr val="783CB4"/>
    <a:srgbClr val="969696"/>
    <a:srgbClr val="FF003C"/>
    <a:srgbClr val="FAB914"/>
    <a:srgbClr val="FAB4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6395" autoAdjust="0"/>
  </p:normalViewPr>
  <p:slideViewPr>
    <p:cSldViewPr snapToGrid="0">
      <p:cViewPr varScale="1">
        <p:scale>
          <a:sx n="67" d="100"/>
          <a:sy n="67" d="100"/>
        </p:scale>
        <p:origin x="11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6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D55B-BEAB-4B43-AAB8-22FF626FBE93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CDE56-EC98-4882-B0E3-8C51D454A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4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Pathway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7892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70012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70012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4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1800000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000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636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2000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12000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03213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503213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4426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4426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8820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2000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22782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22782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33564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33564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44346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44346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2268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3136612"/>
            <a:ext cx="10992198" cy="584775"/>
          </a:xfrm>
        </p:spPr>
        <p:txBody>
          <a:bodyPr anchor="ctr" anchorCtr="0">
            <a:spAutoFit/>
          </a:bodyPr>
          <a:lstStyle>
            <a:lvl1pPr algn="ctr"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6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3200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295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0674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369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2432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481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9329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60000" y="180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11002378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rgbClr val="00A4F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 (Arial 24 Bold)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60000" y="432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11002378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 (Arial 24 Bold)</a:t>
            </a:r>
          </a:p>
        </p:txBody>
      </p:sp>
    </p:spTree>
    <p:extLst>
      <p:ext uri="{BB962C8B-B14F-4D97-AF65-F5344CB8AC3E}">
        <p14:creationId xmlns:p14="http://schemas.microsoft.com/office/powerpoint/2010/main" val="31757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414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86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927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1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504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rot="10800000">
            <a:off x="0" y="38100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9722625" cy="584775"/>
          </a:xfrm>
          <a:prstGeom prst="rect">
            <a:avLst/>
          </a:prstGeom>
        </p:spPr>
        <p:txBody>
          <a:bodyPr vert="horz" wrap="square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4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129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2526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2334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25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92000" y="180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017836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2000" y="432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501783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65535" y="180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35" y="1188000"/>
            <a:ext cx="5303025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465535" y="432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5535" y="3708000"/>
            <a:ext cx="5303025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048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97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428" y="360000"/>
            <a:ext cx="10992198" cy="52322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657350"/>
            <a:ext cx="10363200" cy="113877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17138956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64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/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6400" y="1188000"/>
            <a:ext cx="466059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1030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defRPr sz="2000"/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669799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5507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00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6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41121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149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31966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1966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1966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2000" y="3273365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2000" y="474673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6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04574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7148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827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  <a:lvl2pP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24557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37114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9671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46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Subject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00" y="1728000"/>
            <a:ext cx="10992198" cy="1077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0465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1" r:id="rId8"/>
    <p:sldLayoutId id="2147483673" r:id="rId9"/>
    <p:sldLayoutId id="2147483670" r:id="rId10"/>
    <p:sldLayoutId id="2147483672" r:id="rId11"/>
    <p:sldLayoutId id="2147483674" r:id="rId12"/>
    <p:sldLayoutId id="214748366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98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9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B2CD1-81A2-4A01-9788-7F8A8522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SQL Lesson 4b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F4C8A-A443-4E68-9221-BB5D333D9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dirty="0"/>
              <a:t>HR Entity Relationship Diagram</a:t>
            </a:r>
          </a:p>
          <a:p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96037-ADCF-4ED2-B464-301792AABF3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2000" y="5328371"/>
            <a:ext cx="5221288" cy="1323439"/>
          </a:xfrm>
        </p:spPr>
        <p:txBody>
          <a:bodyPr>
            <a:spAutoFit/>
          </a:bodyPr>
          <a:lstStyle/>
          <a:p>
            <a:endParaRPr lang="en-SG" sz="1200" dirty="0"/>
          </a:p>
          <a:p>
            <a:endParaRPr lang="en-SG" sz="1200" dirty="0"/>
          </a:p>
          <a:p>
            <a:endParaRPr lang="en-SG" sz="1200" dirty="0"/>
          </a:p>
          <a:p>
            <a:pPr marL="0" indent="0">
              <a:buNone/>
            </a:pPr>
            <a:r>
              <a:rPr lang="en-SG" sz="1200" dirty="0"/>
              <a:t> </a:t>
            </a:r>
            <a:endParaRPr lang="en-GB" sz="1200" dirty="0"/>
          </a:p>
          <a:p>
            <a:pPr marL="0" indent="0">
              <a:buNone/>
            </a:pPr>
            <a:r>
              <a:rPr lang="en-SG" sz="1200" dirty="0"/>
              <a:t>V1.0 2020</a:t>
            </a:r>
          </a:p>
        </p:txBody>
      </p:sp>
    </p:spTree>
    <p:extLst>
      <p:ext uri="{BB962C8B-B14F-4D97-AF65-F5344CB8AC3E}">
        <p14:creationId xmlns:p14="http://schemas.microsoft.com/office/powerpoint/2010/main" val="263163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8444876" y="4771139"/>
            <a:ext cx="280987" cy="138112"/>
            <a:chOff x="4968" y="1240"/>
            <a:chExt cx="136" cy="66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en-US" dirty="0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en-US" dirty="0"/>
            </a:p>
          </p:txBody>
        </p:sp>
      </p:grpSp>
      <p:sp>
        <p:nvSpPr>
          <p:cNvPr id="8" name="Line 6"/>
          <p:cNvSpPr>
            <a:spLocks noChangeShapeType="1"/>
          </p:cNvSpPr>
          <p:nvPr/>
        </p:nvSpPr>
        <p:spPr bwMode="auto">
          <a:xfrm rot="5400000">
            <a:off x="3271609" y="516775"/>
            <a:ext cx="0" cy="2499686"/>
          </a:xfrm>
          <a:prstGeom prst="line">
            <a:avLst/>
          </a:prstGeom>
          <a:noFill/>
          <a:ln w="38100">
            <a:solidFill>
              <a:srgbClr val="333399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blackWhite">
          <a:xfrm>
            <a:off x="4659824" y="1617344"/>
            <a:ext cx="140464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50" tIns="45375" rIns="90750" bIns="45375"/>
          <a:lstStyle>
            <a:lvl1pPr marL="123825" indent="-123825" defTabSz="9017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b="1" dirty="0"/>
              <a:t>DEPARTMENTS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100" dirty="0" err="1">
                <a:solidFill>
                  <a:srgbClr val="00B0F0"/>
                </a:solidFill>
              </a:rPr>
              <a:t>department_id</a:t>
            </a:r>
            <a:r>
              <a:rPr lang="en-US" altLang="en-US" sz="1100" dirty="0">
                <a:solidFill>
                  <a:srgbClr val="00B0F0"/>
                </a:solidFill>
              </a:rPr>
              <a:t>  </a:t>
            </a:r>
            <a:r>
              <a:rPr lang="en-US" altLang="en-US" sz="1100" b="1" dirty="0">
                <a:solidFill>
                  <a:srgbClr val="00B0F0"/>
                </a:solidFill>
              </a:rPr>
              <a:t>PK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100" dirty="0"/>
              <a:t>department_name</a:t>
            </a:r>
            <a:endParaRPr lang="en-US" altLang="en-US" sz="11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100" dirty="0" err="1"/>
              <a:t>manager_id</a:t>
            </a:r>
            <a:r>
              <a:rPr lang="en-US" altLang="en-US" sz="1100" dirty="0"/>
              <a:t>      </a:t>
            </a:r>
            <a:r>
              <a:rPr lang="en-US" altLang="en-US" sz="1100" b="1" dirty="0"/>
              <a:t>FK1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100" dirty="0" err="1"/>
              <a:t>location_id</a:t>
            </a:r>
            <a:r>
              <a:rPr lang="en-US" altLang="en-US" sz="1100" dirty="0"/>
              <a:t>        </a:t>
            </a:r>
            <a:r>
              <a:rPr lang="en-US" altLang="en-US" sz="1000" b="1" dirty="0"/>
              <a:t>FK2</a:t>
            </a:r>
            <a:endParaRPr lang="en-US" altLang="en-US" sz="1000" b="1" dirty="0">
              <a:cs typeface="Times New Roman" panose="02020603050405020304" pitchFamily="18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blackWhite">
          <a:xfrm>
            <a:off x="4587829" y="1574227"/>
            <a:ext cx="1452911" cy="855041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375" tIns="45375" rIns="45375" bIns="45375" anchor="ctr"/>
          <a:lstStyle>
            <a:lvl1pPr defTabSz="223838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3838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383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dirty="0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blackWhite">
          <a:xfrm>
            <a:off x="7905083" y="1227757"/>
            <a:ext cx="1547922" cy="1610519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375" tIns="45375" rIns="45375" bIns="45375" anchor="ctr"/>
          <a:lstStyle>
            <a:lvl1pPr defTabSz="223838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3838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383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dirty="0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blackWhite">
          <a:xfrm>
            <a:off x="7880064" y="3603846"/>
            <a:ext cx="1574181" cy="1137674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375" tIns="45375" rIns="45375" bIns="45375" anchor="ctr"/>
          <a:lstStyle>
            <a:lvl1pPr defTabSz="223838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3838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383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blackWhite">
          <a:xfrm>
            <a:off x="7929906" y="3672904"/>
            <a:ext cx="1379053" cy="93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50" tIns="45375" rIns="90750" bIns="45375"/>
          <a:lstStyle>
            <a:lvl1pPr marL="123825" indent="-123825" defTabSz="9017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600" b="1" dirty="0"/>
              <a:t>COUNTRIES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600" dirty="0" err="1">
                <a:solidFill>
                  <a:srgbClr val="00B0F0"/>
                </a:solidFill>
              </a:rPr>
              <a:t>country_id</a:t>
            </a:r>
            <a:r>
              <a:rPr lang="en-US" altLang="en-US" sz="1600" dirty="0">
                <a:solidFill>
                  <a:srgbClr val="00B0F0"/>
                </a:solidFill>
              </a:rPr>
              <a:t>  </a:t>
            </a:r>
            <a:r>
              <a:rPr lang="en-US" altLang="en-US" sz="1600" b="1" dirty="0">
                <a:solidFill>
                  <a:srgbClr val="00B0F0"/>
                </a:solidFill>
              </a:rPr>
              <a:t>PK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600" dirty="0"/>
              <a:t>country_name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600" dirty="0" err="1"/>
              <a:t>region_id</a:t>
            </a:r>
            <a:r>
              <a:rPr lang="en-US" altLang="en-US" sz="1600" dirty="0"/>
              <a:t>    </a:t>
            </a:r>
            <a:r>
              <a:rPr lang="en-US" altLang="en-US" sz="1600" b="1" dirty="0"/>
              <a:t>FK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blackWhite">
          <a:xfrm>
            <a:off x="7877305" y="5543141"/>
            <a:ext cx="1535958" cy="912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50" tIns="45375" rIns="90750" bIns="45375"/>
          <a:lstStyle>
            <a:lvl1pPr marL="123825" indent="-123825" defTabSz="9017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endParaRPr lang="en-US" altLang="en-US" sz="1200" dirty="0"/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600" b="1" dirty="0"/>
              <a:t>REGIONS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600" dirty="0" err="1">
                <a:solidFill>
                  <a:srgbClr val="00B0F0"/>
                </a:solidFill>
              </a:rPr>
              <a:t>region_id</a:t>
            </a:r>
            <a:r>
              <a:rPr lang="en-US" altLang="en-US" sz="1600" dirty="0">
                <a:solidFill>
                  <a:srgbClr val="00B0F0"/>
                </a:solidFill>
              </a:rPr>
              <a:t>     </a:t>
            </a:r>
            <a:r>
              <a:rPr lang="en-US" altLang="en-US" sz="1600" b="1" dirty="0">
                <a:solidFill>
                  <a:srgbClr val="00B0F0"/>
                </a:solidFill>
              </a:rPr>
              <a:t>PK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600" dirty="0"/>
              <a:t>region_name</a:t>
            </a: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blackWhite">
          <a:xfrm>
            <a:off x="7865342" y="5655262"/>
            <a:ext cx="1587663" cy="935831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375" tIns="45375" rIns="45375" bIns="45375" anchor="ctr"/>
          <a:lstStyle>
            <a:lvl1pPr defTabSz="223838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3838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383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  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blackWhite">
          <a:xfrm>
            <a:off x="4572766" y="2996308"/>
            <a:ext cx="1498600" cy="23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50" tIns="45375" rIns="90750" bIns="45375"/>
          <a:lstStyle>
            <a:lvl1pPr marL="123825" indent="-123825" defTabSz="9017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b="1" dirty="0"/>
              <a:t>EMPLOYEES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 err="1">
                <a:solidFill>
                  <a:srgbClr val="00B0F0"/>
                </a:solidFill>
              </a:rPr>
              <a:t>employee_id</a:t>
            </a:r>
            <a:r>
              <a:rPr lang="en-US" altLang="en-US" sz="1200" dirty="0">
                <a:solidFill>
                  <a:srgbClr val="00B0F0"/>
                </a:solidFill>
              </a:rPr>
              <a:t>         </a:t>
            </a:r>
            <a:r>
              <a:rPr lang="en-US" altLang="en-US" sz="1200" b="1" dirty="0">
                <a:solidFill>
                  <a:srgbClr val="00B0F0"/>
                </a:solidFill>
              </a:rPr>
              <a:t>PK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/>
              <a:t>first_name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/>
              <a:t>last_name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/>
              <a:t>email	       </a:t>
            </a:r>
            <a:r>
              <a:rPr lang="en-US" altLang="en-US" sz="1200" b="1" dirty="0"/>
              <a:t>UK</a:t>
            </a:r>
            <a:r>
              <a:rPr lang="en-US" altLang="en-US" sz="1200" dirty="0"/>
              <a:t>				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/>
              <a:t>phone_number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/>
              <a:t>hire_date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 err="1"/>
              <a:t>job_id</a:t>
            </a:r>
            <a:r>
              <a:rPr lang="en-US" altLang="en-US" sz="1200" dirty="0"/>
              <a:t>                   </a:t>
            </a:r>
            <a:r>
              <a:rPr lang="en-US" altLang="en-US" sz="1200" b="1" dirty="0"/>
              <a:t>FK1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/>
              <a:t>salary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/>
              <a:t>commission_pct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 err="1"/>
              <a:t>manager_id</a:t>
            </a:r>
            <a:r>
              <a:rPr lang="en-US" altLang="en-US" sz="1200" dirty="0"/>
              <a:t>          </a:t>
            </a:r>
            <a:r>
              <a:rPr lang="en-US" altLang="en-US" sz="1200" b="1" dirty="0"/>
              <a:t>FK2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 err="1"/>
              <a:t>department_id</a:t>
            </a:r>
            <a:r>
              <a:rPr lang="en-US" altLang="en-US" sz="1200" dirty="0"/>
              <a:t>      </a:t>
            </a:r>
            <a:r>
              <a:rPr lang="en-US" altLang="en-US" sz="1200" b="1" dirty="0"/>
              <a:t>FK3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blackWhite">
          <a:xfrm>
            <a:off x="1429143" y="4214477"/>
            <a:ext cx="1266499" cy="95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50" tIns="45375" rIns="90750" bIns="45375"/>
          <a:lstStyle>
            <a:lvl1pPr marL="123825" indent="-123825" defTabSz="9017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b="1" dirty="0"/>
              <a:t>JOBS</a:t>
            </a:r>
            <a:endParaRPr lang="en-US" altLang="en-US" sz="1200" dirty="0"/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 err="1">
                <a:solidFill>
                  <a:srgbClr val="00B0F0"/>
                </a:solidFill>
              </a:rPr>
              <a:t>job_id</a:t>
            </a:r>
            <a:r>
              <a:rPr lang="en-US" altLang="en-US" sz="1200" dirty="0">
                <a:solidFill>
                  <a:srgbClr val="00B0F0"/>
                </a:solidFill>
              </a:rPr>
              <a:t>          </a:t>
            </a:r>
            <a:r>
              <a:rPr lang="en-US" altLang="en-US" sz="1200" b="1" dirty="0">
                <a:solidFill>
                  <a:srgbClr val="00B0F0"/>
                </a:solidFill>
              </a:rPr>
              <a:t>PK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/>
              <a:t>job_title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/>
              <a:t>min_salary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/>
              <a:t>max_salary</a:t>
            </a: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blackWhite">
          <a:xfrm>
            <a:off x="4535574" y="2841746"/>
            <a:ext cx="1635254" cy="2469136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375" tIns="45375" rIns="45375" bIns="45375" anchor="ctr"/>
          <a:lstStyle>
            <a:lvl1pPr defTabSz="223838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3838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383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dirty="0"/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blackWhite">
          <a:xfrm>
            <a:off x="1318996" y="2165199"/>
            <a:ext cx="1448084" cy="1423236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375" tIns="45375" rIns="45375" bIns="45375" anchor="ctr"/>
          <a:lstStyle>
            <a:lvl1pPr defTabSz="223838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3838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383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dirty="0"/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blackWhite">
          <a:xfrm>
            <a:off x="1407597" y="4199482"/>
            <a:ext cx="1237785" cy="1111399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375" tIns="45375" rIns="45375" bIns="45375" anchor="ctr"/>
          <a:lstStyle>
            <a:lvl1pPr defTabSz="223838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3838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383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dirty="0"/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 rot="-5400000">
            <a:off x="5987928" y="1924467"/>
            <a:ext cx="282575" cy="136525"/>
            <a:chOff x="4968" y="1240"/>
            <a:chExt cx="136" cy="66"/>
          </a:xfrm>
        </p:grpSpPr>
        <p:sp>
          <p:nvSpPr>
            <p:cNvPr id="23" name="Line 22"/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en-US" dirty="0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en-US" dirty="0"/>
            </a:p>
          </p:txBody>
        </p:sp>
      </p:grpSp>
      <p:sp>
        <p:nvSpPr>
          <p:cNvPr id="25" name="Rectangle 24"/>
          <p:cNvSpPr>
            <a:spLocks noChangeArrowheads="1"/>
          </p:cNvSpPr>
          <p:nvPr/>
        </p:nvSpPr>
        <p:spPr bwMode="blackWhite">
          <a:xfrm>
            <a:off x="1359588" y="2275282"/>
            <a:ext cx="1374846" cy="1206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50" tIns="45375" rIns="90750" bIns="45375"/>
          <a:lstStyle>
            <a:lvl1pPr marL="123825" indent="-123825" defTabSz="9017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b="1" dirty="0"/>
              <a:t>JOB_HISTORY</a:t>
            </a:r>
          </a:p>
          <a:p>
            <a:pPr eaLnBrk="1" hangingPunct="1"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 err="1">
                <a:solidFill>
                  <a:srgbClr val="00B0F0"/>
                </a:solidFill>
              </a:rPr>
              <a:t>employee_id</a:t>
            </a:r>
            <a:r>
              <a:rPr lang="en-US" altLang="en-US" sz="1200" dirty="0">
                <a:solidFill>
                  <a:srgbClr val="00B0F0"/>
                </a:solidFill>
              </a:rPr>
              <a:t>   </a:t>
            </a:r>
            <a:r>
              <a:rPr lang="en-US" altLang="en-US" sz="1200" b="1" dirty="0">
                <a:solidFill>
                  <a:srgbClr val="00B0F0"/>
                </a:solidFill>
              </a:rPr>
              <a:t>PK</a:t>
            </a:r>
          </a:p>
          <a:p>
            <a:pPr eaLnBrk="1" hangingPunct="1">
              <a:lnSpc>
                <a:spcPct val="80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 err="1">
                <a:solidFill>
                  <a:srgbClr val="00B0F0"/>
                </a:solidFill>
              </a:rPr>
              <a:t>start_date</a:t>
            </a:r>
            <a:r>
              <a:rPr lang="en-US" altLang="en-US" sz="1200" dirty="0">
                <a:solidFill>
                  <a:srgbClr val="00B0F0"/>
                </a:solidFill>
              </a:rPr>
              <a:t>       </a:t>
            </a:r>
            <a:r>
              <a:rPr lang="en-US" altLang="en-US" sz="1200" b="1" dirty="0">
                <a:solidFill>
                  <a:srgbClr val="00B0F0"/>
                </a:solidFill>
              </a:rPr>
              <a:t>PK</a:t>
            </a:r>
          </a:p>
          <a:p>
            <a:pPr eaLnBrk="1" hangingPunct="1">
              <a:lnSpc>
                <a:spcPct val="80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/>
              <a:t>end_date</a:t>
            </a:r>
          </a:p>
          <a:p>
            <a:pPr eaLnBrk="1" hangingPunct="1">
              <a:lnSpc>
                <a:spcPct val="80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 err="1"/>
              <a:t>job_id</a:t>
            </a:r>
            <a:r>
              <a:rPr lang="en-US" altLang="en-US" sz="1200" dirty="0"/>
              <a:t>              </a:t>
            </a:r>
            <a:r>
              <a:rPr lang="en-US" altLang="en-US" sz="1200" b="1" dirty="0"/>
              <a:t>FK1</a:t>
            </a:r>
          </a:p>
          <a:p>
            <a:pPr eaLnBrk="1" hangingPunct="1">
              <a:lnSpc>
                <a:spcPct val="80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 err="1"/>
              <a:t>department_id</a:t>
            </a:r>
            <a:r>
              <a:rPr lang="en-US" altLang="en-US" sz="1200" dirty="0"/>
              <a:t> </a:t>
            </a:r>
            <a:r>
              <a:rPr lang="en-US" altLang="en-US" sz="1200" b="1" dirty="0"/>
              <a:t>FK2</a:t>
            </a: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4798959" y="2419619"/>
            <a:ext cx="274637" cy="136525"/>
            <a:chOff x="2150" y="1152"/>
            <a:chExt cx="175" cy="88"/>
          </a:xfrm>
        </p:grpSpPr>
        <p:sp>
          <p:nvSpPr>
            <p:cNvPr id="32" name="Line 31"/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en-US" dirty="0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en-US" dirty="0"/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2790978" y="2905668"/>
            <a:ext cx="123825" cy="273050"/>
            <a:chOff x="1303" y="1497"/>
            <a:chExt cx="87" cy="174"/>
          </a:xfrm>
        </p:grpSpPr>
        <p:sp>
          <p:nvSpPr>
            <p:cNvPr id="38" name="Line 37"/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en-US" dirty="0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en-US" dirty="0"/>
            </a:p>
          </p:txBody>
        </p:sp>
      </p:grpSp>
      <p:sp>
        <p:nvSpPr>
          <p:cNvPr id="40" name="Freeform 39"/>
          <p:cNvSpPr>
            <a:spLocks/>
          </p:cNvSpPr>
          <p:nvPr/>
        </p:nvSpPr>
        <p:spPr bwMode="auto">
          <a:xfrm flipH="1">
            <a:off x="4198161" y="2969508"/>
            <a:ext cx="111125" cy="165100"/>
          </a:xfrm>
          <a:custGeom>
            <a:avLst/>
            <a:gdLst>
              <a:gd name="T0" fmla="*/ 0 w 1"/>
              <a:gd name="T1" fmla="*/ 0 h 233"/>
              <a:gd name="T2" fmla="*/ 0 w 1"/>
              <a:gd name="T3" fmla="*/ 2147483646 h 233"/>
              <a:gd name="T4" fmla="*/ 0 60000 65536"/>
              <a:gd name="T5" fmla="*/ 0 60000 65536"/>
              <a:gd name="T6" fmla="*/ 0 w 1"/>
              <a:gd name="T7" fmla="*/ 0 h 233"/>
              <a:gd name="T8" fmla="*/ 1 w 1"/>
              <a:gd name="T9" fmla="*/ 233 h 2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33">
                <a:moveTo>
                  <a:pt x="0" y="0"/>
                </a:moveTo>
                <a:lnTo>
                  <a:pt x="0" y="233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1890601" y="3620312"/>
            <a:ext cx="271462" cy="138113"/>
            <a:chOff x="2150" y="1152"/>
            <a:chExt cx="175" cy="88"/>
          </a:xfrm>
        </p:grpSpPr>
        <p:sp>
          <p:nvSpPr>
            <p:cNvPr id="42" name="Line 41"/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en-US" dirty="0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en-US" dirty="0"/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8435571" y="2872805"/>
            <a:ext cx="280988" cy="136525"/>
            <a:chOff x="4968" y="1240"/>
            <a:chExt cx="136" cy="66"/>
          </a:xfrm>
        </p:grpSpPr>
        <p:sp>
          <p:nvSpPr>
            <p:cNvPr id="45" name="Line 44"/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en-US" dirty="0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en-US" dirty="0"/>
            </a:p>
          </p:txBody>
        </p:sp>
      </p:grpSp>
      <p:grpSp>
        <p:nvGrpSpPr>
          <p:cNvPr id="47" name="Group 46"/>
          <p:cNvGrpSpPr>
            <a:grpSpLocks/>
          </p:cNvGrpSpPr>
          <p:nvPr/>
        </p:nvGrpSpPr>
        <p:grpSpPr bwMode="auto">
          <a:xfrm flipH="1">
            <a:off x="4394660" y="4213619"/>
            <a:ext cx="136525" cy="271462"/>
            <a:chOff x="1303" y="1497"/>
            <a:chExt cx="87" cy="174"/>
          </a:xfrm>
        </p:grpSpPr>
        <p:sp>
          <p:nvSpPr>
            <p:cNvPr id="48" name="Line 47"/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en-US" dirty="0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en-US" dirty="0"/>
            </a:p>
          </p:txBody>
        </p: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6183474" y="3251943"/>
            <a:ext cx="349250" cy="527050"/>
            <a:chOff x="2460" y="1482"/>
            <a:chExt cx="225" cy="336"/>
          </a:xfrm>
        </p:grpSpPr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2470" y="1575"/>
              <a:ext cx="215" cy="243"/>
            </a:xfrm>
            <a:custGeom>
              <a:avLst/>
              <a:gdLst>
                <a:gd name="T0" fmla="*/ 0 w 192"/>
                <a:gd name="T1" fmla="*/ 0 h 336"/>
                <a:gd name="T2" fmla="*/ 1172 w 192"/>
                <a:gd name="T3" fmla="*/ 0 h 336"/>
                <a:gd name="T4" fmla="*/ 1172 w 192"/>
                <a:gd name="T5" fmla="*/ 2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192" y="0"/>
                  </a:lnTo>
                  <a:lnTo>
                    <a:pt x="192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 rot="5400000">
              <a:off x="2557" y="1721"/>
              <a:ext cx="0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" name="Group 52"/>
            <p:cNvGrpSpPr>
              <a:grpSpLocks/>
            </p:cNvGrpSpPr>
            <p:nvPr/>
          </p:nvGrpSpPr>
          <p:grpSpPr bwMode="auto">
            <a:xfrm rot="-5400000">
              <a:off x="2420" y="1528"/>
              <a:ext cx="180" cy="88"/>
              <a:chOff x="4968" y="1240"/>
              <a:chExt cx="136" cy="66"/>
            </a:xfrm>
          </p:grpSpPr>
          <p:sp>
            <p:nvSpPr>
              <p:cNvPr id="54" name="Line 53"/>
              <p:cNvSpPr>
                <a:spLocks noChangeShapeType="1"/>
              </p:cNvSpPr>
              <p:nvPr/>
            </p:nvSpPr>
            <p:spPr bwMode="blackWhite">
              <a:xfrm flipV="1">
                <a:off x="503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en-US" dirty="0"/>
              </a:p>
            </p:txBody>
          </p:sp>
          <p:sp>
            <p:nvSpPr>
              <p:cNvPr id="55" name="Line 54"/>
              <p:cNvSpPr>
                <a:spLocks noChangeShapeType="1"/>
              </p:cNvSpPr>
              <p:nvPr/>
            </p:nvSpPr>
            <p:spPr bwMode="blackWhite">
              <a:xfrm flipH="1" flipV="1">
                <a:off x="496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en-US" dirty="0"/>
              </a:p>
            </p:txBody>
          </p:sp>
        </p:grpSp>
      </p:grp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2018627" y="3635199"/>
            <a:ext cx="0" cy="60960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>
            <a:off x="4374395" y="4353062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8" name="Line 57"/>
          <p:cNvSpPr>
            <a:spLocks noChangeShapeType="1"/>
          </p:cNvSpPr>
          <p:nvPr/>
        </p:nvSpPr>
        <p:spPr bwMode="auto">
          <a:xfrm flipH="1">
            <a:off x="2645380" y="4335395"/>
            <a:ext cx="1709964" cy="2791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" name="Line 61"/>
          <p:cNvSpPr>
            <a:spLocks noChangeShapeType="1"/>
          </p:cNvSpPr>
          <p:nvPr/>
        </p:nvSpPr>
        <p:spPr bwMode="auto">
          <a:xfrm flipV="1">
            <a:off x="6044336" y="1975516"/>
            <a:ext cx="1844734" cy="19211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4937062" y="2419619"/>
            <a:ext cx="0" cy="153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 flipV="1">
            <a:off x="4933068" y="2441797"/>
            <a:ext cx="0" cy="39766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 flipH="1" flipV="1">
            <a:off x="5637346" y="2441798"/>
            <a:ext cx="7192" cy="417631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8576065" y="2848991"/>
            <a:ext cx="0" cy="150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8576065" y="2851498"/>
            <a:ext cx="0" cy="734761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 flipV="1">
            <a:off x="8589501" y="4758439"/>
            <a:ext cx="0" cy="150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" name="Line 69"/>
          <p:cNvSpPr>
            <a:spLocks noChangeShapeType="1"/>
          </p:cNvSpPr>
          <p:nvPr/>
        </p:nvSpPr>
        <p:spPr bwMode="auto">
          <a:xfrm flipH="1" flipV="1">
            <a:off x="8588700" y="4771140"/>
            <a:ext cx="0" cy="88412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1" name="Rectangle 8"/>
          <p:cNvSpPr>
            <a:spLocks noChangeArrowheads="1"/>
          </p:cNvSpPr>
          <p:nvPr/>
        </p:nvSpPr>
        <p:spPr bwMode="blackWhite">
          <a:xfrm>
            <a:off x="7981578" y="1309386"/>
            <a:ext cx="1371152" cy="122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50" tIns="45375" rIns="90750" bIns="45375"/>
          <a:lstStyle>
            <a:lvl1pPr marL="123825" indent="-123825" defTabSz="9017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400" b="1" dirty="0"/>
              <a:t>LOCATIONS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400" dirty="0" err="1">
                <a:solidFill>
                  <a:srgbClr val="00B0F0"/>
                </a:solidFill>
              </a:rPr>
              <a:t>location_id</a:t>
            </a:r>
            <a:r>
              <a:rPr lang="en-US" altLang="en-US" sz="1400" dirty="0">
                <a:solidFill>
                  <a:srgbClr val="00B0F0"/>
                </a:solidFill>
              </a:rPr>
              <a:t>   </a:t>
            </a:r>
            <a:r>
              <a:rPr lang="en-US" altLang="en-US" sz="1400" b="1" dirty="0">
                <a:solidFill>
                  <a:srgbClr val="00B0F0"/>
                </a:solidFill>
              </a:rPr>
              <a:t>PK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400" dirty="0"/>
              <a:t>street_address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400" dirty="0"/>
              <a:t>postal_code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400" dirty="0"/>
              <a:t>city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400" dirty="0" err="1"/>
              <a:t>state_province</a:t>
            </a:r>
            <a:endParaRPr lang="en-US" altLang="en-US" sz="1400" dirty="0"/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400" dirty="0" err="1">
                <a:cs typeface="Times New Roman" panose="02020603050405020304" pitchFamily="18" charset="0"/>
              </a:rPr>
              <a:t>country_id</a:t>
            </a:r>
            <a:r>
              <a:rPr lang="en-US" altLang="en-US" sz="1400" dirty="0">
                <a:cs typeface="Times New Roman" panose="02020603050405020304" pitchFamily="18" charset="0"/>
              </a:rPr>
              <a:t>   </a:t>
            </a:r>
            <a:r>
              <a:rPr lang="en-US" altLang="en-US" sz="1400" b="1" dirty="0">
                <a:cs typeface="Times New Roman" panose="02020603050405020304" pitchFamily="18" charset="0"/>
              </a:rPr>
              <a:t>FK</a:t>
            </a:r>
          </a:p>
        </p:txBody>
      </p:sp>
      <p:sp>
        <p:nvSpPr>
          <p:cNvPr id="72" name="Notes Placeholder 76"/>
          <p:cNvSpPr txBox="1">
            <a:spLocks/>
          </p:cNvSpPr>
          <p:nvPr/>
        </p:nvSpPr>
        <p:spPr bwMode="auto">
          <a:xfrm>
            <a:off x="1180891" y="345418"/>
            <a:ext cx="4883578" cy="48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4675" indent="-46037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0763" indent="-33178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66838" indent="-23177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11325" indent="-23018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68525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25725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2925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40125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rgbClr val="44BCF1"/>
                </a:solidFill>
              </a:rPr>
              <a:t>HR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olidFill>
                  <a:srgbClr val="00B0F0"/>
                </a:solidFill>
              </a:rPr>
              <a:t>Entity relationship diagram</a:t>
            </a:r>
          </a:p>
        </p:txBody>
      </p:sp>
      <p:cxnSp>
        <p:nvCxnSpPr>
          <p:cNvPr id="73" name="Straight Connector 70"/>
          <p:cNvCxnSpPr>
            <a:cxnSpLocks noChangeShapeType="1"/>
          </p:cNvCxnSpPr>
          <p:nvPr/>
        </p:nvCxnSpPr>
        <p:spPr bwMode="auto">
          <a:xfrm>
            <a:off x="2778701" y="3050730"/>
            <a:ext cx="1768181" cy="206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Content Placeholder 2"/>
          <p:cNvSpPr txBox="1">
            <a:spLocks/>
          </p:cNvSpPr>
          <p:nvPr/>
        </p:nvSpPr>
        <p:spPr>
          <a:xfrm>
            <a:off x="4252158" y="5417566"/>
            <a:ext cx="1727200" cy="1050925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</p:txBody>
      </p:sp>
      <p:cxnSp>
        <p:nvCxnSpPr>
          <p:cNvPr id="76" name="Straight Connector 2"/>
          <p:cNvCxnSpPr>
            <a:cxnSpLocks noChangeShapeType="1"/>
          </p:cNvCxnSpPr>
          <p:nvPr/>
        </p:nvCxnSpPr>
        <p:spPr bwMode="auto">
          <a:xfrm flipV="1">
            <a:off x="6166691" y="3776739"/>
            <a:ext cx="352425" cy="1111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Straight Connector 6"/>
          <p:cNvCxnSpPr>
            <a:cxnSpLocks noChangeShapeType="1"/>
          </p:cNvCxnSpPr>
          <p:nvPr/>
        </p:nvCxnSpPr>
        <p:spPr bwMode="auto">
          <a:xfrm>
            <a:off x="4328341" y="1664893"/>
            <a:ext cx="0" cy="2034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Straight Connector 8"/>
          <p:cNvCxnSpPr>
            <a:cxnSpLocks noChangeShapeType="1"/>
          </p:cNvCxnSpPr>
          <p:nvPr/>
        </p:nvCxnSpPr>
        <p:spPr bwMode="auto">
          <a:xfrm>
            <a:off x="7636771" y="1845691"/>
            <a:ext cx="0" cy="28257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Straight Connector 10"/>
          <p:cNvCxnSpPr>
            <a:cxnSpLocks noChangeShapeType="1"/>
          </p:cNvCxnSpPr>
          <p:nvPr/>
        </p:nvCxnSpPr>
        <p:spPr bwMode="auto">
          <a:xfrm>
            <a:off x="8439703" y="3415806"/>
            <a:ext cx="280988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Straight Connector 12"/>
          <p:cNvCxnSpPr>
            <a:cxnSpLocks noChangeShapeType="1"/>
          </p:cNvCxnSpPr>
          <p:nvPr/>
        </p:nvCxnSpPr>
        <p:spPr bwMode="auto">
          <a:xfrm>
            <a:off x="8401484" y="5460598"/>
            <a:ext cx="374428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Straight Connector 20"/>
          <p:cNvCxnSpPr>
            <a:cxnSpLocks noChangeShapeType="1"/>
          </p:cNvCxnSpPr>
          <p:nvPr/>
        </p:nvCxnSpPr>
        <p:spPr bwMode="auto">
          <a:xfrm>
            <a:off x="1866100" y="4017021"/>
            <a:ext cx="29368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Straight Connector 22"/>
          <p:cNvCxnSpPr>
            <a:cxnSpLocks noChangeShapeType="1"/>
          </p:cNvCxnSpPr>
          <p:nvPr/>
        </p:nvCxnSpPr>
        <p:spPr bwMode="auto">
          <a:xfrm>
            <a:off x="2886908" y="4215949"/>
            <a:ext cx="0" cy="3095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Straight Connector 27"/>
          <p:cNvCxnSpPr>
            <a:cxnSpLocks noChangeShapeType="1"/>
          </p:cNvCxnSpPr>
          <p:nvPr/>
        </p:nvCxnSpPr>
        <p:spPr bwMode="auto">
          <a:xfrm>
            <a:off x="6294668" y="3672903"/>
            <a:ext cx="0" cy="199134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Straight Connector 85"/>
          <p:cNvCxnSpPr/>
          <p:nvPr/>
        </p:nvCxnSpPr>
        <p:spPr bwMode="auto">
          <a:xfrm>
            <a:off x="5538349" y="2521958"/>
            <a:ext cx="19799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0" name="Straight Connector 119"/>
          <p:cNvCxnSpPr/>
          <p:nvPr/>
        </p:nvCxnSpPr>
        <p:spPr>
          <a:xfrm>
            <a:off x="2018628" y="1804599"/>
            <a:ext cx="6279" cy="3606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1866100" y="2022925"/>
            <a:ext cx="146844" cy="14227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027108" y="2011575"/>
            <a:ext cx="196646" cy="15362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2290255" y="2559571"/>
            <a:ext cx="132433" cy="313234"/>
          </a:xfrm>
          <a:prstGeom prst="rightBrace">
            <a:avLst>
              <a:gd name="adj1" fmla="val 2965"/>
              <a:gd name="adj2" fmla="val 50000"/>
            </a:avLst>
          </a:prstGeom>
          <a:ln>
            <a:solidFill>
              <a:srgbClr val="2EABE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/>
          <p:nvPr/>
        </p:nvCxnSpPr>
        <p:spPr bwMode="auto">
          <a:xfrm>
            <a:off x="4831261" y="2754397"/>
            <a:ext cx="19799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9" name="Straight Connector 138"/>
          <p:cNvCxnSpPr/>
          <p:nvPr/>
        </p:nvCxnSpPr>
        <p:spPr>
          <a:xfrm>
            <a:off x="5640943" y="2705044"/>
            <a:ext cx="102593" cy="1315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538350" y="2705044"/>
            <a:ext cx="98997" cy="1315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66" idx="0"/>
          </p:cNvCxnSpPr>
          <p:nvPr/>
        </p:nvCxnSpPr>
        <p:spPr>
          <a:xfrm flipV="1">
            <a:off x="5644538" y="2705044"/>
            <a:ext cx="0" cy="1543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295001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FDM PowerPoint Theme Template 3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89861B3F646489F8AEBE93814FF91" ma:contentTypeVersion="" ma:contentTypeDescription="Create a new document." ma:contentTypeScope="" ma:versionID="f9aaf9ae1821c4efb019990cff0224c4">
  <xsd:schema xmlns:xsd="http://www.w3.org/2001/XMLSchema" xmlns:xs="http://www.w3.org/2001/XMLSchema" xmlns:p="http://schemas.microsoft.com/office/2006/metadata/properties" xmlns:ns3="418db1f2-a8e7-49d4-a361-224a061ae1f9" targetNamespace="http://schemas.microsoft.com/office/2006/metadata/properties" ma:root="true" ma:fieldsID="4d05a0a280ed49aaeb4a0aece908c7fb" ns3:_="">
    <xsd:import namespace="418db1f2-a8e7-49d4-a361-224a061ae1f9"/>
    <xsd:element name="properties">
      <xsd:complexType>
        <xsd:sequence>
          <xsd:element name="documentManagement">
            <xsd:complexType>
              <xsd:all>
                <xsd:element ref="ns3:Day" minOccurs="0"/>
                <xsd:element ref="ns3:Day_x003a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db1f2-a8e7-49d4-a361-224a061ae1f9" elementFormDefault="qualified">
    <xsd:import namespace="http://schemas.microsoft.com/office/2006/documentManagement/types"/>
    <xsd:import namespace="http://schemas.microsoft.com/office/infopath/2007/PartnerControls"/>
    <xsd:element name="Day" ma:index="9" nillable="true" ma:displayName="Day" ma:default="1" ma:format="Dropdown" ma:internalName="Day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  <xsd:element name="Day_x003a_" ma:index="10" nillable="true" ma:displayName="Day:" ma:default="1" ma:format="Dropdown" ma:internalName="Day_x003a_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y_x003a_ xmlns="418db1f2-a8e7-49d4-a361-224a061ae1f9">1</Day_x003a_>
    <Day xmlns="418db1f2-a8e7-49d4-a361-224a061ae1f9">1</Da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324407-A3CA-4B12-B2F7-874D00630C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db1f2-a8e7-49d4-a361-224a061ae1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C2C827-D27E-4C32-A807-59199A79F0D1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  <ds:schemaRef ds:uri="418db1f2-a8e7-49d4-a361-224a061ae1f9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74EFE08-7695-48C9-822F-0482963E81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2961</TotalTime>
  <Words>147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Wingdings</vt:lpstr>
      <vt:lpstr>FDM PowerPoint Theme Template 3</vt:lpstr>
      <vt:lpstr>SQL Lesson 4b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Wheeler</dc:creator>
  <cp:lastModifiedBy>Richard Jimenez</cp:lastModifiedBy>
  <cp:revision>183</cp:revision>
  <dcterms:created xsi:type="dcterms:W3CDTF">2018-10-05T13:34:09Z</dcterms:created>
  <dcterms:modified xsi:type="dcterms:W3CDTF">2021-09-16T18:38:36Z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0x01010081089861B3F646489F8AEBE93814FF91</vt:lpwstr>
  </property>
</Properties>
</file>