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sldIdLst>
    <p:sldId id="384" r:id="rId5"/>
    <p:sldId id="383" r:id="rId6"/>
    <p:sldId id="340" r:id="rId7"/>
    <p:sldId id="436" r:id="rId8"/>
    <p:sldId id="437" r:id="rId9"/>
    <p:sldId id="445" r:id="rId10"/>
    <p:sldId id="443" r:id="rId11"/>
    <p:sldId id="446" r:id="rId12"/>
    <p:sldId id="447" r:id="rId13"/>
    <p:sldId id="448" r:id="rId14"/>
    <p:sldId id="449" r:id="rId15"/>
    <p:sldId id="450" r:id="rId16"/>
    <p:sldId id="452" r:id="rId17"/>
    <p:sldId id="455" r:id="rId18"/>
    <p:sldId id="453" r:id="rId19"/>
    <p:sldId id="460" r:id="rId20"/>
    <p:sldId id="461" r:id="rId21"/>
    <p:sldId id="462" r:id="rId22"/>
    <p:sldId id="463" r:id="rId23"/>
    <p:sldId id="464" r:id="rId24"/>
    <p:sldId id="467" r:id="rId25"/>
    <p:sldId id="466" r:id="rId26"/>
    <p:sldId id="471" r:id="rId27"/>
    <p:sldId id="469" r:id="rId28"/>
    <p:sldId id="472" r:id="rId29"/>
    <p:sldId id="468" r:id="rId30"/>
    <p:sldId id="473" r:id="rId31"/>
    <p:sldId id="433" r:id="rId32"/>
    <p:sldId id="434" r:id="rId33"/>
    <p:sldId id="43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4F6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8613" autoAdjust="0"/>
  </p:normalViewPr>
  <p:slideViewPr>
    <p:cSldViewPr snapToGrid="0">
      <p:cViewPr varScale="1">
        <p:scale>
          <a:sx n="59" d="100"/>
          <a:sy n="59" d="100"/>
        </p:scale>
        <p:origin x="1024" y="56"/>
      </p:cViewPr>
      <p:guideLst/>
    </p:cSldViewPr>
  </p:slideViewPr>
  <p:outlineViewPr>
    <p:cViewPr>
      <p:scale>
        <a:sx n="33" d="100"/>
        <a:sy n="33" d="100"/>
      </p:scale>
      <p:origin x="0" y="-5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3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0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13832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Lesson 5a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/>
              <a:t>Select Statement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pPr marL="0" indent="0">
              <a:buNone/>
            </a:pPr>
            <a:r>
              <a:rPr lang="en-SG" sz="1200" dirty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expressions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81981" y="1318038"/>
            <a:ext cx="8420100" cy="554305"/>
          </a:xfrm>
          <a:prstGeom prst="rect">
            <a:avLst/>
          </a:prstGeom>
        </p:spPr>
        <p:txBody>
          <a:bodyPr/>
          <a:lstStyle/>
          <a:p>
            <a:pPr marL="285750" indent="-28575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 expressions with Number and Date data use the following operators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54889"/>
              </p:ext>
            </p:extLst>
          </p:nvPr>
        </p:nvGraphicFramePr>
        <p:xfrm>
          <a:off x="1366064" y="2625331"/>
          <a:ext cx="6604000" cy="1885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357">
                  <a:extLst>
                    <a:ext uri="{9D8B030D-6E8A-4147-A177-3AD203B41FA5}">
                      <a16:colId xmlns:a16="http://schemas.microsoft.com/office/drawing/2014/main" val="429333282"/>
                    </a:ext>
                  </a:extLst>
                </a:gridCol>
                <a:gridCol w="3986643">
                  <a:extLst>
                    <a:ext uri="{9D8B030D-6E8A-4147-A177-3AD203B41FA5}">
                      <a16:colId xmlns:a16="http://schemas.microsoft.com/office/drawing/2014/main" val="190719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1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32605"/>
                  </a:ext>
                </a:extLst>
              </a:tr>
              <a:tr h="376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72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61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3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22673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expressions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686823"/>
            <a:ext cx="5399757" cy="195287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609230" y="5028475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38300" y="1183521"/>
            <a:ext cx="8420100" cy="575733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sp>
        <p:nvSpPr>
          <p:cNvPr id="8" name="Rectangle 7"/>
          <p:cNvSpPr/>
          <p:nvPr/>
        </p:nvSpPr>
        <p:spPr>
          <a:xfrm>
            <a:off x="1390650" y="1461856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salary, salary + 500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96614042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expressions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87611" y="5228470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01969" y="1054489"/>
            <a:ext cx="8420100" cy="575733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precedence</a:t>
            </a:r>
          </a:p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13" y="2865715"/>
            <a:ext cx="5862949" cy="1965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53713" y="1760248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salary, 100 + salary * 12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405901877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expressions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87611" y="5228470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925" y="1061157"/>
            <a:ext cx="8420100" cy="575733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precedence</a:t>
            </a:r>
          </a:p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sp>
        <p:nvSpPr>
          <p:cNvPr id="8" name="Rectangle 7"/>
          <p:cNvSpPr/>
          <p:nvPr/>
        </p:nvSpPr>
        <p:spPr>
          <a:xfrm>
            <a:off x="1432691" y="1765294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salary, (100 + salary) * 12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91" y="2853951"/>
            <a:ext cx="5787914" cy="19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229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419870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Concatenation  and literals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3" y="96528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Basic select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180997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Math expressions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3" y="337266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Column aliases</a:t>
            </a:r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Select statement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2" y="2591321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Nulls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502474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Remove duplicate rows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585078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Describe command</a:t>
            </a:r>
          </a:p>
        </p:txBody>
      </p:sp>
    </p:spTree>
    <p:extLst>
      <p:ext uri="{BB962C8B-B14F-4D97-AF65-F5344CB8AC3E}">
        <p14:creationId xmlns:p14="http://schemas.microsoft.com/office/powerpoint/2010/main" val="32300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GB" dirty="0"/>
              <a:t>Nulls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5950" y="1254580"/>
            <a:ext cx="8420100" cy="1319585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If a row is missing a value in a column, this lack of a value is said to be a null.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Nulls are values that are unassigned, unavailable, unknown, and inapplicable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 null is not the same as a space or a zero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92" y="3857637"/>
            <a:ext cx="6531331" cy="151314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377628" y="5475186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7693" y="2780011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salary, </a:t>
            </a:r>
            <a:r>
              <a:rPr lang="en-US" sz="2000" b="1" dirty="0" err="1">
                <a:latin typeface="Consolas" pitchFamily="49" charset="0"/>
              </a:rPr>
              <a:t>commission_pct</a:t>
            </a:r>
            <a:r>
              <a:rPr lang="en-US" sz="2000" b="1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258695584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GB" dirty="0"/>
              <a:t>Nulls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5950" y="1254580"/>
            <a:ext cx="8420100" cy="1319585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Math expressions performed on nulls evaluate to null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98649" y="5227050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7692" y="1885101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12 * salary * </a:t>
            </a:r>
            <a:r>
              <a:rPr lang="en-US" sz="2000" b="1" dirty="0" err="1">
                <a:latin typeface="Consolas" pitchFamily="49" charset="0"/>
              </a:rPr>
              <a:t>commission_pct</a:t>
            </a:r>
            <a:r>
              <a:rPr lang="en-US" sz="2000" b="1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92" y="2957809"/>
            <a:ext cx="5608618" cy="19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764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419870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Concatenation  and literals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3" y="96528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Basic select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180997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Math expressions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1" y="26028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Nulls</a:t>
            </a:r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Select statement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1" y="3405798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Column aliases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502474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Remove duplicate rows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585078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Describe command</a:t>
            </a:r>
          </a:p>
        </p:txBody>
      </p:sp>
    </p:spTree>
    <p:extLst>
      <p:ext uri="{BB962C8B-B14F-4D97-AF65-F5344CB8AC3E}">
        <p14:creationId xmlns:p14="http://schemas.microsoft.com/office/powerpoint/2010/main" val="3797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23220"/>
          </a:xfrm>
        </p:spPr>
        <p:txBody>
          <a:bodyPr/>
          <a:lstStyle/>
          <a:p>
            <a:r>
              <a:rPr lang="en-GB" sz="2800" dirty="0"/>
              <a:t>Column aliases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5950" y="1097684"/>
            <a:ext cx="6827126" cy="1698068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Renames a column heading in the output result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Is useful with calculations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Immediately follows the column name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Use the keyword AS.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56607" y="5993847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41" y="4044427"/>
            <a:ext cx="3883735" cy="17888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20141" y="3010216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 AS name, salary * 12 AS </a:t>
            </a:r>
            <a:r>
              <a:rPr lang="en-US" sz="2000" b="1" dirty="0" err="1">
                <a:latin typeface="Consolas" pitchFamily="49" charset="0"/>
              </a:rPr>
              <a:t>annual_pay</a:t>
            </a:r>
            <a:r>
              <a:rPr lang="en-US" sz="2000" b="1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353737333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0" y="342274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Column aliases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3" y="96528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Basic select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180997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Math expressions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1" y="26028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Nulls</a:t>
            </a:r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Select statement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0" y="4215651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Concatenation and literals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502474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Remove duplicate rows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585078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Describe command</a:t>
            </a:r>
          </a:p>
        </p:txBody>
      </p:sp>
    </p:spTree>
    <p:extLst>
      <p:ext uri="{BB962C8B-B14F-4D97-AF65-F5344CB8AC3E}">
        <p14:creationId xmlns:p14="http://schemas.microsoft.com/office/powerpoint/2010/main" val="61664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4616648"/>
          </a:xfrm>
        </p:spPr>
        <p:txBody>
          <a:bodyPr/>
          <a:lstStyle/>
          <a:p>
            <a:r>
              <a:rPr lang="en-US" dirty="0"/>
              <a:t>Run the basic SELECT statement</a:t>
            </a:r>
          </a:p>
          <a:p>
            <a:endParaRPr lang="en-US" dirty="0"/>
          </a:p>
          <a:p>
            <a:r>
              <a:rPr lang="en-US" dirty="0"/>
              <a:t>Use Arithmetic Expressions</a:t>
            </a:r>
          </a:p>
          <a:p>
            <a:endParaRPr lang="en-US" dirty="0"/>
          </a:p>
          <a:p>
            <a:r>
              <a:rPr lang="en-US" dirty="0"/>
              <a:t>Understand nulls</a:t>
            </a:r>
          </a:p>
          <a:p>
            <a:endParaRPr lang="en-US" dirty="0"/>
          </a:p>
          <a:p>
            <a:r>
              <a:rPr lang="en-US" dirty="0"/>
              <a:t>Use column aliases</a:t>
            </a:r>
          </a:p>
          <a:p>
            <a:endParaRPr lang="en-US" dirty="0"/>
          </a:p>
          <a:p>
            <a:r>
              <a:rPr lang="en-US" dirty="0"/>
              <a:t>Concatenate columns and display literals</a:t>
            </a:r>
          </a:p>
          <a:p>
            <a:endParaRPr lang="en-US" dirty="0"/>
          </a:p>
          <a:p>
            <a:r>
              <a:rPr lang="en-US" dirty="0"/>
              <a:t>Use DISTINCT keyword to remove duplicate output rows</a:t>
            </a:r>
          </a:p>
          <a:p>
            <a:endParaRPr lang="en-US" dirty="0"/>
          </a:p>
          <a:p>
            <a:r>
              <a:rPr lang="en-US" dirty="0"/>
              <a:t>Run the DESCRIBE SQL Developer command to list a table’s columns and datatypes 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After completing this lesson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23220"/>
          </a:xfrm>
        </p:spPr>
        <p:txBody>
          <a:bodyPr/>
          <a:lstStyle/>
          <a:p>
            <a:r>
              <a:rPr lang="en-GB" sz="2800" dirty="0"/>
              <a:t>Concatenation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5950" y="972975"/>
            <a:ext cx="8420100" cy="1488620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|| is the concatenation operator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It will abut columns and/or character strings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resultant column is a character expression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59817" y="5515395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9630" y="2461595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 ||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AS </a:t>
            </a:r>
            <a:r>
              <a:rPr lang="en-US" sz="2000" b="1" dirty="0" err="1">
                <a:latin typeface="Consolas" pitchFamily="49" charset="0"/>
              </a:rPr>
              <a:t>name_and_job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07" y="3560603"/>
            <a:ext cx="4002357" cy="17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7381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23220"/>
          </a:xfrm>
        </p:spPr>
        <p:txBody>
          <a:bodyPr/>
          <a:lstStyle/>
          <a:p>
            <a:r>
              <a:rPr lang="en-GB" sz="2800" dirty="0"/>
              <a:t>Literal values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5950" y="972975"/>
            <a:ext cx="8420100" cy="1488620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 literal value is a hard-coded character, number, or date value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Character and date values must be enclosed in single quotes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Each literal value is returned once for each output row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8642" y="2551350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region_name</a:t>
            </a:r>
            <a:r>
              <a:rPr lang="en-US" sz="2000" b="1" dirty="0">
                <a:latin typeface="Consolas" pitchFamily="49" charset="0"/>
              </a:rPr>
              <a:t>, ‘Hello’, 5, ‘01-JAN—15’</a:t>
            </a:r>
          </a:p>
          <a:p>
            <a:r>
              <a:rPr lang="en-US" sz="2000" b="1" dirty="0">
                <a:latin typeface="Consolas" pitchFamily="49" charset="0"/>
              </a:rPr>
              <a:t>	FROM regions;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42" y="3608448"/>
            <a:ext cx="7967065" cy="14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4156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23220"/>
          </a:xfrm>
        </p:spPr>
        <p:txBody>
          <a:bodyPr/>
          <a:lstStyle/>
          <a:p>
            <a:r>
              <a:rPr lang="en-GB" sz="2800" dirty="0"/>
              <a:t>Concatenation and literal values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5950" y="1440259"/>
            <a:ext cx="8420100" cy="61776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Columns are often concatenated with literal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83" y="3715220"/>
            <a:ext cx="4953577" cy="166645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359817" y="5586021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99152" y="2243702"/>
            <a:ext cx="84166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 || ‘ is a ‘ ||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	AS </a:t>
            </a:r>
            <a:r>
              <a:rPr lang="en-US" sz="2000" b="1" dirty="0" err="1">
                <a:latin typeface="Consolas" pitchFamily="49" charset="0"/>
              </a:rPr>
              <a:t>employee_details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3253872070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0" y="342274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Column aliases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3" y="96528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Basic select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180997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Math expressions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1" y="26028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Nulls</a:t>
            </a:r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Select statement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9" y="5030920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Remove duplicate rows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54112" y="4226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Concatenation and literals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585078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Describe command</a:t>
            </a:r>
          </a:p>
        </p:txBody>
      </p:sp>
    </p:spTree>
    <p:extLst>
      <p:ext uri="{BB962C8B-B14F-4D97-AF65-F5344CB8AC3E}">
        <p14:creationId xmlns:p14="http://schemas.microsoft.com/office/powerpoint/2010/main" val="364474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Duplicate Rows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5950" y="1254581"/>
            <a:ext cx="8420100" cy="408627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Sometimes, duplicated rows need to be removed from the output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sz="22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84" y="3134360"/>
            <a:ext cx="2304186" cy="229179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44875" y="5753389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0684" y="1998123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85390634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Duplicate Rows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5950" y="1254581"/>
            <a:ext cx="8420100" cy="408627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DISTINCT keyword removes duplicate rows of output</a:t>
            </a:r>
            <a:endParaRPr lang="en-GB" sz="2200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55385" y="5585223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0684" y="1998123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DISTINCT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84" y="2954540"/>
            <a:ext cx="2358615" cy="228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05384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0" y="342274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Column aliases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3" y="96528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Basic select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180997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Math expressions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1" y="26028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Nulls</a:t>
            </a:r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Select statement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9" y="5786432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Describe command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54112" y="4226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Concatenation and literals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88" y="501847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Remove duplicate rows</a:t>
            </a:r>
          </a:p>
        </p:txBody>
      </p:sp>
    </p:spTree>
    <p:extLst>
      <p:ext uri="{BB962C8B-B14F-4D97-AF65-F5344CB8AC3E}">
        <p14:creationId xmlns:p14="http://schemas.microsoft.com/office/powerpoint/2010/main" val="3539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608453"/>
            <a:ext cx="8915400" cy="523220"/>
          </a:xfrm>
        </p:spPr>
        <p:txBody>
          <a:bodyPr/>
          <a:lstStyle/>
          <a:p>
            <a:r>
              <a:rPr lang="en-GB" sz="2800" dirty="0"/>
              <a:t>Describe Command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1254579"/>
            <a:ext cx="8667750" cy="61776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b="1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85950" y="1108711"/>
            <a:ext cx="8420100" cy="2265109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There may be times when you need to know the names of table columns in a non-</a:t>
            </a:r>
            <a:r>
              <a:rPr lang="en-GB" kern="0" dirty="0" err="1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 environment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GB" kern="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; may not be practical if the query uses too many resources and/or takes too long to run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DESC, or DESCRIBE Oracle tool command will display a table’s structure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; is not needed because DESC, or DESCRIBE, is not </a:t>
            </a:r>
            <a:r>
              <a:rPr lang="en-GB" kern="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23" y="4521945"/>
            <a:ext cx="4591286" cy="17463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67623" y="3864456"/>
            <a:ext cx="247825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DESC countries</a:t>
            </a:r>
          </a:p>
        </p:txBody>
      </p:sp>
    </p:spTree>
    <p:extLst>
      <p:ext uri="{BB962C8B-B14F-4D97-AF65-F5344CB8AC3E}">
        <p14:creationId xmlns:p14="http://schemas.microsoft.com/office/powerpoint/2010/main" val="3233949810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418576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 SELECT statement allows you to change data in tables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At a minimum, the optimizer needs to know which table and which</a:t>
            </a:r>
            <a:r>
              <a:rPr lang="en-GB" i="1" dirty="0"/>
              <a:t> rows </a:t>
            </a:r>
            <a:r>
              <a:rPr lang="en-GB" dirty="0"/>
              <a:t>you want to see data from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null is a space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column alias is an output column heading of your choice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concatenation operator allows you to display two pieces of data end to end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Output rows can be de-duplicated using the </a:t>
            </a:r>
            <a:r>
              <a:rPr lang="en-GB" i="1" dirty="0"/>
              <a:t>extract</a:t>
            </a:r>
            <a:r>
              <a:rPr lang="en-GB" dirty="0"/>
              <a:t> keyword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8973"/>
            <a:ext cx="7060553" cy="461665"/>
          </a:xfrm>
        </p:spPr>
        <p:txBody>
          <a:bodyPr/>
          <a:lstStyle/>
          <a:p>
            <a:r>
              <a:rPr lang="en-GB" dirty="0"/>
              <a:t>True or false?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199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28086" y="1649665"/>
            <a:ext cx="7376245" cy="2769989"/>
          </a:xfrm>
        </p:spPr>
        <p:txBody>
          <a:bodyPr/>
          <a:lstStyle/>
          <a:p>
            <a:r>
              <a:rPr lang="en-US" dirty="0"/>
              <a:t>Run the basic SELECT statement</a:t>
            </a:r>
          </a:p>
          <a:p>
            <a:r>
              <a:rPr lang="en-US" dirty="0"/>
              <a:t>Use Arithmetic Expressions</a:t>
            </a:r>
          </a:p>
          <a:p>
            <a:r>
              <a:rPr lang="en-US" dirty="0"/>
              <a:t>Understand nulls</a:t>
            </a:r>
          </a:p>
          <a:p>
            <a:r>
              <a:rPr lang="en-US" dirty="0"/>
              <a:t>Use column aliases</a:t>
            </a:r>
          </a:p>
          <a:p>
            <a:r>
              <a:rPr lang="en-US" dirty="0"/>
              <a:t>Concatenate columns and display literals</a:t>
            </a:r>
          </a:p>
          <a:p>
            <a:r>
              <a:rPr lang="en-US" dirty="0"/>
              <a:t>Use DISTINCT keyword to de-duplicate output rows</a:t>
            </a:r>
          </a:p>
          <a:p>
            <a:r>
              <a:rPr lang="en-US" dirty="0"/>
              <a:t>Run the DESCRIBE Oracle tool command to list a table’s columns and datatypes 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In this lesson you learned how to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419870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Concatenation  and literals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3" y="175407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Math expressions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3" y="256336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Nulls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3" y="337266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Column aliases</a:t>
            </a:r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Select statement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4" y="944775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select statement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502474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Remove duplicate rows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585078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Describe command</a:t>
            </a:r>
          </a:p>
        </p:txBody>
      </p:sp>
    </p:spTree>
    <p:extLst>
      <p:ext uri="{BB962C8B-B14F-4D97-AF65-F5344CB8AC3E}">
        <p14:creationId xmlns:p14="http://schemas.microsoft.com/office/powerpoint/2010/main" val="2212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69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SELECT statement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27516" y="1110812"/>
            <a:ext cx="8564336" cy="133026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The SELECT statement retrieves data stored in tables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You must specify the columns and tables where the data is stored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Here is a shorthand of the SELECT statement. | means or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27516" y="3906609"/>
            <a:ext cx="8564336" cy="105319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SELECT and FROM clauses are required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SQL is case insensitive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5171" y="2751581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* | column1, column 2, </a:t>
            </a:r>
            <a:r>
              <a:rPr lang="en-US" sz="2000" b="1" dirty="0" err="1">
                <a:latin typeface="Consolas" pitchFamily="49" charset="0"/>
              </a:rPr>
              <a:t>etc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</a:t>
            </a:r>
            <a:r>
              <a:rPr lang="en-US" sz="2000" b="1" dirty="0" err="1">
                <a:latin typeface="Consolas" pitchFamily="49" charset="0"/>
              </a:rPr>
              <a:t>table_name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080918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SELECT statement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54626" y="1079712"/>
            <a:ext cx="8420100" cy="934268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Use * to SELECT all columns.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All rows will be displayed.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31" y="3441287"/>
            <a:ext cx="7688776" cy="16432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98434" y="5493204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1331" y="2167488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* </a:t>
            </a:r>
          </a:p>
          <a:p>
            <a:r>
              <a:rPr lang="en-US" sz="2000" b="1" dirty="0">
                <a:latin typeface="Consolas" pitchFamily="49" charset="0"/>
              </a:rPr>
              <a:t>	FROM departments;</a:t>
            </a:r>
          </a:p>
        </p:txBody>
      </p:sp>
    </p:spTree>
    <p:extLst>
      <p:ext uri="{BB962C8B-B14F-4D97-AF65-F5344CB8AC3E}">
        <p14:creationId xmlns:p14="http://schemas.microsoft.com/office/powerpoint/2010/main" val="158226466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SELECT statement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54626" y="1079712"/>
            <a:ext cx="7629713" cy="521863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SELECT specific columns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98434" y="5419631"/>
            <a:ext cx="541452" cy="530679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b="1" kern="0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1331" y="2010291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departments;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31" y="3126893"/>
            <a:ext cx="6065932" cy="20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9916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6440013" cy="584775"/>
          </a:xfrm>
        </p:spPr>
        <p:txBody>
          <a:bodyPr/>
          <a:lstStyle/>
          <a:p>
            <a:r>
              <a:rPr lang="en-GB" dirty="0"/>
              <a:t>Basic SELECT Statement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37946" y="1126020"/>
            <a:ext cx="5641227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practices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03695" y="2988069"/>
            <a:ext cx="8667750" cy="3139462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Keywords should be UPPER CASE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Each clause should begin on a new line</a:t>
            </a:r>
          </a:p>
          <a:p>
            <a:pPr marL="342900" indent="-342900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Indent subordinate clauses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End SQL statements with</a:t>
            </a: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3695" y="1818518"/>
            <a:ext cx="75330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column1, column2 </a:t>
            </a:r>
          </a:p>
          <a:p>
            <a:r>
              <a:rPr lang="en-US" sz="2000" b="1" dirty="0">
                <a:latin typeface="Consolas" pitchFamily="49" charset="0"/>
              </a:rPr>
              <a:t>	FROM </a:t>
            </a:r>
            <a:r>
              <a:rPr lang="en-US" sz="2000" b="1" dirty="0" err="1">
                <a:latin typeface="Consolas" pitchFamily="49" charset="0"/>
              </a:rPr>
              <a:t>table_name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8028056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6440013" cy="584775"/>
          </a:xfrm>
        </p:spPr>
        <p:txBody>
          <a:bodyPr/>
          <a:lstStyle/>
          <a:p>
            <a:r>
              <a:rPr lang="en-GB" dirty="0"/>
              <a:t>Basic SELECT Statement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37946" y="1126020"/>
            <a:ext cx="5641227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practices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03695" y="4459518"/>
            <a:ext cx="8667750" cy="2204041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Add comments as needed	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Anything to the right of -- is considered a comment</a:t>
            </a:r>
          </a:p>
          <a:p>
            <a:pPr marL="342900" indent="-342900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/* and */ surround multi-line comments	</a:t>
            </a:r>
          </a:p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3695" y="1818518"/>
            <a:ext cx="753300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/* The following SELECT statement</a:t>
            </a:r>
          </a:p>
          <a:p>
            <a:r>
              <a:rPr lang="en-US" sz="2000" b="1" dirty="0">
                <a:latin typeface="Consolas" pitchFamily="49" charset="0"/>
              </a:rPr>
              <a:t>	is very simple. */</a:t>
            </a:r>
          </a:p>
          <a:p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			-- one column only</a:t>
            </a: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  <a:p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-- Next we will see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22425272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419870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Concatenation  and literals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3" y="96528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Basic select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3" y="256336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Nulls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3" y="337266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Column aliases</a:t>
            </a:r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Select statement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1774576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Math expressions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502474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Remove duplicate rows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3" y="585078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Describe command</a:t>
            </a:r>
          </a:p>
        </p:txBody>
      </p:sp>
    </p:spTree>
    <p:extLst>
      <p:ext uri="{BB962C8B-B14F-4D97-AF65-F5344CB8AC3E}">
        <p14:creationId xmlns:p14="http://schemas.microsoft.com/office/powerpoint/2010/main" val="11139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1</Day_x003a_>
    <Day xmlns="418db1f2-a8e7-49d4-a361-224a061ae1f9">1</Da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C2C827-D27E-4C32-A807-59199A79F0D1}">
  <ds:schemaRefs>
    <ds:schemaRef ds:uri="418db1f2-a8e7-49d4-a361-224a061ae1f9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EB0A45-0960-47E9-90B6-F728E5F92B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3787</TotalTime>
  <Words>982</Words>
  <Application>Microsoft Office PowerPoint</Application>
  <PresentationFormat>Widescreen</PresentationFormat>
  <Paragraphs>228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Consolas</vt:lpstr>
      <vt:lpstr>Wingdings</vt:lpstr>
      <vt:lpstr>FDM PowerPoint Theme Template 3</vt:lpstr>
      <vt:lpstr>SQL Lesson 5a</vt:lpstr>
      <vt:lpstr>Lesson Objectives</vt:lpstr>
      <vt:lpstr>PowerPoint Presentation</vt:lpstr>
      <vt:lpstr>Basic SELECT statement</vt:lpstr>
      <vt:lpstr>Basic SELECT statement</vt:lpstr>
      <vt:lpstr>Basic SELECT statement</vt:lpstr>
      <vt:lpstr>Basic SELECT Statement</vt:lpstr>
      <vt:lpstr>Basic SELECT Statement</vt:lpstr>
      <vt:lpstr>PowerPoint Presentation</vt:lpstr>
      <vt:lpstr>Math expressions</vt:lpstr>
      <vt:lpstr>Math expressions</vt:lpstr>
      <vt:lpstr>Math expressions</vt:lpstr>
      <vt:lpstr>Math expressions</vt:lpstr>
      <vt:lpstr>PowerPoint Presentation</vt:lpstr>
      <vt:lpstr>Nulls</vt:lpstr>
      <vt:lpstr>Nulls</vt:lpstr>
      <vt:lpstr>PowerPoint Presentation</vt:lpstr>
      <vt:lpstr>Column aliases</vt:lpstr>
      <vt:lpstr>PowerPoint Presentation</vt:lpstr>
      <vt:lpstr>Concatenation</vt:lpstr>
      <vt:lpstr>Literal values</vt:lpstr>
      <vt:lpstr>Concatenation and literal values</vt:lpstr>
      <vt:lpstr>PowerPoint Presentation</vt:lpstr>
      <vt:lpstr>Remove Duplicate Rows</vt:lpstr>
      <vt:lpstr>Remove Duplicate Rows</vt:lpstr>
      <vt:lpstr>PowerPoint Presentation</vt:lpstr>
      <vt:lpstr>Describe Command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243</cp:revision>
  <dcterms:created xsi:type="dcterms:W3CDTF">2018-10-05T13:34:09Z</dcterms:created>
  <dcterms:modified xsi:type="dcterms:W3CDTF">2021-09-16T19:20:38Z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