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384" r:id="rId5"/>
    <p:sldId id="383" r:id="rId6"/>
    <p:sldId id="340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96" r:id="rId23"/>
    <p:sldId id="490" r:id="rId24"/>
    <p:sldId id="491" r:id="rId25"/>
    <p:sldId id="492" r:id="rId26"/>
    <p:sldId id="493" r:id="rId27"/>
    <p:sldId id="494" r:id="rId28"/>
    <p:sldId id="495" r:id="rId29"/>
    <p:sldId id="497" r:id="rId30"/>
    <p:sldId id="498" r:id="rId31"/>
    <p:sldId id="499" r:id="rId32"/>
    <p:sldId id="500" r:id="rId33"/>
    <p:sldId id="501" r:id="rId34"/>
    <p:sldId id="505" r:id="rId35"/>
    <p:sldId id="503" r:id="rId36"/>
    <p:sldId id="504" r:id="rId37"/>
    <p:sldId id="506" r:id="rId38"/>
    <p:sldId id="433" r:id="rId39"/>
    <p:sldId id="434" r:id="rId40"/>
    <p:sldId id="43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8613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6a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Where and Order By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83297" y="1645656"/>
            <a:ext cx="8420100" cy="87161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first six comparison operators compare to one value only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last four operators work easily with the NOT keyword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39" y="4202929"/>
            <a:ext cx="3284652" cy="17951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444068" y="5998029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38300" y="939550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5439" y="2852266"/>
            <a:ext cx="803581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salary &lt;= 2500 ; --compares to one value only</a:t>
            </a:r>
          </a:p>
        </p:txBody>
      </p:sp>
    </p:spTree>
    <p:extLst>
      <p:ext uri="{BB962C8B-B14F-4D97-AF65-F5344CB8AC3E}">
        <p14:creationId xmlns:p14="http://schemas.microsoft.com/office/powerpoint/2010/main" val="413908747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254581"/>
            <a:ext cx="8420100" cy="118382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BETWEEN … AND … to display rows based on an inclusive range of values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BETWEEN…AND… works with Number, Character, and Date data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4068" y="6085115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4009862"/>
            <a:ext cx="3550695" cy="19348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85950" y="831613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5950" y="2716300"/>
            <a:ext cx="803581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salary BETWEEN 2600 AND 2800;</a:t>
            </a:r>
          </a:p>
        </p:txBody>
      </p:sp>
    </p:spTree>
    <p:extLst>
      <p:ext uri="{BB962C8B-B14F-4D97-AF65-F5344CB8AC3E}">
        <p14:creationId xmlns:p14="http://schemas.microsoft.com/office/powerpoint/2010/main" val="15578279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98477" y="1540920"/>
            <a:ext cx="8420100" cy="108300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IN to find rows based on equality with a set of values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 is the equivalent of =, but allows multiple values on the right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14794" y="5943601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77" y="4142675"/>
            <a:ext cx="4802738" cy="16791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62125" y="961555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8477" y="2712241"/>
            <a:ext cx="753300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 IN (103,121,148);</a:t>
            </a:r>
          </a:p>
        </p:txBody>
      </p:sp>
    </p:spTree>
    <p:extLst>
      <p:ext uri="{BB962C8B-B14F-4D97-AF65-F5344CB8AC3E}">
        <p14:creationId xmlns:p14="http://schemas.microsoft.com/office/powerpoint/2010/main" val="98138651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98477" y="1714723"/>
            <a:ext cx="8420100" cy="287649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LIKE to perform wildcard searches through character, number, date, and timestamp data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Search conditions will be in quotes, or ticks, and can contain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Literal values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_ which denotes one character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% which denotes 0 or more characters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2125" y="992622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95816643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047653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550751"/>
            <a:ext cx="8420100" cy="415189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Pattern matching using the LIKE operator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29737" y="5689845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3707106"/>
            <a:ext cx="5137438" cy="182619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62125" y="940104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5951" y="2319477"/>
            <a:ext cx="698590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 LIKE ‘S%’;</a:t>
            </a:r>
          </a:p>
        </p:txBody>
      </p:sp>
    </p:spTree>
    <p:extLst>
      <p:ext uri="{BB962C8B-B14F-4D97-AF65-F5344CB8AC3E}">
        <p14:creationId xmlns:p14="http://schemas.microsoft.com/office/powerpoint/2010/main" val="385531096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52" y="393521"/>
            <a:ext cx="8915400" cy="584775"/>
          </a:xfrm>
        </p:spPr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98938" y="984265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1" y="1061018"/>
            <a:ext cx="8359609" cy="576066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77185" y="5745766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3710954"/>
            <a:ext cx="6519829" cy="1851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2213" y="1549147"/>
            <a:ext cx="6996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Pattern matching using the LIKE operator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88826" y="987782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8938" y="2306885"/>
            <a:ext cx="687006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 LIKE ‘_o%’;</a:t>
            </a:r>
          </a:p>
        </p:txBody>
      </p:sp>
    </p:spTree>
    <p:extLst>
      <p:ext uri="{BB962C8B-B14F-4D97-AF65-F5344CB8AC3E}">
        <p14:creationId xmlns:p14="http://schemas.microsoft.com/office/powerpoint/2010/main" val="111783392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83" y="399490"/>
            <a:ext cx="8915400" cy="584775"/>
          </a:xfrm>
        </p:spPr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98938" y="984265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1" y="1061018"/>
            <a:ext cx="8359609" cy="576066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6" name="Rectangle 5"/>
          <p:cNvSpPr/>
          <p:nvPr/>
        </p:nvSpPr>
        <p:spPr>
          <a:xfrm>
            <a:off x="1785200" y="1699331"/>
            <a:ext cx="6996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Check for nulls with the IS NULL operator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3" y="3797902"/>
            <a:ext cx="5220320" cy="92196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699242" y="1061018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83323" y="2294679"/>
            <a:ext cx="699679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78056215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33500" y="1102461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58826"/>
              </p:ext>
            </p:extLst>
          </p:nvPr>
        </p:nvGraphicFramePr>
        <p:xfrm>
          <a:off x="1420397" y="2132732"/>
          <a:ext cx="744057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031">
                  <a:extLst>
                    <a:ext uri="{9D8B030D-6E8A-4147-A177-3AD203B41FA5}">
                      <a16:colId xmlns:a16="http://schemas.microsoft.com/office/drawing/2014/main" val="1591087753"/>
                    </a:ext>
                  </a:extLst>
                </a:gridCol>
                <a:gridCol w="4569542">
                  <a:extLst>
                    <a:ext uri="{9D8B030D-6E8A-4147-A177-3AD203B41FA5}">
                      <a16:colId xmlns:a16="http://schemas.microsoft.com/office/drawing/2014/main" val="222479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if both conditions are true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4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if either condition is true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9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if the condition is false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4144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733172"/>
            <a:ext cx="8420100" cy="44897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AND requires both conditions to be true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26" y="4047739"/>
            <a:ext cx="4275739" cy="22190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38300" y="1056686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9826" y="2357940"/>
            <a:ext cx="716645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salary &gt;= 10000</a:t>
            </a:r>
          </a:p>
          <a:p>
            <a:r>
              <a:rPr lang="en-US" sz="2000" b="1" dirty="0">
                <a:latin typeface="Consolas" pitchFamily="49" charset="0"/>
              </a:rPr>
              <a:t>	AND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LIKE ‘%MAN’;</a:t>
            </a:r>
          </a:p>
        </p:txBody>
      </p:sp>
    </p:spTree>
    <p:extLst>
      <p:ext uri="{BB962C8B-B14F-4D97-AF65-F5344CB8AC3E}">
        <p14:creationId xmlns:p14="http://schemas.microsoft.com/office/powerpoint/2010/main" val="76169032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19194" y="1740820"/>
            <a:ext cx="8420100" cy="44897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OR requires either condition to be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19193" y="1076986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2124" y="2352497"/>
            <a:ext cx="71859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salary &gt;= 10000</a:t>
            </a:r>
          </a:p>
          <a:p>
            <a:r>
              <a:rPr lang="en-US" sz="2000" b="1" dirty="0">
                <a:latin typeface="Consolas" pitchFamily="49" charset="0"/>
              </a:rPr>
              <a:t>	OR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LIKE ‘%MAN’;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4" y="3834817"/>
            <a:ext cx="4067119" cy="150234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59470" y="5256001"/>
            <a:ext cx="541452" cy="37022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5717002"/>
            <a:ext cx="4067119" cy="7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238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2050148"/>
            <a:ext cx="10354378" cy="1785104"/>
          </a:xfrm>
        </p:spPr>
        <p:txBody>
          <a:bodyPr/>
          <a:lstStyle/>
          <a:p>
            <a:r>
              <a:rPr lang="en-US" dirty="0"/>
              <a:t>Use the WHERE clause to limit the rows you want to display</a:t>
            </a:r>
          </a:p>
          <a:p>
            <a:endParaRPr lang="en-US" dirty="0"/>
          </a:p>
          <a:p>
            <a:r>
              <a:rPr lang="en-US" dirty="0"/>
              <a:t>Sort the output rows using the ORDER BY clause</a:t>
            </a:r>
          </a:p>
          <a:p>
            <a:endParaRPr lang="en-US" dirty="0"/>
          </a:p>
          <a:p>
            <a:r>
              <a:rPr lang="en-US" dirty="0"/>
              <a:t>Use substitution variables to make queries more flexible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4728" y="1666877"/>
            <a:ext cx="8420100" cy="41161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NOT turns true into false, and false into true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8300" y="1048430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486D11-8642-4768-A950-BAFAB37B7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03473"/>
              </p:ext>
            </p:extLst>
          </p:nvPr>
        </p:nvGraphicFramePr>
        <p:xfrm>
          <a:off x="1638299" y="2489200"/>
          <a:ext cx="73206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48">
                  <a:extLst>
                    <a:ext uri="{9D8B030D-6E8A-4147-A177-3AD203B41FA5}">
                      <a16:colId xmlns:a16="http://schemas.microsoft.com/office/drawing/2014/main" val="3847094347"/>
                    </a:ext>
                  </a:extLst>
                </a:gridCol>
                <a:gridCol w="3654195">
                  <a:extLst>
                    <a:ext uri="{9D8B030D-6E8A-4147-A177-3AD203B41FA5}">
                      <a16:colId xmlns:a16="http://schemas.microsoft.com/office/drawing/2014/main" val="305678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9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6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BETWEEN…AND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BETWEEN …AND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3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7526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663191"/>
            <a:ext cx="7812799" cy="44897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NOT logical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747275"/>
            <a:ext cx="4440826" cy="19285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68480" y="5678261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1056485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2125" y="2337883"/>
            <a:ext cx="768897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NOT IN (‘AD_PRES’, ‘AD_VP’,‘SA_MAN’);</a:t>
            </a:r>
          </a:p>
        </p:txBody>
      </p:sp>
    </p:spTree>
    <p:extLst>
      <p:ext uri="{BB962C8B-B14F-4D97-AF65-F5344CB8AC3E}">
        <p14:creationId xmlns:p14="http://schemas.microsoft.com/office/powerpoint/2010/main" val="112530512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048430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 priority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38300" y="1666876"/>
            <a:ext cx="8420100" cy="44897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priority of the three logical operators is: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18796"/>
              </p:ext>
            </p:extLst>
          </p:nvPr>
        </p:nvGraphicFramePr>
        <p:xfrm>
          <a:off x="1753913" y="2343773"/>
          <a:ext cx="715060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103">
                  <a:extLst>
                    <a:ext uri="{9D8B030D-6E8A-4147-A177-3AD203B41FA5}">
                      <a16:colId xmlns:a16="http://schemas.microsoft.com/office/drawing/2014/main" val="1591087753"/>
                    </a:ext>
                  </a:extLst>
                </a:gridCol>
                <a:gridCol w="3896498">
                  <a:extLst>
                    <a:ext uri="{9D8B030D-6E8A-4147-A177-3AD203B41FA5}">
                      <a16:colId xmlns:a16="http://schemas.microsoft.com/office/drawing/2014/main" val="2224790999"/>
                    </a:ext>
                  </a:extLst>
                </a:gridCol>
              </a:tblGrid>
              <a:tr h="3646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4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9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2177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666876"/>
            <a:ext cx="8420100" cy="44897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Conditions surrounding AND are evaluated </a:t>
            </a:r>
            <a:r>
              <a:rPr lang="en-GB" i="1" kern="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04694" y="5814943"/>
            <a:ext cx="541452" cy="37022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03" y="4189210"/>
            <a:ext cx="4778873" cy="170674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38300" y="1053857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6104" y="2316573"/>
            <a:ext cx="712666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‘SA_REP’ </a:t>
            </a:r>
          </a:p>
          <a:p>
            <a:r>
              <a:rPr lang="en-US" sz="2000" b="1" dirty="0">
                <a:latin typeface="Consolas" pitchFamily="49" charset="0"/>
              </a:rPr>
              <a:t>	OR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‘AD_PRES’ AND salary &gt; 15000;</a:t>
            </a:r>
          </a:p>
        </p:txBody>
      </p:sp>
    </p:spTree>
    <p:extLst>
      <p:ext uri="{BB962C8B-B14F-4D97-AF65-F5344CB8AC3E}">
        <p14:creationId xmlns:p14="http://schemas.microsoft.com/office/powerpoint/2010/main" val="156487084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25773" y="1667434"/>
            <a:ext cx="8420100" cy="44897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Parentheses will override the default priority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2" y="4137209"/>
            <a:ext cx="4286138" cy="60183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625773" y="1048430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75591" y="2306547"/>
            <a:ext cx="801066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(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‘SA_REP’ OR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‘AD_PRES’)</a:t>
            </a:r>
          </a:p>
          <a:p>
            <a:r>
              <a:rPr lang="en-US" sz="2000" b="1" dirty="0">
                <a:latin typeface="Consolas" pitchFamily="49" charset="0"/>
              </a:rPr>
              <a:t>	AND salary &gt; 15000;</a:t>
            </a:r>
          </a:p>
        </p:txBody>
      </p:sp>
    </p:spTree>
    <p:extLst>
      <p:ext uri="{BB962C8B-B14F-4D97-AF65-F5344CB8AC3E}">
        <p14:creationId xmlns:p14="http://schemas.microsoft.com/office/powerpoint/2010/main" val="378087063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54112" y="14195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Where clause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3258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Substitution variables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Where and order by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1" y="2339162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Order by clause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99367" y="1064249"/>
            <a:ext cx="8420100" cy="172974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Sort the retrieved data using the ORDER BY clause.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ORDER BY is the last clause in the basic SELECT statement.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ASC - ascending order is the default.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DESC – descending order can be specified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246115"/>
            <a:ext cx="5712279" cy="17295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329173" y="6020991"/>
            <a:ext cx="541452" cy="38313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38300" y="2984327"/>
            <a:ext cx="728798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ORDER BY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908737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7578" y="1272849"/>
            <a:ext cx="8420100" cy="44223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Sort in descending order with DESC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3" y="3745018"/>
            <a:ext cx="4004819" cy="1841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2383" y="2014709"/>
            <a:ext cx="719301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 IN (‘Smith’ , ‘Taylor’)</a:t>
            </a:r>
          </a:p>
          <a:p>
            <a:r>
              <a:rPr lang="en-US" sz="2000" b="1" dirty="0">
                <a:latin typeface="Consolas" pitchFamily="49" charset="0"/>
              </a:rPr>
              <a:t>	ORDER BY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85531890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234554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Order 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144806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Where clause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Where and order by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324302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Substitution variables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335533"/>
            <a:ext cx="8420100" cy="365012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Substitution Variables allow statements to run more dynamically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Queries can be saved and reused with minor changes at run-time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user is prompted to enter a value to be used for the current execution of the statement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Single ampersand &amp; and double ampersand &amp;&amp; substitution can occur anywhere in a statement</a:t>
            </a:r>
            <a:endParaRPr lang="en-GB" sz="2200" kern="0" dirty="0"/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</p:txBody>
      </p:sp>
    </p:spTree>
    <p:extLst>
      <p:ext uri="{BB962C8B-B14F-4D97-AF65-F5344CB8AC3E}">
        <p14:creationId xmlns:p14="http://schemas.microsoft.com/office/powerpoint/2010/main" val="390954776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34554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Order by clause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33034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Substitution variables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Where and order by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37221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clause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233996"/>
            <a:ext cx="8420100" cy="44223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a variable name prefixed with &amp; to prompt the user</a:t>
            </a:r>
            <a:endParaRPr lang="en-GB" sz="22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14" y="3328939"/>
            <a:ext cx="4734444" cy="26556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3914" y="2019663"/>
            <a:ext cx="676931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&amp;</a:t>
            </a:r>
            <a:r>
              <a:rPr lang="en-US" sz="2000" b="1" dirty="0" err="1">
                <a:latin typeface="Consolas" pitchFamily="49" charset="0"/>
              </a:rPr>
              <a:t>empid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6472" y="2610576"/>
            <a:ext cx="1072055" cy="42307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6662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242039"/>
            <a:ext cx="8420100" cy="44223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value is used and then discarded from session memory </a:t>
            </a:r>
            <a:endParaRPr lang="en-GB" sz="2200" kern="0" dirty="0"/>
          </a:p>
        </p:txBody>
      </p:sp>
      <p:sp>
        <p:nvSpPr>
          <p:cNvPr id="8" name="Rectangle 7"/>
          <p:cNvSpPr/>
          <p:nvPr/>
        </p:nvSpPr>
        <p:spPr>
          <a:xfrm>
            <a:off x="1773948" y="1974556"/>
            <a:ext cx="676931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&amp;</a:t>
            </a:r>
            <a:r>
              <a:rPr lang="en-US" sz="2000" b="1" dirty="0" err="1">
                <a:latin typeface="Consolas" pitchFamily="49" charset="0"/>
              </a:rPr>
              <a:t>empid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6472" y="2580105"/>
            <a:ext cx="1072055" cy="42307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8" y="3286131"/>
            <a:ext cx="3593090" cy="203882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1FAAFB-3F31-4A8B-91D9-87646277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8" y="5603421"/>
            <a:ext cx="5035832" cy="7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00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254579"/>
            <a:ext cx="8420100" cy="50003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a variable name prefixed with &amp;&amp; to prompt the user only once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95" y="3271948"/>
            <a:ext cx="3796393" cy="216520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85950" y="5708343"/>
            <a:ext cx="8420100" cy="78099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11" name="Rectangle 10"/>
          <p:cNvSpPr/>
          <p:nvPr/>
        </p:nvSpPr>
        <p:spPr>
          <a:xfrm>
            <a:off x="1728295" y="2023106"/>
            <a:ext cx="676931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&amp;&amp;col4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ORDER BY &amp;col4;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2952" y="2023106"/>
            <a:ext cx="998483" cy="36602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739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226713"/>
            <a:ext cx="8420100" cy="550943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value provided is used and kept in session 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88001"/>
            <a:ext cx="3796393" cy="216520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85950" y="5708343"/>
            <a:ext cx="8420100" cy="78099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032609"/>
            <a:ext cx="5857300" cy="14963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5736208"/>
            <a:ext cx="5889737" cy="72525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130233" y="5380944"/>
            <a:ext cx="541452" cy="38313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414428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300" y="1335533"/>
            <a:ext cx="8420100" cy="67194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We will see in </a:t>
            </a:r>
            <a:r>
              <a:rPr lang="en-GB" i="1" kern="0" dirty="0">
                <a:latin typeface="Arial" panose="020B0604020202020204" pitchFamily="34" charset="0"/>
                <a:cs typeface="Arial" panose="020B0604020202020204" pitchFamily="34" charset="0"/>
              </a:rPr>
              <a:t>Lesson 6b Where and Order </a:t>
            </a:r>
            <a:r>
              <a:rPr lang="en-GB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By.sql</a:t>
            </a:r>
            <a:r>
              <a:rPr lang="en-GB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how to remove the entered value from your session memory </a:t>
            </a:r>
            <a:endParaRPr lang="en-GB" sz="2200" kern="0" dirty="0"/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</p:txBody>
      </p:sp>
    </p:spTree>
    <p:extLst>
      <p:ext uri="{BB962C8B-B14F-4D97-AF65-F5344CB8AC3E}">
        <p14:creationId xmlns:p14="http://schemas.microsoft.com/office/powerpoint/2010/main" val="71997446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2008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WHERE clause allows you to choose which columns to display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ORDER BY clause specifies the order of the rows displayed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Always put quotation marks around number data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By default, ORDER BY sorts the result in descending order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Substitution variables allow statements to be completed at run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91148" y="2302606"/>
            <a:ext cx="7376245" cy="1785104"/>
          </a:xfrm>
        </p:spPr>
        <p:txBody>
          <a:bodyPr/>
          <a:lstStyle/>
          <a:p>
            <a:r>
              <a:rPr lang="en-US" dirty="0"/>
              <a:t>Use the WHERE clause to limit the rows you want to display</a:t>
            </a:r>
          </a:p>
          <a:p>
            <a:endParaRPr lang="en-US" dirty="0"/>
          </a:p>
          <a:p>
            <a:r>
              <a:rPr lang="en-US" dirty="0"/>
              <a:t>Sort the output rows using the ORDER BY clause</a:t>
            </a:r>
          </a:p>
          <a:p>
            <a:endParaRPr lang="en-US" dirty="0"/>
          </a:p>
          <a:p>
            <a:r>
              <a:rPr lang="en-US" dirty="0"/>
              <a:t>Use substitution variables to make queries more flexible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641351"/>
            <a:ext cx="8915400" cy="584775"/>
          </a:xfrm>
        </p:spPr>
        <p:txBody>
          <a:bodyPr/>
          <a:lstStyle/>
          <a:p>
            <a:r>
              <a:rPr lang="en-GB" dirty="0"/>
              <a:t>Where clause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9364" y="3149820"/>
            <a:ext cx="8564336" cy="2252497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Restrict the rows returned by a query using WHERE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This optional clause follows the FROM clause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shorthand shows the location of the WHERE clause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9364" y="1698046"/>
            <a:ext cx="753300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* | column1, column2, etc.</a:t>
            </a: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err="1">
                <a:latin typeface="Consolas" pitchFamily="49" charset="0"/>
              </a:rPr>
              <a:t>table_name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37184226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6763" y="1014934"/>
            <a:ext cx="3043402" cy="429986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63" y="3773521"/>
            <a:ext cx="5257250" cy="1378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0129" y="1529550"/>
            <a:ext cx="8420100" cy="57643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Do not use quotes with number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6763" y="2275243"/>
            <a:ext cx="753300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90;</a:t>
            </a:r>
          </a:p>
        </p:txBody>
      </p:sp>
    </p:spTree>
    <p:extLst>
      <p:ext uri="{BB962C8B-B14F-4D97-AF65-F5344CB8AC3E}">
        <p14:creationId xmlns:p14="http://schemas.microsoft.com/office/powerpoint/2010/main" val="339517563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4187" y="1673772"/>
            <a:ext cx="8420100" cy="4390697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Enclose character string and date values in single quotes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Character values are case sensitive and date values are format sensitive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default date format is DD-MON-RR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DD is the two digit day of the month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MON is the three letter capitalized month abbreviation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RR is the two digit year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Dates are discussed in detail in </a:t>
            </a:r>
            <a:r>
              <a:rPr lang="en-US" i="1" kern="0" dirty="0">
                <a:latin typeface="Arial" panose="020B0604020202020204" pitchFamily="34" charset="0"/>
                <a:cs typeface="Arial" panose="020B0604020202020204" pitchFamily="34" charset="0"/>
              </a:rPr>
              <a:t>Lesson 07a Single-Row Functions Part 1</a:t>
            </a:r>
            <a:endParaRPr lang="en-GB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4187" y="1032274"/>
            <a:ext cx="4937034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and date data</a:t>
            </a:r>
          </a:p>
        </p:txBody>
      </p:sp>
    </p:spTree>
    <p:extLst>
      <p:ext uri="{BB962C8B-B14F-4D97-AF65-F5344CB8AC3E}">
        <p14:creationId xmlns:p14="http://schemas.microsoft.com/office/powerpoint/2010/main" val="3474694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91660" y="1648386"/>
            <a:ext cx="8420100" cy="974834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Enclose character string values in single quotes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Character data is case sensitive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95" y="4430240"/>
            <a:ext cx="5298509" cy="76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2195" y="2922684"/>
            <a:ext cx="753300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>
                <a:latin typeface="Consolas" pitchFamily="49" charset="0"/>
              </a:rPr>
              <a:t>	FROM </a:t>
            </a:r>
            <a:r>
              <a:rPr lang="en-US" sz="2000" b="1" dirty="0">
                <a:latin typeface="Consolas" pitchFamily="49" charset="0"/>
              </a:rPr>
              <a:t>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 = ‘Whalen’;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91660" y="1026478"/>
            <a:ext cx="7794078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and date data</a:t>
            </a:r>
          </a:p>
        </p:txBody>
      </p:sp>
    </p:spTree>
    <p:extLst>
      <p:ext uri="{BB962C8B-B14F-4D97-AF65-F5344CB8AC3E}">
        <p14:creationId xmlns:p14="http://schemas.microsoft.com/office/powerpoint/2010/main" val="263038549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4880" y="1808105"/>
            <a:ext cx="8420100" cy="643369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Enclose</a:t>
            </a:r>
            <a:r>
              <a:rPr lang="en-GB" sz="2200" kern="0" dirty="0"/>
              <a:t> date values in single quotes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15" y="4127639"/>
            <a:ext cx="6580953" cy="6948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5415" y="2652576"/>
            <a:ext cx="753300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 = ‘10-APR-09’;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24880" y="1022578"/>
            <a:ext cx="7794078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and date data</a:t>
            </a:r>
          </a:p>
        </p:txBody>
      </p:sp>
    </p:spTree>
    <p:extLst>
      <p:ext uri="{BB962C8B-B14F-4D97-AF65-F5344CB8AC3E}">
        <p14:creationId xmlns:p14="http://schemas.microsoft.com/office/powerpoint/2010/main" val="293346533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76" y="326050"/>
            <a:ext cx="10992198" cy="584775"/>
          </a:xfrm>
        </p:spPr>
        <p:txBody>
          <a:bodyPr/>
          <a:lstStyle/>
          <a:p>
            <a:r>
              <a:rPr lang="en-GB" dirty="0"/>
              <a:t>Where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9877" y="1357312"/>
            <a:ext cx="8420100" cy="4122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7514"/>
              </p:ext>
            </p:extLst>
          </p:nvPr>
        </p:nvGraphicFramePr>
        <p:xfrm>
          <a:off x="1885950" y="1975077"/>
          <a:ext cx="7391399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257">
                  <a:extLst>
                    <a:ext uri="{9D8B030D-6E8A-4147-A177-3AD203B41FA5}">
                      <a16:colId xmlns:a16="http://schemas.microsoft.com/office/drawing/2014/main" val="1591087753"/>
                    </a:ext>
                  </a:extLst>
                </a:gridCol>
                <a:gridCol w="3418000">
                  <a:extLst>
                    <a:ext uri="{9D8B030D-6E8A-4147-A177-3AD203B41FA5}">
                      <a16:colId xmlns:a16="http://schemas.microsoft.com/office/drawing/2014/main" val="2224790999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388974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only compare to one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4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&lt;&gt;     ^=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9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5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0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any value in a set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Easily work with NOT logical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… AND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two values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inclusively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a character pattern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1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no value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7664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Props1.xml><?xml version="1.0" encoding="utf-8"?>
<ds:datastoreItem xmlns:ds="http://schemas.openxmlformats.org/officeDocument/2006/customXml" ds:itemID="{F8CF3C8D-5095-4D54-8622-611A93178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418db1f2-a8e7-49d4-a361-224a061ae1f9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4143</TotalTime>
  <Words>1402</Words>
  <Application>Microsoft Office PowerPoint</Application>
  <PresentationFormat>Widescreen</PresentationFormat>
  <Paragraphs>279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Calibri</vt:lpstr>
      <vt:lpstr>Consolas</vt:lpstr>
      <vt:lpstr>Courier New</vt:lpstr>
      <vt:lpstr>Wingdings</vt:lpstr>
      <vt:lpstr>FDM PowerPoint Theme Template 3</vt:lpstr>
      <vt:lpstr>SQL Lesson 6a</vt:lpstr>
      <vt:lpstr>Lesson Objectives</vt:lpstr>
      <vt:lpstr>PowerPoint Presentation</vt:lpstr>
      <vt:lpstr>Where clause 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Where clause</vt:lpstr>
      <vt:lpstr>PowerPoint Presentation</vt:lpstr>
      <vt:lpstr>Order by clause</vt:lpstr>
      <vt:lpstr>Order by clause</vt:lpstr>
      <vt:lpstr>PowerPoint Presentation</vt:lpstr>
      <vt:lpstr>Substitution variables</vt:lpstr>
      <vt:lpstr>Substitution variables</vt:lpstr>
      <vt:lpstr>Substitution variables</vt:lpstr>
      <vt:lpstr>Substitution variables</vt:lpstr>
      <vt:lpstr>Substitution variables</vt:lpstr>
      <vt:lpstr>Substitution variables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275</cp:revision>
  <dcterms:created xsi:type="dcterms:W3CDTF">2018-10-05T13:34:09Z</dcterms:created>
  <dcterms:modified xsi:type="dcterms:W3CDTF">2022-07-13T17:31:10Z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