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3"/>
  </p:notesMasterIdLst>
  <p:sldIdLst>
    <p:sldId id="384" r:id="rId5"/>
    <p:sldId id="383" r:id="rId6"/>
    <p:sldId id="340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33" r:id="rId15"/>
    <p:sldId id="534" r:id="rId16"/>
    <p:sldId id="515" r:id="rId17"/>
    <p:sldId id="535" r:id="rId18"/>
    <p:sldId id="517" r:id="rId19"/>
    <p:sldId id="536" r:id="rId20"/>
    <p:sldId id="537" r:id="rId21"/>
    <p:sldId id="538" r:id="rId22"/>
    <p:sldId id="522" r:id="rId23"/>
    <p:sldId id="539" r:id="rId24"/>
    <p:sldId id="540" r:id="rId25"/>
    <p:sldId id="541" r:id="rId26"/>
    <p:sldId id="542" r:id="rId27"/>
    <p:sldId id="543" r:id="rId28"/>
    <p:sldId id="544" r:id="rId29"/>
    <p:sldId id="529" r:id="rId30"/>
    <p:sldId id="545" r:id="rId31"/>
    <p:sldId id="546" r:id="rId32"/>
    <p:sldId id="547" r:id="rId33"/>
    <p:sldId id="548" r:id="rId34"/>
    <p:sldId id="549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9" r:id="rId52"/>
    <p:sldId id="580" r:id="rId53"/>
    <p:sldId id="581" r:id="rId54"/>
    <p:sldId id="573" r:id="rId55"/>
    <p:sldId id="582" r:id="rId56"/>
    <p:sldId id="583" r:id="rId57"/>
    <p:sldId id="576" r:id="rId58"/>
    <p:sldId id="584" r:id="rId59"/>
    <p:sldId id="433" r:id="rId60"/>
    <p:sldId id="434" r:id="rId61"/>
    <p:sldId id="43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70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DE56-EC98-4882-B0E3-8C51D454A9A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8a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Single-Row Functions Part 1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Change the output character data to lower case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69351"/>
            <a:ext cx="2612571" cy="21365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conversion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0650" y="2486421"/>
            <a:ext cx="4569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LOWER(first_name)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58515542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Change the output character data to upper case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conversion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0650" y="2486421"/>
            <a:ext cx="4569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UPPER(last_name)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37359"/>
            <a:ext cx="2936460" cy="22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987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Change the output character data to capitalized initials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conversion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0650" y="2486421"/>
            <a:ext cx="4569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email, INITCAP(email)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55307"/>
            <a:ext cx="4418788" cy="20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700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1699243"/>
            <a:ext cx="89154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functions manipulate character strings: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94596"/>
              </p:ext>
            </p:extLst>
          </p:nvPr>
        </p:nvGraphicFramePr>
        <p:xfrm>
          <a:off x="1463360" y="2332018"/>
          <a:ext cx="724004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79">
                  <a:extLst>
                    <a:ext uri="{9D8B030D-6E8A-4147-A177-3AD203B41FA5}">
                      <a16:colId xmlns:a16="http://schemas.microsoft.com/office/drawing/2014/main" val="3591058524"/>
                    </a:ext>
                  </a:extLst>
                </a:gridCol>
                <a:gridCol w="3315967">
                  <a:extLst>
                    <a:ext uri="{9D8B030D-6E8A-4147-A177-3AD203B41FA5}">
                      <a16:colId xmlns:a16="http://schemas.microsoft.com/office/drawing/2014/main" val="324186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CONCAT(‘FDM’ , ‘Group’)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FDMGroup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SUBSTR(‘FDM Group’, 1,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FDM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LENGTH(‘FDM Group’)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4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INSTR(‘FDM Group’ ,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3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LPAD(salary,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10, ‘*’)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*****24000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RPAD(salary, 10, ‘*’)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24000*****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4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REPLACE(‘FDM Group’, ‘FD’ , ‘MG’)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9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TRIM(‘F’ from ‘FDM Group’)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4991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Character functions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0253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676971"/>
            <a:ext cx="8420100" cy="75423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CONCAT will concatenate two values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Its output is a character string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0650" y="2627367"/>
            <a:ext cx="53426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CONCAT(last_name, salary)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509260"/>
            <a:ext cx="3901168" cy="20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786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737666"/>
            <a:ext cx="8420100" cy="315417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SUBSTR extracts a string of a specified length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format is SUBSTR(column, starting position, length)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If starting position is negative, the count starts from the end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If length is omitted, it returns all characters to the end of the string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923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SUBSTR to return the first 5 characters of the city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486421"/>
            <a:ext cx="4569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SUBSTR(city, 1, 5)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45533"/>
            <a:ext cx="2253343" cy="22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4923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SUBSTR to return the last 4 characters of the city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486421"/>
            <a:ext cx="49454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city, SUBSTR(city, -4, 4)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407608"/>
            <a:ext cx="6365529" cy="19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2737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LENGTH returns the length of a string as a numeric value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586891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66080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street_address, LENGTH(street_address)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461619"/>
            <a:ext cx="7883778" cy="18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373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30030"/>
            <a:ext cx="8420100" cy="273209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INSTR returns the numeric position of a substring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format is INSTR(column, ‘string’ , beginning position , occurrence)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0 is returned if the substring is not found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Optionally, you can provide</a:t>
            </a: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The position where you want the search to start. Position 1 is the default</a:t>
            </a: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Which occurrence you want searched for. 1</a:t>
            </a:r>
            <a:r>
              <a:rPr lang="en-GB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 occurrence is the default</a:t>
            </a:r>
          </a:p>
          <a:p>
            <a:pPr marL="800100" lvl="1" indent="-342900">
              <a:spcAft>
                <a:spcPts val="1200"/>
              </a:spcAft>
              <a:buClr>
                <a:srgbClr val="333399"/>
              </a:buClr>
              <a:buFont typeface="Courier New" panose="02070309020205020404" pitchFamily="49" charset="0"/>
              <a:buChar char="o"/>
              <a:defRPr/>
            </a:pPr>
            <a:endParaRPr lang="en-GB" sz="2200" kern="0" dirty="0"/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889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2050148"/>
            <a:ext cx="10354378" cy="2492990"/>
          </a:xfrm>
        </p:spPr>
        <p:txBody>
          <a:bodyPr/>
          <a:lstStyle/>
          <a:p>
            <a:r>
              <a:rPr lang="en-GB" dirty="0"/>
              <a:t>Know the difference between single-row and group functions</a:t>
            </a:r>
          </a:p>
          <a:p>
            <a:endParaRPr lang="en-GB" dirty="0"/>
          </a:p>
          <a:p>
            <a:r>
              <a:rPr lang="en-GB" dirty="0"/>
              <a:t>Know when to use character, number, and date single-row functions</a:t>
            </a:r>
          </a:p>
          <a:p>
            <a:endParaRPr lang="en-GB" dirty="0"/>
          </a:p>
          <a:p>
            <a:r>
              <a:rPr lang="en-GB" dirty="0"/>
              <a:t>Understand how the Oracle database works with date data</a:t>
            </a:r>
          </a:p>
          <a:p>
            <a:endParaRPr lang="en-GB" dirty="0"/>
          </a:p>
          <a:p>
            <a:r>
              <a:rPr lang="en-GB" dirty="0"/>
              <a:t>Understand the difference between date and timestamp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INSTR will find the location of the first space in the street_address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494527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768869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street_address, INSTR(street_address, ' ')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497970"/>
            <a:ext cx="7246048" cy="17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361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INSTR will find the location of Rd in the street_address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494527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768869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street_address, INSTR(street_address, 'Rd')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538927"/>
            <a:ext cx="7743661" cy="17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471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42010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INSTR will find the location of second o in the city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494527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768869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city, INSTR(city, 'o' , 1, 2)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541166"/>
            <a:ext cx="5945150" cy="17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725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154687" cy="729589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INSTR will find the location of the second a in the street address beginning the search at position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0731" y="5328272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669055"/>
            <a:ext cx="87416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street_address, INSTR(street_address, 'a' , 5, 2)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752200"/>
            <a:ext cx="8154687" cy="1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10274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10588914" cy="113400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LPAD and RPAD to pad a column on the left or right with specified character(s) up to a specified length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Pad the salary on the left with $ up to a length of 6 characters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93786" y="622582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3168367"/>
            <a:ext cx="87416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LPAD(salary, 6, '$')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109467"/>
            <a:ext cx="1933607" cy="21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0856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8270586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REPLACE will replace a character string with another one, in the output only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6840" y="5954156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63032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REPLACE(last_name, 'a', 'o')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538730"/>
            <a:ext cx="3011759" cy="23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970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30030"/>
            <a:ext cx="8420100" cy="1402897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TRIM to remove LEADING, or TRAILING, or BOTH, characters from a character column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BOTH is the default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1533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10588914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TRIM the leading S from email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6840" y="5954156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63032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email, TRIM(LEADING 'S' FROM email) 	FROM employees</a:t>
            </a:r>
          </a:p>
          <a:p>
            <a:r>
              <a:rPr lang="en-US" sz="2000" b="1" dirty="0">
                <a:latin typeface="Consolas" pitchFamily="49" charset="0"/>
              </a:rPr>
              <a:t>	WHERE email LIKE 'S%' 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616713"/>
            <a:ext cx="3764432" cy="248751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90650" y="5246255"/>
            <a:ext cx="2941204" cy="78509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6984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1"/>
            <a:ext cx="10588914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TRIM the trailing S from email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6840" y="5816964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1" y="2486421"/>
            <a:ext cx="63032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email, TRIM(TRAILING 'S' FROM email) 	FROM employees</a:t>
            </a:r>
          </a:p>
          <a:p>
            <a:r>
              <a:rPr lang="en-US" sz="2000" b="1" dirty="0">
                <a:latin typeface="Consolas" pitchFamily="49" charset="0"/>
              </a:rPr>
              <a:t>	WHERE email LIKE '%S';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686145"/>
            <a:ext cx="4690860" cy="19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425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856212"/>
            <a:ext cx="10588914" cy="822334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TRIM BOTH the leading and training S from email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Because BOTH is the default, it can be omitted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93786" y="622582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3168367"/>
            <a:ext cx="87416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email, TRIM(BOTH 'S' FROM email) 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email LIKE 'S%S' 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1156570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406059"/>
            <a:ext cx="4475021" cy="181976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390650" y="5403610"/>
            <a:ext cx="4104986" cy="90482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59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Character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Working with dates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749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23371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Character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313458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Working with dates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42820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8200" y="1172369"/>
            <a:ext cx="8420100" cy="2166252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Round: Rounds a value up or down to a specified decimal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Trunc: Rounds a value down to a specified decimal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Mod: Returns the remainder of division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Ceil: Returns the smallest integer greater than a number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Floor: Returns the largest integer less than a number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88815"/>
              </p:ext>
            </p:extLst>
          </p:nvPr>
        </p:nvGraphicFramePr>
        <p:xfrm>
          <a:off x="1880613" y="3594574"/>
          <a:ext cx="58132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39">
                  <a:extLst>
                    <a:ext uri="{9D8B030D-6E8A-4147-A177-3AD203B41FA5}">
                      <a16:colId xmlns:a16="http://schemas.microsoft.com/office/drawing/2014/main" val="1419349718"/>
                    </a:ext>
                  </a:extLst>
                </a:gridCol>
                <a:gridCol w="2906639">
                  <a:extLst>
                    <a:ext uri="{9D8B030D-6E8A-4147-A177-3AD203B41FA5}">
                      <a16:colId xmlns:a16="http://schemas.microsoft.com/office/drawing/2014/main" val="53850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9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ROUND(97.928,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TRUNC(97.928,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MOD(1100, 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CEIL(495.3)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FLOOR(653.8)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3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1573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166804"/>
            <a:ext cx="10588914" cy="822334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ROUND rounds a number to a specified number of places past the decimal point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0 places is the default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167081"/>
            <a:ext cx="447502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ROUND(187.8575,2)</a:t>
            </a:r>
          </a:p>
          <a:p>
            <a:r>
              <a:rPr lang="en-US" sz="2000" b="1" dirty="0">
                <a:latin typeface="Consolas" pitchFamily="49" charset="0"/>
              </a:rPr>
              <a:t>	FROM DUAL;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989415"/>
            <a:ext cx="2194416" cy="74207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390650" y="3794983"/>
            <a:ext cx="10588914" cy="822334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TRUNC rounds a number DOWN to a specified number of places past the decimal point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0 places is the default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9159" y="4597923"/>
            <a:ext cx="447502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TRUNC(187.8575,2)</a:t>
            </a:r>
          </a:p>
          <a:p>
            <a:r>
              <a:rPr lang="en-US" sz="2000" b="1" dirty="0">
                <a:latin typeface="Consolas" pitchFamily="49" charset="0"/>
              </a:rPr>
              <a:t>	FROM DUAL;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59" y="5420257"/>
            <a:ext cx="2327519" cy="7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54700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477966"/>
            <a:ext cx="4690860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MOD returns the remainder of division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6840" y="5475028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299430"/>
            <a:ext cx="77914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salary, ROUND(salary/1100,2), MOD(salary, 1100)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95622"/>
            <a:ext cx="5457029" cy="19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3169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49" y="1477966"/>
            <a:ext cx="8704695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CEIL returns the lowest integer greater than a given number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6840" y="5475028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299430"/>
            <a:ext cx="75593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salary * 1.1397, CEIL(salary * 1.1397)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3226396"/>
            <a:ext cx="4103222" cy="20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913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functions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0649" y="1477966"/>
            <a:ext cx="8704695" cy="39223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FLOOR returns the largest integer smaller than a given number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6840" y="5475028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299430"/>
            <a:ext cx="75593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salary * 1.1397, FLOOR(salary * 1.1397)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3241485"/>
            <a:ext cx="4281267" cy="19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10273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749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23371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Character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400312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Working with date data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0999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37284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date data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5659" y="1217078"/>
            <a:ext cx="8420100" cy="179111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Oracle displays date data in the DD-MON-RR format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Dates contain century, year, month, day, hour, minute, seconds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Valid dates are between January 1, 4712 BC and December 31, 9999 AD.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Date literals are written inside a pair of single quotes, or ticks.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7258" y="3280493"/>
            <a:ext cx="650066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last_name, hire_date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hire_date &lt; '01-JAN-08';</a:t>
            </a:r>
          </a:p>
        </p:txBody>
      </p:sp>
    </p:spTree>
    <p:extLst>
      <p:ext uri="{BB962C8B-B14F-4D97-AF65-F5344CB8AC3E}">
        <p14:creationId xmlns:p14="http://schemas.microsoft.com/office/powerpoint/2010/main" val="2558327127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901613"/>
            <a:ext cx="8915400" cy="461665"/>
          </a:xfrm>
        </p:spPr>
        <p:txBody>
          <a:bodyPr/>
          <a:lstStyle/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DD-MON-RR default date format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673755"/>
            <a:ext cx="8420100" cy="8463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12869"/>
              </p:ext>
            </p:extLst>
          </p:nvPr>
        </p:nvGraphicFramePr>
        <p:xfrm>
          <a:off x="1534015" y="1537469"/>
          <a:ext cx="66040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14732491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025234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RR assumes a year between: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00-49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 in this century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in the previous century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6792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188359" y="5954956"/>
            <a:ext cx="544286" cy="587828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5" y="4301798"/>
            <a:ext cx="4218893" cy="16416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Working with date data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4015" y="2980762"/>
            <a:ext cx="650066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SELECT last_name, hire_date</a:t>
            </a:r>
          </a:p>
          <a:p>
            <a:r>
              <a:rPr lang="en-US" sz="2000" dirty="0">
                <a:latin typeface="Consolas" pitchFamily="49" charset="0"/>
              </a:rPr>
              <a:t>	FROM employees</a:t>
            </a:r>
          </a:p>
          <a:p>
            <a:r>
              <a:rPr lang="en-US" sz="2000" dirty="0">
                <a:latin typeface="Consolas" pitchFamily="49" charset="0"/>
              </a:rPr>
              <a:t>	WHERE hire_date &lt; '01-JAN-08';</a:t>
            </a:r>
          </a:p>
        </p:txBody>
      </p:sp>
    </p:spTree>
    <p:extLst>
      <p:ext uri="{BB962C8B-B14F-4D97-AF65-F5344CB8AC3E}">
        <p14:creationId xmlns:p14="http://schemas.microsoft.com/office/powerpoint/2010/main" val="2736756035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486388"/>
            <a:ext cx="8420100" cy="1293757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SYSDATE built-in function returns the current date and time at the </a:t>
            </a:r>
            <a:r>
              <a:rPr lang="en-GB" i="1" kern="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the DUAL dummy table to complete the query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5" y="3831876"/>
            <a:ext cx="2562570" cy="73717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21664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Working with date data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0650" y="901613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SYSDATE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4015" y="2903255"/>
            <a:ext cx="607674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SYSDATE</a:t>
            </a:r>
          </a:p>
          <a:p>
            <a:r>
              <a:rPr lang="en-US" sz="2000" b="1" dirty="0">
                <a:latin typeface="Consolas" pitchFamily="49" charset="0"/>
              </a:rPr>
              <a:t>	FROM DUAL;</a:t>
            </a:r>
          </a:p>
        </p:txBody>
      </p:sp>
    </p:spTree>
    <p:extLst>
      <p:ext uri="{BB962C8B-B14F-4D97-AF65-F5344CB8AC3E}">
        <p14:creationId xmlns:p14="http://schemas.microsoft.com/office/powerpoint/2010/main" val="5257966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691" y="3738834"/>
            <a:ext cx="5655466" cy="543028"/>
          </a:xfrm>
        </p:spPr>
        <p:txBody>
          <a:bodyPr/>
          <a:lstStyle/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rows			Output rows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266323"/>
            <a:ext cx="8564336" cy="229766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All SQL functions return one value.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Many functions accept input arguments.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Single-Row Functions return one value for each input row.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Group Functions return one row for every group of input rows.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Group Functions will be covered in </a:t>
            </a:r>
            <a:r>
              <a:rPr lang="en-GB" i="1" kern="0" dirty="0">
                <a:latin typeface="Arial" panose="020B0604020202020204" pitchFamily="34" charset="0"/>
                <a:cs typeface="Arial" panose="020B0604020202020204" pitchFamily="34" charset="0"/>
              </a:rPr>
              <a:t>Lesson 10a Aggregating Data Using Group Functions.</a:t>
            </a: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endParaRPr lang="en-GB" sz="2400" b="1" kern="0" dirty="0">
              <a:solidFill>
                <a:srgbClr val="00A4F6"/>
              </a:solidFill>
            </a:endParaRP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</a:rPr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8988" y="501629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8988" y="475561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8988" y="524802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8988" y="454656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10294" y="4775644"/>
            <a:ext cx="1352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10295" y="5011271"/>
            <a:ext cx="1352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10293" y="5243002"/>
            <a:ext cx="1352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10292" y="4566596"/>
            <a:ext cx="1352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95082" y="4545846"/>
            <a:ext cx="197303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Single-Row SQL Function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SQL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55141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389901"/>
            <a:ext cx="8420100" cy="132070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Add or subtract a number from a date for a date result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Subtract two dates to find the number of days between them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Add hours to a date by dividing the number of hours by 24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46515" y="5910944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5" y="4178354"/>
            <a:ext cx="5533713" cy="180245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Working with date data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90650" y="901613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with dates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4015" y="2903255"/>
            <a:ext cx="962351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last_name, SYSDATE + 1 as tomorrow, (SYSDATE - hire_date)/7</a:t>
            </a:r>
          </a:p>
          <a:p>
            <a:r>
              <a:rPr lang="en-US" sz="2000" b="1" dirty="0">
                <a:latin typeface="Consolas" pitchFamily="49" charset="0"/>
              </a:rPr>
              <a:t>	AS weeks_on_the_job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632673890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749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23371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Character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4838259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Timestamp data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0999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96909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Working with date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5211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Timestamp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3296" y="1528042"/>
            <a:ext cx="8420100" cy="184323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TIMESTAMP data is similar to DATE data.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TIMESTAMP data contains century, year, month, day, hour, minutes, and seconds, just like DATE data.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Additionally, it contains fractions of a second up to nine places past the decimal point.</a:t>
            </a:r>
          </a:p>
        </p:txBody>
      </p:sp>
    </p:spTree>
    <p:extLst>
      <p:ext uri="{BB962C8B-B14F-4D97-AF65-F5344CB8AC3E}">
        <p14:creationId xmlns:p14="http://schemas.microsoft.com/office/powerpoint/2010/main" val="2828181348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22532" y="1528041"/>
            <a:ext cx="8420100" cy="86303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LOCALTIMESTAMP built-in function returns the current TIMESTAMP at the user’s session.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24" y="3611329"/>
            <a:ext cx="6962781" cy="75549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Timestamp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0124" y="2498422"/>
            <a:ext cx="414634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LOCALTIMESTAMP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598771744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749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23371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Character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570742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Date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0999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96909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Working with date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483825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 data</a:t>
            </a:r>
          </a:p>
        </p:txBody>
      </p:sp>
    </p:spTree>
    <p:extLst>
      <p:ext uri="{BB962C8B-B14F-4D97-AF65-F5344CB8AC3E}">
        <p14:creationId xmlns:p14="http://schemas.microsoft.com/office/powerpoint/2010/main" val="34227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85586" y="986051"/>
            <a:ext cx="8420100" cy="4733924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MONTHS_BETWEEN: Number of months between two dates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ADD_MONTHS: Add a number of months to a date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NEXT_DAY: Next day after a specified date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LAST_DAY: The last day of the month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ROUND: Round a date up or down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TRUNC: Round a date down</a:t>
            </a:r>
          </a:p>
        </p:txBody>
      </p:sp>
    </p:spTree>
    <p:extLst>
      <p:ext uri="{BB962C8B-B14F-4D97-AF65-F5344CB8AC3E}">
        <p14:creationId xmlns:p14="http://schemas.microsoft.com/office/powerpoint/2010/main" val="2861352486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057277"/>
            <a:ext cx="8420100" cy="395743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25041"/>
              </p:ext>
            </p:extLst>
          </p:nvPr>
        </p:nvGraphicFramePr>
        <p:xfrm>
          <a:off x="1388920" y="1453020"/>
          <a:ext cx="777355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741">
                  <a:extLst>
                    <a:ext uri="{9D8B030D-6E8A-4147-A177-3AD203B41FA5}">
                      <a16:colId xmlns:a16="http://schemas.microsoft.com/office/drawing/2014/main" val="1348594974"/>
                    </a:ext>
                  </a:extLst>
                </a:gridCol>
                <a:gridCol w="2521813">
                  <a:extLst>
                    <a:ext uri="{9D8B030D-6E8A-4147-A177-3AD203B41FA5}">
                      <a16:colId xmlns:a16="http://schemas.microsoft.com/office/drawing/2014/main" val="224554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2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MONTHS_BETWEEN(‘11-JAN-14’ , ’01-SEP-15’)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19.674194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ADD_MONTHS(‘31-JAN-16’,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29-FEB-16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NEXT_DAY(‘01-SEP-15’ , ‘Friday’)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04-SEP-15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8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LAST_DAY(‘04-JUL-18’)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31-JUL-18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2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87984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8420100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MONTHS_BETWEEN returns the number of months between two dates.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382272"/>
            <a:ext cx="3752219" cy="18913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04704" y="5539358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7541" y="408635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14734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MONTHS_BETWEEN(sysdate, hire_date)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948818370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8420100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ADD_MONTHS adds a specified number of months to a date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522" y="531768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14734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hire_date, ADD_MONTHS(hire_date, 6)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351255"/>
            <a:ext cx="4444699" cy="17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2267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8420100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NEXT_DAY returns the date of the specified day of the week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522" y="531768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78465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hire_date, NEXT_DAY(hire_date, 'Friday')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323545"/>
            <a:ext cx="4866364" cy="17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343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Single-row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2"/>
            <a:ext cx="8420100" cy="204229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Return one output row per input row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Can be nested inside each other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Input arguments can be columns or expressions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Are typically used in the SELECT and WHERE clauses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6716" y="3699642"/>
            <a:ext cx="45690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function_name [(arg1, arg2, …)]</a:t>
            </a:r>
          </a:p>
        </p:txBody>
      </p:sp>
    </p:spTree>
    <p:extLst>
      <p:ext uri="{BB962C8B-B14F-4D97-AF65-F5344CB8AC3E}">
        <p14:creationId xmlns:p14="http://schemas.microsoft.com/office/powerpoint/2010/main" val="2915616873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7239577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LAST_DAY returns the date of the last day of a given month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522" y="531768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78465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hire_date, LAST_DAY(hire_date)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298506"/>
            <a:ext cx="4157934" cy="17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9579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90650" y="1442901"/>
            <a:ext cx="8420100" cy="39574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Assume SYSDATE = 31-OCT-19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33094"/>
              </p:ext>
            </p:extLst>
          </p:nvPr>
        </p:nvGraphicFramePr>
        <p:xfrm>
          <a:off x="1525946" y="2192054"/>
          <a:ext cx="7158102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55">
                  <a:extLst>
                    <a:ext uri="{9D8B030D-6E8A-4147-A177-3AD203B41FA5}">
                      <a16:colId xmlns:a16="http://schemas.microsoft.com/office/drawing/2014/main" val="1348594974"/>
                    </a:ext>
                  </a:extLst>
                </a:gridCol>
                <a:gridCol w="3568247">
                  <a:extLst>
                    <a:ext uri="{9D8B030D-6E8A-4147-A177-3AD203B41FA5}">
                      <a16:colId xmlns:a16="http://schemas.microsoft.com/office/drawing/2014/main" val="224554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2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ROUND(SYSDATE,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‘Year’)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01-JAN-20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ROUND(SYSDATE,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‘Month’)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01-NOV-19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TRUNC(SYSDATE, ’Year’)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01-JAN-19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TRUNC(SYSDATE, ‘Month’)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01-OCT-19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7663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Date functions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0650" y="901613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round and trunc functions with dates</a:t>
            </a:r>
          </a:p>
        </p:txBody>
      </p:sp>
    </p:spTree>
    <p:extLst>
      <p:ext uri="{BB962C8B-B14F-4D97-AF65-F5344CB8AC3E}">
        <p14:creationId xmlns:p14="http://schemas.microsoft.com/office/powerpoint/2010/main" val="3123118574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7239577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ROUND rounds a date to the closest year, month, or day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522" y="531768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78465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hire_date, ROUND(hire_date, 'year')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233852"/>
            <a:ext cx="4581057" cy="18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9618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7239577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ROUND rounds a date to the closest year, month, or day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522" y="531768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78465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hire_date, ROUND(hire_date, 'month')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243089"/>
            <a:ext cx="4780419" cy="18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65751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357959"/>
            <a:ext cx="8420100" cy="395743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80579"/>
              </p:ext>
            </p:extLst>
          </p:nvPr>
        </p:nvGraphicFramePr>
        <p:xfrm>
          <a:off x="1638300" y="2416680"/>
          <a:ext cx="5852391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55">
                  <a:extLst>
                    <a:ext uri="{9D8B030D-6E8A-4147-A177-3AD203B41FA5}">
                      <a16:colId xmlns:a16="http://schemas.microsoft.com/office/drawing/2014/main" val="1348594974"/>
                    </a:ext>
                  </a:extLst>
                </a:gridCol>
                <a:gridCol w="2262536">
                  <a:extLst>
                    <a:ext uri="{9D8B030D-6E8A-4147-A177-3AD203B41FA5}">
                      <a16:colId xmlns:a16="http://schemas.microsoft.com/office/drawing/2014/main" val="224554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2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ROUND(‘15-FEB-19’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‘Month’)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01-FEB-19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ROUND(‘16-FEB-19’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‘Month’)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01-MAR-19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5435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1390650" y="1249822"/>
            <a:ext cx="8915400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that ROUND(date, ‘Month’) rounds down until the 15th</a:t>
            </a:r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 February!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1063318905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641" y="1212632"/>
            <a:ext cx="7239577" cy="533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TRUNC rounds a date down to the closest year, month, or day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522" y="5317685"/>
            <a:ext cx="544286" cy="48319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60" y="2011396"/>
            <a:ext cx="678465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hire_date, TRUNC(hire_date, 'year')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60" y="3252325"/>
            <a:ext cx="4385541" cy="18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9748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9087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Single-row functions…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Manipulate output data values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Accept arguments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Return one value per input row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Return one output row for each group of input rows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input arguments that could be a column or a literal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15854" y="23360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Manipulate character data using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Perform calculations on numeric data using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how the Oracle database works with date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Handle date manipulation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Single-row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131833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06319"/>
              </p:ext>
            </p:extLst>
          </p:nvPr>
        </p:nvGraphicFramePr>
        <p:xfrm>
          <a:off x="1446066" y="1601564"/>
          <a:ext cx="8372188" cy="224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094">
                  <a:extLst>
                    <a:ext uri="{9D8B030D-6E8A-4147-A177-3AD203B41FA5}">
                      <a16:colId xmlns:a16="http://schemas.microsoft.com/office/drawing/2014/main" val="3591058524"/>
                    </a:ext>
                  </a:extLst>
                </a:gridCol>
                <a:gridCol w="4186094">
                  <a:extLst>
                    <a:ext uri="{9D8B030D-6E8A-4147-A177-3AD203B41FA5}">
                      <a16:colId xmlns:a16="http://schemas.microsoft.com/office/drawing/2014/main" val="3241869087"/>
                    </a:ext>
                  </a:extLst>
                </a:gridCol>
              </a:tblGrid>
              <a:tr h="5909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lesson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799"/>
                  </a:ext>
                </a:extLst>
              </a:tr>
              <a:tr h="553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 data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conversion functions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74700"/>
                  </a:ext>
                </a:extLst>
              </a:tr>
              <a:tr h="553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functions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Nulls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526216"/>
                  </a:ext>
                </a:extLst>
              </a:tr>
              <a:tr h="553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functions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4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9773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6749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223836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Character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Working with dates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25760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Character functions</a:t>
            </a:r>
            <a:endParaRPr lang="en-GB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410176" y="1181942"/>
            <a:ext cx="4524384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rgbClr val="00A4F6"/>
                </a:solidFill>
              </a:rPr>
              <a:t>Can be sub-categorized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91763B9-4236-4167-8804-0207321C5DDD}"/>
              </a:ext>
            </a:extLst>
          </p:cNvPr>
          <p:cNvSpPr/>
          <p:nvPr/>
        </p:nvSpPr>
        <p:spPr>
          <a:xfrm>
            <a:off x="1530248" y="2681011"/>
            <a:ext cx="3475768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16000" rIns="72000" bIns="72000" rtlCol="0" anchor="t" anchorCtr="0"/>
          <a:lstStyle/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initcap</a:t>
            </a:r>
          </a:p>
        </p:txBody>
      </p:sp>
      <p:sp>
        <p:nvSpPr>
          <p:cNvPr id="17" name="Module 1 - blue">
            <a:extLst>
              <a:ext uri="{FF2B5EF4-FFF2-40B4-BE49-F238E27FC236}">
                <a16:creationId xmlns:a16="http://schemas.microsoft.com/office/drawing/2014/main" id="{1EEEBF90-59D2-4C6C-BB41-9CF657C27175}"/>
              </a:ext>
            </a:extLst>
          </p:cNvPr>
          <p:cNvSpPr/>
          <p:nvPr/>
        </p:nvSpPr>
        <p:spPr>
          <a:xfrm>
            <a:off x="1530248" y="2213011"/>
            <a:ext cx="3475768" cy="468000"/>
          </a:xfrm>
          <a:prstGeom prst="rect">
            <a:avLst/>
          </a:prstGeom>
          <a:solidFill>
            <a:srgbClr val="00A4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Case conversion functions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91763B9-4236-4167-8804-0207321C5DDD}"/>
              </a:ext>
            </a:extLst>
          </p:cNvPr>
          <p:cNvSpPr/>
          <p:nvPr/>
        </p:nvSpPr>
        <p:spPr>
          <a:xfrm>
            <a:off x="5695848" y="2685501"/>
            <a:ext cx="3475768" cy="2727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16000" rIns="72000" bIns="72000" rtlCol="0" anchor="t" anchorCtr="0"/>
          <a:lstStyle/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lpad and  rpad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283210" algn="l"/>
              </a:tabLs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19" name="Module 1 - blue">
            <a:extLst>
              <a:ext uri="{FF2B5EF4-FFF2-40B4-BE49-F238E27FC236}">
                <a16:creationId xmlns:a16="http://schemas.microsoft.com/office/drawing/2014/main" id="{1EEEBF90-59D2-4C6C-BB41-9CF657C27175}"/>
              </a:ext>
            </a:extLst>
          </p:cNvPr>
          <p:cNvSpPr/>
          <p:nvPr/>
        </p:nvSpPr>
        <p:spPr>
          <a:xfrm>
            <a:off x="5695848" y="2217502"/>
            <a:ext cx="3475768" cy="468000"/>
          </a:xfrm>
          <a:prstGeom prst="rect">
            <a:avLst/>
          </a:prstGeom>
          <a:solidFill>
            <a:srgbClr val="00A4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Character manipulation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6423932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1934349"/>
            <a:ext cx="89154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functions convert the case for character strings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08003"/>
              </p:ext>
            </p:extLst>
          </p:nvPr>
        </p:nvGraphicFramePr>
        <p:xfrm>
          <a:off x="1390650" y="2765346"/>
          <a:ext cx="727762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811">
                  <a:extLst>
                    <a:ext uri="{9D8B030D-6E8A-4147-A177-3AD203B41FA5}">
                      <a16:colId xmlns:a16="http://schemas.microsoft.com/office/drawing/2014/main" val="3591058524"/>
                    </a:ext>
                  </a:extLst>
                </a:gridCol>
                <a:gridCol w="3638811">
                  <a:extLst>
                    <a:ext uri="{9D8B030D-6E8A-4147-A177-3AD203B41FA5}">
                      <a16:colId xmlns:a16="http://schemas.microsoft.com/office/drawing/2014/main" val="324186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LOWER(‘FDM Group’)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UPPER(‘FDM Group’)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INITCAP(‘FDM Group’)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4761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Character functions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0650" y="1195685"/>
            <a:ext cx="8915400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conversion functions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2128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2</Day_x003a_>
    <Day xmlns="418db1f2-a8e7-49d4-a361-224a061ae1f9">2</Da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C2C827-D27E-4C32-A807-59199A79F0D1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418db1f2-a8e7-49d4-a361-224a061ae1f9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4D1C7D-B95F-4C96-92DF-4D26C4C31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4637</TotalTime>
  <Words>2151</Words>
  <Application>Microsoft Office PowerPoint</Application>
  <PresentationFormat>Widescreen</PresentationFormat>
  <Paragraphs>440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Black</vt:lpstr>
      <vt:lpstr>Calibri</vt:lpstr>
      <vt:lpstr>Consolas</vt:lpstr>
      <vt:lpstr>Courier New</vt:lpstr>
      <vt:lpstr>Wingdings</vt:lpstr>
      <vt:lpstr>Wingdings 3</vt:lpstr>
      <vt:lpstr>FDM PowerPoint Theme Template 3</vt:lpstr>
      <vt:lpstr>SQL Lesson 8a</vt:lpstr>
      <vt:lpstr>Lesson Objectives</vt:lpstr>
      <vt:lpstr>PowerPoint Presentation</vt:lpstr>
      <vt:lpstr>Input rows   Output rows</vt:lpstr>
      <vt:lpstr>Single-row functions</vt:lpstr>
      <vt:lpstr>Single-row functions</vt:lpstr>
      <vt:lpstr>PowerPoint Presentation</vt:lpstr>
      <vt:lpstr>PowerPoint Presentation</vt:lpstr>
      <vt:lpstr>These functions convert the case for character strings</vt:lpstr>
      <vt:lpstr>Character functions </vt:lpstr>
      <vt:lpstr>Character functions </vt:lpstr>
      <vt:lpstr>Character functions </vt:lpstr>
      <vt:lpstr>These functions manipulate character strings: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Character functions </vt:lpstr>
      <vt:lpstr>PowerPoint Presentation</vt:lpstr>
      <vt:lpstr>Number functions</vt:lpstr>
      <vt:lpstr>Number functions </vt:lpstr>
      <vt:lpstr>Number functions </vt:lpstr>
      <vt:lpstr>Number functions </vt:lpstr>
      <vt:lpstr>Number functions </vt:lpstr>
      <vt:lpstr>PowerPoint Presentation</vt:lpstr>
      <vt:lpstr>Working with date data </vt:lpstr>
      <vt:lpstr>DD-MON-RR default date format</vt:lpstr>
      <vt:lpstr>PowerPoint Presentation</vt:lpstr>
      <vt:lpstr>PowerPoint Presentation</vt:lpstr>
      <vt:lpstr>PowerPoint Presentation</vt:lpstr>
      <vt:lpstr>Timestamp data</vt:lpstr>
      <vt:lpstr>Timestamp data</vt:lpstr>
      <vt:lpstr>PowerPoint Presentation</vt:lpstr>
      <vt:lpstr>Date functions</vt:lpstr>
      <vt:lpstr>Date functions</vt:lpstr>
      <vt:lpstr>Date functions</vt:lpstr>
      <vt:lpstr>Date functions</vt:lpstr>
      <vt:lpstr>Date functions</vt:lpstr>
      <vt:lpstr>Date functions</vt:lpstr>
      <vt:lpstr>PowerPoint Presentation</vt:lpstr>
      <vt:lpstr>Date functions</vt:lpstr>
      <vt:lpstr>Date functions</vt:lpstr>
      <vt:lpstr>PowerPoint Presentation</vt:lpstr>
      <vt:lpstr>Date functions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311</cp:revision>
  <dcterms:created xsi:type="dcterms:W3CDTF">2018-10-05T13:34:09Z</dcterms:created>
  <dcterms:modified xsi:type="dcterms:W3CDTF">2022-09-13T20:03:17Z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