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384" r:id="rId5"/>
    <p:sldId id="383" r:id="rId6"/>
    <p:sldId id="436" r:id="rId7"/>
    <p:sldId id="340" r:id="rId8"/>
    <p:sldId id="413" r:id="rId9"/>
    <p:sldId id="332" r:id="rId10"/>
    <p:sldId id="380" r:id="rId11"/>
    <p:sldId id="348" r:id="rId12"/>
    <p:sldId id="414" r:id="rId13"/>
    <p:sldId id="415" r:id="rId14"/>
    <p:sldId id="416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6" r:id="rId23"/>
    <p:sldId id="427" r:id="rId24"/>
    <p:sldId id="430" r:id="rId25"/>
    <p:sldId id="431" r:id="rId26"/>
    <p:sldId id="425" r:id="rId27"/>
    <p:sldId id="432" r:id="rId28"/>
    <p:sldId id="433" r:id="rId29"/>
    <p:sldId id="434" r:id="rId30"/>
    <p:sldId id="43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AB45A"/>
    <a:srgbClr val="8FEC8A"/>
    <a:srgbClr val="783CB4"/>
    <a:srgbClr val="969696"/>
    <a:srgbClr val="FF003C"/>
    <a:srgbClr val="FAB914"/>
    <a:srgbClr val="FAB41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8613" autoAdjust="0"/>
  </p:normalViewPr>
  <p:slideViewPr>
    <p:cSldViewPr snapToGrid="0">
      <p:cViewPr varScale="1">
        <p:scale>
          <a:sx n="59" d="100"/>
          <a:sy n="59" d="100"/>
        </p:scale>
        <p:origin x="1024" y="56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46825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Lesson 9a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Single-Row Functions Part 2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TO_CHAR function with dates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0" y="1368105"/>
            <a:ext cx="98025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TO_CHAR(</a:t>
            </a:r>
            <a:r>
              <a:rPr lang="en-US" sz="2000" b="1" dirty="0" err="1">
                <a:latin typeface="Consolas" pitchFamily="49" charset="0"/>
              </a:rPr>
              <a:t>sysdate</a:t>
            </a:r>
            <a:r>
              <a:rPr lang="en-US" sz="2000" b="1" dirty="0">
                <a:latin typeface="Consolas" pitchFamily="49" charset="0"/>
              </a:rPr>
              <a:t>, 'DD Month, </a:t>
            </a:r>
            <a:r>
              <a:rPr lang="en-US" sz="2000" b="1" dirty="0" err="1">
                <a:latin typeface="Consolas" pitchFamily="49" charset="0"/>
              </a:rPr>
              <a:t>yyyy</a:t>
            </a:r>
            <a:r>
              <a:rPr lang="en-US" sz="2000" b="1" dirty="0">
                <a:latin typeface="Consolas" pitchFamily="49" charset="0"/>
              </a:rPr>
              <a:t> HH:MI:SS AM') AS </a:t>
            </a:r>
            <a:r>
              <a:rPr lang="en-US" sz="2000" b="1" dirty="0" err="1">
                <a:latin typeface="Consolas" pitchFamily="49" charset="0"/>
              </a:rPr>
              <a:t>right_now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dual;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0" y="2622431"/>
            <a:ext cx="6261782" cy="7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608979"/>
            <a:ext cx="11002378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TO_CHAR function with numbers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25576" y="1947341"/>
            <a:ext cx="7646005" cy="461665"/>
          </a:xfrm>
        </p:spPr>
        <p:txBody>
          <a:bodyPr/>
          <a:lstStyle/>
          <a:p>
            <a:r>
              <a:rPr lang="en-GB" dirty="0"/>
              <a:t>Elements of the Number Format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7698"/>
              </p:ext>
            </p:extLst>
          </p:nvPr>
        </p:nvGraphicFramePr>
        <p:xfrm>
          <a:off x="1225576" y="2638548"/>
          <a:ext cx="7383246" cy="355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Decription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Represents</a:t>
                      </a:r>
                      <a:r>
                        <a:rPr lang="en-GB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one digit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Forces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zero to be displayed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 a floating dollar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3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decimal point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7546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 a 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67814"/>
                  </a:ext>
                </a:extLst>
              </a:tr>
              <a:tr h="37416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 currency symbol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5071"/>
                  </a:ext>
                </a:extLst>
              </a:tr>
              <a:tr h="367862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 separator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03970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decimal symbol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9913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25576" y="1246254"/>
            <a:ext cx="45788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TO_CHAR(number, 'format model')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TO_CHAR function with numbers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060" y="2009236"/>
            <a:ext cx="980253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TO_CHAR(salary, '$999,999.99') AS salary </a:t>
            </a: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20;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515006"/>
            <a:ext cx="3473992" cy="1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TO_DATE function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7051" y="2038657"/>
            <a:ext cx="980253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 &gt;= TO_DATE('December 1, 2009','Month </a:t>
            </a:r>
            <a:r>
              <a:rPr lang="en-US" sz="2000" b="1" dirty="0" err="1">
                <a:latin typeface="Consolas" pitchFamily="49" charset="0"/>
              </a:rPr>
              <a:t>dd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yyyy</a:t>
            </a:r>
            <a:r>
              <a:rPr lang="en-US" sz="2000" b="1" dirty="0">
                <a:latin typeface="Consolas" pitchFamily="49" charset="0"/>
              </a:rPr>
              <a:t>');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570" y="1371182"/>
            <a:ext cx="951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Converts characters into dates using the same available format elements as TO_CHAR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51" y="3468493"/>
            <a:ext cx="5498736" cy="15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16786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 Conversion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7" y="38399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Conditional Expressions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Single-row functions part 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5" y="2076874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Nesting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Nesting functions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4500" y="2520138"/>
            <a:ext cx="88441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ROUND(MONTHS_BETWEEN(SYSDATE, </a:t>
            </a:r>
            <a:r>
              <a:rPr lang="en-US" sz="2000" b="1" dirty="0" err="1">
                <a:latin typeface="Consolas" pitchFamily="49" charset="0"/>
              </a:rPr>
              <a:t>hire_date</a:t>
            </a:r>
            <a:r>
              <a:rPr lang="en-US" sz="2000" b="1" dirty="0">
                <a:latin typeface="Consolas" pitchFamily="49" charset="0"/>
              </a:rPr>
              <a:t>),0) </a:t>
            </a:r>
          </a:p>
          <a:p>
            <a:r>
              <a:rPr lang="en-US" sz="2000" b="1" dirty="0">
                <a:latin typeface="Consolas" pitchFamily="49" charset="0"/>
              </a:rPr>
              <a:t>		AS </a:t>
            </a:r>
            <a:r>
              <a:rPr lang="en-US" sz="2000" b="1" dirty="0" err="1">
                <a:latin typeface="Consolas" pitchFamily="49" charset="0"/>
              </a:rPr>
              <a:t>months_employed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30;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0417" y="1880308"/>
            <a:ext cx="889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Functions can be placed inside other functions as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71" y="4298741"/>
            <a:ext cx="4397961" cy="229124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40417" y="1208350"/>
            <a:ext cx="7646005" cy="461665"/>
          </a:xfrm>
        </p:spPr>
        <p:txBody>
          <a:bodyPr/>
          <a:lstStyle/>
          <a:p>
            <a:r>
              <a:rPr lang="en-GB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7000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Nesting functions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4499" y="2526947"/>
            <a:ext cx="992320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UPPER(CONCAT(SUBSTR(last_name,1,8),'_US')) AS </a:t>
            </a:r>
            <a:r>
              <a:rPr lang="en-US" sz="2000" b="1" dirty="0" err="1">
                <a:latin typeface="Consolas" pitchFamily="49" charset="0"/>
              </a:rPr>
              <a:t>name_and_country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</a:t>
            </a: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60;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9" y="4340852"/>
            <a:ext cx="3071445" cy="204605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19396" y="1235549"/>
            <a:ext cx="7646005" cy="461665"/>
          </a:xfrm>
        </p:spPr>
        <p:txBody>
          <a:bodyPr/>
          <a:lstStyle/>
          <a:p>
            <a:r>
              <a:rPr lang="en-GB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6160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16786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 Conversion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6" y="206342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6" y="391350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Conditional Expressions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07448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Single-Row Functions Part 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6" y="298846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Nulls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24726" y="1383492"/>
            <a:ext cx="9411744" cy="461665"/>
          </a:xfrm>
        </p:spPr>
        <p:txBody>
          <a:bodyPr/>
          <a:lstStyle/>
          <a:p>
            <a:r>
              <a:rPr lang="en-GB" dirty="0"/>
              <a:t>The following functions work with nulls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5152"/>
              </p:ext>
            </p:extLst>
          </p:nvPr>
        </p:nvGraphicFramePr>
        <p:xfrm>
          <a:off x="1417827" y="2179027"/>
          <a:ext cx="9411744" cy="135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Decription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NVL(val1, val2)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val1 is null, returns val2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NVL2(val1, val2, val3)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val1 is NOT null, returns val2, else returns val3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NULLS functions</a:t>
            </a:r>
          </a:p>
        </p:txBody>
      </p:sp>
    </p:spTree>
    <p:extLst>
      <p:ext uri="{BB962C8B-B14F-4D97-AF65-F5344CB8AC3E}">
        <p14:creationId xmlns:p14="http://schemas.microsoft.com/office/powerpoint/2010/main" val="4218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40416" y="2828522"/>
            <a:ext cx="841318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NVL(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0) AS 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FROM employees </a:t>
            </a:r>
          </a:p>
          <a:p>
            <a:r>
              <a:rPr lang="en-US" sz="2000" b="1" dirty="0">
                <a:latin typeface="Consolas" pitchFamily="49" charset="0"/>
              </a:rPr>
              <a:t>  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IN(60, 80);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570" y="1371182"/>
            <a:ext cx="889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Converts a null to a substitution value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16" y="4194663"/>
            <a:ext cx="3223271" cy="21927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0416" y="2077934"/>
            <a:ext cx="841318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NVL(column, substitution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NVL function</a:t>
            </a:r>
          </a:p>
        </p:txBody>
      </p:sp>
    </p:spTree>
    <p:extLst>
      <p:ext uri="{BB962C8B-B14F-4D97-AF65-F5344CB8AC3E}">
        <p14:creationId xmlns:p14="http://schemas.microsoft.com/office/powerpoint/2010/main" val="18579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2769989"/>
          </a:xfrm>
        </p:spPr>
        <p:txBody>
          <a:bodyPr/>
          <a:lstStyle/>
          <a:p>
            <a:r>
              <a:rPr lang="en-GB" dirty="0"/>
              <a:t>Know when to use datatype conversion functions</a:t>
            </a:r>
          </a:p>
          <a:p>
            <a:endParaRPr lang="en-GB" dirty="0"/>
          </a:p>
          <a:p>
            <a:r>
              <a:rPr lang="en-GB" dirty="0"/>
              <a:t>Be able to nest functions as needed</a:t>
            </a:r>
          </a:p>
          <a:p>
            <a:endParaRPr lang="en-GB" dirty="0"/>
          </a:p>
          <a:p>
            <a:r>
              <a:rPr lang="en-GB" dirty="0"/>
              <a:t>Understand how to use functions that work with nulls</a:t>
            </a:r>
          </a:p>
          <a:p>
            <a:endParaRPr lang="en-GB" dirty="0"/>
          </a:p>
          <a:p>
            <a:r>
              <a:rPr lang="en-GB" dirty="0"/>
              <a:t>Know how to apply conditional expressions using CASE expression and DECODE function in a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11002378" cy="461665"/>
          </a:xfrm>
        </p:spPr>
        <p:txBody>
          <a:bodyPr/>
          <a:lstStyle/>
          <a:p>
            <a:r>
              <a:rPr lang="en-GB" dirty="0"/>
              <a:t>After completing this lesson you will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4283" y="2725019"/>
            <a:ext cx="883973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		NVL2(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salary+salary</a:t>
            </a:r>
            <a:r>
              <a:rPr lang="en-US" sz="2000" b="1" dirty="0">
                <a:latin typeface="Consolas" pitchFamily="49" charset="0"/>
              </a:rPr>
              <a:t>*</a:t>
            </a:r>
            <a:r>
              <a:rPr lang="en-US" sz="2000" b="1" dirty="0" err="1">
                <a:latin typeface="Consolas" pitchFamily="49" charset="0"/>
              </a:rPr>
              <a:t>commission_pct</a:t>
            </a:r>
            <a:r>
              <a:rPr lang="en-US" sz="2000" b="1" dirty="0">
                <a:latin typeface="Consolas" pitchFamily="49" charset="0"/>
              </a:rPr>
              <a:t>, salary) </a:t>
            </a:r>
          </a:p>
          <a:p>
            <a:r>
              <a:rPr lang="en-US" sz="2000" b="1" dirty="0">
                <a:latin typeface="Consolas" pitchFamily="49" charset="0"/>
              </a:rPr>
              <a:t>												AS </a:t>
            </a:r>
            <a:r>
              <a:rPr lang="en-US" sz="2000" b="1" dirty="0" err="1">
                <a:latin typeface="Consolas" pitchFamily="49" charset="0"/>
              </a:rPr>
              <a:t>gross_pay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	FROM employees;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570" y="1178073"/>
            <a:ext cx="8891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NVL2 examines the first value. If it is NOT NULL, the second value is returned. If the first value is NULL, the third value is returned.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4284" y="2132363"/>
            <a:ext cx="883973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NVL2(column, substitution_value1, substitution_value_2)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83" y="4241004"/>
            <a:ext cx="5644127" cy="24435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NVL2 function</a:t>
            </a:r>
          </a:p>
        </p:txBody>
      </p:sp>
    </p:spTree>
    <p:extLst>
      <p:ext uri="{BB962C8B-B14F-4D97-AF65-F5344CB8AC3E}">
        <p14:creationId xmlns:p14="http://schemas.microsoft.com/office/powerpoint/2010/main" val="403782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16786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Datatype Conversion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6" y="206342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6" y="304336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 Functions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Single-Row Functions Part 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6" y="4023304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489" y="588910"/>
            <a:ext cx="11002378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Conditional Expressions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0570" y="1487922"/>
            <a:ext cx="8420100" cy="1759775"/>
          </a:xfrm>
          <a:prstGeom prst="rect">
            <a:avLst/>
          </a:prstGeom>
        </p:spPr>
        <p:txBody>
          <a:bodyPr/>
          <a:lstStyle/>
          <a:p>
            <a:pPr marL="342900" lvl="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Provide IF-THEN-ELSE logic within a SQL statement</a:t>
            </a:r>
          </a:p>
          <a:p>
            <a:pPr marL="342900" lvl="0" indent="-342900" defTabSz="914400" fontAlgn="base"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Two methods: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CASE expression – ANSI SQL, follows the ISO standards</a:t>
            </a:r>
          </a:p>
          <a:p>
            <a:pPr lvl="1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DECODE function – ORACLE extension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GB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09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CASE expression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0417" y="1465403"/>
            <a:ext cx="980253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 salary,</a:t>
            </a:r>
          </a:p>
          <a:p>
            <a:r>
              <a:rPr lang="en-US" sz="2000" b="1" dirty="0">
                <a:latin typeface="Consolas" pitchFamily="49" charset="0"/>
              </a:rPr>
              <a:t>	CASE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 	 WHEN 'AD_ASST'  THEN 1.1 * salary</a:t>
            </a:r>
          </a:p>
          <a:p>
            <a:r>
              <a:rPr lang="en-US" sz="2000" b="1" dirty="0">
                <a:latin typeface="Consolas" pitchFamily="49" charset="0"/>
              </a:rPr>
              <a:t>					 WHEN 'MK_REP' 	 THEN 1.15 * salary</a:t>
            </a:r>
          </a:p>
          <a:p>
            <a:r>
              <a:rPr lang="en-US" sz="2000" b="1" dirty="0">
                <a:latin typeface="Consolas" pitchFamily="49" charset="0"/>
              </a:rPr>
              <a:t>					 WHEN 'HR_REP' 	 THEN 1.2 * salary</a:t>
            </a:r>
          </a:p>
          <a:p>
            <a:r>
              <a:rPr lang="en-US" sz="2000" b="1" dirty="0">
                <a:latin typeface="Consolas" pitchFamily="49" charset="0"/>
              </a:rPr>
              <a:t>					 ELSE salary END AS </a:t>
            </a:r>
            <a:r>
              <a:rPr lang="en-US" sz="2000" b="1" dirty="0" err="1">
                <a:latin typeface="Consolas" pitchFamily="49" charset="0"/>
              </a:rPr>
              <a:t>revised_salary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16" y="3824223"/>
            <a:ext cx="6168639" cy="22402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0179" y="3678621"/>
            <a:ext cx="1849821" cy="255401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50" y="583910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DECODE function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0417" y="1465403"/>
            <a:ext cx="980253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 dirty="0">
                <a:latin typeface="Consolas" pitchFamily="49" charset="0"/>
              </a:rPr>
              <a:t>,</a:t>
            </a:r>
          </a:p>
          <a:p>
            <a:r>
              <a:rPr lang="en-US" sz="2000" b="1" dirty="0">
                <a:latin typeface="Consolas" pitchFamily="49" charset="0"/>
              </a:rPr>
              <a:t>	DECODE (</a:t>
            </a:r>
            <a:r>
              <a:rPr lang="en-US" sz="2000" b="1" dirty="0" err="1">
                <a:latin typeface="Consolas" pitchFamily="49" charset="0"/>
              </a:rPr>
              <a:t>job_id</a:t>
            </a:r>
            <a:r>
              <a:rPr lang="en-US" sz="2000" b="1">
                <a:latin typeface="Consolas" pitchFamily="49" charset="0"/>
              </a:rPr>
              <a:t>,   'AD</a:t>
            </a:r>
            <a:r>
              <a:rPr lang="en-US" sz="2000" b="1" dirty="0">
                <a:latin typeface="Consolas" pitchFamily="49" charset="0"/>
              </a:rPr>
              <a:t>_ASST' ,  1.1 * salary,</a:t>
            </a:r>
          </a:p>
          <a:p>
            <a:r>
              <a:rPr lang="en-US" sz="2000" b="1" dirty="0">
                <a:latin typeface="Consolas" pitchFamily="49" charset="0"/>
              </a:rPr>
              <a:t>				 	 	  'MK_REP'   ,  1.15 * salary,</a:t>
            </a:r>
          </a:p>
          <a:p>
            <a:r>
              <a:rPr lang="en-US" sz="2000" b="1" dirty="0">
                <a:latin typeface="Consolas" pitchFamily="49" charset="0"/>
              </a:rPr>
              <a:t>					 	  'HR_REP'   ,  1.2 * salary,</a:t>
            </a:r>
          </a:p>
          <a:p>
            <a:r>
              <a:rPr lang="en-US" sz="2000" b="1" dirty="0">
                <a:latin typeface="Consolas" pitchFamily="49" charset="0"/>
              </a:rPr>
              <a:t>					 salary) AS </a:t>
            </a:r>
            <a:r>
              <a:rPr lang="en-US" sz="2000" b="1" dirty="0" err="1">
                <a:latin typeface="Consolas" pitchFamily="49" charset="0"/>
              </a:rPr>
              <a:t>revised_salary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16" y="3824223"/>
            <a:ext cx="6168639" cy="22402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0179" y="3678621"/>
            <a:ext cx="1849821" cy="255401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3477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TO_CHAR function converts numbers as well as dates into characters for formatting purposes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Many format elements used with TO_CHAR or TO_DATE are case sensitive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Single-row functions can be nested inside one another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Functions that deal with NULLs will take action when they encounter a space or a zero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CASE expression and DECODE function provide IF,  THEN, ELSE logic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01658" y="2155834"/>
            <a:ext cx="7376245" cy="2985433"/>
          </a:xfrm>
        </p:spPr>
        <p:txBody>
          <a:bodyPr/>
          <a:lstStyle/>
          <a:p>
            <a:r>
              <a:rPr lang="en-GB" sz="2400" dirty="0"/>
              <a:t>Differentiate between single-row functions and group functions</a:t>
            </a:r>
          </a:p>
          <a:p>
            <a:r>
              <a:rPr lang="en-GB" sz="2400" dirty="0"/>
              <a:t>Aggregate data with Group Functions</a:t>
            </a:r>
          </a:p>
          <a:p>
            <a:r>
              <a:rPr lang="en-GB" sz="2400" dirty="0"/>
              <a:t>Break out aggregated data into separate groups</a:t>
            </a:r>
          </a:p>
          <a:p>
            <a:r>
              <a:rPr lang="en-GB" sz="2400" dirty="0"/>
              <a:t>Include or exclude groups by using the having clause</a:t>
            </a:r>
          </a:p>
          <a:p>
            <a:r>
              <a:rPr lang="en-GB" sz="2400" dirty="0"/>
              <a:t>Nest group-functions inside one another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Single-row functions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53060"/>
              </p:ext>
            </p:extLst>
          </p:nvPr>
        </p:nvGraphicFramePr>
        <p:xfrm>
          <a:off x="1446066" y="1601564"/>
          <a:ext cx="8372188" cy="224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094">
                  <a:extLst>
                    <a:ext uri="{9D8B030D-6E8A-4147-A177-3AD203B41FA5}">
                      <a16:colId xmlns:a16="http://schemas.microsoft.com/office/drawing/2014/main" val="3591058524"/>
                    </a:ext>
                  </a:extLst>
                </a:gridCol>
                <a:gridCol w="4186094">
                  <a:extLst>
                    <a:ext uri="{9D8B030D-6E8A-4147-A177-3AD203B41FA5}">
                      <a16:colId xmlns:a16="http://schemas.microsoft.com/office/drawing/2014/main" val="3241869087"/>
                    </a:ext>
                  </a:extLst>
                </a:gridCol>
              </a:tblGrid>
              <a:tr h="590909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 lesson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799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data functions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conversion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74700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Nulls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26216"/>
                  </a:ext>
                </a:extLst>
              </a:tr>
              <a:tr h="553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functions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4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2092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Subject (Arial 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5" y="205627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Nesting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7" y="294813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Nulls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213B04-2C73-4734-97B6-5EA0E770F751}"/>
              </a:ext>
            </a:extLst>
          </p:cNvPr>
          <p:cNvSpPr/>
          <p:nvPr/>
        </p:nvSpPr>
        <p:spPr>
          <a:xfrm>
            <a:off x="827297" y="383999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Conditional Expressions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Single-Row Functions Part 2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4" y="116441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Datatype Conversion Functions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36000" y="1356466"/>
            <a:ext cx="10354378" cy="1938992"/>
          </a:xfrm>
        </p:spPr>
        <p:txBody>
          <a:bodyPr/>
          <a:lstStyle/>
          <a:p>
            <a:pPr marL="342900" lvl="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kern="0" dirty="0"/>
              <a:t>Use </a:t>
            </a:r>
            <a:r>
              <a:rPr lang="en-US" b="1" kern="0" dirty="0"/>
              <a:t>TO_CHAR</a:t>
            </a:r>
            <a:r>
              <a:rPr lang="en-US" kern="0" dirty="0"/>
              <a:t> function to convert dates and/or numbers into characters</a:t>
            </a:r>
            <a:endParaRPr lang="en-GB" kern="0" dirty="0"/>
          </a:p>
          <a:p>
            <a:pPr marL="342900" lvl="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US" kern="0" dirty="0"/>
              <a:t>Date formats can be changed from the default DD-MON-RR format into a more readable set of characters </a:t>
            </a:r>
            <a:endParaRPr lang="en-GB" kern="0" dirty="0"/>
          </a:p>
          <a:p>
            <a:pPr marL="342900" lvl="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Numbers can also be formatted into more readable characters</a:t>
            </a:r>
          </a:p>
          <a:p>
            <a:pPr marL="342900" lvl="0" indent="-342900" fontAlgn="base"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/>
              <a:t>Character strings can be converted into dates using </a:t>
            </a:r>
            <a:r>
              <a:rPr lang="en-GB" b="1" kern="0" dirty="0"/>
              <a:t>TO_DATE</a:t>
            </a:r>
            <a:r>
              <a:rPr lang="en-GB" kern="0" dirty="0"/>
              <a:t>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609931"/>
            <a:ext cx="11002378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Datatype 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294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96" y="1373993"/>
            <a:ext cx="449481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TO_CHAR(date, ‘format model’)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489" y="588910"/>
            <a:ext cx="11002378" cy="5847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Arial Black" panose="020B0A04020102020204" pitchFamily="34" charset="0"/>
              </a:rPr>
              <a:t>TO_CHAR function with dates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6896" y="2065990"/>
            <a:ext cx="8420100" cy="354040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Converts dates from the default DD-MON-RR format to a more readable format based on the format model you provide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The format model: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Must be enclosed in single quotes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May be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kumimoji="0" lang="en-GB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endParaRPr kumimoji="0" lang="en-GB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- Use </a:t>
            </a:r>
            <a:r>
              <a:rPr lang="en-GB" kern="0" dirty="0" err="1"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r>
              <a:rPr lang="en-GB" kern="0" dirty="0">
                <a:latin typeface="Arial" panose="020B0604020202020204" pitchFamily="34" charset="0"/>
                <a:cs typeface="Arial" panose="020B0604020202020204" pitchFamily="34" charset="0"/>
              </a:rPr>
              <a:t> to remove extra spaces and/or leading zeros</a:t>
            </a:r>
            <a:endParaRPr kumimoji="0" lang="en-GB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GB" sz="2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4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608979"/>
            <a:ext cx="11002378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TO_CHAR function with dates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89622" y="1282967"/>
            <a:ext cx="11002378" cy="461665"/>
          </a:xfrm>
        </p:spPr>
        <p:txBody>
          <a:bodyPr/>
          <a:lstStyle/>
          <a:p>
            <a:r>
              <a:rPr lang="en-GB" dirty="0"/>
              <a:t>Elements of the Date Format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86447"/>
              </p:ext>
            </p:extLst>
          </p:nvPr>
        </p:nvGraphicFramePr>
        <p:xfrm>
          <a:off x="1319321" y="1947799"/>
          <a:ext cx="7383246" cy="355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Decription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YYYY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 digit year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 spelled out – case sensitive 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spelled out – case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3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letter month – case sensitive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7546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digit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67814"/>
                  </a:ext>
                </a:extLst>
              </a:tr>
              <a:tr h="37416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the week spelled out – case sensitive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5071"/>
                  </a:ext>
                </a:extLst>
              </a:tr>
              <a:tr h="367862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 letter day – case 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03970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digit day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9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80" y="590832"/>
            <a:ext cx="11002378" cy="584775"/>
          </a:xfrm>
        </p:spPr>
        <p:txBody>
          <a:bodyPr/>
          <a:lstStyle/>
          <a:p>
            <a:r>
              <a:rPr lang="en-SG" b="1" dirty="0">
                <a:ea typeface="+mn-ea"/>
                <a:cs typeface="Arial" panose="020B0604020202020204" pitchFamily="34" charset="0"/>
              </a:rPr>
              <a:t>TO_CHAR function with dates</a:t>
            </a:r>
            <a:endParaRPr lang="en-GB" b="1" dirty="0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0771" y="1368105"/>
            <a:ext cx="86148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TO_CHAR(</a:t>
            </a:r>
            <a:r>
              <a:rPr lang="en-US" sz="2000" b="1" dirty="0" err="1">
                <a:latin typeface="Consolas" pitchFamily="49" charset="0"/>
              </a:rPr>
              <a:t>start_date</a:t>
            </a:r>
            <a:r>
              <a:rPr lang="en-US" sz="2000" b="1" dirty="0">
                <a:latin typeface="Consolas" pitchFamily="49" charset="0"/>
              </a:rPr>
              <a:t>, ‘DD Month, </a:t>
            </a:r>
            <a:r>
              <a:rPr lang="en-US" sz="2000" b="1" dirty="0" err="1">
                <a:latin typeface="Consolas" pitchFamily="49" charset="0"/>
              </a:rPr>
              <a:t>yyyy</a:t>
            </a:r>
            <a:r>
              <a:rPr lang="en-US" sz="2000" b="1" dirty="0">
                <a:latin typeface="Consolas" pitchFamily="49" charset="0"/>
              </a:rPr>
              <a:t>’) AS </a:t>
            </a:r>
            <a:r>
              <a:rPr lang="en-US" sz="2000" b="1" dirty="0" err="1">
                <a:latin typeface="Consolas" pitchFamily="49" charset="0"/>
              </a:rPr>
              <a:t>start_date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>
                <a:latin typeface="Consolas" pitchFamily="49" charset="0"/>
              </a:rPr>
              <a:t>job_history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1" y="2622431"/>
            <a:ext cx="3927937" cy="27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608979"/>
            <a:ext cx="11002378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TO_CHAR function with dates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03705" y="1334688"/>
            <a:ext cx="7383246" cy="461665"/>
          </a:xfrm>
        </p:spPr>
        <p:txBody>
          <a:bodyPr/>
          <a:lstStyle/>
          <a:p>
            <a:r>
              <a:rPr lang="en-GB" dirty="0"/>
              <a:t>More Elements of the Date Format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0761-3ECA-4944-92BB-AE623FC4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3900"/>
              </p:ext>
            </p:extLst>
          </p:nvPr>
        </p:nvGraphicFramePr>
        <p:xfrm>
          <a:off x="1287788" y="1937287"/>
          <a:ext cx="7383246" cy="2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3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Decription</a:t>
                      </a:r>
                      <a:endParaRPr lang="en-GB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 anchor="ctr">
                    <a:solidFill>
                      <a:srgbClr val="00A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PM</a:t>
                      </a:r>
                      <a:endParaRPr lang="en-GB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Meridian Indicator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A.M.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P.M.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8" marR="84408" marT="45728" marB="45728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Meridian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Indicator with periods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84408" marR="8440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HH12 or HH24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day  12-11 or 12-11  or 00-23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34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Minutes 0-59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7546"/>
                  </a:ext>
                </a:extLst>
              </a:tr>
              <a:tr h="330025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  <a:r>
                        <a:rPr lang="en-GB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0-59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67814"/>
                  </a:ext>
                </a:extLst>
              </a:tr>
              <a:tr h="374169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 since midnight 00000-86399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8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2</Day_x003a_>
    <Day xmlns="418db1f2-a8e7-49d4-a361-224a061ae1f9">2</Da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2C827-D27E-4C32-A807-59199A79F0D1}">
  <ds:schemaRefs>
    <ds:schemaRef ds:uri="418db1f2-a8e7-49d4-a361-224a061ae1f9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373F68-B582-497D-AF20-1E9F0FAAE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3603</TotalTime>
  <Words>1177</Words>
  <Application>Microsoft Office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Wingdings</vt:lpstr>
      <vt:lpstr>Wingdings 3</vt:lpstr>
      <vt:lpstr>FDM PowerPoint Theme Template 3</vt:lpstr>
      <vt:lpstr>SQL Lesson 9a</vt:lpstr>
      <vt:lpstr>Lesson Objectives</vt:lpstr>
      <vt:lpstr>Single-row functions</vt:lpstr>
      <vt:lpstr>PowerPoint Presentation</vt:lpstr>
      <vt:lpstr>PowerPoint Presentation</vt:lpstr>
      <vt:lpstr>PowerPoint Presentation</vt:lpstr>
      <vt:lpstr>TO_CHAR function with dates</vt:lpstr>
      <vt:lpstr>TO_CHAR function with dates</vt:lpstr>
      <vt:lpstr>TO_CHAR function with dates</vt:lpstr>
      <vt:lpstr>TO_CHAR function with dates</vt:lpstr>
      <vt:lpstr>TO_CHAR function with numbers</vt:lpstr>
      <vt:lpstr>TO_CHAR function with numbers</vt:lpstr>
      <vt:lpstr>TO_DATE function</vt:lpstr>
      <vt:lpstr>PowerPoint Presentation</vt:lpstr>
      <vt:lpstr>Nesting functions</vt:lpstr>
      <vt:lpstr>Nesting functions</vt:lpstr>
      <vt:lpstr>PowerPoint Presentation</vt:lpstr>
      <vt:lpstr>NULLS functions</vt:lpstr>
      <vt:lpstr>NVL function</vt:lpstr>
      <vt:lpstr>NVL2 function</vt:lpstr>
      <vt:lpstr>PowerPoint Presentation</vt:lpstr>
      <vt:lpstr>PowerPoint Presentation</vt:lpstr>
      <vt:lpstr>CASE expression</vt:lpstr>
      <vt:lpstr>DECODE function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228</cp:revision>
  <dcterms:created xsi:type="dcterms:W3CDTF">2018-10-05T13:34:09Z</dcterms:created>
  <dcterms:modified xsi:type="dcterms:W3CDTF">2022-09-13T21:02:00Z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