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0"/>
  </p:notesMasterIdLst>
  <p:sldIdLst>
    <p:sldId id="384" r:id="rId5"/>
    <p:sldId id="383" r:id="rId6"/>
    <p:sldId id="340" r:id="rId7"/>
    <p:sldId id="413" r:id="rId8"/>
    <p:sldId id="436" r:id="rId9"/>
    <p:sldId id="332" r:id="rId10"/>
    <p:sldId id="348" r:id="rId11"/>
    <p:sldId id="437" r:id="rId12"/>
    <p:sldId id="438" r:id="rId13"/>
    <p:sldId id="439" r:id="rId14"/>
    <p:sldId id="440" r:id="rId15"/>
    <p:sldId id="441" r:id="rId16"/>
    <p:sldId id="442" r:id="rId17"/>
    <p:sldId id="443" r:id="rId18"/>
    <p:sldId id="444" r:id="rId19"/>
    <p:sldId id="445" r:id="rId20"/>
    <p:sldId id="446" r:id="rId21"/>
    <p:sldId id="447" r:id="rId22"/>
    <p:sldId id="448" r:id="rId23"/>
    <p:sldId id="449" r:id="rId24"/>
    <p:sldId id="450" r:id="rId25"/>
    <p:sldId id="451" r:id="rId26"/>
    <p:sldId id="452" r:id="rId27"/>
    <p:sldId id="453" r:id="rId28"/>
    <p:sldId id="45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F6"/>
    <a:srgbClr val="0AB45A"/>
    <a:srgbClr val="8FEC8A"/>
    <a:srgbClr val="783CB4"/>
    <a:srgbClr val="969696"/>
    <a:srgbClr val="FF003C"/>
    <a:srgbClr val="FAB914"/>
    <a:srgbClr val="FAB414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2" autoAdjust="0"/>
    <p:restoredTop sz="88653" autoAdjust="0"/>
  </p:normalViewPr>
  <p:slideViewPr>
    <p:cSldViewPr snapToGrid="0">
      <p:cViewPr varScale="1">
        <p:scale>
          <a:sx n="59" d="100"/>
          <a:sy n="59" d="100"/>
        </p:scale>
        <p:origin x="10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86"/>
    </p:cViewPr>
  </p:sorterViewPr>
  <p:notesViewPr>
    <p:cSldViewPr snapToGrid="0">
      <p:cViewPr varScale="1">
        <p:scale>
          <a:sx n="64" d="100"/>
          <a:sy n="64" d="100"/>
        </p:scale>
        <p:origin x="3115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8D55B-BEAB-4B43-AAB8-22FF626FBE93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0CDE56-EC98-4882-B0E3-8C51D454A9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484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4">
            <a:extLst>
              <a:ext uri="{FF2B5EF4-FFF2-40B4-BE49-F238E27FC236}">
                <a16:creationId xmlns:a16="http://schemas.microsoft.com/office/drawing/2014/main" id="{87ADA3FF-0945-486B-8712-5DD904CD8E6C}"/>
              </a:ext>
            </a:extLst>
          </p:cNvPr>
          <p:cNvSpPr/>
          <p:nvPr/>
        </p:nvSpPr>
        <p:spPr>
          <a:xfrm>
            <a:off x="6096000" y="-6757"/>
            <a:ext cx="6101957" cy="6867137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4718" h="6864359">
                <a:moveTo>
                  <a:pt x="4985258" y="6754"/>
                </a:moveTo>
                <a:lnTo>
                  <a:pt x="6104718" y="0"/>
                </a:lnTo>
                <a:cubicBezTo>
                  <a:pt x="6104194" y="2005904"/>
                  <a:pt x="6103668" y="4858455"/>
                  <a:pt x="6103144" y="6864359"/>
                </a:cubicBezTo>
                <a:lnTo>
                  <a:pt x="0" y="6861979"/>
                </a:lnTo>
                <a:lnTo>
                  <a:pt x="4985258" y="6754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lvl="0"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9D0A9-E10C-458E-90E2-971C8DF126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1552848"/>
            <a:ext cx="8404614" cy="112345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50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Pathway</a:t>
            </a:r>
            <a:endParaRPr lang="en-GB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678225-2154-40B6-B4C1-92A77A6AA138}"/>
              </a:ext>
            </a:extLst>
          </p:cNvPr>
          <p:cNvGrpSpPr/>
          <p:nvPr/>
        </p:nvGrpSpPr>
        <p:grpSpPr>
          <a:xfrm>
            <a:off x="9300296" y="5194370"/>
            <a:ext cx="2314575" cy="1092200"/>
            <a:chOff x="581025" y="582613"/>
            <a:chExt cx="2314575" cy="1092200"/>
          </a:xfrm>
          <a:solidFill>
            <a:schemeClr val="bg1"/>
          </a:solidFill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F3AF64AF-0F3F-407B-A393-A3166EE36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" y="1027113"/>
              <a:ext cx="482600" cy="647700"/>
            </a:xfrm>
            <a:custGeom>
              <a:avLst/>
              <a:gdLst>
                <a:gd name="T0" fmla="*/ 101 w 304"/>
                <a:gd name="T1" fmla="*/ 89 h 408"/>
                <a:gd name="T2" fmla="*/ 304 w 304"/>
                <a:gd name="T3" fmla="*/ 89 h 408"/>
                <a:gd name="T4" fmla="*/ 304 w 304"/>
                <a:gd name="T5" fmla="*/ 0 h 408"/>
                <a:gd name="T6" fmla="*/ 0 w 304"/>
                <a:gd name="T7" fmla="*/ 0 h 408"/>
                <a:gd name="T8" fmla="*/ 0 w 304"/>
                <a:gd name="T9" fmla="*/ 408 h 408"/>
                <a:gd name="T10" fmla="*/ 101 w 304"/>
                <a:gd name="T11" fmla="*/ 408 h 408"/>
                <a:gd name="T12" fmla="*/ 101 w 304"/>
                <a:gd name="T13" fmla="*/ 264 h 408"/>
                <a:gd name="T14" fmla="*/ 276 w 304"/>
                <a:gd name="T15" fmla="*/ 264 h 408"/>
                <a:gd name="T16" fmla="*/ 276 w 304"/>
                <a:gd name="T17" fmla="*/ 176 h 408"/>
                <a:gd name="T18" fmla="*/ 101 w 304"/>
                <a:gd name="T19" fmla="*/ 176 h 408"/>
                <a:gd name="T20" fmla="*/ 101 w 304"/>
                <a:gd name="T21" fmla="*/ 8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408">
                  <a:moveTo>
                    <a:pt x="101" y="89"/>
                  </a:moveTo>
                  <a:lnTo>
                    <a:pt x="304" y="89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64"/>
                  </a:lnTo>
                  <a:lnTo>
                    <a:pt x="276" y="264"/>
                  </a:lnTo>
                  <a:lnTo>
                    <a:pt x="276" y="176"/>
                  </a:lnTo>
                  <a:lnTo>
                    <a:pt x="101" y="176"/>
                  </a:lnTo>
                  <a:lnTo>
                    <a:pt x="101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884E1BD-E6CB-4026-8B38-6533C0516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1027113"/>
              <a:ext cx="700088" cy="647700"/>
            </a:xfrm>
            <a:custGeom>
              <a:avLst/>
              <a:gdLst>
                <a:gd name="T0" fmla="*/ 441 w 441"/>
                <a:gd name="T1" fmla="*/ 0 h 408"/>
                <a:gd name="T2" fmla="*/ 364 w 441"/>
                <a:gd name="T3" fmla="*/ 0 h 408"/>
                <a:gd name="T4" fmla="*/ 220 w 441"/>
                <a:gd name="T5" fmla="*/ 217 h 408"/>
                <a:gd name="T6" fmla="*/ 75 w 441"/>
                <a:gd name="T7" fmla="*/ 0 h 408"/>
                <a:gd name="T8" fmla="*/ 0 w 441"/>
                <a:gd name="T9" fmla="*/ 0 h 408"/>
                <a:gd name="T10" fmla="*/ 0 w 441"/>
                <a:gd name="T11" fmla="*/ 408 h 408"/>
                <a:gd name="T12" fmla="*/ 101 w 441"/>
                <a:gd name="T13" fmla="*/ 408 h 408"/>
                <a:gd name="T14" fmla="*/ 101 w 441"/>
                <a:gd name="T15" fmla="*/ 202 h 408"/>
                <a:gd name="T16" fmla="*/ 192 w 441"/>
                <a:gd name="T17" fmla="*/ 344 h 408"/>
                <a:gd name="T18" fmla="*/ 192 w 441"/>
                <a:gd name="T19" fmla="*/ 344 h 408"/>
                <a:gd name="T20" fmla="*/ 248 w 441"/>
                <a:gd name="T21" fmla="*/ 344 h 408"/>
                <a:gd name="T22" fmla="*/ 248 w 441"/>
                <a:gd name="T23" fmla="*/ 344 h 408"/>
                <a:gd name="T24" fmla="*/ 339 w 441"/>
                <a:gd name="T25" fmla="*/ 204 h 408"/>
                <a:gd name="T26" fmla="*/ 339 w 441"/>
                <a:gd name="T27" fmla="*/ 408 h 408"/>
                <a:gd name="T28" fmla="*/ 441 w 441"/>
                <a:gd name="T29" fmla="*/ 408 h 408"/>
                <a:gd name="T30" fmla="*/ 441 w 441"/>
                <a:gd name="T3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1" h="408">
                  <a:moveTo>
                    <a:pt x="441" y="0"/>
                  </a:moveTo>
                  <a:lnTo>
                    <a:pt x="364" y="0"/>
                  </a:lnTo>
                  <a:lnTo>
                    <a:pt x="220" y="217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02"/>
                  </a:lnTo>
                  <a:lnTo>
                    <a:pt x="192" y="344"/>
                  </a:lnTo>
                  <a:lnTo>
                    <a:pt x="192" y="344"/>
                  </a:lnTo>
                  <a:lnTo>
                    <a:pt x="248" y="344"/>
                  </a:lnTo>
                  <a:lnTo>
                    <a:pt x="248" y="344"/>
                  </a:lnTo>
                  <a:lnTo>
                    <a:pt x="339" y="204"/>
                  </a:lnTo>
                  <a:lnTo>
                    <a:pt x="339" y="408"/>
                  </a:lnTo>
                  <a:lnTo>
                    <a:pt x="441" y="408"/>
                  </a:lnTo>
                  <a:lnTo>
                    <a:pt x="4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665C4A9-1883-4833-BEC0-3B0BF0821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04FE9DC1-E548-4902-AC9A-3CC71897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C420ED5-8DFA-4140-89EE-7FED4172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1725" y="1027113"/>
              <a:ext cx="611188" cy="647700"/>
            </a:xfrm>
            <a:custGeom>
              <a:avLst/>
              <a:gdLst>
                <a:gd name="T0" fmla="*/ 0 w 385"/>
                <a:gd name="T1" fmla="*/ 0 h 408"/>
                <a:gd name="T2" fmla="*/ 164 w 385"/>
                <a:gd name="T3" fmla="*/ 408 h 408"/>
                <a:gd name="T4" fmla="*/ 188 w 385"/>
                <a:gd name="T5" fmla="*/ 407 h 408"/>
                <a:gd name="T6" fmla="*/ 233 w 385"/>
                <a:gd name="T7" fmla="*/ 400 h 408"/>
                <a:gd name="T8" fmla="*/ 272 w 385"/>
                <a:gd name="T9" fmla="*/ 385 h 408"/>
                <a:gd name="T10" fmla="*/ 307 w 385"/>
                <a:gd name="T11" fmla="*/ 364 h 408"/>
                <a:gd name="T12" fmla="*/ 337 w 385"/>
                <a:gd name="T13" fmla="*/ 337 h 408"/>
                <a:gd name="T14" fmla="*/ 359 w 385"/>
                <a:gd name="T15" fmla="*/ 304 h 408"/>
                <a:gd name="T16" fmla="*/ 375 w 385"/>
                <a:gd name="T17" fmla="*/ 267 h 408"/>
                <a:gd name="T18" fmla="*/ 383 w 385"/>
                <a:gd name="T19" fmla="*/ 226 h 408"/>
                <a:gd name="T20" fmla="*/ 385 w 385"/>
                <a:gd name="T21" fmla="*/ 202 h 408"/>
                <a:gd name="T22" fmla="*/ 380 w 385"/>
                <a:gd name="T23" fmla="*/ 160 h 408"/>
                <a:gd name="T24" fmla="*/ 368 w 385"/>
                <a:gd name="T25" fmla="*/ 120 h 408"/>
                <a:gd name="T26" fmla="*/ 349 w 385"/>
                <a:gd name="T27" fmla="*/ 86 h 408"/>
                <a:gd name="T28" fmla="*/ 322 w 385"/>
                <a:gd name="T29" fmla="*/ 57 h 408"/>
                <a:gd name="T30" fmla="*/ 290 w 385"/>
                <a:gd name="T31" fmla="*/ 32 h 408"/>
                <a:gd name="T32" fmla="*/ 253 w 385"/>
                <a:gd name="T33" fmla="*/ 15 h 408"/>
                <a:gd name="T34" fmla="*/ 211 w 385"/>
                <a:gd name="T35" fmla="*/ 4 h 408"/>
                <a:gd name="T36" fmla="*/ 164 w 385"/>
                <a:gd name="T37" fmla="*/ 0 h 408"/>
                <a:gd name="T38" fmla="*/ 164 w 385"/>
                <a:gd name="T39" fmla="*/ 318 h 408"/>
                <a:gd name="T40" fmla="*/ 101 w 385"/>
                <a:gd name="T41" fmla="*/ 91 h 408"/>
                <a:gd name="T42" fmla="*/ 164 w 385"/>
                <a:gd name="T43" fmla="*/ 91 h 408"/>
                <a:gd name="T44" fmla="*/ 189 w 385"/>
                <a:gd name="T45" fmla="*/ 93 h 408"/>
                <a:gd name="T46" fmla="*/ 211 w 385"/>
                <a:gd name="T47" fmla="*/ 100 h 408"/>
                <a:gd name="T48" fmla="*/ 230 w 385"/>
                <a:gd name="T49" fmla="*/ 109 h 408"/>
                <a:gd name="T50" fmla="*/ 248 w 385"/>
                <a:gd name="T51" fmla="*/ 123 h 408"/>
                <a:gd name="T52" fmla="*/ 261 w 385"/>
                <a:gd name="T53" fmla="*/ 139 h 408"/>
                <a:gd name="T54" fmla="*/ 272 w 385"/>
                <a:gd name="T55" fmla="*/ 159 h 408"/>
                <a:gd name="T56" fmla="*/ 279 w 385"/>
                <a:gd name="T57" fmla="*/ 180 h 408"/>
                <a:gd name="T58" fmla="*/ 282 w 385"/>
                <a:gd name="T59" fmla="*/ 202 h 408"/>
                <a:gd name="T60" fmla="*/ 281 w 385"/>
                <a:gd name="T61" fmla="*/ 215 h 408"/>
                <a:gd name="T62" fmla="*/ 277 w 385"/>
                <a:gd name="T63" fmla="*/ 238 h 408"/>
                <a:gd name="T64" fmla="*/ 267 w 385"/>
                <a:gd name="T65" fmla="*/ 259 h 408"/>
                <a:gd name="T66" fmla="*/ 255 w 385"/>
                <a:gd name="T67" fmla="*/ 276 h 408"/>
                <a:gd name="T68" fmla="*/ 240 w 385"/>
                <a:gd name="T69" fmla="*/ 292 h 408"/>
                <a:gd name="T70" fmla="*/ 220 w 385"/>
                <a:gd name="T71" fmla="*/ 304 h 408"/>
                <a:gd name="T72" fmla="*/ 200 w 385"/>
                <a:gd name="T73" fmla="*/ 312 h 408"/>
                <a:gd name="T74" fmla="*/ 177 w 385"/>
                <a:gd name="T75" fmla="*/ 316 h 408"/>
                <a:gd name="T76" fmla="*/ 164 w 385"/>
                <a:gd name="T77" fmla="*/ 31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5" h="408">
                  <a:moveTo>
                    <a:pt x="164" y="0"/>
                  </a:moveTo>
                  <a:lnTo>
                    <a:pt x="0" y="0"/>
                  </a:lnTo>
                  <a:lnTo>
                    <a:pt x="0" y="408"/>
                  </a:lnTo>
                  <a:lnTo>
                    <a:pt x="164" y="408"/>
                  </a:lnTo>
                  <a:lnTo>
                    <a:pt x="164" y="408"/>
                  </a:lnTo>
                  <a:lnTo>
                    <a:pt x="188" y="407"/>
                  </a:lnTo>
                  <a:lnTo>
                    <a:pt x="211" y="404"/>
                  </a:lnTo>
                  <a:lnTo>
                    <a:pt x="233" y="400"/>
                  </a:lnTo>
                  <a:lnTo>
                    <a:pt x="253" y="393"/>
                  </a:lnTo>
                  <a:lnTo>
                    <a:pt x="272" y="385"/>
                  </a:lnTo>
                  <a:lnTo>
                    <a:pt x="290" y="375"/>
                  </a:lnTo>
                  <a:lnTo>
                    <a:pt x="307" y="364"/>
                  </a:lnTo>
                  <a:lnTo>
                    <a:pt x="322" y="350"/>
                  </a:lnTo>
                  <a:lnTo>
                    <a:pt x="337" y="337"/>
                  </a:lnTo>
                  <a:lnTo>
                    <a:pt x="349" y="322"/>
                  </a:lnTo>
                  <a:lnTo>
                    <a:pt x="359" y="304"/>
                  </a:lnTo>
                  <a:lnTo>
                    <a:pt x="368" y="286"/>
                  </a:lnTo>
                  <a:lnTo>
                    <a:pt x="375" y="267"/>
                  </a:lnTo>
                  <a:lnTo>
                    <a:pt x="380" y="246"/>
                  </a:lnTo>
                  <a:lnTo>
                    <a:pt x="383" y="226"/>
                  </a:lnTo>
                  <a:lnTo>
                    <a:pt x="385" y="202"/>
                  </a:lnTo>
                  <a:lnTo>
                    <a:pt x="385" y="202"/>
                  </a:lnTo>
                  <a:lnTo>
                    <a:pt x="383" y="180"/>
                  </a:lnTo>
                  <a:lnTo>
                    <a:pt x="380" y="160"/>
                  </a:lnTo>
                  <a:lnTo>
                    <a:pt x="375" y="139"/>
                  </a:lnTo>
                  <a:lnTo>
                    <a:pt x="368" y="120"/>
                  </a:lnTo>
                  <a:lnTo>
                    <a:pt x="359" y="102"/>
                  </a:lnTo>
                  <a:lnTo>
                    <a:pt x="349" y="86"/>
                  </a:lnTo>
                  <a:lnTo>
                    <a:pt x="337" y="71"/>
                  </a:lnTo>
                  <a:lnTo>
                    <a:pt x="322" y="57"/>
                  </a:lnTo>
                  <a:lnTo>
                    <a:pt x="307" y="43"/>
                  </a:lnTo>
                  <a:lnTo>
                    <a:pt x="290" y="32"/>
                  </a:lnTo>
                  <a:lnTo>
                    <a:pt x="272" y="23"/>
                  </a:lnTo>
                  <a:lnTo>
                    <a:pt x="253" y="15"/>
                  </a:lnTo>
                  <a:lnTo>
                    <a:pt x="233" y="8"/>
                  </a:lnTo>
                  <a:lnTo>
                    <a:pt x="211" y="4"/>
                  </a:lnTo>
                  <a:lnTo>
                    <a:pt x="188" y="1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318"/>
                  </a:moveTo>
                  <a:lnTo>
                    <a:pt x="101" y="318"/>
                  </a:lnTo>
                  <a:lnTo>
                    <a:pt x="101" y="91"/>
                  </a:lnTo>
                  <a:lnTo>
                    <a:pt x="164" y="91"/>
                  </a:lnTo>
                  <a:lnTo>
                    <a:pt x="164" y="91"/>
                  </a:lnTo>
                  <a:lnTo>
                    <a:pt x="177" y="91"/>
                  </a:lnTo>
                  <a:lnTo>
                    <a:pt x="189" y="93"/>
                  </a:lnTo>
                  <a:lnTo>
                    <a:pt x="200" y="96"/>
                  </a:lnTo>
                  <a:lnTo>
                    <a:pt x="211" y="100"/>
                  </a:lnTo>
                  <a:lnTo>
                    <a:pt x="220" y="104"/>
                  </a:lnTo>
                  <a:lnTo>
                    <a:pt x="230" y="109"/>
                  </a:lnTo>
                  <a:lnTo>
                    <a:pt x="240" y="116"/>
                  </a:lnTo>
                  <a:lnTo>
                    <a:pt x="248" y="123"/>
                  </a:lnTo>
                  <a:lnTo>
                    <a:pt x="255" y="131"/>
                  </a:lnTo>
                  <a:lnTo>
                    <a:pt x="261" y="139"/>
                  </a:lnTo>
                  <a:lnTo>
                    <a:pt x="267" y="149"/>
                  </a:lnTo>
                  <a:lnTo>
                    <a:pt x="272" y="159"/>
                  </a:lnTo>
                  <a:lnTo>
                    <a:pt x="277" y="170"/>
                  </a:lnTo>
                  <a:lnTo>
                    <a:pt x="279" y="180"/>
                  </a:lnTo>
                  <a:lnTo>
                    <a:pt x="281" y="191"/>
                  </a:lnTo>
                  <a:lnTo>
                    <a:pt x="282" y="202"/>
                  </a:lnTo>
                  <a:lnTo>
                    <a:pt x="282" y="202"/>
                  </a:lnTo>
                  <a:lnTo>
                    <a:pt x="281" y="215"/>
                  </a:lnTo>
                  <a:lnTo>
                    <a:pt x="279" y="226"/>
                  </a:lnTo>
                  <a:lnTo>
                    <a:pt x="277" y="238"/>
                  </a:lnTo>
                  <a:lnTo>
                    <a:pt x="272" y="248"/>
                  </a:lnTo>
                  <a:lnTo>
                    <a:pt x="267" y="259"/>
                  </a:lnTo>
                  <a:lnTo>
                    <a:pt x="261" y="267"/>
                  </a:lnTo>
                  <a:lnTo>
                    <a:pt x="255" y="276"/>
                  </a:lnTo>
                  <a:lnTo>
                    <a:pt x="248" y="285"/>
                  </a:lnTo>
                  <a:lnTo>
                    <a:pt x="240" y="292"/>
                  </a:lnTo>
                  <a:lnTo>
                    <a:pt x="230" y="298"/>
                  </a:lnTo>
                  <a:lnTo>
                    <a:pt x="220" y="304"/>
                  </a:lnTo>
                  <a:lnTo>
                    <a:pt x="211" y="308"/>
                  </a:lnTo>
                  <a:lnTo>
                    <a:pt x="200" y="312"/>
                  </a:lnTo>
                  <a:lnTo>
                    <a:pt x="189" y="315"/>
                  </a:lnTo>
                  <a:lnTo>
                    <a:pt x="177" y="316"/>
                  </a:lnTo>
                  <a:lnTo>
                    <a:pt x="164" y="318"/>
                  </a:lnTo>
                  <a:lnTo>
                    <a:pt x="164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2C7C409-2073-4F5A-8F42-A9B99D3867D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2000" y="2873623"/>
            <a:ext cx="6538981" cy="2257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7892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3963964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D222E9D0-7316-48EE-A819-766D60B44C4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70012" y="3963964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603ECA0-2580-47CE-AE2F-B495EF47F7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70012" y="1800000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065BBE-251C-48BF-9BFB-DA3EE6EDB83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28024" y="3963964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DBDDCB70-1977-4945-863F-2AD7EA8F69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328024" y="1800000"/>
            <a:ext cx="3275011" cy="183529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0FB627FE-E548-46EB-A472-24A3A108D79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000" y="1800000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94636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819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036A035-5E1D-4FEB-AD42-8C738760F4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2000" y="1800000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CB76B09E-041D-4615-AFC8-FD5EFC779E2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12000" y="3600000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3E52C249-A5C2-4E04-8BE0-1060DD0DA93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503213" y="1800000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A784DFF9-9AF5-4A2A-B098-26838208ADB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503213" y="3600000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C3325528-45FC-4C82-A0CC-37BAEF7BFCA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394426" y="1800000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3C597C1D-5167-4669-949D-CA5A8450FB4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394426" y="3600000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216A13C-6734-459B-8AB5-0340E0067E9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285638" y="1800000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C313676A-9E66-43F9-9150-888B1068C8A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9285639" y="3600000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88201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844">
          <p15:clr>
            <a:srgbClr val="FBAE40"/>
          </p15:clr>
        </p15:guide>
        <p15:guide id="2" pos="218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8CB3F181-B90E-4709-A812-42F5F9FAEF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2000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7064BD1-661D-4392-B2D3-C94C878F5F0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922782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E23378D4-9D40-4803-8C24-3DB36C6A571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922782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00FE57DA-ED33-4CB4-86C8-810DD824BFA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33564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A9355ED7-F872-4706-9817-B13472A932E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33564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115CCB77-02EC-4783-9DF6-0A05456ED73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544346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DC2F2444-14F2-4088-9371-18C2860AC6D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544346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5E077B78-FC6D-470D-BE7E-00548B8BBCD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9855129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FAD3149A-0394-4B2A-9DB9-07B38D07064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855129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22688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3F14-1390-4C40-9519-48E0DB1E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28" y="3136612"/>
            <a:ext cx="10992198" cy="584775"/>
          </a:xfrm>
        </p:spPr>
        <p:txBody>
          <a:bodyPr anchor="ctr" anchorCtr="0">
            <a:spAutoFit/>
          </a:bodyPr>
          <a:lstStyle>
            <a:lvl1pPr algn="ctr"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616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196062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00" y="1800000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3200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72954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196062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00" y="1800000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lvl="0"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06742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7402" y="360000"/>
            <a:ext cx="524189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2000" y="1800000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387402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83692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7402" y="360000"/>
            <a:ext cx="524189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2000" y="1800000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lvl="0"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387402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24323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4816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93292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02378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Subject (Arial Black 32)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60000" y="1800000"/>
            <a:ext cx="10354378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11002378" cy="46166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rgbClr val="00A4F6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Header (Arial 24 Bold)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60000" y="4320000"/>
            <a:ext cx="10354378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12000" y="3708000"/>
            <a:ext cx="11002378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Header (Arial 24 Bold)</a:t>
            </a:r>
          </a:p>
        </p:txBody>
      </p:sp>
    </p:spTree>
    <p:extLst>
      <p:ext uri="{BB962C8B-B14F-4D97-AF65-F5344CB8AC3E}">
        <p14:creationId xmlns:p14="http://schemas.microsoft.com/office/powerpoint/2010/main" val="317570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94140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76861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198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39279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198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6110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198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05049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rot="10800000">
            <a:off x="0" y="38100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9722625" cy="584775"/>
          </a:xfrm>
          <a:prstGeom prst="rect">
            <a:avLst/>
          </a:prstGeom>
        </p:spPr>
        <p:txBody>
          <a:bodyPr vert="horz" wrap="square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08546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1980000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01297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32000" y="216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000" y="450000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425266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32000" y="216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000" y="450000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92334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32000" y="216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000" y="450000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76256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02378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Subject (Arial Black 32)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92000" y="1800000"/>
            <a:ext cx="4847516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017836" cy="46166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lang="en-GB" sz="2400" b="1" kern="1200" dirty="0" smtClean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Header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92000" y="4320000"/>
            <a:ext cx="4847516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12000" y="3708000"/>
            <a:ext cx="5017836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465535" y="1800000"/>
            <a:ext cx="5123025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285535" y="1188000"/>
            <a:ext cx="5303025" cy="46166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lang="en-GB" sz="2400" b="1" kern="1200" dirty="0" smtClean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Header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465535" y="4320000"/>
            <a:ext cx="5123025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285535" y="3708000"/>
            <a:ext cx="5303025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30489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32000" y="216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000" y="450000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6197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0042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6400" y="360000"/>
            <a:ext cx="5241890" cy="584775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2000" y="1800000"/>
            <a:ext cx="5241890" cy="107721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/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386400" y="1188000"/>
            <a:ext cx="466059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410306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77356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241890" cy="584775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2000" y="1800000"/>
            <a:ext cx="5241890" cy="107721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2000"/>
            </a:lvl4pPr>
            <a:lvl5pPr>
              <a:lnSpc>
                <a:spcPct val="100000"/>
              </a:lnSpc>
              <a:spcBef>
                <a:spcPts val="0"/>
              </a:spcBef>
              <a:defRPr sz="2000"/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669799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55071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10">
          <p15:clr>
            <a:srgbClr val="FBAE40"/>
          </p15:clr>
        </p15:guide>
        <p15:guide id="4" orient="horz" pos="3974">
          <p15:clr>
            <a:srgbClr val="FBAE40"/>
          </p15:clr>
        </p15:guide>
        <p15:guide id="5" orient="horz" pos="368">
          <p15:clr>
            <a:srgbClr val="FBAE40"/>
          </p15:clr>
        </p15:guide>
        <p15:guide id="6" pos="37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spcBef>
                <a:spcPts val="0"/>
              </a:spcBef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000" y="1800000"/>
            <a:ext cx="3600000" cy="116955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326560" y="1800000"/>
            <a:ext cx="3600000" cy="116955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1D07E080-B3E4-4B1D-A18E-2D10025797C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041121" y="1800000"/>
            <a:ext cx="3600000" cy="116955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1494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1800000"/>
            <a:ext cx="3551101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331966" y="1800000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333C1F87-A303-4CC8-9E9C-9C78AEC618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31966" y="3273365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57B7F16B-A317-4FE4-A49A-EF8904DB1A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31966" y="4746730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B7AEA07C-10F8-403E-A03F-4141E4E77FE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2000" y="3273365"/>
            <a:ext cx="3551101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2E3C93EA-3B23-48E7-AFA4-FA01AEADD2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2000" y="4746730"/>
            <a:ext cx="3551101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EFAA73BB-5DE7-4228-8286-4CD1B5AC1EA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051934" y="1800000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728184AE-9026-48AC-B7D7-5D12FFCC2C0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051934" y="3273365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A3015C1D-411B-45B4-8B71-9BDD089AD98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051934" y="4746730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361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1800000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36EB76BC-1441-48D5-A2CC-2EA2CD2AA35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04574" y="1800000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B6E5C1B3-F70B-4891-922A-62E3AB65A73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97148" y="1800000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3428F215-34F6-45EF-89E3-1464729354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89722" y="1800000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88276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184">
          <p15:clr>
            <a:srgbClr val="FBAE40"/>
          </p15:clr>
        </p15:guide>
        <p15:guide id="2" pos="184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  <a:lvl2pP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0176E233-E1D7-49C1-8E09-23CDD44A754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924557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A41C7C2A-4A4B-422C-BB2A-4C9FAC3A550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237114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E3418751-869D-4F85-B32F-0965D7D2AD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49671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Content Placeholder 9">
            <a:extLst>
              <a:ext uri="{FF2B5EF4-FFF2-40B4-BE49-F238E27FC236}">
                <a16:creationId xmlns:a16="http://schemas.microsoft.com/office/drawing/2014/main" id="{40CFF437-23DA-4121-8666-7AFDA6F1C6F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862226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6469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428" y="360000"/>
            <a:ext cx="10992198" cy="5847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Subject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00" y="1728000"/>
            <a:ext cx="10992198" cy="107721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0465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7" r:id="rId2"/>
    <p:sldLayoutId id="2147483663" r:id="rId3"/>
    <p:sldLayoutId id="2147483664" r:id="rId4"/>
    <p:sldLayoutId id="2147483665" r:id="rId5"/>
    <p:sldLayoutId id="2147483668" r:id="rId6"/>
    <p:sldLayoutId id="2147483669" r:id="rId7"/>
    <p:sldLayoutId id="2147483671" r:id="rId8"/>
    <p:sldLayoutId id="2147483673" r:id="rId9"/>
    <p:sldLayoutId id="2147483670" r:id="rId10"/>
    <p:sldLayoutId id="2147483672" r:id="rId11"/>
    <p:sldLayoutId id="2147483674" r:id="rId12"/>
    <p:sldLayoutId id="2147483662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98" r:id="rId25"/>
    <p:sldLayoutId id="2147483686" r:id="rId26"/>
    <p:sldLayoutId id="2147483687" r:id="rId27"/>
    <p:sldLayoutId id="2147483688" r:id="rId28"/>
    <p:sldLayoutId id="2147483689" r:id="rId29"/>
    <p:sldLayoutId id="2147483690" r:id="rId3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sz="32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18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sz="18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3952">
          <p15:clr>
            <a:srgbClr val="F26B43"/>
          </p15:clr>
        </p15:guide>
        <p15:guide id="3" orient="horz" pos="368">
          <p15:clr>
            <a:srgbClr val="F26B43"/>
          </p15:clr>
        </p15:guide>
        <p15:guide id="4" pos="7310">
          <p15:clr>
            <a:srgbClr val="F26B43"/>
          </p15:clr>
        </p15:guide>
        <p15:guide id="5" pos="370">
          <p15:clr>
            <a:srgbClr val="F26B43"/>
          </p15:clr>
        </p15:guide>
        <p15:guide id="6" pos="3659">
          <p15:clr>
            <a:srgbClr val="F26B43"/>
          </p15:clr>
        </p15:guide>
        <p15:guide id="7" pos="402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6B2CD1-81A2-4A01-9788-7F8A8522E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SQL Lesson 10a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7F4C8A-A443-4E68-9221-BB5D333D9E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2000" y="2873623"/>
            <a:ext cx="6829324" cy="2257425"/>
          </a:xfrm>
        </p:spPr>
        <p:txBody>
          <a:bodyPr/>
          <a:lstStyle/>
          <a:p>
            <a:r>
              <a:rPr lang="en-SG" dirty="0"/>
              <a:t>Aggregating Data Using Group Functions</a:t>
            </a:r>
          </a:p>
          <a:p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F96037-ADCF-4ED2-B464-301792AABF31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12000" y="5328371"/>
            <a:ext cx="5221288" cy="1323439"/>
          </a:xfrm>
        </p:spPr>
        <p:txBody>
          <a:bodyPr>
            <a:spAutoFit/>
          </a:bodyPr>
          <a:lstStyle/>
          <a:p>
            <a:endParaRPr lang="en-SG" sz="1200" dirty="0"/>
          </a:p>
          <a:p>
            <a:endParaRPr lang="en-SG" sz="1200" dirty="0"/>
          </a:p>
          <a:p>
            <a:endParaRPr lang="en-SG" sz="1200" dirty="0"/>
          </a:p>
          <a:p>
            <a:pPr marL="0" indent="0">
              <a:buNone/>
            </a:pPr>
            <a:r>
              <a:rPr lang="en-SG" sz="1200" dirty="0"/>
              <a:t> </a:t>
            </a:r>
            <a:endParaRPr lang="en-GB" sz="1200" dirty="0"/>
          </a:p>
          <a:p>
            <a:pPr marL="0" indent="0">
              <a:buNone/>
            </a:pPr>
            <a:r>
              <a:rPr lang="en-SG" sz="1200" dirty="0"/>
              <a:t>V1.0 2020</a:t>
            </a:r>
          </a:p>
        </p:txBody>
      </p:sp>
    </p:spTree>
    <p:extLst>
      <p:ext uri="{BB962C8B-B14F-4D97-AF65-F5344CB8AC3E}">
        <p14:creationId xmlns:p14="http://schemas.microsoft.com/office/powerpoint/2010/main" val="263163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0980" y="590832"/>
            <a:ext cx="11002378" cy="584775"/>
          </a:xfrm>
        </p:spPr>
        <p:txBody>
          <a:bodyPr/>
          <a:lstStyle/>
          <a:p>
            <a:r>
              <a:rPr lang="en-SG" b="1" dirty="0">
                <a:cs typeface="Arial" panose="020B0604020202020204" pitchFamily="34" charset="0"/>
              </a:rPr>
              <a:t>Types of group functions</a:t>
            </a:r>
            <a:endParaRPr lang="en-GB" b="1" dirty="0"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0771" y="2104343"/>
            <a:ext cx="861487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MIN(salary), MAX(salary)</a:t>
            </a:r>
          </a:p>
          <a:p>
            <a:r>
              <a:rPr lang="en-US" sz="2000" b="1" dirty="0">
                <a:latin typeface="Consolas" pitchFamily="49" charset="0"/>
              </a:rPr>
              <a:t>	FROM employees;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180771" y="1316809"/>
            <a:ext cx="89154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Using the MIN and MAX functions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71" y="3232806"/>
            <a:ext cx="3987688" cy="91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20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0980" y="590832"/>
            <a:ext cx="11002378" cy="584775"/>
          </a:xfrm>
        </p:spPr>
        <p:txBody>
          <a:bodyPr/>
          <a:lstStyle/>
          <a:p>
            <a:r>
              <a:rPr lang="en-SG" b="1" dirty="0">
                <a:cs typeface="Arial" panose="020B0604020202020204" pitchFamily="34" charset="0"/>
              </a:rPr>
              <a:t>Types of group functions</a:t>
            </a:r>
            <a:endParaRPr lang="en-GB" b="1" dirty="0"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0771" y="2104343"/>
            <a:ext cx="861487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SUM(salary), AVG(salary)</a:t>
            </a:r>
          </a:p>
          <a:p>
            <a:r>
              <a:rPr lang="en-US" sz="2000" b="1" dirty="0">
                <a:latin typeface="Consolas" pitchFamily="49" charset="0"/>
              </a:rPr>
              <a:t>	FROM employees;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180771" y="1316809"/>
            <a:ext cx="89154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SUM and AVG can only be used with number data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71" y="3221914"/>
            <a:ext cx="7278962" cy="87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38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0980" y="590832"/>
            <a:ext cx="11002378" cy="584775"/>
          </a:xfrm>
        </p:spPr>
        <p:txBody>
          <a:bodyPr/>
          <a:lstStyle/>
          <a:p>
            <a:r>
              <a:rPr lang="en-SG" b="1" dirty="0">
                <a:cs typeface="Arial" panose="020B0604020202020204" pitchFamily="34" charset="0"/>
              </a:rPr>
              <a:t>Types of group functions</a:t>
            </a:r>
            <a:endParaRPr lang="en-GB" b="1" dirty="0"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0771" y="1809054"/>
            <a:ext cx="861487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AVG(</a:t>
            </a:r>
            <a:r>
              <a:rPr lang="en-US" sz="2000" b="1" dirty="0" err="1">
                <a:latin typeface="Consolas" pitchFamily="49" charset="0"/>
              </a:rPr>
              <a:t>commission_pct</a:t>
            </a:r>
            <a:r>
              <a:rPr lang="en-US" sz="2000" b="1" dirty="0">
                <a:latin typeface="Consolas" pitchFamily="49" charset="0"/>
              </a:rPr>
              <a:t>)</a:t>
            </a:r>
          </a:p>
          <a:p>
            <a:r>
              <a:rPr lang="en-US" sz="2000" b="1" dirty="0">
                <a:latin typeface="Consolas" pitchFamily="49" charset="0"/>
              </a:rPr>
              <a:t>	FROM employees;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180771" y="1281523"/>
            <a:ext cx="89154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Group functions ignore nulls in the column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0771" y="4488656"/>
            <a:ext cx="861487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AVG(NVL(</a:t>
            </a:r>
            <a:r>
              <a:rPr lang="en-US" sz="2000" b="1" dirty="0" err="1">
                <a:latin typeface="Consolas" pitchFamily="49" charset="0"/>
              </a:rPr>
              <a:t>commission_pct</a:t>
            </a:r>
            <a:r>
              <a:rPr lang="en-US" sz="2000" b="1" dirty="0">
                <a:latin typeface="Consolas" pitchFamily="49" charset="0"/>
              </a:rPr>
              <a:t>, 0))</a:t>
            </a:r>
          </a:p>
          <a:p>
            <a:r>
              <a:rPr lang="en-US" sz="2000" b="1" dirty="0">
                <a:latin typeface="Consolas" pitchFamily="49" charset="0"/>
              </a:rPr>
              <a:t>	FROM employees;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241" y="2830982"/>
            <a:ext cx="4807928" cy="767933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 bwMode="auto">
          <a:xfrm>
            <a:off x="1180771" y="3885194"/>
            <a:ext cx="89154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The NVL function forces group functions to include nulls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71" y="5398886"/>
            <a:ext cx="4794168" cy="79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9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D1A78D-E1AB-4253-A2A8-066E7458AC7F}"/>
              </a:ext>
            </a:extLst>
          </p:cNvPr>
          <p:cNvSpPr/>
          <p:nvPr/>
        </p:nvSpPr>
        <p:spPr>
          <a:xfrm>
            <a:off x="854111" y="1125283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Single-Row vs Group Functions</a:t>
            </a:r>
            <a:endParaRPr lang="en-GB" sz="2400" b="1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54111" y="2036711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Types of Group Functions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213B04-2C73-4734-97B6-5EA0E770F751}"/>
              </a:ext>
            </a:extLst>
          </p:cNvPr>
          <p:cNvSpPr/>
          <p:nvPr/>
        </p:nvSpPr>
        <p:spPr>
          <a:xfrm>
            <a:off x="827297" y="3839999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Filtering Groups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SG" dirty="0"/>
              <a:t>Group Functions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425540-F171-4C54-9271-B999A0E552BD}"/>
              </a:ext>
            </a:extLst>
          </p:cNvPr>
          <p:cNvSpPr/>
          <p:nvPr/>
        </p:nvSpPr>
        <p:spPr>
          <a:xfrm>
            <a:off x="854111" y="2935553"/>
            <a:ext cx="10544895" cy="717983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Creating Groups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213B04-2C73-4734-97B6-5EA0E770F751}"/>
              </a:ext>
            </a:extLst>
          </p:cNvPr>
          <p:cNvSpPr/>
          <p:nvPr/>
        </p:nvSpPr>
        <p:spPr>
          <a:xfrm>
            <a:off x="827294" y="4744445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Nesting Group Functions</a:t>
            </a:r>
          </a:p>
        </p:txBody>
      </p:sp>
    </p:spTree>
    <p:extLst>
      <p:ext uri="{BB962C8B-B14F-4D97-AF65-F5344CB8AC3E}">
        <p14:creationId xmlns:p14="http://schemas.microsoft.com/office/powerpoint/2010/main" val="133091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0980" y="590832"/>
            <a:ext cx="11002378" cy="584775"/>
          </a:xfrm>
        </p:spPr>
        <p:txBody>
          <a:bodyPr/>
          <a:lstStyle/>
          <a:p>
            <a:r>
              <a:rPr lang="en-SG" b="1" dirty="0">
                <a:cs typeface="Arial" panose="020B0604020202020204" pitchFamily="34" charset="0"/>
              </a:rPr>
              <a:t>Creating groups of data</a:t>
            </a:r>
            <a:endParaRPr lang="en-GB" b="1" dirty="0"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0771" y="2062302"/>
            <a:ext cx="8614870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column1, </a:t>
            </a:r>
            <a:r>
              <a:rPr lang="en-US" sz="2000" b="1" i="1" dirty="0" err="1">
                <a:latin typeface="Consolas" pitchFamily="49" charset="0"/>
              </a:rPr>
              <a:t>group_function</a:t>
            </a:r>
            <a:r>
              <a:rPr lang="en-US" sz="2000" b="1" i="1" dirty="0">
                <a:latin typeface="Consolas" pitchFamily="49" charset="0"/>
              </a:rPr>
              <a:t>(column2)</a:t>
            </a:r>
          </a:p>
          <a:p>
            <a:r>
              <a:rPr lang="en-US" sz="2000" b="1" dirty="0">
                <a:latin typeface="Consolas" pitchFamily="49" charset="0"/>
              </a:rPr>
              <a:t>	FROM table</a:t>
            </a:r>
          </a:p>
          <a:p>
            <a:r>
              <a:rPr lang="en-US" sz="2000" b="1" dirty="0">
                <a:latin typeface="Consolas" pitchFamily="49" charset="0"/>
              </a:rPr>
              <a:t>	[WHERE condition]</a:t>
            </a:r>
          </a:p>
          <a:p>
            <a:r>
              <a:rPr lang="en-US" sz="2000" b="1" dirty="0">
                <a:latin typeface="Consolas" pitchFamily="49" charset="0"/>
              </a:rPr>
              <a:t>	GROUP BY column1</a:t>
            </a:r>
          </a:p>
          <a:p>
            <a:r>
              <a:rPr lang="en-US" sz="2000" b="1" dirty="0">
                <a:latin typeface="Consolas" pitchFamily="49" charset="0"/>
              </a:rPr>
              <a:t>	[ORDER BY column(s)];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180771" y="1334612"/>
            <a:ext cx="89154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kern="0" dirty="0"/>
              <a:t>Rows in a table can be divided into smaller groups using the GROUP BY clause</a:t>
            </a:r>
            <a:endParaRPr lang="en-GB" sz="1800" b="0" dirty="0"/>
          </a:p>
        </p:txBody>
      </p:sp>
    </p:spTree>
    <p:extLst>
      <p:ext uri="{BB962C8B-B14F-4D97-AF65-F5344CB8AC3E}">
        <p14:creationId xmlns:p14="http://schemas.microsoft.com/office/powerpoint/2010/main" val="188401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0980" y="590832"/>
            <a:ext cx="11002378" cy="584775"/>
          </a:xfrm>
        </p:spPr>
        <p:txBody>
          <a:bodyPr/>
          <a:lstStyle/>
          <a:p>
            <a:r>
              <a:rPr lang="en-SG" b="1" dirty="0">
                <a:cs typeface="Arial" panose="020B0604020202020204" pitchFamily="34" charset="0"/>
              </a:rPr>
              <a:t>Creating groups of data</a:t>
            </a:r>
            <a:endParaRPr lang="en-GB" b="1" dirty="0"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0771" y="2430163"/>
            <a:ext cx="8614870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</a:t>
            </a:r>
            <a:r>
              <a:rPr lang="en-US" sz="2000" b="1" dirty="0" err="1">
                <a:latin typeface="Consolas" pitchFamily="49" charset="0"/>
              </a:rPr>
              <a:t>department_id</a:t>
            </a:r>
            <a:r>
              <a:rPr lang="en-US" sz="2000" b="1" dirty="0">
                <a:latin typeface="Consolas" pitchFamily="49" charset="0"/>
              </a:rPr>
              <a:t>, AVG(salary)</a:t>
            </a:r>
          </a:p>
          <a:p>
            <a:r>
              <a:rPr lang="en-US" sz="2000" b="1" dirty="0">
                <a:latin typeface="Consolas" pitchFamily="49" charset="0"/>
              </a:rPr>
              <a:t>	FROM employees</a:t>
            </a:r>
          </a:p>
          <a:p>
            <a:r>
              <a:rPr lang="en-US" sz="2000" b="1" dirty="0">
                <a:latin typeface="Consolas" pitchFamily="49" charset="0"/>
              </a:rPr>
              <a:t>	GROUP BY </a:t>
            </a:r>
            <a:r>
              <a:rPr lang="en-US" sz="2000" b="1" dirty="0" err="1">
                <a:latin typeface="Consolas" pitchFamily="49" charset="0"/>
              </a:rPr>
              <a:t>department_id</a:t>
            </a:r>
            <a:r>
              <a:rPr lang="en-US" sz="2000" b="1" dirty="0">
                <a:latin typeface="Consolas" pitchFamily="49" charset="0"/>
              </a:rPr>
              <a:t>;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180771" y="1348915"/>
            <a:ext cx="891540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kern="0" dirty="0"/>
              <a:t>All the columns in the SELECT list other than the aggregated column must be included in the GROUP BY clause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71" y="3845144"/>
            <a:ext cx="7979100" cy="183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20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0980" y="590832"/>
            <a:ext cx="11002378" cy="584775"/>
          </a:xfrm>
        </p:spPr>
        <p:txBody>
          <a:bodyPr/>
          <a:lstStyle/>
          <a:p>
            <a:r>
              <a:rPr lang="en-SG" b="1" dirty="0">
                <a:cs typeface="Arial" panose="020B0604020202020204" pitchFamily="34" charset="0"/>
              </a:rPr>
              <a:t>Creating groups of data</a:t>
            </a:r>
            <a:endParaRPr lang="en-GB" b="1" dirty="0"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0771" y="2195361"/>
            <a:ext cx="861487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</a:t>
            </a:r>
            <a:r>
              <a:rPr lang="en-US" sz="2000" b="1" dirty="0" err="1">
                <a:latin typeface="Consolas" pitchFamily="49" charset="0"/>
              </a:rPr>
              <a:t>department_id</a:t>
            </a:r>
            <a:r>
              <a:rPr lang="en-US" sz="2000" b="1" dirty="0">
                <a:latin typeface="Consolas" pitchFamily="49" charset="0"/>
              </a:rPr>
              <a:t>, </a:t>
            </a:r>
            <a:r>
              <a:rPr lang="en-US" sz="2000" b="1" dirty="0" err="1">
                <a:latin typeface="Consolas" pitchFamily="49" charset="0"/>
              </a:rPr>
              <a:t>job_id</a:t>
            </a:r>
            <a:r>
              <a:rPr lang="en-US" sz="2000" b="1" dirty="0">
                <a:latin typeface="Consolas" pitchFamily="49" charset="0"/>
              </a:rPr>
              <a:t>, AVG(salary)</a:t>
            </a:r>
          </a:p>
          <a:p>
            <a:r>
              <a:rPr lang="en-US" sz="2000" b="1" dirty="0">
                <a:latin typeface="Consolas" pitchFamily="49" charset="0"/>
              </a:rPr>
              <a:t>	FROM employees</a:t>
            </a:r>
          </a:p>
          <a:p>
            <a:r>
              <a:rPr lang="en-US" sz="2000" b="1" dirty="0">
                <a:latin typeface="Consolas" pitchFamily="49" charset="0"/>
              </a:rPr>
              <a:t>	GROUP BY </a:t>
            </a:r>
            <a:r>
              <a:rPr lang="en-US" sz="2000" b="1" dirty="0" err="1">
                <a:latin typeface="Consolas" pitchFamily="49" charset="0"/>
              </a:rPr>
              <a:t>department_id</a:t>
            </a:r>
            <a:r>
              <a:rPr lang="en-US" sz="2000" b="1" dirty="0">
                <a:latin typeface="Consolas" pitchFamily="49" charset="0"/>
              </a:rPr>
              <a:t>, </a:t>
            </a:r>
            <a:r>
              <a:rPr lang="en-US" sz="2000" b="1" dirty="0" err="1">
                <a:latin typeface="Consolas" pitchFamily="49" charset="0"/>
              </a:rPr>
              <a:t>job_id</a:t>
            </a:r>
            <a:endParaRPr lang="en-US" sz="2000" b="1" dirty="0">
              <a:latin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</a:rPr>
              <a:t>	ORDER BY </a:t>
            </a:r>
            <a:r>
              <a:rPr lang="en-US" sz="2000" b="1" dirty="0" err="1">
                <a:latin typeface="Consolas" pitchFamily="49" charset="0"/>
              </a:rPr>
              <a:t>department_id</a:t>
            </a:r>
            <a:r>
              <a:rPr lang="en-US" sz="2000" b="1" dirty="0">
                <a:latin typeface="Consolas" pitchFamily="49" charset="0"/>
              </a:rPr>
              <a:t>;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201791" y="1348915"/>
            <a:ext cx="891540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kern="0" dirty="0"/>
              <a:t>Data can be aggregated by groups within groups. The GROUP BY clause can be applied across multiple columns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281" y="3780674"/>
            <a:ext cx="5877947" cy="248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94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D1A78D-E1AB-4253-A2A8-066E7458AC7F}"/>
              </a:ext>
            </a:extLst>
          </p:cNvPr>
          <p:cNvSpPr/>
          <p:nvPr/>
        </p:nvSpPr>
        <p:spPr>
          <a:xfrm>
            <a:off x="854111" y="1125283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Single-Row vs Group Functions</a:t>
            </a:r>
            <a:endParaRPr lang="en-GB" sz="2400" b="1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54111" y="2036711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Types of Group Functions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213B04-2C73-4734-97B6-5EA0E770F751}"/>
              </a:ext>
            </a:extLst>
          </p:cNvPr>
          <p:cNvSpPr/>
          <p:nvPr/>
        </p:nvSpPr>
        <p:spPr>
          <a:xfrm>
            <a:off x="854111" y="2948139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Creating Groups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SG" dirty="0"/>
              <a:t>Group Functions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425540-F171-4C54-9271-B999A0E552BD}"/>
              </a:ext>
            </a:extLst>
          </p:cNvPr>
          <p:cNvSpPr/>
          <p:nvPr/>
        </p:nvSpPr>
        <p:spPr>
          <a:xfrm>
            <a:off x="854111" y="3859567"/>
            <a:ext cx="10544895" cy="717983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Filtering Groups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213B04-2C73-4734-97B6-5EA0E770F751}"/>
              </a:ext>
            </a:extLst>
          </p:cNvPr>
          <p:cNvSpPr/>
          <p:nvPr/>
        </p:nvSpPr>
        <p:spPr>
          <a:xfrm>
            <a:off x="827294" y="4744445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Nesting Group Functions</a:t>
            </a:r>
          </a:p>
        </p:txBody>
      </p:sp>
    </p:spTree>
    <p:extLst>
      <p:ext uri="{BB962C8B-B14F-4D97-AF65-F5344CB8AC3E}">
        <p14:creationId xmlns:p14="http://schemas.microsoft.com/office/powerpoint/2010/main" val="5696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0980" y="590832"/>
            <a:ext cx="11002378" cy="584775"/>
          </a:xfrm>
        </p:spPr>
        <p:txBody>
          <a:bodyPr/>
          <a:lstStyle/>
          <a:p>
            <a:r>
              <a:rPr lang="en-SG" b="1" dirty="0">
                <a:cs typeface="Arial" panose="020B0604020202020204" pitchFamily="34" charset="0"/>
              </a:rPr>
              <a:t>Filtering groups of data</a:t>
            </a:r>
            <a:endParaRPr lang="en-GB" b="1" dirty="0"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0771" y="3235885"/>
            <a:ext cx="8614870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column, </a:t>
            </a:r>
            <a:r>
              <a:rPr lang="en-US" sz="2000" b="1" dirty="0" err="1">
                <a:latin typeface="Consolas" pitchFamily="49" charset="0"/>
              </a:rPr>
              <a:t>group_function</a:t>
            </a:r>
            <a:endParaRPr lang="en-US" sz="2000" b="1" dirty="0">
              <a:latin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</a:rPr>
              <a:t>	FROM tables</a:t>
            </a:r>
          </a:p>
          <a:p>
            <a:r>
              <a:rPr lang="en-US" sz="2000" b="1" dirty="0">
                <a:latin typeface="Consolas" pitchFamily="49" charset="0"/>
              </a:rPr>
              <a:t>	WHERE condition</a:t>
            </a:r>
          </a:p>
          <a:p>
            <a:r>
              <a:rPr lang="en-US" sz="2000" b="1" dirty="0">
                <a:latin typeface="Consolas" pitchFamily="49" charset="0"/>
              </a:rPr>
              <a:t>	GROUP BY column</a:t>
            </a:r>
          </a:p>
          <a:p>
            <a:r>
              <a:rPr lang="en-US" sz="2000" b="1" dirty="0">
                <a:latin typeface="Consolas" pitchFamily="49" charset="0"/>
              </a:rPr>
              <a:t>	HAVING condition</a:t>
            </a:r>
          </a:p>
          <a:p>
            <a:r>
              <a:rPr lang="en-US" sz="2000" b="1" dirty="0">
                <a:latin typeface="Consolas" pitchFamily="49" charset="0"/>
              </a:rPr>
              <a:t>	ORDER BY column(s);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1180771" y="1305499"/>
            <a:ext cx="8915400" cy="2077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kern="0" dirty="0"/>
              <a:t>Filter groups with the HAVING clause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800" b="0" kern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kern="0" dirty="0"/>
              <a:t>Oracle restricts groups as follows</a:t>
            </a:r>
          </a:p>
          <a:p>
            <a:r>
              <a:rPr lang="en-GB" sz="1800" b="0" kern="0" dirty="0"/>
              <a:t>		- Rows are grouped</a:t>
            </a:r>
          </a:p>
          <a:p>
            <a:r>
              <a:rPr lang="en-GB" sz="1800" b="0" kern="0" dirty="0"/>
              <a:t>		- The group function is applied</a:t>
            </a:r>
          </a:p>
          <a:p>
            <a:r>
              <a:rPr lang="en-GB" sz="1800" b="0" kern="0" dirty="0"/>
              <a:t>		- Groups matching the HAVING clause are displayed</a:t>
            </a:r>
          </a:p>
          <a:p>
            <a:endParaRPr lang="en-GB" b="0" kern="0" dirty="0"/>
          </a:p>
        </p:txBody>
      </p:sp>
      <p:sp>
        <p:nvSpPr>
          <p:cNvPr id="3" name="Rectangle 2"/>
          <p:cNvSpPr/>
          <p:nvPr/>
        </p:nvSpPr>
        <p:spPr>
          <a:xfrm>
            <a:off x="1692166" y="4519448"/>
            <a:ext cx="2343806" cy="2837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5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0980" y="590832"/>
            <a:ext cx="11002378" cy="584775"/>
          </a:xfrm>
        </p:spPr>
        <p:txBody>
          <a:bodyPr/>
          <a:lstStyle/>
          <a:p>
            <a:r>
              <a:rPr lang="en-SG" b="1" dirty="0">
                <a:cs typeface="Arial" panose="020B0604020202020204" pitchFamily="34" charset="0"/>
              </a:rPr>
              <a:t>Filtering groups of data</a:t>
            </a:r>
            <a:endParaRPr lang="en-GB" b="1" dirty="0"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01791" y="1899249"/>
            <a:ext cx="861487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</a:t>
            </a:r>
            <a:r>
              <a:rPr lang="en-US" sz="2000" b="1" dirty="0" err="1">
                <a:latin typeface="Consolas" pitchFamily="49" charset="0"/>
              </a:rPr>
              <a:t>job_id</a:t>
            </a:r>
            <a:r>
              <a:rPr lang="en-US" sz="2000" b="1" dirty="0">
                <a:latin typeface="Consolas" pitchFamily="49" charset="0"/>
              </a:rPr>
              <a:t>, MAX(salary)</a:t>
            </a:r>
          </a:p>
          <a:p>
            <a:r>
              <a:rPr lang="en-US" sz="2000" b="1" dirty="0">
                <a:latin typeface="Consolas" pitchFamily="49" charset="0"/>
              </a:rPr>
              <a:t>	FROM employees</a:t>
            </a:r>
          </a:p>
          <a:p>
            <a:r>
              <a:rPr lang="en-US" sz="2000" b="1" dirty="0">
                <a:latin typeface="Consolas" pitchFamily="49" charset="0"/>
              </a:rPr>
              <a:t>	GROUP BY </a:t>
            </a:r>
            <a:r>
              <a:rPr lang="en-US" sz="2000" b="1" dirty="0" err="1">
                <a:latin typeface="Consolas" pitchFamily="49" charset="0"/>
              </a:rPr>
              <a:t>job_id</a:t>
            </a:r>
            <a:endParaRPr lang="en-US" sz="2000" b="1" dirty="0">
              <a:latin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</a:rPr>
              <a:t>	HAVING MAX(salary) &gt; 10000;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201791" y="1291490"/>
            <a:ext cx="89154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kern="0" dirty="0"/>
              <a:t>Using the HAVING clause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91" y="3598674"/>
            <a:ext cx="2907754" cy="267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59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260000" y="1734837"/>
            <a:ext cx="10354378" cy="3200876"/>
          </a:xfrm>
        </p:spPr>
        <p:txBody>
          <a:bodyPr/>
          <a:lstStyle/>
          <a:p>
            <a:r>
              <a:rPr lang="en-GB" dirty="0"/>
              <a:t>Differentiate between single-row functions and group functions</a:t>
            </a:r>
          </a:p>
          <a:p>
            <a:endParaRPr lang="en-GB" dirty="0"/>
          </a:p>
          <a:p>
            <a:r>
              <a:rPr lang="en-GB" dirty="0"/>
              <a:t>Aggregate data with Group Functions</a:t>
            </a:r>
          </a:p>
          <a:p>
            <a:endParaRPr lang="en-GB" dirty="0"/>
          </a:p>
          <a:p>
            <a:r>
              <a:rPr lang="en-GB" dirty="0"/>
              <a:t>Break out aggregated data into separate groups</a:t>
            </a:r>
          </a:p>
          <a:p>
            <a:endParaRPr lang="en-GB" dirty="0"/>
          </a:p>
          <a:p>
            <a:r>
              <a:rPr lang="en-GB" dirty="0"/>
              <a:t>Include or exclude groups by using the having clause</a:t>
            </a:r>
          </a:p>
          <a:p>
            <a:endParaRPr lang="en-GB" dirty="0"/>
          </a:p>
          <a:p>
            <a:r>
              <a:rPr lang="en-GB" dirty="0"/>
              <a:t>Nest group functions inside one another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12000" y="1188000"/>
            <a:ext cx="11002378" cy="461665"/>
          </a:xfrm>
        </p:spPr>
        <p:txBody>
          <a:bodyPr/>
          <a:lstStyle/>
          <a:p>
            <a:r>
              <a:rPr lang="en-GB" dirty="0"/>
              <a:t>After completing this lesson you will be able to</a:t>
            </a:r>
          </a:p>
        </p:txBody>
      </p:sp>
    </p:spTree>
    <p:extLst>
      <p:ext uri="{BB962C8B-B14F-4D97-AF65-F5344CB8AC3E}">
        <p14:creationId xmlns:p14="http://schemas.microsoft.com/office/powerpoint/2010/main" val="387518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D1A78D-E1AB-4253-A2A8-066E7458AC7F}"/>
              </a:ext>
            </a:extLst>
          </p:cNvPr>
          <p:cNvSpPr/>
          <p:nvPr/>
        </p:nvSpPr>
        <p:spPr>
          <a:xfrm>
            <a:off x="854111" y="1125283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Single-Row vs Group Functions</a:t>
            </a:r>
            <a:endParaRPr lang="en-GB" sz="2400" b="1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54111" y="2036711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Types of Group Functions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213B04-2C73-4734-97B6-5EA0E770F751}"/>
              </a:ext>
            </a:extLst>
          </p:cNvPr>
          <p:cNvSpPr/>
          <p:nvPr/>
        </p:nvSpPr>
        <p:spPr>
          <a:xfrm>
            <a:off x="854111" y="2948139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Creating Groups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SG" dirty="0"/>
              <a:t>Group Functions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425540-F171-4C54-9271-B999A0E552BD}"/>
              </a:ext>
            </a:extLst>
          </p:cNvPr>
          <p:cNvSpPr/>
          <p:nvPr/>
        </p:nvSpPr>
        <p:spPr>
          <a:xfrm>
            <a:off x="854110" y="4786080"/>
            <a:ext cx="10544895" cy="717983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Nesting Group Functions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213B04-2C73-4734-97B6-5EA0E770F751}"/>
              </a:ext>
            </a:extLst>
          </p:cNvPr>
          <p:cNvSpPr/>
          <p:nvPr/>
        </p:nvSpPr>
        <p:spPr>
          <a:xfrm>
            <a:off x="854110" y="3887589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Filtering Groups</a:t>
            </a:r>
          </a:p>
        </p:txBody>
      </p:sp>
    </p:spTree>
    <p:extLst>
      <p:ext uri="{BB962C8B-B14F-4D97-AF65-F5344CB8AC3E}">
        <p14:creationId xmlns:p14="http://schemas.microsoft.com/office/powerpoint/2010/main" val="62085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0980" y="590832"/>
            <a:ext cx="11002378" cy="584775"/>
          </a:xfrm>
        </p:spPr>
        <p:txBody>
          <a:bodyPr/>
          <a:lstStyle/>
          <a:p>
            <a:r>
              <a:rPr lang="en-SG" b="1" dirty="0">
                <a:cs typeface="Arial" panose="020B0604020202020204" pitchFamily="34" charset="0"/>
              </a:rPr>
              <a:t>Filtering groups of data</a:t>
            </a:r>
            <a:endParaRPr lang="en-GB" b="1" dirty="0"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01791" y="2060831"/>
            <a:ext cx="8614870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MAX(AVG(salary))</a:t>
            </a:r>
          </a:p>
          <a:p>
            <a:r>
              <a:rPr lang="en-US" sz="2000" b="1" dirty="0">
                <a:latin typeface="Consolas" pitchFamily="49" charset="0"/>
              </a:rPr>
              <a:t>	FROM employees</a:t>
            </a:r>
          </a:p>
          <a:p>
            <a:r>
              <a:rPr lang="en-US" sz="2000" b="1" dirty="0">
                <a:latin typeface="Consolas" pitchFamily="49" charset="0"/>
              </a:rPr>
              <a:t>	GROUP BY </a:t>
            </a:r>
            <a:r>
              <a:rPr lang="en-US" sz="2000" b="1" dirty="0" err="1">
                <a:latin typeface="Consolas" pitchFamily="49" charset="0"/>
              </a:rPr>
              <a:t>job_id</a:t>
            </a:r>
            <a:r>
              <a:rPr lang="en-US" sz="2000" b="1" dirty="0">
                <a:latin typeface="Consolas" pitchFamily="49" charset="0"/>
              </a:rPr>
              <a:t>;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201791" y="1356685"/>
            <a:ext cx="89154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Display the largest average salary by </a:t>
            </a:r>
            <a:r>
              <a:rPr lang="en-GB" sz="1800" b="0" dirty="0" err="1"/>
              <a:t>job_id</a:t>
            </a:r>
            <a:r>
              <a:rPr lang="en-GB" sz="1800" b="0" dirty="0"/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91" y="3515291"/>
            <a:ext cx="2503868" cy="87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76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0980" y="590832"/>
            <a:ext cx="11002378" cy="584775"/>
          </a:xfrm>
        </p:spPr>
        <p:txBody>
          <a:bodyPr/>
          <a:lstStyle/>
          <a:p>
            <a:r>
              <a:rPr lang="en-SG" b="1" dirty="0">
                <a:cs typeface="Arial" panose="020B0604020202020204" pitchFamily="34" charset="0"/>
              </a:rPr>
              <a:t>Summary</a:t>
            </a:r>
            <a:endParaRPr lang="en-GB" b="1" dirty="0"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01791" y="1939042"/>
            <a:ext cx="8614870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cs typeface="Arial" panose="020B0604020202020204" pitchFamily="34" charset="0"/>
              </a:rPr>
              <a:t>SELECT </a:t>
            </a:r>
            <a:r>
              <a:rPr lang="en-US" sz="2000" b="1" dirty="0" err="1">
                <a:latin typeface="Consolas" panose="020B0609020204030204" pitchFamily="49" charset="0"/>
                <a:cs typeface="Arial" panose="020B0604020202020204" pitchFamily="34" charset="0"/>
              </a:rPr>
              <a:t>department_id</a:t>
            </a:r>
            <a:r>
              <a:rPr lang="en-US" sz="2000" b="1" dirty="0">
                <a:latin typeface="Consolas" panose="020B0609020204030204" pitchFamily="49" charset="0"/>
                <a:cs typeface="Arial" panose="020B0604020202020204" pitchFamily="34" charset="0"/>
              </a:rPr>
              <a:t>, MAX(salary)</a:t>
            </a:r>
          </a:p>
          <a:p>
            <a:r>
              <a:rPr lang="en-US" sz="2000" b="1" dirty="0">
                <a:latin typeface="Consolas" panose="020B0609020204030204" pitchFamily="49" charset="0"/>
                <a:cs typeface="Arial" panose="020B0604020202020204" pitchFamily="34" charset="0"/>
              </a:rPr>
              <a:t>        FROM employees</a:t>
            </a:r>
          </a:p>
          <a:p>
            <a:r>
              <a:rPr lang="en-US" sz="2000" b="1" dirty="0">
                <a:latin typeface="Consolas" panose="020B0609020204030204" pitchFamily="49" charset="0"/>
                <a:cs typeface="Arial" panose="020B0604020202020204" pitchFamily="34" charset="0"/>
              </a:rPr>
              <a:t>        WHERE </a:t>
            </a:r>
            <a:r>
              <a:rPr lang="en-US" sz="2000" b="1" dirty="0" err="1">
                <a:latin typeface="Consolas" panose="020B0609020204030204" pitchFamily="49" charset="0"/>
                <a:cs typeface="Arial" panose="020B0604020202020204" pitchFamily="34" charset="0"/>
              </a:rPr>
              <a:t>commission_pct</a:t>
            </a:r>
            <a:r>
              <a:rPr lang="en-US" sz="2000" b="1" dirty="0">
                <a:latin typeface="Consolas" panose="020B0609020204030204" pitchFamily="49" charset="0"/>
                <a:cs typeface="Arial" panose="020B0604020202020204" pitchFamily="34" charset="0"/>
              </a:rPr>
              <a:t> IS NULL</a:t>
            </a:r>
          </a:p>
          <a:p>
            <a:r>
              <a:rPr lang="en-US" sz="2000" b="1" dirty="0">
                <a:latin typeface="Consolas" panose="020B0609020204030204" pitchFamily="49" charset="0"/>
                <a:cs typeface="Arial" panose="020B0604020202020204" pitchFamily="34" charset="0"/>
              </a:rPr>
              <a:t>        GROUP BY  </a:t>
            </a:r>
            <a:r>
              <a:rPr lang="en-US" sz="2000" b="1" dirty="0" err="1">
                <a:latin typeface="Consolas" panose="020B0609020204030204" pitchFamily="49" charset="0"/>
                <a:cs typeface="Arial" panose="020B0604020202020204" pitchFamily="34" charset="0"/>
              </a:rPr>
              <a:t>department_id</a:t>
            </a:r>
            <a:endParaRPr lang="en-US" sz="2000" b="1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Consolas" panose="020B0609020204030204" pitchFamily="49" charset="0"/>
                <a:cs typeface="Arial" panose="020B0604020202020204" pitchFamily="34" charset="0"/>
              </a:rPr>
              <a:t>        HAVING MAX(salary) &gt;= 10000</a:t>
            </a:r>
          </a:p>
          <a:p>
            <a:r>
              <a:rPr lang="en-US" sz="2000" b="1" dirty="0">
                <a:latin typeface="Consolas" panose="020B0609020204030204" pitchFamily="49" charset="0"/>
                <a:cs typeface="Arial" panose="020B0604020202020204" pitchFamily="34" charset="0"/>
              </a:rPr>
              <a:t>        ORDER BY 1;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201791" y="1348915"/>
            <a:ext cx="918243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00" b="0" dirty="0"/>
              <a:t>You have now learned all six basic clauses used in SELECT statements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91" y="4141364"/>
            <a:ext cx="3174807" cy="215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09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000" y="360000"/>
            <a:ext cx="7680662" cy="584775"/>
          </a:xfrm>
        </p:spPr>
        <p:txBody>
          <a:bodyPr/>
          <a:lstStyle/>
          <a:p>
            <a:r>
              <a:rPr lang="en-GB" b="1" dirty="0">
                <a:cs typeface="Arial" panose="020B0604020202020204" pitchFamily="34" charset="0"/>
              </a:rPr>
              <a:t>Qui</a:t>
            </a:r>
            <a:r>
              <a:rPr lang="en-GB" dirty="0"/>
              <a:t>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260000" y="1734837"/>
            <a:ext cx="10354378" cy="306237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sz="2400" dirty="0"/>
              <a:t>Group functions return as many output rows as input rows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When selecting columns next to group functions, the GROUP BY clause is optional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The HAVING clause restricts which groups will be displayed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Group functions can be nested inside other group functions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The HAVING clause serves the same purpose as the WHERE clause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Group functions include nulls in their calculations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260000" y="1108973"/>
            <a:ext cx="7060553" cy="461665"/>
          </a:xfrm>
        </p:spPr>
        <p:txBody>
          <a:bodyPr/>
          <a:lstStyle/>
          <a:p>
            <a:r>
              <a:rPr lang="en-GB" dirty="0"/>
              <a:t>True or False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6484B82-33D4-4A89-8EF4-05CFD91085FC}"/>
              </a:ext>
            </a:extLst>
          </p:cNvPr>
          <p:cNvGrpSpPr>
            <a:grpSpLocks noChangeAspect="1"/>
          </p:cNvGrpSpPr>
          <p:nvPr/>
        </p:nvGrpSpPr>
        <p:grpSpPr>
          <a:xfrm>
            <a:off x="8923282" y="455333"/>
            <a:ext cx="979922" cy="1115305"/>
            <a:chOff x="4157663" y="1806575"/>
            <a:chExt cx="482600" cy="549275"/>
          </a:xfrm>
        </p:grpSpPr>
        <p:sp>
          <p:nvSpPr>
            <p:cNvPr id="6" name="Freeform 71">
              <a:extLst>
                <a:ext uri="{FF2B5EF4-FFF2-40B4-BE49-F238E27FC236}">
                  <a16:creationId xmlns:a16="http://schemas.microsoft.com/office/drawing/2014/main" id="{BA6ADF02-0C72-48F7-B271-95490777A9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1806575"/>
              <a:ext cx="482600" cy="549275"/>
            </a:xfrm>
            <a:custGeom>
              <a:avLst/>
              <a:gdLst>
                <a:gd name="T0" fmla="*/ 875 w 912"/>
                <a:gd name="T1" fmla="*/ 1023 h 1037"/>
                <a:gd name="T2" fmla="*/ 850 w 912"/>
                <a:gd name="T3" fmla="*/ 1037 h 1037"/>
                <a:gd name="T4" fmla="*/ 820 w 912"/>
                <a:gd name="T5" fmla="*/ 1004 h 1037"/>
                <a:gd name="T6" fmla="*/ 749 w 912"/>
                <a:gd name="T7" fmla="*/ 870 h 1037"/>
                <a:gd name="T8" fmla="*/ 732 w 912"/>
                <a:gd name="T9" fmla="*/ 746 h 1037"/>
                <a:gd name="T10" fmla="*/ 807 w 912"/>
                <a:gd name="T11" fmla="*/ 569 h 1037"/>
                <a:gd name="T12" fmla="*/ 862 w 912"/>
                <a:gd name="T13" fmla="*/ 387 h 1037"/>
                <a:gd name="T14" fmla="*/ 855 w 912"/>
                <a:gd name="T15" fmla="*/ 289 h 1037"/>
                <a:gd name="T16" fmla="*/ 810 w 912"/>
                <a:gd name="T17" fmla="*/ 188 h 1037"/>
                <a:gd name="T18" fmla="*/ 731 w 912"/>
                <a:gd name="T19" fmla="*/ 112 h 1037"/>
                <a:gd name="T20" fmla="*/ 629 w 912"/>
                <a:gd name="T21" fmla="*/ 65 h 1037"/>
                <a:gd name="T22" fmla="*/ 512 w 912"/>
                <a:gd name="T23" fmla="*/ 49 h 1037"/>
                <a:gd name="T24" fmla="*/ 396 w 912"/>
                <a:gd name="T25" fmla="*/ 68 h 1037"/>
                <a:gd name="T26" fmla="*/ 275 w 912"/>
                <a:gd name="T27" fmla="*/ 135 h 1037"/>
                <a:gd name="T28" fmla="*/ 200 w 912"/>
                <a:gd name="T29" fmla="*/ 214 h 1037"/>
                <a:gd name="T30" fmla="*/ 152 w 912"/>
                <a:gd name="T31" fmla="*/ 315 h 1037"/>
                <a:gd name="T32" fmla="*/ 148 w 912"/>
                <a:gd name="T33" fmla="*/ 406 h 1037"/>
                <a:gd name="T34" fmla="*/ 111 w 912"/>
                <a:gd name="T35" fmla="*/ 510 h 1037"/>
                <a:gd name="T36" fmla="*/ 55 w 912"/>
                <a:gd name="T37" fmla="*/ 635 h 1037"/>
                <a:gd name="T38" fmla="*/ 127 w 912"/>
                <a:gd name="T39" fmla="*/ 656 h 1037"/>
                <a:gd name="T40" fmla="*/ 136 w 912"/>
                <a:gd name="T41" fmla="*/ 685 h 1037"/>
                <a:gd name="T42" fmla="*/ 159 w 912"/>
                <a:gd name="T43" fmla="*/ 725 h 1037"/>
                <a:gd name="T44" fmla="*/ 182 w 912"/>
                <a:gd name="T45" fmla="*/ 745 h 1037"/>
                <a:gd name="T46" fmla="*/ 171 w 912"/>
                <a:gd name="T47" fmla="*/ 769 h 1037"/>
                <a:gd name="T48" fmla="*/ 127 w 912"/>
                <a:gd name="T49" fmla="*/ 770 h 1037"/>
                <a:gd name="T50" fmla="*/ 143 w 912"/>
                <a:gd name="T51" fmla="*/ 838 h 1037"/>
                <a:gd name="T52" fmla="*/ 143 w 912"/>
                <a:gd name="T53" fmla="*/ 880 h 1037"/>
                <a:gd name="T54" fmla="*/ 216 w 912"/>
                <a:gd name="T55" fmla="*/ 914 h 1037"/>
                <a:gd name="T56" fmla="*/ 341 w 912"/>
                <a:gd name="T57" fmla="*/ 933 h 1037"/>
                <a:gd name="T58" fmla="*/ 409 w 912"/>
                <a:gd name="T59" fmla="*/ 976 h 1037"/>
                <a:gd name="T60" fmla="*/ 425 w 912"/>
                <a:gd name="T61" fmla="*/ 1021 h 1037"/>
                <a:gd name="T62" fmla="*/ 403 w 912"/>
                <a:gd name="T63" fmla="*/ 1037 h 1037"/>
                <a:gd name="T64" fmla="*/ 381 w 912"/>
                <a:gd name="T65" fmla="*/ 1022 h 1037"/>
                <a:gd name="T66" fmla="*/ 336 w 912"/>
                <a:gd name="T67" fmla="*/ 983 h 1037"/>
                <a:gd name="T68" fmla="*/ 236 w 912"/>
                <a:gd name="T69" fmla="*/ 967 h 1037"/>
                <a:gd name="T70" fmla="*/ 129 w 912"/>
                <a:gd name="T71" fmla="*/ 934 h 1037"/>
                <a:gd name="T72" fmla="*/ 99 w 912"/>
                <a:gd name="T73" fmla="*/ 901 h 1037"/>
                <a:gd name="T74" fmla="*/ 92 w 912"/>
                <a:gd name="T75" fmla="*/ 847 h 1037"/>
                <a:gd name="T76" fmla="*/ 87 w 912"/>
                <a:gd name="T77" fmla="*/ 804 h 1037"/>
                <a:gd name="T78" fmla="*/ 64 w 912"/>
                <a:gd name="T79" fmla="*/ 773 h 1037"/>
                <a:gd name="T80" fmla="*/ 65 w 912"/>
                <a:gd name="T81" fmla="*/ 747 h 1037"/>
                <a:gd name="T82" fmla="*/ 79 w 912"/>
                <a:gd name="T83" fmla="*/ 691 h 1037"/>
                <a:gd name="T84" fmla="*/ 6 w 912"/>
                <a:gd name="T85" fmla="*/ 654 h 1037"/>
                <a:gd name="T86" fmla="*/ 33 w 912"/>
                <a:gd name="T87" fmla="*/ 555 h 1037"/>
                <a:gd name="T88" fmla="*/ 100 w 912"/>
                <a:gd name="T89" fmla="*/ 415 h 1037"/>
                <a:gd name="T90" fmla="*/ 108 w 912"/>
                <a:gd name="T91" fmla="*/ 289 h 1037"/>
                <a:gd name="T92" fmla="*/ 171 w 912"/>
                <a:gd name="T93" fmla="*/ 171 h 1037"/>
                <a:gd name="T94" fmla="*/ 263 w 912"/>
                <a:gd name="T95" fmla="*/ 83 h 1037"/>
                <a:gd name="T96" fmla="*/ 403 w 912"/>
                <a:gd name="T97" fmla="*/ 15 h 1037"/>
                <a:gd name="T98" fmla="*/ 531 w 912"/>
                <a:gd name="T99" fmla="*/ 0 h 1037"/>
                <a:gd name="T100" fmla="*/ 663 w 912"/>
                <a:gd name="T101" fmla="*/ 25 h 1037"/>
                <a:gd name="T102" fmla="*/ 777 w 912"/>
                <a:gd name="T103" fmla="*/ 86 h 1037"/>
                <a:gd name="T104" fmla="*/ 862 w 912"/>
                <a:gd name="T105" fmla="*/ 177 h 1037"/>
                <a:gd name="T106" fmla="*/ 907 w 912"/>
                <a:gd name="T107" fmla="*/ 298 h 1037"/>
                <a:gd name="T108" fmla="*/ 907 w 912"/>
                <a:gd name="T109" fmla="*/ 421 h 1037"/>
                <a:gd name="T110" fmla="*/ 832 w 912"/>
                <a:gd name="T111" fmla="*/ 629 h 1037"/>
                <a:gd name="T112" fmla="*/ 778 w 912"/>
                <a:gd name="T113" fmla="*/ 769 h 1037"/>
                <a:gd name="T114" fmla="*/ 804 w 912"/>
                <a:gd name="T115" fmla="*/ 874 h 1037"/>
                <a:gd name="T116" fmla="*/ 874 w 912"/>
                <a:gd name="T117" fmla="*/ 1000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2" h="1037">
                  <a:moveTo>
                    <a:pt x="874" y="1000"/>
                  </a:moveTo>
                  <a:lnTo>
                    <a:pt x="874" y="1000"/>
                  </a:lnTo>
                  <a:lnTo>
                    <a:pt x="876" y="1004"/>
                  </a:lnTo>
                  <a:lnTo>
                    <a:pt x="877" y="1009"/>
                  </a:lnTo>
                  <a:lnTo>
                    <a:pt x="877" y="1014"/>
                  </a:lnTo>
                  <a:lnTo>
                    <a:pt x="876" y="1018"/>
                  </a:lnTo>
                  <a:lnTo>
                    <a:pt x="875" y="1023"/>
                  </a:lnTo>
                  <a:lnTo>
                    <a:pt x="872" y="1026"/>
                  </a:lnTo>
                  <a:lnTo>
                    <a:pt x="869" y="1031"/>
                  </a:lnTo>
                  <a:lnTo>
                    <a:pt x="865" y="1034"/>
                  </a:lnTo>
                  <a:lnTo>
                    <a:pt x="865" y="1034"/>
                  </a:lnTo>
                  <a:lnTo>
                    <a:pt x="861" y="1036"/>
                  </a:lnTo>
                  <a:lnTo>
                    <a:pt x="855" y="1037"/>
                  </a:lnTo>
                  <a:lnTo>
                    <a:pt x="850" y="1037"/>
                  </a:lnTo>
                  <a:lnTo>
                    <a:pt x="846" y="1036"/>
                  </a:lnTo>
                  <a:lnTo>
                    <a:pt x="842" y="1034"/>
                  </a:lnTo>
                  <a:lnTo>
                    <a:pt x="838" y="1032"/>
                  </a:lnTo>
                  <a:lnTo>
                    <a:pt x="834" y="1027"/>
                  </a:lnTo>
                  <a:lnTo>
                    <a:pt x="831" y="1023"/>
                  </a:lnTo>
                  <a:lnTo>
                    <a:pt x="831" y="1023"/>
                  </a:lnTo>
                  <a:lnTo>
                    <a:pt x="820" y="1004"/>
                  </a:lnTo>
                  <a:lnTo>
                    <a:pt x="820" y="1004"/>
                  </a:lnTo>
                  <a:lnTo>
                    <a:pt x="806" y="981"/>
                  </a:lnTo>
                  <a:lnTo>
                    <a:pt x="789" y="953"/>
                  </a:lnTo>
                  <a:lnTo>
                    <a:pt x="772" y="921"/>
                  </a:lnTo>
                  <a:lnTo>
                    <a:pt x="764" y="904"/>
                  </a:lnTo>
                  <a:lnTo>
                    <a:pt x="756" y="887"/>
                  </a:lnTo>
                  <a:lnTo>
                    <a:pt x="749" y="870"/>
                  </a:lnTo>
                  <a:lnTo>
                    <a:pt x="743" y="851"/>
                  </a:lnTo>
                  <a:lnTo>
                    <a:pt x="738" y="833"/>
                  </a:lnTo>
                  <a:lnTo>
                    <a:pt x="733" y="815"/>
                  </a:lnTo>
                  <a:lnTo>
                    <a:pt x="731" y="798"/>
                  </a:lnTo>
                  <a:lnTo>
                    <a:pt x="729" y="779"/>
                  </a:lnTo>
                  <a:lnTo>
                    <a:pt x="730" y="763"/>
                  </a:lnTo>
                  <a:lnTo>
                    <a:pt x="732" y="746"/>
                  </a:lnTo>
                  <a:lnTo>
                    <a:pt x="732" y="746"/>
                  </a:lnTo>
                  <a:lnTo>
                    <a:pt x="738" y="724"/>
                  </a:lnTo>
                  <a:lnTo>
                    <a:pt x="745" y="702"/>
                  </a:lnTo>
                  <a:lnTo>
                    <a:pt x="754" y="679"/>
                  </a:lnTo>
                  <a:lnTo>
                    <a:pt x="763" y="658"/>
                  </a:lnTo>
                  <a:lnTo>
                    <a:pt x="785" y="613"/>
                  </a:lnTo>
                  <a:lnTo>
                    <a:pt x="807" y="569"/>
                  </a:lnTo>
                  <a:lnTo>
                    <a:pt x="818" y="546"/>
                  </a:lnTo>
                  <a:lnTo>
                    <a:pt x="828" y="522"/>
                  </a:lnTo>
                  <a:lnTo>
                    <a:pt x="838" y="497"/>
                  </a:lnTo>
                  <a:lnTo>
                    <a:pt x="846" y="472"/>
                  </a:lnTo>
                  <a:lnTo>
                    <a:pt x="853" y="444"/>
                  </a:lnTo>
                  <a:lnTo>
                    <a:pt x="859" y="417"/>
                  </a:lnTo>
                  <a:lnTo>
                    <a:pt x="862" y="387"/>
                  </a:lnTo>
                  <a:lnTo>
                    <a:pt x="863" y="372"/>
                  </a:lnTo>
                  <a:lnTo>
                    <a:pt x="864" y="356"/>
                  </a:lnTo>
                  <a:lnTo>
                    <a:pt x="864" y="356"/>
                  </a:lnTo>
                  <a:lnTo>
                    <a:pt x="863" y="338"/>
                  </a:lnTo>
                  <a:lnTo>
                    <a:pt x="862" y="321"/>
                  </a:lnTo>
                  <a:lnTo>
                    <a:pt x="859" y="305"/>
                  </a:lnTo>
                  <a:lnTo>
                    <a:pt x="855" y="289"/>
                  </a:lnTo>
                  <a:lnTo>
                    <a:pt x="851" y="272"/>
                  </a:lnTo>
                  <a:lnTo>
                    <a:pt x="846" y="257"/>
                  </a:lnTo>
                  <a:lnTo>
                    <a:pt x="840" y="243"/>
                  </a:lnTo>
                  <a:lnTo>
                    <a:pt x="834" y="228"/>
                  </a:lnTo>
                  <a:lnTo>
                    <a:pt x="827" y="215"/>
                  </a:lnTo>
                  <a:lnTo>
                    <a:pt x="819" y="201"/>
                  </a:lnTo>
                  <a:lnTo>
                    <a:pt x="810" y="188"/>
                  </a:lnTo>
                  <a:lnTo>
                    <a:pt x="801" y="176"/>
                  </a:lnTo>
                  <a:lnTo>
                    <a:pt x="791" y="164"/>
                  </a:lnTo>
                  <a:lnTo>
                    <a:pt x="780" y="153"/>
                  </a:lnTo>
                  <a:lnTo>
                    <a:pt x="768" y="142"/>
                  </a:lnTo>
                  <a:lnTo>
                    <a:pt x="756" y="132"/>
                  </a:lnTo>
                  <a:lnTo>
                    <a:pt x="744" y="121"/>
                  </a:lnTo>
                  <a:lnTo>
                    <a:pt x="731" y="112"/>
                  </a:lnTo>
                  <a:lnTo>
                    <a:pt x="718" y="104"/>
                  </a:lnTo>
                  <a:lnTo>
                    <a:pt x="704" y="96"/>
                  </a:lnTo>
                  <a:lnTo>
                    <a:pt x="689" y="89"/>
                  </a:lnTo>
                  <a:lnTo>
                    <a:pt x="674" y="82"/>
                  </a:lnTo>
                  <a:lnTo>
                    <a:pt x="660" y="76"/>
                  </a:lnTo>
                  <a:lnTo>
                    <a:pt x="644" y="70"/>
                  </a:lnTo>
                  <a:lnTo>
                    <a:pt x="629" y="65"/>
                  </a:lnTo>
                  <a:lnTo>
                    <a:pt x="612" y="61"/>
                  </a:lnTo>
                  <a:lnTo>
                    <a:pt x="596" y="57"/>
                  </a:lnTo>
                  <a:lnTo>
                    <a:pt x="580" y="54"/>
                  </a:lnTo>
                  <a:lnTo>
                    <a:pt x="563" y="52"/>
                  </a:lnTo>
                  <a:lnTo>
                    <a:pt x="547" y="50"/>
                  </a:lnTo>
                  <a:lnTo>
                    <a:pt x="529" y="49"/>
                  </a:lnTo>
                  <a:lnTo>
                    <a:pt x="512" y="49"/>
                  </a:lnTo>
                  <a:lnTo>
                    <a:pt x="512" y="49"/>
                  </a:lnTo>
                  <a:lnTo>
                    <a:pt x="493" y="50"/>
                  </a:lnTo>
                  <a:lnTo>
                    <a:pt x="473" y="51"/>
                  </a:lnTo>
                  <a:lnTo>
                    <a:pt x="454" y="54"/>
                  </a:lnTo>
                  <a:lnTo>
                    <a:pt x="434" y="58"/>
                  </a:lnTo>
                  <a:lnTo>
                    <a:pt x="415" y="63"/>
                  </a:lnTo>
                  <a:lnTo>
                    <a:pt x="396" y="68"/>
                  </a:lnTo>
                  <a:lnTo>
                    <a:pt x="378" y="75"/>
                  </a:lnTo>
                  <a:lnTo>
                    <a:pt x="359" y="83"/>
                  </a:lnTo>
                  <a:lnTo>
                    <a:pt x="342" y="92"/>
                  </a:lnTo>
                  <a:lnTo>
                    <a:pt x="325" y="101"/>
                  </a:lnTo>
                  <a:lnTo>
                    <a:pt x="308" y="111"/>
                  </a:lnTo>
                  <a:lnTo>
                    <a:pt x="291" y="122"/>
                  </a:lnTo>
                  <a:lnTo>
                    <a:pt x="275" y="135"/>
                  </a:lnTo>
                  <a:lnTo>
                    <a:pt x="260" y="147"/>
                  </a:lnTo>
                  <a:lnTo>
                    <a:pt x="246" y="161"/>
                  </a:lnTo>
                  <a:lnTo>
                    <a:pt x="232" y="174"/>
                  </a:lnTo>
                  <a:lnTo>
                    <a:pt x="232" y="174"/>
                  </a:lnTo>
                  <a:lnTo>
                    <a:pt x="221" y="187"/>
                  </a:lnTo>
                  <a:lnTo>
                    <a:pt x="210" y="200"/>
                  </a:lnTo>
                  <a:lnTo>
                    <a:pt x="200" y="214"/>
                  </a:lnTo>
                  <a:lnTo>
                    <a:pt x="191" y="227"/>
                  </a:lnTo>
                  <a:lnTo>
                    <a:pt x="182" y="241"/>
                  </a:lnTo>
                  <a:lnTo>
                    <a:pt x="174" y="255"/>
                  </a:lnTo>
                  <a:lnTo>
                    <a:pt x="167" y="270"/>
                  </a:lnTo>
                  <a:lnTo>
                    <a:pt x="161" y="284"/>
                  </a:lnTo>
                  <a:lnTo>
                    <a:pt x="156" y="300"/>
                  </a:lnTo>
                  <a:lnTo>
                    <a:pt x="152" y="315"/>
                  </a:lnTo>
                  <a:lnTo>
                    <a:pt x="148" y="330"/>
                  </a:lnTo>
                  <a:lnTo>
                    <a:pt x="146" y="345"/>
                  </a:lnTo>
                  <a:lnTo>
                    <a:pt x="145" y="360"/>
                  </a:lnTo>
                  <a:lnTo>
                    <a:pt x="145" y="376"/>
                  </a:lnTo>
                  <a:lnTo>
                    <a:pt x="146" y="391"/>
                  </a:lnTo>
                  <a:lnTo>
                    <a:pt x="148" y="406"/>
                  </a:lnTo>
                  <a:lnTo>
                    <a:pt x="148" y="406"/>
                  </a:lnTo>
                  <a:lnTo>
                    <a:pt x="149" y="412"/>
                  </a:lnTo>
                  <a:lnTo>
                    <a:pt x="148" y="420"/>
                  </a:lnTo>
                  <a:lnTo>
                    <a:pt x="146" y="428"/>
                  </a:lnTo>
                  <a:lnTo>
                    <a:pt x="144" y="438"/>
                  </a:lnTo>
                  <a:lnTo>
                    <a:pt x="136" y="460"/>
                  </a:lnTo>
                  <a:lnTo>
                    <a:pt x="124" y="484"/>
                  </a:lnTo>
                  <a:lnTo>
                    <a:pt x="111" y="510"/>
                  </a:lnTo>
                  <a:lnTo>
                    <a:pt x="97" y="538"/>
                  </a:lnTo>
                  <a:lnTo>
                    <a:pt x="68" y="593"/>
                  </a:lnTo>
                  <a:lnTo>
                    <a:pt x="47" y="629"/>
                  </a:lnTo>
                  <a:lnTo>
                    <a:pt x="47" y="629"/>
                  </a:lnTo>
                  <a:lnTo>
                    <a:pt x="48" y="631"/>
                  </a:lnTo>
                  <a:lnTo>
                    <a:pt x="49" y="632"/>
                  </a:lnTo>
                  <a:lnTo>
                    <a:pt x="55" y="635"/>
                  </a:lnTo>
                  <a:lnTo>
                    <a:pt x="63" y="637"/>
                  </a:lnTo>
                  <a:lnTo>
                    <a:pt x="63" y="637"/>
                  </a:lnTo>
                  <a:lnTo>
                    <a:pt x="92" y="645"/>
                  </a:lnTo>
                  <a:lnTo>
                    <a:pt x="118" y="652"/>
                  </a:lnTo>
                  <a:lnTo>
                    <a:pt x="118" y="652"/>
                  </a:lnTo>
                  <a:lnTo>
                    <a:pt x="123" y="653"/>
                  </a:lnTo>
                  <a:lnTo>
                    <a:pt x="127" y="656"/>
                  </a:lnTo>
                  <a:lnTo>
                    <a:pt x="132" y="660"/>
                  </a:lnTo>
                  <a:lnTo>
                    <a:pt x="135" y="664"/>
                  </a:lnTo>
                  <a:lnTo>
                    <a:pt x="137" y="669"/>
                  </a:lnTo>
                  <a:lnTo>
                    <a:pt x="137" y="674"/>
                  </a:lnTo>
                  <a:lnTo>
                    <a:pt x="137" y="679"/>
                  </a:lnTo>
                  <a:lnTo>
                    <a:pt x="136" y="685"/>
                  </a:lnTo>
                  <a:lnTo>
                    <a:pt x="136" y="685"/>
                  </a:lnTo>
                  <a:lnTo>
                    <a:pt x="128" y="703"/>
                  </a:lnTo>
                  <a:lnTo>
                    <a:pt x="120" y="719"/>
                  </a:lnTo>
                  <a:lnTo>
                    <a:pt x="120" y="719"/>
                  </a:lnTo>
                  <a:lnTo>
                    <a:pt x="141" y="723"/>
                  </a:lnTo>
                  <a:lnTo>
                    <a:pt x="150" y="725"/>
                  </a:lnTo>
                  <a:lnTo>
                    <a:pt x="159" y="725"/>
                  </a:lnTo>
                  <a:lnTo>
                    <a:pt x="159" y="725"/>
                  </a:lnTo>
                  <a:lnTo>
                    <a:pt x="164" y="726"/>
                  </a:lnTo>
                  <a:lnTo>
                    <a:pt x="168" y="727"/>
                  </a:lnTo>
                  <a:lnTo>
                    <a:pt x="172" y="730"/>
                  </a:lnTo>
                  <a:lnTo>
                    <a:pt x="176" y="733"/>
                  </a:lnTo>
                  <a:lnTo>
                    <a:pt x="178" y="736"/>
                  </a:lnTo>
                  <a:lnTo>
                    <a:pt x="180" y="740"/>
                  </a:lnTo>
                  <a:lnTo>
                    <a:pt x="182" y="745"/>
                  </a:lnTo>
                  <a:lnTo>
                    <a:pt x="182" y="750"/>
                  </a:lnTo>
                  <a:lnTo>
                    <a:pt x="182" y="750"/>
                  </a:lnTo>
                  <a:lnTo>
                    <a:pt x="182" y="754"/>
                  </a:lnTo>
                  <a:lnTo>
                    <a:pt x="180" y="759"/>
                  </a:lnTo>
                  <a:lnTo>
                    <a:pt x="178" y="763"/>
                  </a:lnTo>
                  <a:lnTo>
                    <a:pt x="175" y="766"/>
                  </a:lnTo>
                  <a:lnTo>
                    <a:pt x="171" y="769"/>
                  </a:lnTo>
                  <a:lnTo>
                    <a:pt x="167" y="771"/>
                  </a:lnTo>
                  <a:lnTo>
                    <a:pt x="162" y="773"/>
                  </a:lnTo>
                  <a:lnTo>
                    <a:pt x="158" y="773"/>
                  </a:lnTo>
                  <a:lnTo>
                    <a:pt x="158" y="773"/>
                  </a:lnTo>
                  <a:lnTo>
                    <a:pt x="144" y="772"/>
                  </a:lnTo>
                  <a:lnTo>
                    <a:pt x="127" y="770"/>
                  </a:lnTo>
                  <a:lnTo>
                    <a:pt x="127" y="770"/>
                  </a:lnTo>
                  <a:lnTo>
                    <a:pt x="136" y="776"/>
                  </a:lnTo>
                  <a:lnTo>
                    <a:pt x="141" y="785"/>
                  </a:lnTo>
                  <a:lnTo>
                    <a:pt x="145" y="792"/>
                  </a:lnTo>
                  <a:lnTo>
                    <a:pt x="146" y="801"/>
                  </a:lnTo>
                  <a:lnTo>
                    <a:pt x="147" y="810"/>
                  </a:lnTo>
                  <a:lnTo>
                    <a:pt x="146" y="819"/>
                  </a:lnTo>
                  <a:lnTo>
                    <a:pt x="143" y="838"/>
                  </a:lnTo>
                  <a:lnTo>
                    <a:pt x="143" y="838"/>
                  </a:lnTo>
                  <a:lnTo>
                    <a:pt x="141" y="848"/>
                  </a:lnTo>
                  <a:lnTo>
                    <a:pt x="140" y="859"/>
                  </a:lnTo>
                  <a:lnTo>
                    <a:pt x="141" y="870"/>
                  </a:lnTo>
                  <a:lnTo>
                    <a:pt x="142" y="875"/>
                  </a:lnTo>
                  <a:lnTo>
                    <a:pt x="143" y="880"/>
                  </a:lnTo>
                  <a:lnTo>
                    <a:pt x="143" y="880"/>
                  </a:lnTo>
                  <a:lnTo>
                    <a:pt x="146" y="885"/>
                  </a:lnTo>
                  <a:lnTo>
                    <a:pt x="151" y="890"/>
                  </a:lnTo>
                  <a:lnTo>
                    <a:pt x="156" y="894"/>
                  </a:lnTo>
                  <a:lnTo>
                    <a:pt x="163" y="898"/>
                  </a:lnTo>
                  <a:lnTo>
                    <a:pt x="178" y="904"/>
                  </a:lnTo>
                  <a:lnTo>
                    <a:pt x="196" y="909"/>
                  </a:lnTo>
                  <a:lnTo>
                    <a:pt x="216" y="914"/>
                  </a:lnTo>
                  <a:lnTo>
                    <a:pt x="235" y="917"/>
                  </a:lnTo>
                  <a:lnTo>
                    <a:pt x="268" y="924"/>
                  </a:lnTo>
                  <a:lnTo>
                    <a:pt x="268" y="924"/>
                  </a:lnTo>
                  <a:lnTo>
                    <a:pt x="288" y="927"/>
                  </a:lnTo>
                  <a:lnTo>
                    <a:pt x="309" y="929"/>
                  </a:lnTo>
                  <a:lnTo>
                    <a:pt x="330" y="931"/>
                  </a:lnTo>
                  <a:lnTo>
                    <a:pt x="341" y="933"/>
                  </a:lnTo>
                  <a:lnTo>
                    <a:pt x="351" y="936"/>
                  </a:lnTo>
                  <a:lnTo>
                    <a:pt x="361" y="939"/>
                  </a:lnTo>
                  <a:lnTo>
                    <a:pt x="371" y="943"/>
                  </a:lnTo>
                  <a:lnTo>
                    <a:pt x="382" y="950"/>
                  </a:lnTo>
                  <a:lnTo>
                    <a:pt x="392" y="957"/>
                  </a:lnTo>
                  <a:lnTo>
                    <a:pt x="401" y="965"/>
                  </a:lnTo>
                  <a:lnTo>
                    <a:pt x="409" y="976"/>
                  </a:lnTo>
                  <a:lnTo>
                    <a:pt x="417" y="988"/>
                  </a:lnTo>
                  <a:lnTo>
                    <a:pt x="424" y="1002"/>
                  </a:lnTo>
                  <a:lnTo>
                    <a:pt x="424" y="1002"/>
                  </a:lnTo>
                  <a:lnTo>
                    <a:pt x="426" y="1007"/>
                  </a:lnTo>
                  <a:lnTo>
                    <a:pt x="426" y="1012"/>
                  </a:lnTo>
                  <a:lnTo>
                    <a:pt x="426" y="1016"/>
                  </a:lnTo>
                  <a:lnTo>
                    <a:pt x="425" y="1021"/>
                  </a:lnTo>
                  <a:lnTo>
                    <a:pt x="423" y="1025"/>
                  </a:lnTo>
                  <a:lnTo>
                    <a:pt x="420" y="1028"/>
                  </a:lnTo>
                  <a:lnTo>
                    <a:pt x="416" y="1032"/>
                  </a:lnTo>
                  <a:lnTo>
                    <a:pt x="412" y="1035"/>
                  </a:lnTo>
                  <a:lnTo>
                    <a:pt x="412" y="1035"/>
                  </a:lnTo>
                  <a:lnTo>
                    <a:pt x="408" y="1036"/>
                  </a:lnTo>
                  <a:lnTo>
                    <a:pt x="403" y="1037"/>
                  </a:lnTo>
                  <a:lnTo>
                    <a:pt x="398" y="1037"/>
                  </a:lnTo>
                  <a:lnTo>
                    <a:pt x="394" y="1035"/>
                  </a:lnTo>
                  <a:lnTo>
                    <a:pt x="390" y="1033"/>
                  </a:lnTo>
                  <a:lnTo>
                    <a:pt x="386" y="1031"/>
                  </a:lnTo>
                  <a:lnTo>
                    <a:pt x="383" y="1026"/>
                  </a:lnTo>
                  <a:lnTo>
                    <a:pt x="381" y="1022"/>
                  </a:lnTo>
                  <a:lnTo>
                    <a:pt x="381" y="1022"/>
                  </a:lnTo>
                  <a:lnTo>
                    <a:pt x="376" y="1013"/>
                  </a:lnTo>
                  <a:lnTo>
                    <a:pt x="369" y="1005"/>
                  </a:lnTo>
                  <a:lnTo>
                    <a:pt x="364" y="999"/>
                  </a:lnTo>
                  <a:lnTo>
                    <a:pt x="357" y="993"/>
                  </a:lnTo>
                  <a:lnTo>
                    <a:pt x="350" y="989"/>
                  </a:lnTo>
                  <a:lnTo>
                    <a:pt x="343" y="986"/>
                  </a:lnTo>
                  <a:lnTo>
                    <a:pt x="336" y="983"/>
                  </a:lnTo>
                  <a:lnTo>
                    <a:pt x="328" y="981"/>
                  </a:lnTo>
                  <a:lnTo>
                    <a:pt x="311" y="978"/>
                  </a:lnTo>
                  <a:lnTo>
                    <a:pt x="294" y="976"/>
                  </a:lnTo>
                  <a:lnTo>
                    <a:pt x="275" y="975"/>
                  </a:lnTo>
                  <a:lnTo>
                    <a:pt x="258" y="972"/>
                  </a:lnTo>
                  <a:lnTo>
                    <a:pt x="258" y="972"/>
                  </a:lnTo>
                  <a:lnTo>
                    <a:pt x="236" y="967"/>
                  </a:lnTo>
                  <a:lnTo>
                    <a:pt x="213" y="963"/>
                  </a:lnTo>
                  <a:lnTo>
                    <a:pt x="190" y="958"/>
                  </a:lnTo>
                  <a:lnTo>
                    <a:pt x="168" y="952"/>
                  </a:lnTo>
                  <a:lnTo>
                    <a:pt x="158" y="949"/>
                  </a:lnTo>
                  <a:lnTo>
                    <a:pt x="148" y="944"/>
                  </a:lnTo>
                  <a:lnTo>
                    <a:pt x="139" y="939"/>
                  </a:lnTo>
                  <a:lnTo>
                    <a:pt x="129" y="934"/>
                  </a:lnTo>
                  <a:lnTo>
                    <a:pt x="121" y="928"/>
                  </a:lnTo>
                  <a:lnTo>
                    <a:pt x="113" y="921"/>
                  </a:lnTo>
                  <a:lnTo>
                    <a:pt x="106" y="913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99" y="901"/>
                  </a:lnTo>
                  <a:lnTo>
                    <a:pt x="99" y="901"/>
                  </a:lnTo>
                  <a:lnTo>
                    <a:pt x="95" y="891"/>
                  </a:lnTo>
                  <a:lnTo>
                    <a:pt x="93" y="881"/>
                  </a:lnTo>
                  <a:lnTo>
                    <a:pt x="91" y="872"/>
                  </a:lnTo>
                  <a:lnTo>
                    <a:pt x="91" y="862"/>
                  </a:lnTo>
                  <a:lnTo>
                    <a:pt x="91" y="854"/>
                  </a:lnTo>
                  <a:lnTo>
                    <a:pt x="92" y="847"/>
                  </a:lnTo>
                  <a:lnTo>
                    <a:pt x="94" y="834"/>
                  </a:lnTo>
                  <a:lnTo>
                    <a:pt x="96" y="823"/>
                  </a:lnTo>
                  <a:lnTo>
                    <a:pt x="96" y="818"/>
                  </a:lnTo>
                  <a:lnTo>
                    <a:pt x="96" y="814"/>
                  </a:lnTo>
                  <a:lnTo>
                    <a:pt x="94" y="810"/>
                  </a:lnTo>
                  <a:lnTo>
                    <a:pt x="91" y="806"/>
                  </a:lnTo>
                  <a:lnTo>
                    <a:pt x="87" y="804"/>
                  </a:lnTo>
                  <a:lnTo>
                    <a:pt x="81" y="801"/>
                  </a:lnTo>
                  <a:lnTo>
                    <a:pt x="81" y="801"/>
                  </a:lnTo>
                  <a:lnTo>
                    <a:pt x="74" y="798"/>
                  </a:lnTo>
                  <a:lnTo>
                    <a:pt x="69" y="793"/>
                  </a:lnTo>
                  <a:lnTo>
                    <a:pt x="65" y="787"/>
                  </a:lnTo>
                  <a:lnTo>
                    <a:pt x="64" y="780"/>
                  </a:lnTo>
                  <a:lnTo>
                    <a:pt x="64" y="773"/>
                  </a:lnTo>
                  <a:lnTo>
                    <a:pt x="66" y="767"/>
                  </a:lnTo>
                  <a:lnTo>
                    <a:pt x="70" y="761"/>
                  </a:lnTo>
                  <a:lnTo>
                    <a:pt x="76" y="756"/>
                  </a:lnTo>
                  <a:lnTo>
                    <a:pt x="76" y="756"/>
                  </a:lnTo>
                  <a:lnTo>
                    <a:pt x="72" y="754"/>
                  </a:lnTo>
                  <a:lnTo>
                    <a:pt x="68" y="751"/>
                  </a:lnTo>
                  <a:lnTo>
                    <a:pt x="65" y="747"/>
                  </a:lnTo>
                  <a:lnTo>
                    <a:pt x="63" y="743"/>
                  </a:lnTo>
                  <a:lnTo>
                    <a:pt x="61" y="738"/>
                  </a:lnTo>
                  <a:lnTo>
                    <a:pt x="61" y="733"/>
                  </a:lnTo>
                  <a:lnTo>
                    <a:pt x="62" y="728"/>
                  </a:lnTo>
                  <a:lnTo>
                    <a:pt x="64" y="724"/>
                  </a:lnTo>
                  <a:lnTo>
                    <a:pt x="79" y="691"/>
                  </a:lnTo>
                  <a:lnTo>
                    <a:pt x="79" y="691"/>
                  </a:lnTo>
                  <a:lnTo>
                    <a:pt x="51" y="684"/>
                  </a:lnTo>
                  <a:lnTo>
                    <a:pt x="37" y="679"/>
                  </a:lnTo>
                  <a:lnTo>
                    <a:pt x="28" y="675"/>
                  </a:lnTo>
                  <a:lnTo>
                    <a:pt x="28" y="675"/>
                  </a:lnTo>
                  <a:lnTo>
                    <a:pt x="19" y="669"/>
                  </a:lnTo>
                  <a:lnTo>
                    <a:pt x="11" y="662"/>
                  </a:lnTo>
                  <a:lnTo>
                    <a:pt x="6" y="654"/>
                  </a:lnTo>
                  <a:lnTo>
                    <a:pt x="2" y="645"/>
                  </a:lnTo>
                  <a:lnTo>
                    <a:pt x="0" y="635"/>
                  </a:lnTo>
                  <a:lnTo>
                    <a:pt x="0" y="625"/>
                  </a:lnTo>
                  <a:lnTo>
                    <a:pt x="2" y="614"/>
                  </a:lnTo>
                  <a:lnTo>
                    <a:pt x="6" y="604"/>
                  </a:lnTo>
                  <a:lnTo>
                    <a:pt x="6" y="604"/>
                  </a:lnTo>
                  <a:lnTo>
                    <a:pt x="33" y="555"/>
                  </a:lnTo>
                  <a:lnTo>
                    <a:pt x="65" y="496"/>
                  </a:lnTo>
                  <a:lnTo>
                    <a:pt x="80" y="469"/>
                  </a:lnTo>
                  <a:lnTo>
                    <a:pt x="91" y="444"/>
                  </a:lnTo>
                  <a:lnTo>
                    <a:pt x="98" y="426"/>
                  </a:lnTo>
                  <a:lnTo>
                    <a:pt x="100" y="419"/>
                  </a:lnTo>
                  <a:lnTo>
                    <a:pt x="100" y="415"/>
                  </a:lnTo>
                  <a:lnTo>
                    <a:pt x="100" y="415"/>
                  </a:lnTo>
                  <a:lnTo>
                    <a:pt x="97" y="397"/>
                  </a:lnTo>
                  <a:lnTo>
                    <a:pt x="96" y="379"/>
                  </a:lnTo>
                  <a:lnTo>
                    <a:pt x="96" y="360"/>
                  </a:lnTo>
                  <a:lnTo>
                    <a:pt x="97" y="342"/>
                  </a:lnTo>
                  <a:lnTo>
                    <a:pt x="100" y="324"/>
                  </a:lnTo>
                  <a:lnTo>
                    <a:pt x="103" y="307"/>
                  </a:lnTo>
                  <a:lnTo>
                    <a:pt x="108" y="289"/>
                  </a:lnTo>
                  <a:lnTo>
                    <a:pt x="114" y="270"/>
                  </a:lnTo>
                  <a:lnTo>
                    <a:pt x="121" y="253"/>
                  </a:lnTo>
                  <a:lnTo>
                    <a:pt x="129" y="236"/>
                  </a:lnTo>
                  <a:lnTo>
                    <a:pt x="139" y="220"/>
                  </a:lnTo>
                  <a:lnTo>
                    <a:pt x="149" y="202"/>
                  </a:lnTo>
                  <a:lnTo>
                    <a:pt x="160" y="186"/>
                  </a:lnTo>
                  <a:lnTo>
                    <a:pt x="171" y="171"/>
                  </a:lnTo>
                  <a:lnTo>
                    <a:pt x="184" y="156"/>
                  </a:lnTo>
                  <a:lnTo>
                    <a:pt x="197" y="142"/>
                  </a:lnTo>
                  <a:lnTo>
                    <a:pt x="197" y="142"/>
                  </a:lnTo>
                  <a:lnTo>
                    <a:pt x="213" y="126"/>
                  </a:lnTo>
                  <a:lnTo>
                    <a:pt x="229" y="110"/>
                  </a:lnTo>
                  <a:lnTo>
                    <a:pt x="246" y="96"/>
                  </a:lnTo>
                  <a:lnTo>
                    <a:pt x="263" y="83"/>
                  </a:lnTo>
                  <a:lnTo>
                    <a:pt x="282" y="71"/>
                  </a:lnTo>
                  <a:lnTo>
                    <a:pt x="301" y="59"/>
                  </a:lnTo>
                  <a:lnTo>
                    <a:pt x="321" y="49"/>
                  </a:lnTo>
                  <a:lnTo>
                    <a:pt x="340" y="38"/>
                  </a:lnTo>
                  <a:lnTo>
                    <a:pt x="360" y="29"/>
                  </a:lnTo>
                  <a:lnTo>
                    <a:pt x="382" y="22"/>
                  </a:lnTo>
                  <a:lnTo>
                    <a:pt x="403" y="15"/>
                  </a:lnTo>
                  <a:lnTo>
                    <a:pt x="424" y="10"/>
                  </a:lnTo>
                  <a:lnTo>
                    <a:pt x="446" y="6"/>
                  </a:lnTo>
                  <a:lnTo>
                    <a:pt x="468" y="3"/>
                  </a:lnTo>
                  <a:lnTo>
                    <a:pt x="490" y="1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531" y="0"/>
                  </a:lnTo>
                  <a:lnTo>
                    <a:pt x="552" y="2"/>
                  </a:lnTo>
                  <a:lnTo>
                    <a:pt x="571" y="4"/>
                  </a:lnTo>
                  <a:lnTo>
                    <a:pt x="589" y="6"/>
                  </a:lnTo>
                  <a:lnTo>
                    <a:pt x="608" y="10"/>
                  </a:lnTo>
                  <a:lnTo>
                    <a:pt x="627" y="14"/>
                  </a:lnTo>
                  <a:lnTo>
                    <a:pt x="645" y="19"/>
                  </a:lnTo>
                  <a:lnTo>
                    <a:pt x="663" y="25"/>
                  </a:lnTo>
                  <a:lnTo>
                    <a:pt x="680" y="31"/>
                  </a:lnTo>
                  <a:lnTo>
                    <a:pt x="698" y="39"/>
                  </a:lnTo>
                  <a:lnTo>
                    <a:pt x="715" y="47"/>
                  </a:lnTo>
                  <a:lnTo>
                    <a:pt x="731" y="56"/>
                  </a:lnTo>
                  <a:lnTo>
                    <a:pt x="746" y="65"/>
                  </a:lnTo>
                  <a:lnTo>
                    <a:pt x="761" y="75"/>
                  </a:lnTo>
                  <a:lnTo>
                    <a:pt x="777" y="86"/>
                  </a:lnTo>
                  <a:lnTo>
                    <a:pt x="791" y="97"/>
                  </a:lnTo>
                  <a:lnTo>
                    <a:pt x="804" y="109"/>
                  </a:lnTo>
                  <a:lnTo>
                    <a:pt x="817" y="121"/>
                  </a:lnTo>
                  <a:lnTo>
                    <a:pt x="829" y="135"/>
                  </a:lnTo>
                  <a:lnTo>
                    <a:pt x="840" y="149"/>
                  </a:lnTo>
                  <a:lnTo>
                    <a:pt x="851" y="163"/>
                  </a:lnTo>
                  <a:lnTo>
                    <a:pt x="862" y="177"/>
                  </a:lnTo>
                  <a:lnTo>
                    <a:pt x="871" y="193"/>
                  </a:lnTo>
                  <a:lnTo>
                    <a:pt x="879" y="210"/>
                  </a:lnTo>
                  <a:lnTo>
                    <a:pt x="886" y="226"/>
                  </a:lnTo>
                  <a:lnTo>
                    <a:pt x="893" y="243"/>
                  </a:lnTo>
                  <a:lnTo>
                    <a:pt x="899" y="260"/>
                  </a:lnTo>
                  <a:lnTo>
                    <a:pt x="903" y="278"/>
                  </a:lnTo>
                  <a:lnTo>
                    <a:pt x="907" y="298"/>
                  </a:lnTo>
                  <a:lnTo>
                    <a:pt x="909" y="316"/>
                  </a:lnTo>
                  <a:lnTo>
                    <a:pt x="911" y="336"/>
                  </a:lnTo>
                  <a:lnTo>
                    <a:pt x="912" y="356"/>
                  </a:lnTo>
                  <a:lnTo>
                    <a:pt x="912" y="356"/>
                  </a:lnTo>
                  <a:lnTo>
                    <a:pt x="911" y="373"/>
                  </a:lnTo>
                  <a:lnTo>
                    <a:pt x="910" y="390"/>
                  </a:lnTo>
                  <a:lnTo>
                    <a:pt x="907" y="421"/>
                  </a:lnTo>
                  <a:lnTo>
                    <a:pt x="902" y="451"/>
                  </a:lnTo>
                  <a:lnTo>
                    <a:pt x="895" y="481"/>
                  </a:lnTo>
                  <a:lnTo>
                    <a:pt x="886" y="508"/>
                  </a:lnTo>
                  <a:lnTo>
                    <a:pt x="876" y="533"/>
                  </a:lnTo>
                  <a:lnTo>
                    <a:pt x="866" y="559"/>
                  </a:lnTo>
                  <a:lnTo>
                    <a:pt x="854" y="583"/>
                  </a:lnTo>
                  <a:lnTo>
                    <a:pt x="832" y="629"/>
                  </a:lnTo>
                  <a:lnTo>
                    <a:pt x="810" y="672"/>
                  </a:lnTo>
                  <a:lnTo>
                    <a:pt x="801" y="693"/>
                  </a:lnTo>
                  <a:lnTo>
                    <a:pt x="792" y="714"/>
                  </a:lnTo>
                  <a:lnTo>
                    <a:pt x="785" y="735"/>
                  </a:lnTo>
                  <a:lnTo>
                    <a:pt x="780" y="756"/>
                  </a:lnTo>
                  <a:lnTo>
                    <a:pt x="780" y="756"/>
                  </a:lnTo>
                  <a:lnTo>
                    <a:pt x="778" y="769"/>
                  </a:lnTo>
                  <a:lnTo>
                    <a:pt x="778" y="784"/>
                  </a:lnTo>
                  <a:lnTo>
                    <a:pt x="780" y="798"/>
                  </a:lnTo>
                  <a:lnTo>
                    <a:pt x="782" y="813"/>
                  </a:lnTo>
                  <a:lnTo>
                    <a:pt x="786" y="828"/>
                  </a:lnTo>
                  <a:lnTo>
                    <a:pt x="791" y="843"/>
                  </a:lnTo>
                  <a:lnTo>
                    <a:pt x="797" y="858"/>
                  </a:lnTo>
                  <a:lnTo>
                    <a:pt x="804" y="874"/>
                  </a:lnTo>
                  <a:lnTo>
                    <a:pt x="818" y="904"/>
                  </a:lnTo>
                  <a:lnTo>
                    <a:pt x="833" y="932"/>
                  </a:lnTo>
                  <a:lnTo>
                    <a:pt x="848" y="958"/>
                  </a:lnTo>
                  <a:lnTo>
                    <a:pt x="861" y="979"/>
                  </a:lnTo>
                  <a:lnTo>
                    <a:pt x="861" y="979"/>
                  </a:lnTo>
                  <a:lnTo>
                    <a:pt x="874" y="1000"/>
                  </a:lnTo>
                  <a:lnTo>
                    <a:pt x="874" y="1000"/>
                  </a:lnTo>
                  <a:close/>
                </a:path>
              </a:pathLst>
            </a:custGeom>
            <a:solidFill>
              <a:srgbClr val="00A4F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Freeform 72">
              <a:extLst>
                <a:ext uri="{FF2B5EF4-FFF2-40B4-BE49-F238E27FC236}">
                  <a16:creationId xmlns:a16="http://schemas.microsoft.com/office/drawing/2014/main" id="{6F087664-77DA-45B5-B952-9F0A5C2257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54500" y="1890713"/>
              <a:ext cx="333375" cy="261938"/>
            </a:xfrm>
            <a:custGeom>
              <a:avLst/>
              <a:gdLst>
                <a:gd name="T0" fmla="*/ 234 w 630"/>
                <a:gd name="T1" fmla="*/ 333 h 494"/>
                <a:gd name="T2" fmla="*/ 237 w 630"/>
                <a:gd name="T3" fmla="*/ 358 h 494"/>
                <a:gd name="T4" fmla="*/ 235 w 630"/>
                <a:gd name="T5" fmla="*/ 447 h 494"/>
                <a:gd name="T6" fmla="*/ 184 w 630"/>
                <a:gd name="T7" fmla="*/ 451 h 494"/>
                <a:gd name="T8" fmla="*/ 105 w 630"/>
                <a:gd name="T9" fmla="*/ 494 h 494"/>
                <a:gd name="T10" fmla="*/ 76 w 630"/>
                <a:gd name="T11" fmla="*/ 451 h 494"/>
                <a:gd name="T12" fmla="*/ 0 w 630"/>
                <a:gd name="T13" fmla="*/ 405 h 494"/>
                <a:gd name="T14" fmla="*/ 22 w 630"/>
                <a:gd name="T15" fmla="*/ 358 h 494"/>
                <a:gd name="T16" fmla="*/ 0 w 630"/>
                <a:gd name="T17" fmla="*/ 312 h 494"/>
                <a:gd name="T18" fmla="*/ 66 w 630"/>
                <a:gd name="T19" fmla="*/ 272 h 494"/>
                <a:gd name="T20" fmla="*/ 105 w 630"/>
                <a:gd name="T21" fmla="*/ 223 h 494"/>
                <a:gd name="T22" fmla="*/ 172 w 630"/>
                <a:gd name="T23" fmla="*/ 259 h 494"/>
                <a:gd name="T24" fmla="*/ 205 w 630"/>
                <a:gd name="T25" fmla="*/ 280 h 494"/>
                <a:gd name="T26" fmla="*/ 379 w 630"/>
                <a:gd name="T27" fmla="*/ 119 h 494"/>
                <a:gd name="T28" fmla="*/ 411 w 630"/>
                <a:gd name="T29" fmla="*/ 107 h 494"/>
                <a:gd name="T30" fmla="*/ 445 w 630"/>
                <a:gd name="T31" fmla="*/ 107 h 494"/>
                <a:gd name="T32" fmla="*/ 477 w 630"/>
                <a:gd name="T33" fmla="*/ 119 h 494"/>
                <a:gd name="T34" fmla="*/ 497 w 630"/>
                <a:gd name="T35" fmla="*/ 138 h 494"/>
                <a:gd name="T36" fmla="*/ 514 w 630"/>
                <a:gd name="T37" fmla="*/ 169 h 494"/>
                <a:gd name="T38" fmla="*/ 517 w 630"/>
                <a:gd name="T39" fmla="*/ 202 h 494"/>
                <a:gd name="T40" fmla="*/ 506 w 630"/>
                <a:gd name="T41" fmla="*/ 236 h 494"/>
                <a:gd name="T42" fmla="*/ 491 w 630"/>
                <a:gd name="T43" fmla="*/ 257 h 494"/>
                <a:gd name="T44" fmla="*/ 461 w 630"/>
                <a:gd name="T45" fmla="*/ 276 h 494"/>
                <a:gd name="T46" fmla="*/ 427 w 630"/>
                <a:gd name="T47" fmla="*/ 283 h 494"/>
                <a:gd name="T48" fmla="*/ 394 w 630"/>
                <a:gd name="T49" fmla="*/ 276 h 494"/>
                <a:gd name="T50" fmla="*/ 365 w 630"/>
                <a:gd name="T51" fmla="*/ 257 h 494"/>
                <a:gd name="T52" fmla="*/ 348 w 630"/>
                <a:gd name="T53" fmla="*/ 236 h 494"/>
                <a:gd name="T54" fmla="*/ 339 w 630"/>
                <a:gd name="T55" fmla="*/ 202 h 494"/>
                <a:gd name="T56" fmla="*/ 342 w 630"/>
                <a:gd name="T57" fmla="*/ 169 h 494"/>
                <a:gd name="T58" fmla="*/ 359 w 630"/>
                <a:gd name="T59" fmla="*/ 138 h 494"/>
                <a:gd name="T60" fmla="*/ 495 w 630"/>
                <a:gd name="T61" fmla="*/ 0 h 494"/>
                <a:gd name="T62" fmla="*/ 544 w 630"/>
                <a:gd name="T63" fmla="*/ 93 h 494"/>
                <a:gd name="T64" fmla="*/ 566 w 630"/>
                <a:gd name="T65" fmla="*/ 126 h 494"/>
                <a:gd name="T66" fmla="*/ 630 w 630"/>
                <a:gd name="T67" fmla="*/ 156 h 494"/>
                <a:gd name="T68" fmla="*/ 573 w 630"/>
                <a:gd name="T69" fmla="*/ 244 h 494"/>
                <a:gd name="T70" fmla="*/ 556 w 630"/>
                <a:gd name="T71" fmla="*/ 279 h 494"/>
                <a:gd name="T72" fmla="*/ 562 w 630"/>
                <a:gd name="T73" fmla="*/ 350 h 494"/>
                <a:gd name="T74" fmla="*/ 458 w 630"/>
                <a:gd name="T75" fmla="*/ 345 h 494"/>
                <a:gd name="T76" fmla="*/ 418 w 630"/>
                <a:gd name="T77" fmla="*/ 348 h 494"/>
                <a:gd name="T78" fmla="*/ 360 w 630"/>
                <a:gd name="T79" fmla="*/ 389 h 494"/>
                <a:gd name="T80" fmla="*/ 312 w 630"/>
                <a:gd name="T81" fmla="*/ 296 h 494"/>
                <a:gd name="T82" fmla="*/ 290 w 630"/>
                <a:gd name="T83" fmla="*/ 262 h 494"/>
                <a:gd name="T84" fmla="*/ 225 w 630"/>
                <a:gd name="T85" fmla="*/ 233 h 494"/>
                <a:gd name="T86" fmla="*/ 282 w 630"/>
                <a:gd name="T87" fmla="*/ 145 h 494"/>
                <a:gd name="T88" fmla="*/ 300 w 630"/>
                <a:gd name="T89" fmla="*/ 109 h 494"/>
                <a:gd name="T90" fmla="*/ 293 w 630"/>
                <a:gd name="T91" fmla="*/ 38 h 494"/>
                <a:gd name="T92" fmla="*/ 398 w 630"/>
                <a:gd name="T93" fmla="*/ 43 h 494"/>
                <a:gd name="T94" fmla="*/ 438 w 630"/>
                <a:gd name="T95" fmla="*/ 40 h 494"/>
                <a:gd name="T96" fmla="*/ 467 w 630"/>
                <a:gd name="T97" fmla="*/ 45 h 494"/>
                <a:gd name="T98" fmla="*/ 142 w 630"/>
                <a:gd name="T99" fmla="*/ 300 h 494"/>
                <a:gd name="T100" fmla="*/ 179 w 630"/>
                <a:gd name="T101" fmla="*/ 325 h 494"/>
                <a:gd name="T102" fmla="*/ 191 w 630"/>
                <a:gd name="T103" fmla="*/ 358 h 494"/>
                <a:gd name="T104" fmla="*/ 185 w 630"/>
                <a:gd name="T105" fmla="*/ 382 h 494"/>
                <a:gd name="T106" fmla="*/ 153 w 630"/>
                <a:gd name="T107" fmla="*/ 413 h 494"/>
                <a:gd name="T108" fmla="*/ 130 w 630"/>
                <a:gd name="T109" fmla="*/ 418 h 494"/>
                <a:gd name="T110" fmla="*/ 96 w 630"/>
                <a:gd name="T111" fmla="*/ 408 h 494"/>
                <a:gd name="T112" fmla="*/ 71 w 630"/>
                <a:gd name="T113" fmla="*/ 370 h 494"/>
                <a:gd name="T114" fmla="*/ 71 w 630"/>
                <a:gd name="T115" fmla="*/ 352 h 494"/>
                <a:gd name="T116" fmla="*/ 88 w 630"/>
                <a:gd name="T117" fmla="*/ 316 h 494"/>
                <a:gd name="T118" fmla="*/ 124 w 630"/>
                <a:gd name="T119" fmla="*/ 299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0" h="494">
                  <a:moveTo>
                    <a:pt x="205" y="280"/>
                  </a:moveTo>
                  <a:lnTo>
                    <a:pt x="235" y="269"/>
                  </a:lnTo>
                  <a:lnTo>
                    <a:pt x="259" y="312"/>
                  </a:lnTo>
                  <a:lnTo>
                    <a:pt x="234" y="333"/>
                  </a:lnTo>
                  <a:lnTo>
                    <a:pt x="234" y="333"/>
                  </a:lnTo>
                  <a:lnTo>
                    <a:pt x="237" y="345"/>
                  </a:lnTo>
                  <a:lnTo>
                    <a:pt x="237" y="358"/>
                  </a:lnTo>
                  <a:lnTo>
                    <a:pt x="237" y="358"/>
                  </a:lnTo>
                  <a:lnTo>
                    <a:pt x="237" y="371"/>
                  </a:lnTo>
                  <a:lnTo>
                    <a:pt x="234" y="384"/>
                  </a:lnTo>
                  <a:lnTo>
                    <a:pt x="259" y="405"/>
                  </a:lnTo>
                  <a:lnTo>
                    <a:pt x="235" y="447"/>
                  </a:lnTo>
                  <a:lnTo>
                    <a:pt x="205" y="436"/>
                  </a:lnTo>
                  <a:lnTo>
                    <a:pt x="205" y="436"/>
                  </a:lnTo>
                  <a:lnTo>
                    <a:pt x="195" y="444"/>
                  </a:lnTo>
                  <a:lnTo>
                    <a:pt x="184" y="451"/>
                  </a:lnTo>
                  <a:lnTo>
                    <a:pt x="172" y="456"/>
                  </a:lnTo>
                  <a:lnTo>
                    <a:pt x="160" y="462"/>
                  </a:lnTo>
                  <a:lnTo>
                    <a:pt x="154" y="494"/>
                  </a:lnTo>
                  <a:lnTo>
                    <a:pt x="105" y="494"/>
                  </a:lnTo>
                  <a:lnTo>
                    <a:pt x="100" y="462"/>
                  </a:lnTo>
                  <a:lnTo>
                    <a:pt x="100" y="462"/>
                  </a:lnTo>
                  <a:lnTo>
                    <a:pt x="88" y="456"/>
                  </a:lnTo>
                  <a:lnTo>
                    <a:pt x="76" y="451"/>
                  </a:lnTo>
                  <a:lnTo>
                    <a:pt x="66" y="444"/>
                  </a:lnTo>
                  <a:lnTo>
                    <a:pt x="56" y="436"/>
                  </a:lnTo>
                  <a:lnTo>
                    <a:pt x="24" y="447"/>
                  </a:lnTo>
                  <a:lnTo>
                    <a:pt x="0" y="405"/>
                  </a:lnTo>
                  <a:lnTo>
                    <a:pt x="25" y="384"/>
                  </a:lnTo>
                  <a:lnTo>
                    <a:pt x="25" y="384"/>
                  </a:lnTo>
                  <a:lnTo>
                    <a:pt x="23" y="371"/>
                  </a:lnTo>
                  <a:lnTo>
                    <a:pt x="22" y="358"/>
                  </a:lnTo>
                  <a:lnTo>
                    <a:pt x="22" y="358"/>
                  </a:lnTo>
                  <a:lnTo>
                    <a:pt x="23" y="345"/>
                  </a:lnTo>
                  <a:lnTo>
                    <a:pt x="25" y="333"/>
                  </a:lnTo>
                  <a:lnTo>
                    <a:pt x="0" y="312"/>
                  </a:lnTo>
                  <a:lnTo>
                    <a:pt x="24" y="269"/>
                  </a:lnTo>
                  <a:lnTo>
                    <a:pt x="56" y="280"/>
                  </a:lnTo>
                  <a:lnTo>
                    <a:pt x="56" y="280"/>
                  </a:lnTo>
                  <a:lnTo>
                    <a:pt x="66" y="272"/>
                  </a:lnTo>
                  <a:lnTo>
                    <a:pt x="76" y="265"/>
                  </a:lnTo>
                  <a:lnTo>
                    <a:pt x="88" y="259"/>
                  </a:lnTo>
                  <a:lnTo>
                    <a:pt x="100" y="255"/>
                  </a:lnTo>
                  <a:lnTo>
                    <a:pt x="105" y="223"/>
                  </a:lnTo>
                  <a:lnTo>
                    <a:pt x="154" y="223"/>
                  </a:lnTo>
                  <a:lnTo>
                    <a:pt x="160" y="255"/>
                  </a:lnTo>
                  <a:lnTo>
                    <a:pt x="160" y="255"/>
                  </a:lnTo>
                  <a:lnTo>
                    <a:pt x="172" y="259"/>
                  </a:lnTo>
                  <a:lnTo>
                    <a:pt x="184" y="265"/>
                  </a:lnTo>
                  <a:lnTo>
                    <a:pt x="195" y="272"/>
                  </a:lnTo>
                  <a:lnTo>
                    <a:pt x="205" y="280"/>
                  </a:lnTo>
                  <a:lnTo>
                    <a:pt x="205" y="280"/>
                  </a:lnTo>
                  <a:close/>
                  <a:moveTo>
                    <a:pt x="365" y="132"/>
                  </a:moveTo>
                  <a:lnTo>
                    <a:pt x="365" y="132"/>
                  </a:lnTo>
                  <a:lnTo>
                    <a:pt x="372" y="125"/>
                  </a:lnTo>
                  <a:lnTo>
                    <a:pt x="379" y="119"/>
                  </a:lnTo>
                  <a:lnTo>
                    <a:pt x="386" y="115"/>
                  </a:lnTo>
                  <a:lnTo>
                    <a:pt x="394" y="111"/>
                  </a:lnTo>
                  <a:lnTo>
                    <a:pt x="402" y="109"/>
                  </a:lnTo>
                  <a:lnTo>
                    <a:pt x="411" y="107"/>
                  </a:lnTo>
                  <a:lnTo>
                    <a:pt x="419" y="105"/>
                  </a:lnTo>
                  <a:lnTo>
                    <a:pt x="427" y="105"/>
                  </a:lnTo>
                  <a:lnTo>
                    <a:pt x="437" y="105"/>
                  </a:lnTo>
                  <a:lnTo>
                    <a:pt x="445" y="107"/>
                  </a:lnTo>
                  <a:lnTo>
                    <a:pt x="453" y="109"/>
                  </a:lnTo>
                  <a:lnTo>
                    <a:pt x="461" y="111"/>
                  </a:lnTo>
                  <a:lnTo>
                    <a:pt x="469" y="115"/>
                  </a:lnTo>
                  <a:lnTo>
                    <a:pt x="477" y="119"/>
                  </a:lnTo>
                  <a:lnTo>
                    <a:pt x="484" y="125"/>
                  </a:lnTo>
                  <a:lnTo>
                    <a:pt x="491" y="132"/>
                  </a:lnTo>
                  <a:lnTo>
                    <a:pt x="491" y="132"/>
                  </a:lnTo>
                  <a:lnTo>
                    <a:pt x="497" y="138"/>
                  </a:lnTo>
                  <a:lnTo>
                    <a:pt x="502" y="145"/>
                  </a:lnTo>
                  <a:lnTo>
                    <a:pt x="506" y="153"/>
                  </a:lnTo>
                  <a:lnTo>
                    <a:pt x="510" y="161"/>
                  </a:lnTo>
                  <a:lnTo>
                    <a:pt x="514" y="169"/>
                  </a:lnTo>
                  <a:lnTo>
                    <a:pt x="516" y="177"/>
                  </a:lnTo>
                  <a:lnTo>
                    <a:pt x="517" y="185"/>
                  </a:lnTo>
                  <a:lnTo>
                    <a:pt x="517" y="194"/>
                  </a:lnTo>
                  <a:lnTo>
                    <a:pt x="517" y="202"/>
                  </a:lnTo>
                  <a:lnTo>
                    <a:pt x="516" y="211"/>
                  </a:lnTo>
                  <a:lnTo>
                    <a:pt x="514" y="220"/>
                  </a:lnTo>
                  <a:lnTo>
                    <a:pt x="510" y="228"/>
                  </a:lnTo>
                  <a:lnTo>
                    <a:pt x="506" y="236"/>
                  </a:lnTo>
                  <a:lnTo>
                    <a:pt x="502" y="243"/>
                  </a:lnTo>
                  <a:lnTo>
                    <a:pt x="497" y="250"/>
                  </a:lnTo>
                  <a:lnTo>
                    <a:pt x="491" y="257"/>
                  </a:lnTo>
                  <a:lnTo>
                    <a:pt x="491" y="257"/>
                  </a:lnTo>
                  <a:lnTo>
                    <a:pt x="484" y="263"/>
                  </a:lnTo>
                  <a:lnTo>
                    <a:pt x="477" y="268"/>
                  </a:lnTo>
                  <a:lnTo>
                    <a:pt x="469" y="273"/>
                  </a:lnTo>
                  <a:lnTo>
                    <a:pt x="461" y="276"/>
                  </a:lnTo>
                  <a:lnTo>
                    <a:pt x="453" y="279"/>
                  </a:lnTo>
                  <a:lnTo>
                    <a:pt x="445" y="281"/>
                  </a:lnTo>
                  <a:lnTo>
                    <a:pt x="437" y="282"/>
                  </a:lnTo>
                  <a:lnTo>
                    <a:pt x="427" y="283"/>
                  </a:lnTo>
                  <a:lnTo>
                    <a:pt x="419" y="282"/>
                  </a:lnTo>
                  <a:lnTo>
                    <a:pt x="411" y="281"/>
                  </a:lnTo>
                  <a:lnTo>
                    <a:pt x="402" y="279"/>
                  </a:lnTo>
                  <a:lnTo>
                    <a:pt x="394" y="276"/>
                  </a:lnTo>
                  <a:lnTo>
                    <a:pt x="386" y="273"/>
                  </a:lnTo>
                  <a:lnTo>
                    <a:pt x="379" y="268"/>
                  </a:lnTo>
                  <a:lnTo>
                    <a:pt x="372" y="263"/>
                  </a:lnTo>
                  <a:lnTo>
                    <a:pt x="365" y="257"/>
                  </a:lnTo>
                  <a:lnTo>
                    <a:pt x="365" y="257"/>
                  </a:lnTo>
                  <a:lnTo>
                    <a:pt x="359" y="250"/>
                  </a:lnTo>
                  <a:lnTo>
                    <a:pt x="354" y="243"/>
                  </a:lnTo>
                  <a:lnTo>
                    <a:pt x="348" y="236"/>
                  </a:lnTo>
                  <a:lnTo>
                    <a:pt x="345" y="228"/>
                  </a:lnTo>
                  <a:lnTo>
                    <a:pt x="342" y="220"/>
                  </a:lnTo>
                  <a:lnTo>
                    <a:pt x="340" y="211"/>
                  </a:lnTo>
                  <a:lnTo>
                    <a:pt x="339" y="202"/>
                  </a:lnTo>
                  <a:lnTo>
                    <a:pt x="338" y="194"/>
                  </a:lnTo>
                  <a:lnTo>
                    <a:pt x="339" y="185"/>
                  </a:lnTo>
                  <a:lnTo>
                    <a:pt x="340" y="177"/>
                  </a:lnTo>
                  <a:lnTo>
                    <a:pt x="342" y="169"/>
                  </a:lnTo>
                  <a:lnTo>
                    <a:pt x="345" y="161"/>
                  </a:lnTo>
                  <a:lnTo>
                    <a:pt x="348" y="153"/>
                  </a:lnTo>
                  <a:lnTo>
                    <a:pt x="354" y="145"/>
                  </a:lnTo>
                  <a:lnTo>
                    <a:pt x="359" y="138"/>
                  </a:lnTo>
                  <a:lnTo>
                    <a:pt x="365" y="132"/>
                  </a:lnTo>
                  <a:lnTo>
                    <a:pt x="365" y="132"/>
                  </a:lnTo>
                  <a:close/>
                  <a:moveTo>
                    <a:pt x="467" y="45"/>
                  </a:moveTo>
                  <a:lnTo>
                    <a:pt x="495" y="0"/>
                  </a:lnTo>
                  <a:lnTo>
                    <a:pt x="562" y="38"/>
                  </a:lnTo>
                  <a:lnTo>
                    <a:pt x="537" y="86"/>
                  </a:lnTo>
                  <a:lnTo>
                    <a:pt x="537" y="86"/>
                  </a:lnTo>
                  <a:lnTo>
                    <a:pt x="544" y="93"/>
                  </a:lnTo>
                  <a:lnTo>
                    <a:pt x="550" y="101"/>
                  </a:lnTo>
                  <a:lnTo>
                    <a:pt x="556" y="109"/>
                  </a:lnTo>
                  <a:lnTo>
                    <a:pt x="561" y="117"/>
                  </a:lnTo>
                  <a:lnTo>
                    <a:pt x="566" y="126"/>
                  </a:lnTo>
                  <a:lnTo>
                    <a:pt x="570" y="136"/>
                  </a:lnTo>
                  <a:lnTo>
                    <a:pt x="573" y="145"/>
                  </a:lnTo>
                  <a:lnTo>
                    <a:pt x="576" y="154"/>
                  </a:lnTo>
                  <a:lnTo>
                    <a:pt x="630" y="156"/>
                  </a:lnTo>
                  <a:lnTo>
                    <a:pt x="630" y="233"/>
                  </a:lnTo>
                  <a:lnTo>
                    <a:pt x="576" y="235"/>
                  </a:lnTo>
                  <a:lnTo>
                    <a:pt x="576" y="235"/>
                  </a:lnTo>
                  <a:lnTo>
                    <a:pt x="573" y="244"/>
                  </a:lnTo>
                  <a:lnTo>
                    <a:pt x="570" y="253"/>
                  </a:lnTo>
                  <a:lnTo>
                    <a:pt x="566" y="262"/>
                  </a:lnTo>
                  <a:lnTo>
                    <a:pt x="561" y="270"/>
                  </a:lnTo>
                  <a:lnTo>
                    <a:pt x="556" y="279"/>
                  </a:lnTo>
                  <a:lnTo>
                    <a:pt x="550" y="287"/>
                  </a:lnTo>
                  <a:lnTo>
                    <a:pt x="544" y="296"/>
                  </a:lnTo>
                  <a:lnTo>
                    <a:pt x="537" y="303"/>
                  </a:lnTo>
                  <a:lnTo>
                    <a:pt x="562" y="350"/>
                  </a:lnTo>
                  <a:lnTo>
                    <a:pt x="495" y="389"/>
                  </a:lnTo>
                  <a:lnTo>
                    <a:pt x="467" y="343"/>
                  </a:lnTo>
                  <a:lnTo>
                    <a:pt x="467" y="343"/>
                  </a:lnTo>
                  <a:lnTo>
                    <a:pt x="458" y="345"/>
                  </a:lnTo>
                  <a:lnTo>
                    <a:pt x="448" y="347"/>
                  </a:lnTo>
                  <a:lnTo>
                    <a:pt x="438" y="348"/>
                  </a:lnTo>
                  <a:lnTo>
                    <a:pt x="427" y="348"/>
                  </a:lnTo>
                  <a:lnTo>
                    <a:pt x="418" y="348"/>
                  </a:lnTo>
                  <a:lnTo>
                    <a:pt x="408" y="347"/>
                  </a:lnTo>
                  <a:lnTo>
                    <a:pt x="398" y="345"/>
                  </a:lnTo>
                  <a:lnTo>
                    <a:pt x="389" y="343"/>
                  </a:lnTo>
                  <a:lnTo>
                    <a:pt x="360" y="389"/>
                  </a:lnTo>
                  <a:lnTo>
                    <a:pt x="293" y="350"/>
                  </a:lnTo>
                  <a:lnTo>
                    <a:pt x="319" y="303"/>
                  </a:lnTo>
                  <a:lnTo>
                    <a:pt x="319" y="303"/>
                  </a:lnTo>
                  <a:lnTo>
                    <a:pt x="312" y="296"/>
                  </a:lnTo>
                  <a:lnTo>
                    <a:pt x="305" y="287"/>
                  </a:lnTo>
                  <a:lnTo>
                    <a:pt x="300" y="279"/>
                  </a:lnTo>
                  <a:lnTo>
                    <a:pt x="294" y="270"/>
                  </a:lnTo>
                  <a:lnTo>
                    <a:pt x="290" y="262"/>
                  </a:lnTo>
                  <a:lnTo>
                    <a:pt x="286" y="253"/>
                  </a:lnTo>
                  <a:lnTo>
                    <a:pt x="282" y="244"/>
                  </a:lnTo>
                  <a:lnTo>
                    <a:pt x="280" y="235"/>
                  </a:lnTo>
                  <a:lnTo>
                    <a:pt x="225" y="233"/>
                  </a:lnTo>
                  <a:lnTo>
                    <a:pt x="225" y="156"/>
                  </a:lnTo>
                  <a:lnTo>
                    <a:pt x="280" y="154"/>
                  </a:lnTo>
                  <a:lnTo>
                    <a:pt x="280" y="154"/>
                  </a:lnTo>
                  <a:lnTo>
                    <a:pt x="282" y="145"/>
                  </a:lnTo>
                  <a:lnTo>
                    <a:pt x="286" y="136"/>
                  </a:lnTo>
                  <a:lnTo>
                    <a:pt x="290" y="126"/>
                  </a:lnTo>
                  <a:lnTo>
                    <a:pt x="294" y="117"/>
                  </a:lnTo>
                  <a:lnTo>
                    <a:pt x="300" y="109"/>
                  </a:lnTo>
                  <a:lnTo>
                    <a:pt x="305" y="101"/>
                  </a:lnTo>
                  <a:lnTo>
                    <a:pt x="312" y="93"/>
                  </a:lnTo>
                  <a:lnTo>
                    <a:pt x="319" y="86"/>
                  </a:lnTo>
                  <a:lnTo>
                    <a:pt x="293" y="38"/>
                  </a:lnTo>
                  <a:lnTo>
                    <a:pt x="360" y="0"/>
                  </a:lnTo>
                  <a:lnTo>
                    <a:pt x="389" y="45"/>
                  </a:lnTo>
                  <a:lnTo>
                    <a:pt x="389" y="45"/>
                  </a:lnTo>
                  <a:lnTo>
                    <a:pt x="398" y="43"/>
                  </a:lnTo>
                  <a:lnTo>
                    <a:pt x="408" y="41"/>
                  </a:lnTo>
                  <a:lnTo>
                    <a:pt x="418" y="40"/>
                  </a:lnTo>
                  <a:lnTo>
                    <a:pt x="427" y="40"/>
                  </a:lnTo>
                  <a:lnTo>
                    <a:pt x="438" y="40"/>
                  </a:lnTo>
                  <a:lnTo>
                    <a:pt x="448" y="41"/>
                  </a:lnTo>
                  <a:lnTo>
                    <a:pt x="458" y="43"/>
                  </a:lnTo>
                  <a:lnTo>
                    <a:pt x="467" y="45"/>
                  </a:lnTo>
                  <a:lnTo>
                    <a:pt x="467" y="45"/>
                  </a:lnTo>
                  <a:close/>
                  <a:moveTo>
                    <a:pt x="130" y="299"/>
                  </a:moveTo>
                  <a:lnTo>
                    <a:pt x="130" y="299"/>
                  </a:lnTo>
                  <a:lnTo>
                    <a:pt x="136" y="299"/>
                  </a:lnTo>
                  <a:lnTo>
                    <a:pt x="142" y="300"/>
                  </a:lnTo>
                  <a:lnTo>
                    <a:pt x="153" y="303"/>
                  </a:lnTo>
                  <a:lnTo>
                    <a:pt x="163" y="309"/>
                  </a:lnTo>
                  <a:lnTo>
                    <a:pt x="172" y="316"/>
                  </a:lnTo>
                  <a:lnTo>
                    <a:pt x="179" y="325"/>
                  </a:lnTo>
                  <a:lnTo>
                    <a:pt x="185" y="335"/>
                  </a:lnTo>
                  <a:lnTo>
                    <a:pt x="188" y="346"/>
                  </a:lnTo>
                  <a:lnTo>
                    <a:pt x="189" y="352"/>
                  </a:lnTo>
                  <a:lnTo>
                    <a:pt x="191" y="358"/>
                  </a:lnTo>
                  <a:lnTo>
                    <a:pt x="191" y="358"/>
                  </a:lnTo>
                  <a:lnTo>
                    <a:pt x="189" y="364"/>
                  </a:lnTo>
                  <a:lnTo>
                    <a:pt x="188" y="370"/>
                  </a:lnTo>
                  <a:lnTo>
                    <a:pt x="185" y="382"/>
                  </a:lnTo>
                  <a:lnTo>
                    <a:pt x="179" y="392"/>
                  </a:lnTo>
                  <a:lnTo>
                    <a:pt x="172" y="401"/>
                  </a:lnTo>
                  <a:lnTo>
                    <a:pt x="163" y="408"/>
                  </a:lnTo>
                  <a:lnTo>
                    <a:pt x="153" y="413"/>
                  </a:lnTo>
                  <a:lnTo>
                    <a:pt x="142" y="417"/>
                  </a:lnTo>
                  <a:lnTo>
                    <a:pt x="136" y="418"/>
                  </a:lnTo>
                  <a:lnTo>
                    <a:pt x="130" y="418"/>
                  </a:lnTo>
                  <a:lnTo>
                    <a:pt x="130" y="418"/>
                  </a:lnTo>
                  <a:lnTo>
                    <a:pt x="124" y="418"/>
                  </a:lnTo>
                  <a:lnTo>
                    <a:pt x="118" y="417"/>
                  </a:lnTo>
                  <a:lnTo>
                    <a:pt x="106" y="413"/>
                  </a:lnTo>
                  <a:lnTo>
                    <a:pt x="96" y="408"/>
                  </a:lnTo>
                  <a:lnTo>
                    <a:pt x="88" y="401"/>
                  </a:lnTo>
                  <a:lnTo>
                    <a:pt x="80" y="392"/>
                  </a:lnTo>
                  <a:lnTo>
                    <a:pt x="75" y="382"/>
                  </a:lnTo>
                  <a:lnTo>
                    <a:pt x="71" y="370"/>
                  </a:lnTo>
                  <a:lnTo>
                    <a:pt x="71" y="364"/>
                  </a:lnTo>
                  <a:lnTo>
                    <a:pt x="70" y="358"/>
                  </a:lnTo>
                  <a:lnTo>
                    <a:pt x="70" y="358"/>
                  </a:lnTo>
                  <a:lnTo>
                    <a:pt x="71" y="352"/>
                  </a:lnTo>
                  <a:lnTo>
                    <a:pt x="71" y="346"/>
                  </a:lnTo>
                  <a:lnTo>
                    <a:pt x="75" y="335"/>
                  </a:lnTo>
                  <a:lnTo>
                    <a:pt x="80" y="325"/>
                  </a:lnTo>
                  <a:lnTo>
                    <a:pt x="88" y="316"/>
                  </a:lnTo>
                  <a:lnTo>
                    <a:pt x="96" y="309"/>
                  </a:lnTo>
                  <a:lnTo>
                    <a:pt x="106" y="303"/>
                  </a:lnTo>
                  <a:lnTo>
                    <a:pt x="118" y="300"/>
                  </a:lnTo>
                  <a:lnTo>
                    <a:pt x="124" y="299"/>
                  </a:lnTo>
                  <a:lnTo>
                    <a:pt x="130" y="299"/>
                  </a:lnTo>
                  <a:lnTo>
                    <a:pt x="130" y="299"/>
                  </a:lnTo>
                  <a:close/>
                </a:path>
              </a:pathLst>
            </a:custGeom>
            <a:solidFill>
              <a:srgbClr val="00A4F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69134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01658" y="2155834"/>
            <a:ext cx="7376245" cy="2985433"/>
          </a:xfrm>
        </p:spPr>
        <p:txBody>
          <a:bodyPr/>
          <a:lstStyle/>
          <a:p>
            <a:r>
              <a:rPr lang="en-GB" sz="2400" dirty="0"/>
              <a:t>Differentiate between single-row functions and group functions</a:t>
            </a:r>
          </a:p>
          <a:p>
            <a:r>
              <a:rPr lang="en-GB" sz="2400" dirty="0"/>
              <a:t>Aggregate data with Group Functions</a:t>
            </a:r>
          </a:p>
          <a:p>
            <a:r>
              <a:rPr lang="en-GB" sz="2400" dirty="0"/>
              <a:t>Break out aggregated data into separate groups</a:t>
            </a:r>
          </a:p>
          <a:p>
            <a:r>
              <a:rPr lang="en-GB" sz="2400" dirty="0"/>
              <a:t>Include or exclude groups by using the having clause</a:t>
            </a:r>
          </a:p>
          <a:p>
            <a:r>
              <a:rPr lang="en-GB" sz="2400" dirty="0"/>
              <a:t>Nest group functions inside one another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12000" y="1188000"/>
            <a:ext cx="11002378" cy="461665"/>
          </a:xfrm>
        </p:spPr>
        <p:txBody>
          <a:bodyPr/>
          <a:lstStyle/>
          <a:p>
            <a:r>
              <a:rPr lang="en-GB" dirty="0"/>
              <a:t>In this lesson you learned how to</a:t>
            </a:r>
          </a:p>
        </p:txBody>
      </p:sp>
      <p:grpSp>
        <p:nvGrpSpPr>
          <p:cNvPr id="5" name="Graphic 2">
            <a:extLst>
              <a:ext uri="{FF2B5EF4-FFF2-40B4-BE49-F238E27FC236}">
                <a16:creationId xmlns:a16="http://schemas.microsoft.com/office/drawing/2014/main" id="{697C2A90-2641-47B8-8111-9E852094AFB2}"/>
              </a:ext>
            </a:extLst>
          </p:cNvPr>
          <p:cNvGrpSpPr/>
          <p:nvPr/>
        </p:nvGrpSpPr>
        <p:grpSpPr>
          <a:xfrm>
            <a:off x="774877" y="2290342"/>
            <a:ext cx="2223136" cy="2447925"/>
            <a:chOff x="5385543" y="3650456"/>
            <a:chExt cx="2223136" cy="2447925"/>
          </a:xfrm>
          <a:solidFill>
            <a:srgbClr val="00A4F6"/>
          </a:solidFill>
        </p:grpSpPr>
        <p:sp>
          <p:nvSpPr>
            <p:cNvPr id="6" name="Freeform: Shape 9">
              <a:extLst>
                <a:ext uri="{FF2B5EF4-FFF2-40B4-BE49-F238E27FC236}">
                  <a16:creationId xmlns:a16="http://schemas.microsoft.com/office/drawing/2014/main" id="{4FA94625-2514-467B-9D8D-C46B2DCE326C}"/>
                </a:ext>
              </a:extLst>
            </p:cNvPr>
            <p:cNvSpPr/>
            <p:nvPr/>
          </p:nvSpPr>
          <p:spPr>
            <a:xfrm>
              <a:off x="5385543" y="3650456"/>
              <a:ext cx="1524000" cy="2447925"/>
            </a:xfrm>
            <a:custGeom>
              <a:avLst/>
              <a:gdLst>
                <a:gd name="connsiteX0" fmla="*/ 1108284 w 1524000"/>
                <a:gd name="connsiteY0" fmla="*/ 769144 h 2447925"/>
                <a:gd name="connsiteX1" fmla="*/ 873017 w 1524000"/>
                <a:gd name="connsiteY1" fmla="*/ 553879 h 2447925"/>
                <a:gd name="connsiteX2" fmla="*/ 845394 w 1524000"/>
                <a:gd name="connsiteY2" fmla="*/ 530066 h 2447925"/>
                <a:gd name="connsiteX3" fmla="*/ 674897 w 1524000"/>
                <a:gd name="connsiteY3" fmla="*/ 454819 h 2447925"/>
                <a:gd name="connsiteX4" fmla="*/ 607269 w 1524000"/>
                <a:gd name="connsiteY4" fmla="*/ 724376 h 2447925"/>
                <a:gd name="connsiteX5" fmla="*/ 592982 w 1524000"/>
                <a:gd name="connsiteY5" fmla="*/ 551974 h 2447925"/>
                <a:gd name="connsiteX6" fmla="*/ 569169 w 1524000"/>
                <a:gd name="connsiteY6" fmla="*/ 535781 h 2447925"/>
                <a:gd name="connsiteX7" fmla="*/ 544404 w 1524000"/>
                <a:gd name="connsiteY7" fmla="*/ 551974 h 2447925"/>
                <a:gd name="connsiteX8" fmla="*/ 531069 w 1524000"/>
                <a:gd name="connsiteY8" fmla="*/ 724376 h 2447925"/>
                <a:gd name="connsiteX9" fmla="*/ 463442 w 1524000"/>
                <a:gd name="connsiteY9" fmla="*/ 454819 h 2447925"/>
                <a:gd name="connsiteX10" fmla="*/ 256749 w 1524000"/>
                <a:gd name="connsiteY10" fmla="*/ 536734 h 2447925"/>
                <a:gd name="connsiteX11" fmla="*/ 251034 w 1524000"/>
                <a:gd name="connsiteY11" fmla="*/ 540544 h 2447925"/>
                <a:gd name="connsiteX12" fmla="*/ 9099 w 1524000"/>
                <a:gd name="connsiteY12" fmla="*/ 890111 h 2447925"/>
                <a:gd name="connsiteX13" fmla="*/ 264369 w 1524000"/>
                <a:gd name="connsiteY13" fmla="*/ 1340644 h 2447925"/>
                <a:gd name="connsiteX14" fmla="*/ 264369 w 1524000"/>
                <a:gd name="connsiteY14" fmla="*/ 1483519 h 2447925"/>
                <a:gd name="connsiteX15" fmla="*/ 300564 w 1524000"/>
                <a:gd name="connsiteY15" fmla="*/ 1503521 h 2447925"/>
                <a:gd name="connsiteX16" fmla="*/ 334854 w 1524000"/>
                <a:gd name="connsiteY16" fmla="*/ 2426494 h 2447925"/>
                <a:gd name="connsiteX17" fmla="*/ 353904 w 1524000"/>
                <a:gd name="connsiteY17" fmla="*/ 2444591 h 2447925"/>
                <a:gd name="connsiteX18" fmla="*/ 502494 w 1524000"/>
                <a:gd name="connsiteY18" fmla="*/ 2444591 h 2447925"/>
                <a:gd name="connsiteX19" fmla="*/ 521544 w 1524000"/>
                <a:gd name="connsiteY19" fmla="*/ 2425541 h 2447925"/>
                <a:gd name="connsiteX20" fmla="*/ 546309 w 1524000"/>
                <a:gd name="connsiteY20" fmla="*/ 1523524 h 2447925"/>
                <a:gd name="connsiteX21" fmla="*/ 568217 w 1524000"/>
                <a:gd name="connsiteY21" fmla="*/ 1500664 h 2447925"/>
                <a:gd name="connsiteX22" fmla="*/ 590124 w 1524000"/>
                <a:gd name="connsiteY22" fmla="*/ 1523524 h 2447925"/>
                <a:gd name="connsiteX23" fmla="*/ 614889 w 1524000"/>
                <a:gd name="connsiteY23" fmla="*/ 2425541 h 2447925"/>
                <a:gd name="connsiteX24" fmla="*/ 633939 w 1524000"/>
                <a:gd name="connsiteY24" fmla="*/ 2444591 h 2447925"/>
                <a:gd name="connsiteX25" fmla="*/ 782529 w 1524000"/>
                <a:gd name="connsiteY25" fmla="*/ 2444591 h 2447925"/>
                <a:gd name="connsiteX26" fmla="*/ 801579 w 1524000"/>
                <a:gd name="connsiteY26" fmla="*/ 2426494 h 2447925"/>
                <a:gd name="connsiteX27" fmla="*/ 835869 w 1524000"/>
                <a:gd name="connsiteY27" fmla="*/ 1503521 h 2447925"/>
                <a:gd name="connsiteX28" fmla="*/ 873969 w 1524000"/>
                <a:gd name="connsiteY28" fmla="*/ 1493044 h 2447925"/>
                <a:gd name="connsiteX29" fmla="*/ 873969 w 1524000"/>
                <a:gd name="connsiteY29" fmla="*/ 844391 h 2447925"/>
                <a:gd name="connsiteX30" fmla="*/ 1060659 w 1524000"/>
                <a:gd name="connsiteY30" fmla="*/ 956786 h 2447925"/>
                <a:gd name="connsiteX31" fmla="*/ 1165434 w 1524000"/>
                <a:gd name="connsiteY31" fmla="*/ 945356 h 2447925"/>
                <a:gd name="connsiteX32" fmla="*/ 1497857 w 1524000"/>
                <a:gd name="connsiteY32" fmla="*/ 689134 h 2447925"/>
                <a:gd name="connsiteX33" fmla="*/ 1390224 w 1524000"/>
                <a:gd name="connsiteY33" fmla="*/ 571024 h 2447925"/>
                <a:gd name="connsiteX34" fmla="*/ 1108284 w 1524000"/>
                <a:gd name="connsiteY34" fmla="*/ 769144 h 2447925"/>
                <a:gd name="connsiteX35" fmla="*/ 1108284 w 1524000"/>
                <a:gd name="connsiteY35" fmla="*/ 769144 h 2447925"/>
                <a:gd name="connsiteX36" fmla="*/ 569169 w 1524000"/>
                <a:gd name="connsiteY36" fmla="*/ 416719 h 2447925"/>
                <a:gd name="connsiteX37" fmla="*/ 569169 w 1524000"/>
                <a:gd name="connsiteY37" fmla="*/ 7144 h 2447925"/>
                <a:gd name="connsiteX38" fmla="*/ 569169 w 1524000"/>
                <a:gd name="connsiteY38" fmla="*/ 416719 h 2447925"/>
                <a:gd name="connsiteX39" fmla="*/ 569169 w 1524000"/>
                <a:gd name="connsiteY39" fmla="*/ 416719 h 2447925"/>
                <a:gd name="connsiteX40" fmla="*/ 283419 w 1524000"/>
                <a:gd name="connsiteY40" fmla="*/ 1092994 h 2447925"/>
                <a:gd name="connsiteX41" fmla="*/ 191979 w 1524000"/>
                <a:gd name="connsiteY41" fmla="*/ 930116 h 2447925"/>
                <a:gd name="connsiteX42" fmla="*/ 283419 w 1524000"/>
                <a:gd name="connsiteY42" fmla="*/ 778669 h 2447925"/>
                <a:gd name="connsiteX43" fmla="*/ 283419 w 1524000"/>
                <a:gd name="connsiteY43" fmla="*/ 1092994 h 2447925"/>
                <a:gd name="connsiteX44" fmla="*/ 283419 w 1524000"/>
                <a:gd name="connsiteY44" fmla="*/ 1092994 h 2447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524000" h="2447925">
                  <a:moveTo>
                    <a:pt x="1108284" y="769144"/>
                  </a:moveTo>
                  <a:cubicBezTo>
                    <a:pt x="979697" y="677704"/>
                    <a:pt x="914927" y="596741"/>
                    <a:pt x="873017" y="553879"/>
                  </a:cubicBezTo>
                  <a:cubicBezTo>
                    <a:pt x="862539" y="543401"/>
                    <a:pt x="854919" y="533876"/>
                    <a:pt x="845394" y="530066"/>
                  </a:cubicBezTo>
                  <a:lnTo>
                    <a:pt x="674897" y="454819"/>
                  </a:lnTo>
                  <a:cubicBezTo>
                    <a:pt x="658704" y="521494"/>
                    <a:pt x="638702" y="663416"/>
                    <a:pt x="607269" y="724376"/>
                  </a:cubicBezTo>
                  <a:lnTo>
                    <a:pt x="592982" y="551974"/>
                  </a:lnTo>
                  <a:lnTo>
                    <a:pt x="569169" y="535781"/>
                  </a:lnTo>
                  <a:lnTo>
                    <a:pt x="544404" y="551974"/>
                  </a:lnTo>
                  <a:lnTo>
                    <a:pt x="531069" y="724376"/>
                  </a:lnTo>
                  <a:cubicBezTo>
                    <a:pt x="500589" y="663416"/>
                    <a:pt x="479634" y="521494"/>
                    <a:pt x="463442" y="454819"/>
                  </a:cubicBezTo>
                  <a:lnTo>
                    <a:pt x="256749" y="536734"/>
                  </a:lnTo>
                  <a:cubicBezTo>
                    <a:pt x="254844" y="537686"/>
                    <a:pt x="252939" y="539591"/>
                    <a:pt x="251034" y="540544"/>
                  </a:cubicBezTo>
                  <a:cubicBezTo>
                    <a:pt x="214839" y="563404"/>
                    <a:pt x="42437" y="753904"/>
                    <a:pt x="9099" y="890111"/>
                  </a:cubicBezTo>
                  <a:cubicBezTo>
                    <a:pt x="-14713" y="986314"/>
                    <a:pt x="185312" y="1239679"/>
                    <a:pt x="264369" y="1340644"/>
                  </a:cubicBezTo>
                  <a:lnTo>
                    <a:pt x="264369" y="1483519"/>
                  </a:lnTo>
                  <a:cubicBezTo>
                    <a:pt x="271989" y="1492091"/>
                    <a:pt x="288182" y="1500664"/>
                    <a:pt x="300564" y="1503521"/>
                  </a:cubicBezTo>
                  <a:cubicBezTo>
                    <a:pt x="304374" y="1581626"/>
                    <a:pt x="328187" y="2274094"/>
                    <a:pt x="334854" y="2426494"/>
                  </a:cubicBezTo>
                  <a:cubicBezTo>
                    <a:pt x="334854" y="2436971"/>
                    <a:pt x="343427" y="2444591"/>
                    <a:pt x="353904" y="2444591"/>
                  </a:cubicBezTo>
                  <a:lnTo>
                    <a:pt x="502494" y="2444591"/>
                  </a:lnTo>
                  <a:cubicBezTo>
                    <a:pt x="512972" y="2444591"/>
                    <a:pt x="521544" y="2436019"/>
                    <a:pt x="521544" y="2425541"/>
                  </a:cubicBezTo>
                  <a:lnTo>
                    <a:pt x="546309" y="1523524"/>
                  </a:lnTo>
                  <a:cubicBezTo>
                    <a:pt x="546309" y="1508284"/>
                    <a:pt x="557739" y="1500664"/>
                    <a:pt x="568217" y="1500664"/>
                  </a:cubicBezTo>
                  <a:cubicBezTo>
                    <a:pt x="578694" y="1500664"/>
                    <a:pt x="590124" y="1508284"/>
                    <a:pt x="590124" y="1523524"/>
                  </a:cubicBezTo>
                  <a:lnTo>
                    <a:pt x="614889" y="2425541"/>
                  </a:lnTo>
                  <a:cubicBezTo>
                    <a:pt x="614889" y="2436019"/>
                    <a:pt x="623462" y="2444591"/>
                    <a:pt x="633939" y="2444591"/>
                  </a:cubicBezTo>
                  <a:lnTo>
                    <a:pt x="782529" y="2444591"/>
                  </a:lnTo>
                  <a:cubicBezTo>
                    <a:pt x="793007" y="2444591"/>
                    <a:pt x="801579" y="2436971"/>
                    <a:pt x="801579" y="2426494"/>
                  </a:cubicBezTo>
                  <a:cubicBezTo>
                    <a:pt x="808247" y="2274094"/>
                    <a:pt x="831107" y="1580674"/>
                    <a:pt x="835869" y="1503521"/>
                  </a:cubicBezTo>
                  <a:lnTo>
                    <a:pt x="873969" y="1493044"/>
                  </a:lnTo>
                  <a:lnTo>
                    <a:pt x="873969" y="844391"/>
                  </a:lnTo>
                  <a:cubicBezTo>
                    <a:pt x="931119" y="882491"/>
                    <a:pt x="985412" y="924401"/>
                    <a:pt x="1060659" y="956786"/>
                  </a:cubicBezTo>
                  <a:cubicBezTo>
                    <a:pt x="1098759" y="972979"/>
                    <a:pt x="1135907" y="968216"/>
                    <a:pt x="1165434" y="945356"/>
                  </a:cubicBezTo>
                  <a:lnTo>
                    <a:pt x="1497857" y="689134"/>
                  </a:lnTo>
                  <a:cubicBezTo>
                    <a:pt x="1573104" y="618649"/>
                    <a:pt x="1471187" y="509111"/>
                    <a:pt x="1390224" y="571024"/>
                  </a:cubicBezTo>
                  <a:cubicBezTo>
                    <a:pt x="1320692" y="623411"/>
                    <a:pt x="1246397" y="680561"/>
                    <a:pt x="1108284" y="769144"/>
                  </a:cubicBezTo>
                  <a:lnTo>
                    <a:pt x="1108284" y="769144"/>
                  </a:lnTo>
                  <a:close/>
                  <a:moveTo>
                    <a:pt x="569169" y="416719"/>
                  </a:moveTo>
                  <a:cubicBezTo>
                    <a:pt x="719664" y="416719"/>
                    <a:pt x="826344" y="7144"/>
                    <a:pt x="569169" y="7144"/>
                  </a:cubicBezTo>
                  <a:cubicBezTo>
                    <a:pt x="311994" y="7144"/>
                    <a:pt x="418674" y="416719"/>
                    <a:pt x="569169" y="416719"/>
                  </a:cubicBezTo>
                  <a:lnTo>
                    <a:pt x="569169" y="416719"/>
                  </a:lnTo>
                  <a:close/>
                  <a:moveTo>
                    <a:pt x="283419" y="1092994"/>
                  </a:moveTo>
                  <a:cubicBezTo>
                    <a:pt x="223412" y="992981"/>
                    <a:pt x="191979" y="930116"/>
                    <a:pt x="191979" y="930116"/>
                  </a:cubicBezTo>
                  <a:cubicBezTo>
                    <a:pt x="191979" y="930116"/>
                    <a:pt x="251034" y="830104"/>
                    <a:pt x="283419" y="778669"/>
                  </a:cubicBezTo>
                  <a:lnTo>
                    <a:pt x="283419" y="1092994"/>
                  </a:lnTo>
                  <a:lnTo>
                    <a:pt x="283419" y="10929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Freeform: Shape 10">
              <a:extLst>
                <a:ext uri="{FF2B5EF4-FFF2-40B4-BE49-F238E27FC236}">
                  <a16:creationId xmlns:a16="http://schemas.microsoft.com/office/drawing/2014/main" id="{77AF1307-B69E-4B98-B158-BEC568883FB0}"/>
                </a:ext>
              </a:extLst>
            </p:cNvPr>
            <p:cNvSpPr/>
            <p:nvPr/>
          </p:nvSpPr>
          <p:spPr>
            <a:xfrm>
              <a:off x="7034371" y="3696176"/>
              <a:ext cx="514350" cy="514350"/>
            </a:xfrm>
            <a:custGeom>
              <a:avLst/>
              <a:gdLst>
                <a:gd name="connsiteX0" fmla="*/ 509111 w 514350"/>
                <a:gd name="connsiteY0" fmla="*/ 222409 h 514350"/>
                <a:gd name="connsiteX1" fmla="*/ 509111 w 514350"/>
                <a:gd name="connsiteY1" fmla="*/ 476726 h 514350"/>
                <a:gd name="connsiteX2" fmla="*/ 477679 w 514350"/>
                <a:gd name="connsiteY2" fmla="*/ 508159 h 514350"/>
                <a:gd name="connsiteX3" fmla="*/ 38576 w 514350"/>
                <a:gd name="connsiteY3" fmla="*/ 508159 h 514350"/>
                <a:gd name="connsiteX4" fmla="*/ 7144 w 514350"/>
                <a:gd name="connsiteY4" fmla="*/ 476726 h 514350"/>
                <a:gd name="connsiteX5" fmla="*/ 7144 w 514350"/>
                <a:gd name="connsiteY5" fmla="*/ 38576 h 514350"/>
                <a:gd name="connsiteX6" fmla="*/ 38576 w 514350"/>
                <a:gd name="connsiteY6" fmla="*/ 7144 h 514350"/>
                <a:gd name="connsiteX7" fmla="*/ 477679 w 514350"/>
                <a:gd name="connsiteY7" fmla="*/ 7144 h 514350"/>
                <a:gd name="connsiteX8" fmla="*/ 501491 w 514350"/>
                <a:gd name="connsiteY8" fmla="*/ 18574 h 514350"/>
                <a:gd name="connsiteX9" fmla="*/ 436721 w 514350"/>
                <a:gd name="connsiteY9" fmla="*/ 70009 h 514350"/>
                <a:gd name="connsiteX10" fmla="*/ 70009 w 514350"/>
                <a:gd name="connsiteY10" fmla="*/ 70009 h 514350"/>
                <a:gd name="connsiteX11" fmla="*/ 70009 w 514350"/>
                <a:gd name="connsiteY11" fmla="*/ 446246 h 514350"/>
                <a:gd name="connsiteX12" fmla="*/ 446246 w 514350"/>
                <a:gd name="connsiteY12" fmla="*/ 446246 h 514350"/>
                <a:gd name="connsiteX13" fmla="*/ 446246 w 514350"/>
                <a:gd name="connsiteY13" fmla="*/ 283369 h 514350"/>
                <a:gd name="connsiteX14" fmla="*/ 509111 w 514350"/>
                <a:gd name="connsiteY14" fmla="*/ 222409 h 514350"/>
                <a:gd name="connsiteX15" fmla="*/ 509111 w 514350"/>
                <a:gd name="connsiteY15" fmla="*/ 222409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4350" h="514350">
                  <a:moveTo>
                    <a:pt x="509111" y="222409"/>
                  </a:moveTo>
                  <a:lnTo>
                    <a:pt x="509111" y="476726"/>
                  </a:lnTo>
                  <a:cubicBezTo>
                    <a:pt x="509111" y="493871"/>
                    <a:pt x="494824" y="508159"/>
                    <a:pt x="477679" y="508159"/>
                  </a:cubicBezTo>
                  <a:lnTo>
                    <a:pt x="38576" y="508159"/>
                  </a:lnTo>
                  <a:cubicBezTo>
                    <a:pt x="21431" y="508159"/>
                    <a:pt x="7144" y="493871"/>
                    <a:pt x="7144" y="476726"/>
                  </a:cubicBezTo>
                  <a:lnTo>
                    <a:pt x="7144" y="38576"/>
                  </a:lnTo>
                  <a:cubicBezTo>
                    <a:pt x="7144" y="21431"/>
                    <a:pt x="21431" y="7144"/>
                    <a:pt x="38576" y="7144"/>
                  </a:cubicBezTo>
                  <a:lnTo>
                    <a:pt x="477679" y="7144"/>
                  </a:lnTo>
                  <a:cubicBezTo>
                    <a:pt x="487204" y="7144"/>
                    <a:pt x="495776" y="11906"/>
                    <a:pt x="501491" y="18574"/>
                  </a:cubicBezTo>
                  <a:cubicBezTo>
                    <a:pt x="479584" y="35719"/>
                    <a:pt x="457676" y="52864"/>
                    <a:pt x="436721" y="70009"/>
                  </a:cubicBezTo>
                  <a:lnTo>
                    <a:pt x="70009" y="70009"/>
                  </a:lnTo>
                  <a:lnTo>
                    <a:pt x="70009" y="446246"/>
                  </a:lnTo>
                  <a:lnTo>
                    <a:pt x="446246" y="446246"/>
                  </a:lnTo>
                  <a:lnTo>
                    <a:pt x="446246" y="283369"/>
                  </a:lnTo>
                  <a:cubicBezTo>
                    <a:pt x="468154" y="263366"/>
                    <a:pt x="489109" y="243364"/>
                    <a:pt x="509111" y="222409"/>
                  </a:cubicBezTo>
                  <a:lnTo>
                    <a:pt x="509111" y="22240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: Shape 11">
              <a:extLst>
                <a:ext uri="{FF2B5EF4-FFF2-40B4-BE49-F238E27FC236}">
                  <a16:creationId xmlns:a16="http://schemas.microsoft.com/office/drawing/2014/main" id="{A72E6BBF-8F9F-4EC5-A031-3B723E7DA339}"/>
                </a:ext>
              </a:extLst>
            </p:cNvPr>
            <p:cNvSpPr/>
            <p:nvPr/>
          </p:nvSpPr>
          <p:spPr>
            <a:xfrm>
              <a:off x="7034371" y="4315301"/>
              <a:ext cx="514350" cy="514350"/>
            </a:xfrm>
            <a:custGeom>
              <a:avLst/>
              <a:gdLst>
                <a:gd name="connsiteX0" fmla="*/ 509111 w 514350"/>
                <a:gd name="connsiteY0" fmla="*/ 222409 h 514350"/>
                <a:gd name="connsiteX1" fmla="*/ 509111 w 514350"/>
                <a:gd name="connsiteY1" fmla="*/ 476726 h 514350"/>
                <a:gd name="connsiteX2" fmla="*/ 477679 w 514350"/>
                <a:gd name="connsiteY2" fmla="*/ 508159 h 514350"/>
                <a:gd name="connsiteX3" fmla="*/ 38576 w 514350"/>
                <a:gd name="connsiteY3" fmla="*/ 508159 h 514350"/>
                <a:gd name="connsiteX4" fmla="*/ 7144 w 514350"/>
                <a:gd name="connsiteY4" fmla="*/ 476726 h 514350"/>
                <a:gd name="connsiteX5" fmla="*/ 7144 w 514350"/>
                <a:gd name="connsiteY5" fmla="*/ 38576 h 514350"/>
                <a:gd name="connsiteX6" fmla="*/ 38576 w 514350"/>
                <a:gd name="connsiteY6" fmla="*/ 7144 h 514350"/>
                <a:gd name="connsiteX7" fmla="*/ 477679 w 514350"/>
                <a:gd name="connsiteY7" fmla="*/ 7144 h 514350"/>
                <a:gd name="connsiteX8" fmla="*/ 501491 w 514350"/>
                <a:gd name="connsiteY8" fmla="*/ 18574 h 514350"/>
                <a:gd name="connsiteX9" fmla="*/ 436721 w 514350"/>
                <a:gd name="connsiteY9" fmla="*/ 70009 h 514350"/>
                <a:gd name="connsiteX10" fmla="*/ 70009 w 514350"/>
                <a:gd name="connsiteY10" fmla="*/ 70009 h 514350"/>
                <a:gd name="connsiteX11" fmla="*/ 70009 w 514350"/>
                <a:gd name="connsiteY11" fmla="*/ 446246 h 514350"/>
                <a:gd name="connsiteX12" fmla="*/ 446246 w 514350"/>
                <a:gd name="connsiteY12" fmla="*/ 446246 h 514350"/>
                <a:gd name="connsiteX13" fmla="*/ 446246 w 514350"/>
                <a:gd name="connsiteY13" fmla="*/ 283369 h 514350"/>
                <a:gd name="connsiteX14" fmla="*/ 509111 w 514350"/>
                <a:gd name="connsiteY14" fmla="*/ 222409 h 514350"/>
                <a:gd name="connsiteX15" fmla="*/ 509111 w 514350"/>
                <a:gd name="connsiteY15" fmla="*/ 222409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4350" h="514350">
                  <a:moveTo>
                    <a:pt x="509111" y="222409"/>
                  </a:moveTo>
                  <a:lnTo>
                    <a:pt x="509111" y="476726"/>
                  </a:lnTo>
                  <a:cubicBezTo>
                    <a:pt x="509111" y="493871"/>
                    <a:pt x="494824" y="508159"/>
                    <a:pt x="477679" y="508159"/>
                  </a:cubicBezTo>
                  <a:lnTo>
                    <a:pt x="38576" y="508159"/>
                  </a:lnTo>
                  <a:cubicBezTo>
                    <a:pt x="21431" y="508159"/>
                    <a:pt x="7144" y="493871"/>
                    <a:pt x="7144" y="476726"/>
                  </a:cubicBezTo>
                  <a:lnTo>
                    <a:pt x="7144" y="38576"/>
                  </a:lnTo>
                  <a:cubicBezTo>
                    <a:pt x="7144" y="21431"/>
                    <a:pt x="21431" y="7144"/>
                    <a:pt x="38576" y="7144"/>
                  </a:cubicBezTo>
                  <a:lnTo>
                    <a:pt x="477679" y="7144"/>
                  </a:lnTo>
                  <a:cubicBezTo>
                    <a:pt x="487204" y="7144"/>
                    <a:pt x="495776" y="11906"/>
                    <a:pt x="501491" y="18574"/>
                  </a:cubicBezTo>
                  <a:cubicBezTo>
                    <a:pt x="479584" y="35719"/>
                    <a:pt x="457676" y="52864"/>
                    <a:pt x="436721" y="70009"/>
                  </a:cubicBezTo>
                  <a:lnTo>
                    <a:pt x="70009" y="70009"/>
                  </a:lnTo>
                  <a:lnTo>
                    <a:pt x="70009" y="446246"/>
                  </a:lnTo>
                  <a:lnTo>
                    <a:pt x="446246" y="446246"/>
                  </a:lnTo>
                  <a:lnTo>
                    <a:pt x="446246" y="283369"/>
                  </a:lnTo>
                  <a:cubicBezTo>
                    <a:pt x="468154" y="263366"/>
                    <a:pt x="489109" y="243364"/>
                    <a:pt x="509111" y="222409"/>
                  </a:cubicBezTo>
                  <a:lnTo>
                    <a:pt x="509111" y="22240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A84DA560-0281-4F29-B3A6-C339282E4711}"/>
                </a:ext>
              </a:extLst>
            </p:cNvPr>
            <p:cNvSpPr/>
            <p:nvPr/>
          </p:nvSpPr>
          <p:spPr>
            <a:xfrm>
              <a:off x="7034371" y="4933474"/>
              <a:ext cx="514350" cy="514350"/>
            </a:xfrm>
            <a:custGeom>
              <a:avLst/>
              <a:gdLst>
                <a:gd name="connsiteX0" fmla="*/ 509111 w 514350"/>
                <a:gd name="connsiteY0" fmla="*/ 223361 h 514350"/>
                <a:gd name="connsiteX1" fmla="*/ 509111 w 514350"/>
                <a:gd name="connsiteY1" fmla="*/ 477679 h 514350"/>
                <a:gd name="connsiteX2" fmla="*/ 477679 w 514350"/>
                <a:gd name="connsiteY2" fmla="*/ 509111 h 514350"/>
                <a:gd name="connsiteX3" fmla="*/ 38576 w 514350"/>
                <a:gd name="connsiteY3" fmla="*/ 509111 h 514350"/>
                <a:gd name="connsiteX4" fmla="*/ 7144 w 514350"/>
                <a:gd name="connsiteY4" fmla="*/ 477679 h 514350"/>
                <a:gd name="connsiteX5" fmla="*/ 7144 w 514350"/>
                <a:gd name="connsiteY5" fmla="*/ 38576 h 514350"/>
                <a:gd name="connsiteX6" fmla="*/ 38576 w 514350"/>
                <a:gd name="connsiteY6" fmla="*/ 7144 h 514350"/>
                <a:gd name="connsiteX7" fmla="*/ 477679 w 514350"/>
                <a:gd name="connsiteY7" fmla="*/ 7144 h 514350"/>
                <a:gd name="connsiteX8" fmla="*/ 501491 w 514350"/>
                <a:gd name="connsiteY8" fmla="*/ 18574 h 514350"/>
                <a:gd name="connsiteX9" fmla="*/ 436721 w 514350"/>
                <a:gd name="connsiteY9" fmla="*/ 70009 h 514350"/>
                <a:gd name="connsiteX10" fmla="*/ 70009 w 514350"/>
                <a:gd name="connsiteY10" fmla="*/ 70009 h 514350"/>
                <a:gd name="connsiteX11" fmla="*/ 70009 w 514350"/>
                <a:gd name="connsiteY11" fmla="*/ 446246 h 514350"/>
                <a:gd name="connsiteX12" fmla="*/ 446246 w 514350"/>
                <a:gd name="connsiteY12" fmla="*/ 446246 h 514350"/>
                <a:gd name="connsiteX13" fmla="*/ 446246 w 514350"/>
                <a:gd name="connsiteY13" fmla="*/ 283369 h 514350"/>
                <a:gd name="connsiteX14" fmla="*/ 509111 w 514350"/>
                <a:gd name="connsiteY14" fmla="*/ 223361 h 514350"/>
                <a:gd name="connsiteX15" fmla="*/ 509111 w 514350"/>
                <a:gd name="connsiteY15" fmla="*/ 223361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4350" h="514350">
                  <a:moveTo>
                    <a:pt x="509111" y="223361"/>
                  </a:moveTo>
                  <a:lnTo>
                    <a:pt x="509111" y="477679"/>
                  </a:lnTo>
                  <a:cubicBezTo>
                    <a:pt x="509111" y="494824"/>
                    <a:pt x="494824" y="509111"/>
                    <a:pt x="477679" y="509111"/>
                  </a:cubicBezTo>
                  <a:lnTo>
                    <a:pt x="38576" y="509111"/>
                  </a:lnTo>
                  <a:cubicBezTo>
                    <a:pt x="21431" y="509111"/>
                    <a:pt x="7144" y="494824"/>
                    <a:pt x="7144" y="477679"/>
                  </a:cubicBezTo>
                  <a:lnTo>
                    <a:pt x="7144" y="38576"/>
                  </a:lnTo>
                  <a:cubicBezTo>
                    <a:pt x="7144" y="21431"/>
                    <a:pt x="21431" y="7144"/>
                    <a:pt x="38576" y="7144"/>
                  </a:cubicBezTo>
                  <a:lnTo>
                    <a:pt x="477679" y="7144"/>
                  </a:lnTo>
                  <a:cubicBezTo>
                    <a:pt x="487204" y="7144"/>
                    <a:pt x="495776" y="11906"/>
                    <a:pt x="501491" y="18574"/>
                  </a:cubicBezTo>
                  <a:cubicBezTo>
                    <a:pt x="479584" y="35719"/>
                    <a:pt x="457676" y="52864"/>
                    <a:pt x="436721" y="70009"/>
                  </a:cubicBezTo>
                  <a:lnTo>
                    <a:pt x="70009" y="70009"/>
                  </a:lnTo>
                  <a:lnTo>
                    <a:pt x="70009" y="446246"/>
                  </a:lnTo>
                  <a:lnTo>
                    <a:pt x="446246" y="446246"/>
                  </a:lnTo>
                  <a:lnTo>
                    <a:pt x="446246" y="283369"/>
                  </a:lnTo>
                  <a:cubicBezTo>
                    <a:pt x="468154" y="264319"/>
                    <a:pt x="489109" y="244316"/>
                    <a:pt x="509111" y="223361"/>
                  </a:cubicBezTo>
                  <a:lnTo>
                    <a:pt x="509111" y="2233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16B6AEBC-98BF-480D-9779-82AD7C24955C}"/>
                </a:ext>
              </a:extLst>
            </p:cNvPr>
            <p:cNvSpPr/>
            <p:nvPr/>
          </p:nvSpPr>
          <p:spPr>
            <a:xfrm>
              <a:off x="7151479" y="3734708"/>
              <a:ext cx="457200" cy="1609725"/>
            </a:xfrm>
            <a:custGeom>
              <a:avLst/>
              <a:gdLst>
                <a:gd name="connsiteX0" fmla="*/ 70058 w 457200"/>
                <a:gd name="connsiteY0" fmla="*/ 1366883 h 1609725"/>
                <a:gd name="connsiteX1" fmla="*/ 7193 w 457200"/>
                <a:gd name="connsiteY1" fmla="*/ 1378313 h 1609725"/>
                <a:gd name="connsiteX2" fmla="*/ 38625 w 457200"/>
                <a:gd name="connsiteY2" fmla="*/ 1566908 h 1609725"/>
                <a:gd name="connsiteX3" fmla="*/ 110063 w 457200"/>
                <a:gd name="connsiteY3" fmla="*/ 1606913 h 1609725"/>
                <a:gd name="connsiteX4" fmla="*/ 452963 w 457200"/>
                <a:gd name="connsiteY4" fmla="*/ 1290683 h 1609725"/>
                <a:gd name="connsiteX5" fmla="*/ 422483 w 457200"/>
                <a:gd name="connsiteY5" fmla="*/ 1248773 h 1609725"/>
                <a:gd name="connsiteX6" fmla="*/ 108158 w 457200"/>
                <a:gd name="connsiteY6" fmla="*/ 1490708 h 1609725"/>
                <a:gd name="connsiteX7" fmla="*/ 70058 w 457200"/>
                <a:gd name="connsiteY7" fmla="*/ 1366883 h 1609725"/>
                <a:gd name="connsiteX8" fmla="*/ 70058 w 457200"/>
                <a:gd name="connsiteY8" fmla="*/ 1366883 h 1609725"/>
                <a:gd name="connsiteX9" fmla="*/ 70058 w 457200"/>
                <a:gd name="connsiteY9" fmla="*/ 128632 h 1609725"/>
                <a:gd name="connsiteX10" fmla="*/ 7193 w 457200"/>
                <a:gd name="connsiteY10" fmla="*/ 140062 h 1609725"/>
                <a:gd name="connsiteX11" fmla="*/ 38625 w 457200"/>
                <a:gd name="connsiteY11" fmla="*/ 328657 h 1609725"/>
                <a:gd name="connsiteX12" fmla="*/ 110063 w 457200"/>
                <a:gd name="connsiteY12" fmla="*/ 368662 h 1609725"/>
                <a:gd name="connsiteX13" fmla="*/ 452963 w 457200"/>
                <a:gd name="connsiteY13" fmla="*/ 52432 h 1609725"/>
                <a:gd name="connsiteX14" fmla="*/ 422483 w 457200"/>
                <a:gd name="connsiteY14" fmla="*/ 10522 h 1609725"/>
                <a:gd name="connsiteX15" fmla="*/ 108158 w 457200"/>
                <a:gd name="connsiteY15" fmla="*/ 252457 h 1609725"/>
                <a:gd name="connsiteX16" fmla="*/ 70058 w 457200"/>
                <a:gd name="connsiteY16" fmla="*/ 128632 h 1609725"/>
                <a:gd name="connsiteX17" fmla="*/ 70058 w 457200"/>
                <a:gd name="connsiteY17" fmla="*/ 128632 h 1609725"/>
                <a:gd name="connsiteX18" fmla="*/ 70058 w 457200"/>
                <a:gd name="connsiteY18" fmla="*/ 747757 h 1609725"/>
                <a:gd name="connsiteX19" fmla="*/ 7193 w 457200"/>
                <a:gd name="connsiteY19" fmla="*/ 759188 h 1609725"/>
                <a:gd name="connsiteX20" fmla="*/ 38625 w 457200"/>
                <a:gd name="connsiteY20" fmla="*/ 947782 h 1609725"/>
                <a:gd name="connsiteX21" fmla="*/ 110063 w 457200"/>
                <a:gd name="connsiteY21" fmla="*/ 987788 h 1609725"/>
                <a:gd name="connsiteX22" fmla="*/ 452963 w 457200"/>
                <a:gd name="connsiteY22" fmla="*/ 671557 h 1609725"/>
                <a:gd name="connsiteX23" fmla="*/ 422483 w 457200"/>
                <a:gd name="connsiteY23" fmla="*/ 629647 h 1609725"/>
                <a:gd name="connsiteX24" fmla="*/ 108158 w 457200"/>
                <a:gd name="connsiteY24" fmla="*/ 871582 h 1609725"/>
                <a:gd name="connsiteX25" fmla="*/ 70058 w 457200"/>
                <a:gd name="connsiteY25" fmla="*/ 747757 h 1609725"/>
                <a:gd name="connsiteX26" fmla="*/ 70058 w 457200"/>
                <a:gd name="connsiteY26" fmla="*/ 747757 h 160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7200" h="1609725">
                  <a:moveTo>
                    <a:pt x="70058" y="1366883"/>
                  </a:moveTo>
                  <a:cubicBezTo>
                    <a:pt x="59580" y="1330688"/>
                    <a:pt x="5288" y="1343070"/>
                    <a:pt x="7193" y="1378313"/>
                  </a:cubicBezTo>
                  <a:cubicBezTo>
                    <a:pt x="11003" y="1464990"/>
                    <a:pt x="19575" y="1490708"/>
                    <a:pt x="38625" y="1566908"/>
                  </a:cubicBezTo>
                  <a:cubicBezTo>
                    <a:pt x="45293" y="1593577"/>
                    <a:pt x="88155" y="1624058"/>
                    <a:pt x="110063" y="1606913"/>
                  </a:cubicBezTo>
                  <a:cubicBezTo>
                    <a:pt x="259605" y="1486898"/>
                    <a:pt x="323423" y="1431652"/>
                    <a:pt x="452963" y="1290683"/>
                  </a:cubicBezTo>
                  <a:cubicBezTo>
                    <a:pt x="472965" y="1268775"/>
                    <a:pt x="439628" y="1234485"/>
                    <a:pt x="422483" y="1248773"/>
                  </a:cubicBezTo>
                  <a:cubicBezTo>
                    <a:pt x="294848" y="1348785"/>
                    <a:pt x="233888" y="1402125"/>
                    <a:pt x="108158" y="1490708"/>
                  </a:cubicBezTo>
                  <a:cubicBezTo>
                    <a:pt x="91965" y="1445940"/>
                    <a:pt x="80535" y="1400220"/>
                    <a:pt x="70058" y="1366883"/>
                  </a:cubicBezTo>
                  <a:lnTo>
                    <a:pt x="70058" y="1366883"/>
                  </a:lnTo>
                  <a:close/>
                  <a:moveTo>
                    <a:pt x="70058" y="128632"/>
                  </a:moveTo>
                  <a:cubicBezTo>
                    <a:pt x="59580" y="92437"/>
                    <a:pt x="5288" y="104820"/>
                    <a:pt x="7193" y="140062"/>
                  </a:cubicBezTo>
                  <a:cubicBezTo>
                    <a:pt x="11003" y="226740"/>
                    <a:pt x="19575" y="252457"/>
                    <a:pt x="38625" y="328657"/>
                  </a:cubicBezTo>
                  <a:cubicBezTo>
                    <a:pt x="45293" y="355328"/>
                    <a:pt x="88155" y="385807"/>
                    <a:pt x="110063" y="368662"/>
                  </a:cubicBezTo>
                  <a:cubicBezTo>
                    <a:pt x="259605" y="248647"/>
                    <a:pt x="323423" y="193402"/>
                    <a:pt x="452963" y="52432"/>
                  </a:cubicBezTo>
                  <a:cubicBezTo>
                    <a:pt x="472965" y="30525"/>
                    <a:pt x="439628" y="-3765"/>
                    <a:pt x="422483" y="10522"/>
                  </a:cubicBezTo>
                  <a:cubicBezTo>
                    <a:pt x="294848" y="110535"/>
                    <a:pt x="233888" y="163875"/>
                    <a:pt x="108158" y="252457"/>
                  </a:cubicBezTo>
                  <a:cubicBezTo>
                    <a:pt x="91965" y="207690"/>
                    <a:pt x="80535" y="162922"/>
                    <a:pt x="70058" y="128632"/>
                  </a:cubicBezTo>
                  <a:lnTo>
                    <a:pt x="70058" y="128632"/>
                  </a:lnTo>
                  <a:close/>
                  <a:moveTo>
                    <a:pt x="70058" y="747757"/>
                  </a:moveTo>
                  <a:cubicBezTo>
                    <a:pt x="59580" y="711563"/>
                    <a:pt x="5288" y="723945"/>
                    <a:pt x="7193" y="759188"/>
                  </a:cubicBezTo>
                  <a:cubicBezTo>
                    <a:pt x="11003" y="845865"/>
                    <a:pt x="19575" y="871582"/>
                    <a:pt x="38625" y="947782"/>
                  </a:cubicBezTo>
                  <a:cubicBezTo>
                    <a:pt x="45293" y="974453"/>
                    <a:pt x="88155" y="1004932"/>
                    <a:pt x="110063" y="987788"/>
                  </a:cubicBezTo>
                  <a:cubicBezTo>
                    <a:pt x="259605" y="867772"/>
                    <a:pt x="323423" y="812528"/>
                    <a:pt x="452963" y="671557"/>
                  </a:cubicBezTo>
                  <a:cubicBezTo>
                    <a:pt x="472965" y="649650"/>
                    <a:pt x="439628" y="615360"/>
                    <a:pt x="422483" y="629647"/>
                  </a:cubicBezTo>
                  <a:cubicBezTo>
                    <a:pt x="294848" y="729660"/>
                    <a:pt x="233888" y="783000"/>
                    <a:pt x="108158" y="871582"/>
                  </a:cubicBezTo>
                  <a:cubicBezTo>
                    <a:pt x="91965" y="826815"/>
                    <a:pt x="80535" y="781095"/>
                    <a:pt x="70058" y="747757"/>
                  </a:cubicBezTo>
                  <a:lnTo>
                    <a:pt x="70058" y="7477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07839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000" y="360000"/>
            <a:ext cx="7680662" cy="584775"/>
          </a:xfrm>
        </p:spPr>
        <p:txBody>
          <a:bodyPr/>
          <a:lstStyle/>
          <a:p>
            <a:r>
              <a:rPr lang="en-GB" dirty="0"/>
              <a:t>Q</a:t>
            </a:r>
            <a:r>
              <a:rPr lang="en-GB" b="1" dirty="0">
                <a:cs typeface="Arial" panose="020B0604020202020204" pitchFamily="34" charset="0"/>
              </a:rPr>
              <a:t>uesti</a:t>
            </a:r>
            <a:r>
              <a:rPr lang="en-GB" dirty="0"/>
              <a:t>ons?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7813E0F-D8EA-4197-985B-61A3E80C238C}"/>
              </a:ext>
            </a:extLst>
          </p:cNvPr>
          <p:cNvGrpSpPr/>
          <p:nvPr/>
        </p:nvGrpSpPr>
        <p:grpSpPr>
          <a:xfrm>
            <a:off x="3615559" y="1802141"/>
            <a:ext cx="2816772" cy="2822411"/>
            <a:chOff x="4157663" y="2916238"/>
            <a:chExt cx="482600" cy="549275"/>
          </a:xfrm>
        </p:grpSpPr>
        <p:sp>
          <p:nvSpPr>
            <p:cNvPr id="14" name="Freeform 89">
              <a:extLst>
                <a:ext uri="{FF2B5EF4-FFF2-40B4-BE49-F238E27FC236}">
                  <a16:creationId xmlns:a16="http://schemas.microsoft.com/office/drawing/2014/main" id="{29FD3966-66D7-47CE-BBA5-2BF5F1C23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16238"/>
              <a:ext cx="482600" cy="549275"/>
            </a:xfrm>
            <a:custGeom>
              <a:avLst/>
              <a:gdLst>
                <a:gd name="T0" fmla="*/ 875 w 912"/>
                <a:gd name="T1" fmla="*/ 1024 h 1037"/>
                <a:gd name="T2" fmla="*/ 850 w 912"/>
                <a:gd name="T3" fmla="*/ 1037 h 1037"/>
                <a:gd name="T4" fmla="*/ 820 w 912"/>
                <a:gd name="T5" fmla="*/ 1005 h 1037"/>
                <a:gd name="T6" fmla="*/ 749 w 912"/>
                <a:gd name="T7" fmla="*/ 870 h 1037"/>
                <a:gd name="T8" fmla="*/ 732 w 912"/>
                <a:gd name="T9" fmla="*/ 747 h 1037"/>
                <a:gd name="T10" fmla="*/ 807 w 912"/>
                <a:gd name="T11" fmla="*/ 569 h 1037"/>
                <a:gd name="T12" fmla="*/ 862 w 912"/>
                <a:gd name="T13" fmla="*/ 387 h 1037"/>
                <a:gd name="T14" fmla="*/ 855 w 912"/>
                <a:gd name="T15" fmla="*/ 289 h 1037"/>
                <a:gd name="T16" fmla="*/ 810 w 912"/>
                <a:gd name="T17" fmla="*/ 189 h 1037"/>
                <a:gd name="T18" fmla="*/ 731 w 912"/>
                <a:gd name="T19" fmla="*/ 113 h 1037"/>
                <a:gd name="T20" fmla="*/ 629 w 912"/>
                <a:gd name="T21" fmla="*/ 65 h 1037"/>
                <a:gd name="T22" fmla="*/ 512 w 912"/>
                <a:gd name="T23" fmla="*/ 49 h 1037"/>
                <a:gd name="T24" fmla="*/ 396 w 912"/>
                <a:gd name="T25" fmla="*/ 69 h 1037"/>
                <a:gd name="T26" fmla="*/ 275 w 912"/>
                <a:gd name="T27" fmla="*/ 135 h 1037"/>
                <a:gd name="T28" fmla="*/ 200 w 912"/>
                <a:gd name="T29" fmla="*/ 214 h 1037"/>
                <a:gd name="T30" fmla="*/ 152 w 912"/>
                <a:gd name="T31" fmla="*/ 315 h 1037"/>
                <a:gd name="T32" fmla="*/ 148 w 912"/>
                <a:gd name="T33" fmla="*/ 406 h 1037"/>
                <a:gd name="T34" fmla="*/ 111 w 912"/>
                <a:gd name="T35" fmla="*/ 511 h 1037"/>
                <a:gd name="T36" fmla="*/ 55 w 912"/>
                <a:gd name="T37" fmla="*/ 635 h 1037"/>
                <a:gd name="T38" fmla="*/ 127 w 912"/>
                <a:gd name="T39" fmla="*/ 656 h 1037"/>
                <a:gd name="T40" fmla="*/ 136 w 912"/>
                <a:gd name="T41" fmla="*/ 686 h 1037"/>
                <a:gd name="T42" fmla="*/ 159 w 912"/>
                <a:gd name="T43" fmla="*/ 725 h 1037"/>
                <a:gd name="T44" fmla="*/ 182 w 912"/>
                <a:gd name="T45" fmla="*/ 746 h 1037"/>
                <a:gd name="T46" fmla="*/ 171 w 912"/>
                <a:gd name="T47" fmla="*/ 770 h 1037"/>
                <a:gd name="T48" fmla="*/ 127 w 912"/>
                <a:gd name="T49" fmla="*/ 771 h 1037"/>
                <a:gd name="T50" fmla="*/ 143 w 912"/>
                <a:gd name="T51" fmla="*/ 839 h 1037"/>
                <a:gd name="T52" fmla="*/ 143 w 912"/>
                <a:gd name="T53" fmla="*/ 880 h 1037"/>
                <a:gd name="T54" fmla="*/ 216 w 912"/>
                <a:gd name="T55" fmla="*/ 915 h 1037"/>
                <a:gd name="T56" fmla="*/ 341 w 912"/>
                <a:gd name="T57" fmla="*/ 934 h 1037"/>
                <a:gd name="T58" fmla="*/ 409 w 912"/>
                <a:gd name="T59" fmla="*/ 976 h 1037"/>
                <a:gd name="T60" fmla="*/ 425 w 912"/>
                <a:gd name="T61" fmla="*/ 1022 h 1037"/>
                <a:gd name="T62" fmla="*/ 403 w 912"/>
                <a:gd name="T63" fmla="*/ 1037 h 1037"/>
                <a:gd name="T64" fmla="*/ 381 w 912"/>
                <a:gd name="T65" fmla="*/ 1023 h 1037"/>
                <a:gd name="T66" fmla="*/ 336 w 912"/>
                <a:gd name="T67" fmla="*/ 983 h 1037"/>
                <a:gd name="T68" fmla="*/ 236 w 912"/>
                <a:gd name="T69" fmla="*/ 967 h 1037"/>
                <a:gd name="T70" fmla="*/ 129 w 912"/>
                <a:gd name="T71" fmla="*/ 935 h 1037"/>
                <a:gd name="T72" fmla="*/ 99 w 912"/>
                <a:gd name="T73" fmla="*/ 901 h 1037"/>
                <a:gd name="T74" fmla="*/ 92 w 912"/>
                <a:gd name="T75" fmla="*/ 848 h 1037"/>
                <a:gd name="T76" fmla="*/ 87 w 912"/>
                <a:gd name="T77" fmla="*/ 804 h 1037"/>
                <a:gd name="T78" fmla="*/ 64 w 912"/>
                <a:gd name="T79" fmla="*/ 774 h 1037"/>
                <a:gd name="T80" fmla="*/ 65 w 912"/>
                <a:gd name="T81" fmla="*/ 748 h 1037"/>
                <a:gd name="T82" fmla="*/ 79 w 912"/>
                <a:gd name="T83" fmla="*/ 692 h 1037"/>
                <a:gd name="T84" fmla="*/ 6 w 912"/>
                <a:gd name="T85" fmla="*/ 654 h 1037"/>
                <a:gd name="T86" fmla="*/ 33 w 912"/>
                <a:gd name="T87" fmla="*/ 555 h 1037"/>
                <a:gd name="T88" fmla="*/ 100 w 912"/>
                <a:gd name="T89" fmla="*/ 416 h 1037"/>
                <a:gd name="T90" fmla="*/ 108 w 912"/>
                <a:gd name="T91" fmla="*/ 289 h 1037"/>
                <a:gd name="T92" fmla="*/ 171 w 912"/>
                <a:gd name="T93" fmla="*/ 172 h 1037"/>
                <a:gd name="T94" fmla="*/ 263 w 912"/>
                <a:gd name="T95" fmla="*/ 83 h 1037"/>
                <a:gd name="T96" fmla="*/ 403 w 912"/>
                <a:gd name="T97" fmla="*/ 16 h 1037"/>
                <a:gd name="T98" fmla="*/ 531 w 912"/>
                <a:gd name="T99" fmla="*/ 0 h 1037"/>
                <a:gd name="T100" fmla="*/ 663 w 912"/>
                <a:gd name="T101" fmla="*/ 26 h 1037"/>
                <a:gd name="T102" fmla="*/ 777 w 912"/>
                <a:gd name="T103" fmla="*/ 87 h 1037"/>
                <a:gd name="T104" fmla="*/ 862 w 912"/>
                <a:gd name="T105" fmla="*/ 178 h 1037"/>
                <a:gd name="T106" fmla="*/ 907 w 912"/>
                <a:gd name="T107" fmla="*/ 298 h 1037"/>
                <a:gd name="T108" fmla="*/ 907 w 912"/>
                <a:gd name="T109" fmla="*/ 422 h 1037"/>
                <a:gd name="T110" fmla="*/ 832 w 912"/>
                <a:gd name="T111" fmla="*/ 629 h 1037"/>
                <a:gd name="T112" fmla="*/ 778 w 912"/>
                <a:gd name="T113" fmla="*/ 770 h 1037"/>
                <a:gd name="T114" fmla="*/ 804 w 912"/>
                <a:gd name="T115" fmla="*/ 874 h 1037"/>
                <a:gd name="T116" fmla="*/ 874 w 912"/>
                <a:gd name="T117" fmla="*/ 1001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2" h="1037">
                  <a:moveTo>
                    <a:pt x="874" y="1001"/>
                  </a:moveTo>
                  <a:lnTo>
                    <a:pt x="874" y="1001"/>
                  </a:lnTo>
                  <a:lnTo>
                    <a:pt x="876" y="1005"/>
                  </a:lnTo>
                  <a:lnTo>
                    <a:pt x="877" y="1010"/>
                  </a:lnTo>
                  <a:lnTo>
                    <a:pt x="877" y="1015"/>
                  </a:lnTo>
                  <a:lnTo>
                    <a:pt x="876" y="1019"/>
                  </a:lnTo>
                  <a:lnTo>
                    <a:pt x="875" y="1024"/>
                  </a:lnTo>
                  <a:lnTo>
                    <a:pt x="872" y="1027"/>
                  </a:lnTo>
                  <a:lnTo>
                    <a:pt x="869" y="1031"/>
                  </a:lnTo>
                  <a:lnTo>
                    <a:pt x="865" y="1034"/>
                  </a:lnTo>
                  <a:lnTo>
                    <a:pt x="865" y="1034"/>
                  </a:lnTo>
                  <a:lnTo>
                    <a:pt x="861" y="1036"/>
                  </a:lnTo>
                  <a:lnTo>
                    <a:pt x="855" y="1037"/>
                  </a:lnTo>
                  <a:lnTo>
                    <a:pt x="850" y="1037"/>
                  </a:lnTo>
                  <a:lnTo>
                    <a:pt x="846" y="1036"/>
                  </a:lnTo>
                  <a:lnTo>
                    <a:pt x="842" y="1034"/>
                  </a:lnTo>
                  <a:lnTo>
                    <a:pt x="838" y="1032"/>
                  </a:lnTo>
                  <a:lnTo>
                    <a:pt x="834" y="1028"/>
                  </a:lnTo>
                  <a:lnTo>
                    <a:pt x="831" y="1024"/>
                  </a:lnTo>
                  <a:lnTo>
                    <a:pt x="831" y="1024"/>
                  </a:lnTo>
                  <a:lnTo>
                    <a:pt x="820" y="1005"/>
                  </a:lnTo>
                  <a:lnTo>
                    <a:pt x="820" y="1005"/>
                  </a:lnTo>
                  <a:lnTo>
                    <a:pt x="806" y="981"/>
                  </a:lnTo>
                  <a:lnTo>
                    <a:pt x="789" y="953"/>
                  </a:lnTo>
                  <a:lnTo>
                    <a:pt x="772" y="922"/>
                  </a:lnTo>
                  <a:lnTo>
                    <a:pt x="764" y="904"/>
                  </a:lnTo>
                  <a:lnTo>
                    <a:pt x="756" y="887"/>
                  </a:lnTo>
                  <a:lnTo>
                    <a:pt x="749" y="870"/>
                  </a:lnTo>
                  <a:lnTo>
                    <a:pt x="743" y="852"/>
                  </a:lnTo>
                  <a:lnTo>
                    <a:pt x="738" y="834"/>
                  </a:lnTo>
                  <a:lnTo>
                    <a:pt x="733" y="815"/>
                  </a:lnTo>
                  <a:lnTo>
                    <a:pt x="731" y="798"/>
                  </a:lnTo>
                  <a:lnTo>
                    <a:pt x="729" y="780"/>
                  </a:lnTo>
                  <a:lnTo>
                    <a:pt x="730" y="764"/>
                  </a:lnTo>
                  <a:lnTo>
                    <a:pt x="732" y="747"/>
                  </a:lnTo>
                  <a:lnTo>
                    <a:pt x="732" y="747"/>
                  </a:lnTo>
                  <a:lnTo>
                    <a:pt x="738" y="724"/>
                  </a:lnTo>
                  <a:lnTo>
                    <a:pt x="745" y="702"/>
                  </a:lnTo>
                  <a:lnTo>
                    <a:pt x="754" y="680"/>
                  </a:lnTo>
                  <a:lnTo>
                    <a:pt x="763" y="658"/>
                  </a:lnTo>
                  <a:lnTo>
                    <a:pt x="785" y="614"/>
                  </a:lnTo>
                  <a:lnTo>
                    <a:pt x="807" y="569"/>
                  </a:lnTo>
                  <a:lnTo>
                    <a:pt x="818" y="546"/>
                  </a:lnTo>
                  <a:lnTo>
                    <a:pt x="828" y="523"/>
                  </a:lnTo>
                  <a:lnTo>
                    <a:pt x="838" y="498"/>
                  </a:lnTo>
                  <a:lnTo>
                    <a:pt x="846" y="472"/>
                  </a:lnTo>
                  <a:lnTo>
                    <a:pt x="853" y="445"/>
                  </a:lnTo>
                  <a:lnTo>
                    <a:pt x="859" y="418"/>
                  </a:lnTo>
                  <a:lnTo>
                    <a:pt x="862" y="387"/>
                  </a:lnTo>
                  <a:lnTo>
                    <a:pt x="863" y="372"/>
                  </a:lnTo>
                  <a:lnTo>
                    <a:pt x="864" y="357"/>
                  </a:lnTo>
                  <a:lnTo>
                    <a:pt x="864" y="357"/>
                  </a:lnTo>
                  <a:lnTo>
                    <a:pt x="863" y="339"/>
                  </a:lnTo>
                  <a:lnTo>
                    <a:pt x="862" y="321"/>
                  </a:lnTo>
                  <a:lnTo>
                    <a:pt x="859" y="305"/>
                  </a:lnTo>
                  <a:lnTo>
                    <a:pt x="855" y="289"/>
                  </a:lnTo>
                  <a:lnTo>
                    <a:pt x="851" y="273"/>
                  </a:lnTo>
                  <a:lnTo>
                    <a:pt x="846" y="258"/>
                  </a:lnTo>
                  <a:lnTo>
                    <a:pt x="840" y="243"/>
                  </a:lnTo>
                  <a:lnTo>
                    <a:pt x="834" y="228"/>
                  </a:lnTo>
                  <a:lnTo>
                    <a:pt x="827" y="215"/>
                  </a:lnTo>
                  <a:lnTo>
                    <a:pt x="819" y="202"/>
                  </a:lnTo>
                  <a:lnTo>
                    <a:pt x="810" y="189"/>
                  </a:lnTo>
                  <a:lnTo>
                    <a:pt x="801" y="177"/>
                  </a:lnTo>
                  <a:lnTo>
                    <a:pt x="791" y="164"/>
                  </a:lnTo>
                  <a:lnTo>
                    <a:pt x="780" y="153"/>
                  </a:lnTo>
                  <a:lnTo>
                    <a:pt x="768" y="142"/>
                  </a:lnTo>
                  <a:lnTo>
                    <a:pt x="756" y="132"/>
                  </a:lnTo>
                  <a:lnTo>
                    <a:pt x="744" y="122"/>
                  </a:lnTo>
                  <a:lnTo>
                    <a:pt x="731" y="113"/>
                  </a:lnTo>
                  <a:lnTo>
                    <a:pt x="718" y="105"/>
                  </a:lnTo>
                  <a:lnTo>
                    <a:pt x="704" y="97"/>
                  </a:lnTo>
                  <a:lnTo>
                    <a:pt x="689" y="90"/>
                  </a:lnTo>
                  <a:lnTo>
                    <a:pt x="674" y="82"/>
                  </a:lnTo>
                  <a:lnTo>
                    <a:pt x="660" y="76"/>
                  </a:lnTo>
                  <a:lnTo>
                    <a:pt x="644" y="70"/>
                  </a:lnTo>
                  <a:lnTo>
                    <a:pt x="629" y="65"/>
                  </a:lnTo>
                  <a:lnTo>
                    <a:pt x="612" y="61"/>
                  </a:lnTo>
                  <a:lnTo>
                    <a:pt x="596" y="57"/>
                  </a:lnTo>
                  <a:lnTo>
                    <a:pt x="580" y="54"/>
                  </a:lnTo>
                  <a:lnTo>
                    <a:pt x="563" y="52"/>
                  </a:lnTo>
                  <a:lnTo>
                    <a:pt x="547" y="50"/>
                  </a:lnTo>
                  <a:lnTo>
                    <a:pt x="529" y="49"/>
                  </a:lnTo>
                  <a:lnTo>
                    <a:pt x="512" y="49"/>
                  </a:lnTo>
                  <a:lnTo>
                    <a:pt x="512" y="49"/>
                  </a:lnTo>
                  <a:lnTo>
                    <a:pt x="493" y="50"/>
                  </a:lnTo>
                  <a:lnTo>
                    <a:pt x="473" y="51"/>
                  </a:lnTo>
                  <a:lnTo>
                    <a:pt x="454" y="54"/>
                  </a:lnTo>
                  <a:lnTo>
                    <a:pt x="434" y="58"/>
                  </a:lnTo>
                  <a:lnTo>
                    <a:pt x="415" y="63"/>
                  </a:lnTo>
                  <a:lnTo>
                    <a:pt x="396" y="69"/>
                  </a:lnTo>
                  <a:lnTo>
                    <a:pt x="378" y="75"/>
                  </a:lnTo>
                  <a:lnTo>
                    <a:pt x="359" y="83"/>
                  </a:lnTo>
                  <a:lnTo>
                    <a:pt x="342" y="93"/>
                  </a:lnTo>
                  <a:lnTo>
                    <a:pt x="325" y="102"/>
                  </a:lnTo>
                  <a:lnTo>
                    <a:pt x="308" y="112"/>
                  </a:lnTo>
                  <a:lnTo>
                    <a:pt x="291" y="123"/>
                  </a:lnTo>
                  <a:lnTo>
                    <a:pt x="275" y="135"/>
                  </a:lnTo>
                  <a:lnTo>
                    <a:pt x="260" y="147"/>
                  </a:lnTo>
                  <a:lnTo>
                    <a:pt x="246" y="161"/>
                  </a:lnTo>
                  <a:lnTo>
                    <a:pt x="232" y="175"/>
                  </a:lnTo>
                  <a:lnTo>
                    <a:pt x="232" y="175"/>
                  </a:lnTo>
                  <a:lnTo>
                    <a:pt x="221" y="188"/>
                  </a:lnTo>
                  <a:lnTo>
                    <a:pt x="210" y="201"/>
                  </a:lnTo>
                  <a:lnTo>
                    <a:pt x="200" y="214"/>
                  </a:lnTo>
                  <a:lnTo>
                    <a:pt x="191" y="227"/>
                  </a:lnTo>
                  <a:lnTo>
                    <a:pt x="182" y="241"/>
                  </a:lnTo>
                  <a:lnTo>
                    <a:pt x="174" y="256"/>
                  </a:lnTo>
                  <a:lnTo>
                    <a:pt x="167" y="271"/>
                  </a:lnTo>
                  <a:lnTo>
                    <a:pt x="161" y="285"/>
                  </a:lnTo>
                  <a:lnTo>
                    <a:pt x="156" y="300"/>
                  </a:lnTo>
                  <a:lnTo>
                    <a:pt x="152" y="315"/>
                  </a:lnTo>
                  <a:lnTo>
                    <a:pt x="148" y="330"/>
                  </a:lnTo>
                  <a:lnTo>
                    <a:pt x="146" y="346"/>
                  </a:lnTo>
                  <a:lnTo>
                    <a:pt x="145" y="361"/>
                  </a:lnTo>
                  <a:lnTo>
                    <a:pt x="145" y="376"/>
                  </a:lnTo>
                  <a:lnTo>
                    <a:pt x="146" y="391"/>
                  </a:lnTo>
                  <a:lnTo>
                    <a:pt x="148" y="406"/>
                  </a:lnTo>
                  <a:lnTo>
                    <a:pt x="148" y="406"/>
                  </a:lnTo>
                  <a:lnTo>
                    <a:pt x="149" y="412"/>
                  </a:lnTo>
                  <a:lnTo>
                    <a:pt x="148" y="421"/>
                  </a:lnTo>
                  <a:lnTo>
                    <a:pt x="146" y="429"/>
                  </a:lnTo>
                  <a:lnTo>
                    <a:pt x="144" y="439"/>
                  </a:lnTo>
                  <a:lnTo>
                    <a:pt x="136" y="460"/>
                  </a:lnTo>
                  <a:lnTo>
                    <a:pt x="124" y="484"/>
                  </a:lnTo>
                  <a:lnTo>
                    <a:pt x="111" y="511"/>
                  </a:lnTo>
                  <a:lnTo>
                    <a:pt x="97" y="538"/>
                  </a:lnTo>
                  <a:lnTo>
                    <a:pt x="68" y="594"/>
                  </a:lnTo>
                  <a:lnTo>
                    <a:pt x="47" y="629"/>
                  </a:lnTo>
                  <a:lnTo>
                    <a:pt x="47" y="629"/>
                  </a:lnTo>
                  <a:lnTo>
                    <a:pt x="48" y="631"/>
                  </a:lnTo>
                  <a:lnTo>
                    <a:pt x="49" y="632"/>
                  </a:lnTo>
                  <a:lnTo>
                    <a:pt x="55" y="635"/>
                  </a:lnTo>
                  <a:lnTo>
                    <a:pt x="63" y="637"/>
                  </a:lnTo>
                  <a:lnTo>
                    <a:pt x="63" y="637"/>
                  </a:lnTo>
                  <a:lnTo>
                    <a:pt x="92" y="645"/>
                  </a:lnTo>
                  <a:lnTo>
                    <a:pt x="118" y="652"/>
                  </a:lnTo>
                  <a:lnTo>
                    <a:pt x="118" y="652"/>
                  </a:lnTo>
                  <a:lnTo>
                    <a:pt x="123" y="653"/>
                  </a:lnTo>
                  <a:lnTo>
                    <a:pt x="127" y="656"/>
                  </a:lnTo>
                  <a:lnTo>
                    <a:pt x="132" y="660"/>
                  </a:lnTo>
                  <a:lnTo>
                    <a:pt x="135" y="665"/>
                  </a:lnTo>
                  <a:lnTo>
                    <a:pt x="137" y="670"/>
                  </a:lnTo>
                  <a:lnTo>
                    <a:pt x="137" y="675"/>
                  </a:lnTo>
                  <a:lnTo>
                    <a:pt x="137" y="680"/>
                  </a:lnTo>
                  <a:lnTo>
                    <a:pt x="136" y="686"/>
                  </a:lnTo>
                  <a:lnTo>
                    <a:pt x="136" y="686"/>
                  </a:lnTo>
                  <a:lnTo>
                    <a:pt x="128" y="703"/>
                  </a:lnTo>
                  <a:lnTo>
                    <a:pt x="120" y="719"/>
                  </a:lnTo>
                  <a:lnTo>
                    <a:pt x="120" y="719"/>
                  </a:lnTo>
                  <a:lnTo>
                    <a:pt x="141" y="723"/>
                  </a:lnTo>
                  <a:lnTo>
                    <a:pt x="150" y="725"/>
                  </a:lnTo>
                  <a:lnTo>
                    <a:pt x="159" y="725"/>
                  </a:lnTo>
                  <a:lnTo>
                    <a:pt x="159" y="725"/>
                  </a:lnTo>
                  <a:lnTo>
                    <a:pt x="164" y="726"/>
                  </a:lnTo>
                  <a:lnTo>
                    <a:pt x="168" y="727"/>
                  </a:lnTo>
                  <a:lnTo>
                    <a:pt x="172" y="730"/>
                  </a:lnTo>
                  <a:lnTo>
                    <a:pt x="176" y="733"/>
                  </a:lnTo>
                  <a:lnTo>
                    <a:pt x="178" y="736"/>
                  </a:lnTo>
                  <a:lnTo>
                    <a:pt x="180" y="740"/>
                  </a:lnTo>
                  <a:lnTo>
                    <a:pt x="182" y="746"/>
                  </a:lnTo>
                  <a:lnTo>
                    <a:pt x="182" y="751"/>
                  </a:lnTo>
                  <a:lnTo>
                    <a:pt x="182" y="751"/>
                  </a:lnTo>
                  <a:lnTo>
                    <a:pt x="182" y="755"/>
                  </a:lnTo>
                  <a:lnTo>
                    <a:pt x="180" y="760"/>
                  </a:lnTo>
                  <a:lnTo>
                    <a:pt x="178" y="764"/>
                  </a:lnTo>
                  <a:lnTo>
                    <a:pt x="175" y="767"/>
                  </a:lnTo>
                  <a:lnTo>
                    <a:pt x="171" y="770"/>
                  </a:lnTo>
                  <a:lnTo>
                    <a:pt x="167" y="772"/>
                  </a:lnTo>
                  <a:lnTo>
                    <a:pt x="162" y="774"/>
                  </a:lnTo>
                  <a:lnTo>
                    <a:pt x="158" y="774"/>
                  </a:lnTo>
                  <a:lnTo>
                    <a:pt x="158" y="774"/>
                  </a:lnTo>
                  <a:lnTo>
                    <a:pt x="144" y="773"/>
                  </a:lnTo>
                  <a:lnTo>
                    <a:pt x="127" y="771"/>
                  </a:lnTo>
                  <a:lnTo>
                    <a:pt x="127" y="771"/>
                  </a:lnTo>
                  <a:lnTo>
                    <a:pt x="136" y="777"/>
                  </a:lnTo>
                  <a:lnTo>
                    <a:pt x="141" y="785"/>
                  </a:lnTo>
                  <a:lnTo>
                    <a:pt x="145" y="792"/>
                  </a:lnTo>
                  <a:lnTo>
                    <a:pt x="146" y="801"/>
                  </a:lnTo>
                  <a:lnTo>
                    <a:pt x="147" y="810"/>
                  </a:lnTo>
                  <a:lnTo>
                    <a:pt x="146" y="819"/>
                  </a:lnTo>
                  <a:lnTo>
                    <a:pt x="143" y="839"/>
                  </a:lnTo>
                  <a:lnTo>
                    <a:pt x="143" y="839"/>
                  </a:lnTo>
                  <a:lnTo>
                    <a:pt x="141" y="849"/>
                  </a:lnTo>
                  <a:lnTo>
                    <a:pt x="140" y="860"/>
                  </a:lnTo>
                  <a:lnTo>
                    <a:pt x="141" y="870"/>
                  </a:lnTo>
                  <a:lnTo>
                    <a:pt x="142" y="875"/>
                  </a:lnTo>
                  <a:lnTo>
                    <a:pt x="143" y="880"/>
                  </a:lnTo>
                  <a:lnTo>
                    <a:pt x="143" y="880"/>
                  </a:lnTo>
                  <a:lnTo>
                    <a:pt x="146" y="885"/>
                  </a:lnTo>
                  <a:lnTo>
                    <a:pt x="151" y="890"/>
                  </a:lnTo>
                  <a:lnTo>
                    <a:pt x="156" y="894"/>
                  </a:lnTo>
                  <a:lnTo>
                    <a:pt x="163" y="898"/>
                  </a:lnTo>
                  <a:lnTo>
                    <a:pt x="178" y="904"/>
                  </a:lnTo>
                  <a:lnTo>
                    <a:pt x="196" y="910"/>
                  </a:lnTo>
                  <a:lnTo>
                    <a:pt x="216" y="915"/>
                  </a:lnTo>
                  <a:lnTo>
                    <a:pt x="235" y="918"/>
                  </a:lnTo>
                  <a:lnTo>
                    <a:pt x="268" y="925"/>
                  </a:lnTo>
                  <a:lnTo>
                    <a:pt x="268" y="925"/>
                  </a:lnTo>
                  <a:lnTo>
                    <a:pt x="288" y="928"/>
                  </a:lnTo>
                  <a:lnTo>
                    <a:pt x="309" y="930"/>
                  </a:lnTo>
                  <a:lnTo>
                    <a:pt x="330" y="933"/>
                  </a:lnTo>
                  <a:lnTo>
                    <a:pt x="341" y="934"/>
                  </a:lnTo>
                  <a:lnTo>
                    <a:pt x="351" y="937"/>
                  </a:lnTo>
                  <a:lnTo>
                    <a:pt x="361" y="940"/>
                  </a:lnTo>
                  <a:lnTo>
                    <a:pt x="371" y="944"/>
                  </a:lnTo>
                  <a:lnTo>
                    <a:pt x="382" y="950"/>
                  </a:lnTo>
                  <a:lnTo>
                    <a:pt x="392" y="957"/>
                  </a:lnTo>
                  <a:lnTo>
                    <a:pt x="401" y="965"/>
                  </a:lnTo>
                  <a:lnTo>
                    <a:pt x="409" y="976"/>
                  </a:lnTo>
                  <a:lnTo>
                    <a:pt x="417" y="988"/>
                  </a:lnTo>
                  <a:lnTo>
                    <a:pt x="424" y="1003"/>
                  </a:lnTo>
                  <a:lnTo>
                    <a:pt x="424" y="1003"/>
                  </a:lnTo>
                  <a:lnTo>
                    <a:pt x="426" y="1008"/>
                  </a:lnTo>
                  <a:lnTo>
                    <a:pt x="426" y="1013"/>
                  </a:lnTo>
                  <a:lnTo>
                    <a:pt x="426" y="1017"/>
                  </a:lnTo>
                  <a:lnTo>
                    <a:pt x="425" y="1022"/>
                  </a:lnTo>
                  <a:lnTo>
                    <a:pt x="423" y="1026"/>
                  </a:lnTo>
                  <a:lnTo>
                    <a:pt x="420" y="1029"/>
                  </a:lnTo>
                  <a:lnTo>
                    <a:pt x="416" y="1032"/>
                  </a:lnTo>
                  <a:lnTo>
                    <a:pt x="412" y="1035"/>
                  </a:lnTo>
                  <a:lnTo>
                    <a:pt x="412" y="1035"/>
                  </a:lnTo>
                  <a:lnTo>
                    <a:pt x="408" y="1036"/>
                  </a:lnTo>
                  <a:lnTo>
                    <a:pt x="403" y="1037"/>
                  </a:lnTo>
                  <a:lnTo>
                    <a:pt x="398" y="1037"/>
                  </a:lnTo>
                  <a:lnTo>
                    <a:pt x="394" y="1035"/>
                  </a:lnTo>
                  <a:lnTo>
                    <a:pt x="390" y="1033"/>
                  </a:lnTo>
                  <a:lnTo>
                    <a:pt x="386" y="1031"/>
                  </a:lnTo>
                  <a:lnTo>
                    <a:pt x="383" y="1027"/>
                  </a:lnTo>
                  <a:lnTo>
                    <a:pt x="381" y="1023"/>
                  </a:lnTo>
                  <a:lnTo>
                    <a:pt x="381" y="1023"/>
                  </a:lnTo>
                  <a:lnTo>
                    <a:pt x="376" y="1014"/>
                  </a:lnTo>
                  <a:lnTo>
                    <a:pt x="369" y="1006"/>
                  </a:lnTo>
                  <a:lnTo>
                    <a:pt x="364" y="1000"/>
                  </a:lnTo>
                  <a:lnTo>
                    <a:pt x="357" y="994"/>
                  </a:lnTo>
                  <a:lnTo>
                    <a:pt x="350" y="989"/>
                  </a:lnTo>
                  <a:lnTo>
                    <a:pt x="343" y="986"/>
                  </a:lnTo>
                  <a:lnTo>
                    <a:pt x="336" y="983"/>
                  </a:lnTo>
                  <a:lnTo>
                    <a:pt x="328" y="981"/>
                  </a:lnTo>
                  <a:lnTo>
                    <a:pt x="311" y="978"/>
                  </a:lnTo>
                  <a:lnTo>
                    <a:pt x="294" y="976"/>
                  </a:lnTo>
                  <a:lnTo>
                    <a:pt x="275" y="975"/>
                  </a:lnTo>
                  <a:lnTo>
                    <a:pt x="258" y="972"/>
                  </a:lnTo>
                  <a:lnTo>
                    <a:pt x="258" y="972"/>
                  </a:lnTo>
                  <a:lnTo>
                    <a:pt x="236" y="967"/>
                  </a:lnTo>
                  <a:lnTo>
                    <a:pt x="213" y="963"/>
                  </a:lnTo>
                  <a:lnTo>
                    <a:pt x="190" y="958"/>
                  </a:lnTo>
                  <a:lnTo>
                    <a:pt x="168" y="952"/>
                  </a:lnTo>
                  <a:lnTo>
                    <a:pt x="158" y="949"/>
                  </a:lnTo>
                  <a:lnTo>
                    <a:pt x="148" y="945"/>
                  </a:lnTo>
                  <a:lnTo>
                    <a:pt x="139" y="940"/>
                  </a:lnTo>
                  <a:lnTo>
                    <a:pt x="129" y="935"/>
                  </a:lnTo>
                  <a:lnTo>
                    <a:pt x="121" y="929"/>
                  </a:lnTo>
                  <a:lnTo>
                    <a:pt x="113" y="922"/>
                  </a:lnTo>
                  <a:lnTo>
                    <a:pt x="106" y="91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99" y="901"/>
                  </a:lnTo>
                  <a:lnTo>
                    <a:pt x="99" y="901"/>
                  </a:lnTo>
                  <a:lnTo>
                    <a:pt x="95" y="891"/>
                  </a:lnTo>
                  <a:lnTo>
                    <a:pt x="93" y="881"/>
                  </a:lnTo>
                  <a:lnTo>
                    <a:pt x="91" y="872"/>
                  </a:lnTo>
                  <a:lnTo>
                    <a:pt x="91" y="863"/>
                  </a:lnTo>
                  <a:lnTo>
                    <a:pt x="91" y="855"/>
                  </a:lnTo>
                  <a:lnTo>
                    <a:pt x="92" y="848"/>
                  </a:lnTo>
                  <a:lnTo>
                    <a:pt x="94" y="835"/>
                  </a:lnTo>
                  <a:lnTo>
                    <a:pt x="96" y="823"/>
                  </a:lnTo>
                  <a:lnTo>
                    <a:pt x="96" y="818"/>
                  </a:lnTo>
                  <a:lnTo>
                    <a:pt x="96" y="814"/>
                  </a:lnTo>
                  <a:lnTo>
                    <a:pt x="94" y="810"/>
                  </a:lnTo>
                  <a:lnTo>
                    <a:pt x="91" y="806"/>
                  </a:lnTo>
                  <a:lnTo>
                    <a:pt x="87" y="804"/>
                  </a:lnTo>
                  <a:lnTo>
                    <a:pt x="81" y="801"/>
                  </a:lnTo>
                  <a:lnTo>
                    <a:pt x="81" y="801"/>
                  </a:lnTo>
                  <a:lnTo>
                    <a:pt x="74" y="798"/>
                  </a:lnTo>
                  <a:lnTo>
                    <a:pt x="69" y="793"/>
                  </a:lnTo>
                  <a:lnTo>
                    <a:pt x="65" y="787"/>
                  </a:lnTo>
                  <a:lnTo>
                    <a:pt x="64" y="781"/>
                  </a:lnTo>
                  <a:lnTo>
                    <a:pt x="64" y="774"/>
                  </a:lnTo>
                  <a:lnTo>
                    <a:pt x="66" y="768"/>
                  </a:lnTo>
                  <a:lnTo>
                    <a:pt x="70" y="762"/>
                  </a:lnTo>
                  <a:lnTo>
                    <a:pt x="76" y="757"/>
                  </a:lnTo>
                  <a:lnTo>
                    <a:pt x="76" y="757"/>
                  </a:lnTo>
                  <a:lnTo>
                    <a:pt x="72" y="755"/>
                  </a:lnTo>
                  <a:lnTo>
                    <a:pt x="68" y="752"/>
                  </a:lnTo>
                  <a:lnTo>
                    <a:pt x="65" y="748"/>
                  </a:lnTo>
                  <a:lnTo>
                    <a:pt x="63" y="743"/>
                  </a:lnTo>
                  <a:lnTo>
                    <a:pt x="61" y="738"/>
                  </a:lnTo>
                  <a:lnTo>
                    <a:pt x="61" y="733"/>
                  </a:lnTo>
                  <a:lnTo>
                    <a:pt x="62" y="728"/>
                  </a:lnTo>
                  <a:lnTo>
                    <a:pt x="64" y="724"/>
                  </a:lnTo>
                  <a:lnTo>
                    <a:pt x="79" y="692"/>
                  </a:lnTo>
                  <a:lnTo>
                    <a:pt x="79" y="692"/>
                  </a:lnTo>
                  <a:lnTo>
                    <a:pt x="51" y="685"/>
                  </a:lnTo>
                  <a:lnTo>
                    <a:pt x="37" y="680"/>
                  </a:lnTo>
                  <a:lnTo>
                    <a:pt x="28" y="676"/>
                  </a:lnTo>
                  <a:lnTo>
                    <a:pt x="28" y="676"/>
                  </a:lnTo>
                  <a:lnTo>
                    <a:pt x="19" y="670"/>
                  </a:lnTo>
                  <a:lnTo>
                    <a:pt x="11" y="663"/>
                  </a:lnTo>
                  <a:lnTo>
                    <a:pt x="6" y="654"/>
                  </a:lnTo>
                  <a:lnTo>
                    <a:pt x="2" y="645"/>
                  </a:lnTo>
                  <a:lnTo>
                    <a:pt x="0" y="635"/>
                  </a:lnTo>
                  <a:lnTo>
                    <a:pt x="0" y="625"/>
                  </a:lnTo>
                  <a:lnTo>
                    <a:pt x="2" y="615"/>
                  </a:lnTo>
                  <a:lnTo>
                    <a:pt x="6" y="605"/>
                  </a:lnTo>
                  <a:lnTo>
                    <a:pt x="6" y="605"/>
                  </a:lnTo>
                  <a:lnTo>
                    <a:pt x="33" y="555"/>
                  </a:lnTo>
                  <a:lnTo>
                    <a:pt x="65" y="496"/>
                  </a:lnTo>
                  <a:lnTo>
                    <a:pt x="80" y="469"/>
                  </a:lnTo>
                  <a:lnTo>
                    <a:pt x="91" y="445"/>
                  </a:lnTo>
                  <a:lnTo>
                    <a:pt x="98" y="427"/>
                  </a:lnTo>
                  <a:lnTo>
                    <a:pt x="100" y="420"/>
                  </a:lnTo>
                  <a:lnTo>
                    <a:pt x="100" y="416"/>
                  </a:lnTo>
                  <a:lnTo>
                    <a:pt x="100" y="416"/>
                  </a:lnTo>
                  <a:lnTo>
                    <a:pt x="97" y="397"/>
                  </a:lnTo>
                  <a:lnTo>
                    <a:pt x="96" y="379"/>
                  </a:lnTo>
                  <a:lnTo>
                    <a:pt x="96" y="361"/>
                  </a:lnTo>
                  <a:lnTo>
                    <a:pt x="97" y="343"/>
                  </a:lnTo>
                  <a:lnTo>
                    <a:pt x="100" y="324"/>
                  </a:lnTo>
                  <a:lnTo>
                    <a:pt x="103" y="307"/>
                  </a:lnTo>
                  <a:lnTo>
                    <a:pt x="108" y="289"/>
                  </a:lnTo>
                  <a:lnTo>
                    <a:pt x="114" y="271"/>
                  </a:lnTo>
                  <a:lnTo>
                    <a:pt x="121" y="254"/>
                  </a:lnTo>
                  <a:lnTo>
                    <a:pt x="129" y="236"/>
                  </a:lnTo>
                  <a:lnTo>
                    <a:pt x="139" y="220"/>
                  </a:lnTo>
                  <a:lnTo>
                    <a:pt x="149" y="203"/>
                  </a:lnTo>
                  <a:lnTo>
                    <a:pt x="160" y="187"/>
                  </a:lnTo>
                  <a:lnTo>
                    <a:pt x="171" y="172"/>
                  </a:lnTo>
                  <a:lnTo>
                    <a:pt x="184" y="156"/>
                  </a:lnTo>
                  <a:lnTo>
                    <a:pt x="197" y="142"/>
                  </a:lnTo>
                  <a:lnTo>
                    <a:pt x="197" y="142"/>
                  </a:lnTo>
                  <a:lnTo>
                    <a:pt x="213" y="126"/>
                  </a:lnTo>
                  <a:lnTo>
                    <a:pt x="229" y="111"/>
                  </a:lnTo>
                  <a:lnTo>
                    <a:pt x="246" y="97"/>
                  </a:lnTo>
                  <a:lnTo>
                    <a:pt x="263" y="83"/>
                  </a:lnTo>
                  <a:lnTo>
                    <a:pt x="282" y="71"/>
                  </a:lnTo>
                  <a:lnTo>
                    <a:pt x="301" y="59"/>
                  </a:lnTo>
                  <a:lnTo>
                    <a:pt x="321" y="49"/>
                  </a:lnTo>
                  <a:lnTo>
                    <a:pt x="340" y="39"/>
                  </a:lnTo>
                  <a:lnTo>
                    <a:pt x="360" y="30"/>
                  </a:lnTo>
                  <a:lnTo>
                    <a:pt x="382" y="23"/>
                  </a:lnTo>
                  <a:lnTo>
                    <a:pt x="403" y="16"/>
                  </a:lnTo>
                  <a:lnTo>
                    <a:pt x="424" y="11"/>
                  </a:lnTo>
                  <a:lnTo>
                    <a:pt x="446" y="7"/>
                  </a:lnTo>
                  <a:lnTo>
                    <a:pt x="468" y="4"/>
                  </a:lnTo>
                  <a:lnTo>
                    <a:pt x="490" y="1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531" y="0"/>
                  </a:lnTo>
                  <a:lnTo>
                    <a:pt x="552" y="2"/>
                  </a:lnTo>
                  <a:lnTo>
                    <a:pt x="571" y="5"/>
                  </a:lnTo>
                  <a:lnTo>
                    <a:pt x="589" y="7"/>
                  </a:lnTo>
                  <a:lnTo>
                    <a:pt x="608" y="11"/>
                  </a:lnTo>
                  <a:lnTo>
                    <a:pt x="627" y="15"/>
                  </a:lnTo>
                  <a:lnTo>
                    <a:pt x="645" y="20"/>
                  </a:lnTo>
                  <a:lnTo>
                    <a:pt x="663" y="26"/>
                  </a:lnTo>
                  <a:lnTo>
                    <a:pt x="680" y="32"/>
                  </a:lnTo>
                  <a:lnTo>
                    <a:pt x="698" y="40"/>
                  </a:lnTo>
                  <a:lnTo>
                    <a:pt x="715" y="47"/>
                  </a:lnTo>
                  <a:lnTo>
                    <a:pt x="731" y="56"/>
                  </a:lnTo>
                  <a:lnTo>
                    <a:pt x="746" y="65"/>
                  </a:lnTo>
                  <a:lnTo>
                    <a:pt x="761" y="75"/>
                  </a:lnTo>
                  <a:lnTo>
                    <a:pt x="777" y="87"/>
                  </a:lnTo>
                  <a:lnTo>
                    <a:pt x="791" y="98"/>
                  </a:lnTo>
                  <a:lnTo>
                    <a:pt x="804" y="110"/>
                  </a:lnTo>
                  <a:lnTo>
                    <a:pt x="817" y="122"/>
                  </a:lnTo>
                  <a:lnTo>
                    <a:pt x="829" y="135"/>
                  </a:lnTo>
                  <a:lnTo>
                    <a:pt x="840" y="149"/>
                  </a:lnTo>
                  <a:lnTo>
                    <a:pt x="851" y="163"/>
                  </a:lnTo>
                  <a:lnTo>
                    <a:pt x="862" y="178"/>
                  </a:lnTo>
                  <a:lnTo>
                    <a:pt x="871" y="194"/>
                  </a:lnTo>
                  <a:lnTo>
                    <a:pt x="879" y="210"/>
                  </a:lnTo>
                  <a:lnTo>
                    <a:pt x="886" y="226"/>
                  </a:lnTo>
                  <a:lnTo>
                    <a:pt x="893" y="243"/>
                  </a:lnTo>
                  <a:lnTo>
                    <a:pt x="898" y="261"/>
                  </a:lnTo>
                  <a:lnTo>
                    <a:pt x="903" y="279"/>
                  </a:lnTo>
                  <a:lnTo>
                    <a:pt x="907" y="298"/>
                  </a:lnTo>
                  <a:lnTo>
                    <a:pt x="909" y="316"/>
                  </a:lnTo>
                  <a:lnTo>
                    <a:pt x="911" y="337"/>
                  </a:lnTo>
                  <a:lnTo>
                    <a:pt x="912" y="357"/>
                  </a:lnTo>
                  <a:lnTo>
                    <a:pt x="912" y="357"/>
                  </a:lnTo>
                  <a:lnTo>
                    <a:pt x="911" y="373"/>
                  </a:lnTo>
                  <a:lnTo>
                    <a:pt x="910" y="390"/>
                  </a:lnTo>
                  <a:lnTo>
                    <a:pt x="907" y="422"/>
                  </a:lnTo>
                  <a:lnTo>
                    <a:pt x="902" y="452"/>
                  </a:lnTo>
                  <a:lnTo>
                    <a:pt x="895" y="481"/>
                  </a:lnTo>
                  <a:lnTo>
                    <a:pt x="886" y="509"/>
                  </a:lnTo>
                  <a:lnTo>
                    <a:pt x="876" y="534"/>
                  </a:lnTo>
                  <a:lnTo>
                    <a:pt x="866" y="559"/>
                  </a:lnTo>
                  <a:lnTo>
                    <a:pt x="854" y="584"/>
                  </a:lnTo>
                  <a:lnTo>
                    <a:pt x="832" y="629"/>
                  </a:lnTo>
                  <a:lnTo>
                    <a:pt x="810" y="673"/>
                  </a:lnTo>
                  <a:lnTo>
                    <a:pt x="801" y="694"/>
                  </a:lnTo>
                  <a:lnTo>
                    <a:pt x="792" y="714"/>
                  </a:lnTo>
                  <a:lnTo>
                    <a:pt x="785" y="735"/>
                  </a:lnTo>
                  <a:lnTo>
                    <a:pt x="780" y="757"/>
                  </a:lnTo>
                  <a:lnTo>
                    <a:pt x="780" y="757"/>
                  </a:lnTo>
                  <a:lnTo>
                    <a:pt x="778" y="770"/>
                  </a:lnTo>
                  <a:lnTo>
                    <a:pt x="778" y="784"/>
                  </a:lnTo>
                  <a:lnTo>
                    <a:pt x="780" y="798"/>
                  </a:lnTo>
                  <a:lnTo>
                    <a:pt x="782" y="813"/>
                  </a:lnTo>
                  <a:lnTo>
                    <a:pt x="786" y="829"/>
                  </a:lnTo>
                  <a:lnTo>
                    <a:pt x="791" y="844"/>
                  </a:lnTo>
                  <a:lnTo>
                    <a:pt x="797" y="859"/>
                  </a:lnTo>
                  <a:lnTo>
                    <a:pt x="804" y="874"/>
                  </a:lnTo>
                  <a:lnTo>
                    <a:pt x="818" y="904"/>
                  </a:lnTo>
                  <a:lnTo>
                    <a:pt x="833" y="933"/>
                  </a:lnTo>
                  <a:lnTo>
                    <a:pt x="848" y="958"/>
                  </a:lnTo>
                  <a:lnTo>
                    <a:pt x="861" y="979"/>
                  </a:lnTo>
                  <a:lnTo>
                    <a:pt x="861" y="979"/>
                  </a:lnTo>
                  <a:lnTo>
                    <a:pt x="874" y="1001"/>
                  </a:lnTo>
                  <a:lnTo>
                    <a:pt x="874" y="1001"/>
                  </a:lnTo>
                  <a:close/>
                </a:path>
              </a:pathLst>
            </a:custGeom>
            <a:solidFill>
              <a:srgbClr val="00A4F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90">
              <a:extLst>
                <a:ext uri="{FF2B5EF4-FFF2-40B4-BE49-F238E27FC236}">
                  <a16:creationId xmlns:a16="http://schemas.microsoft.com/office/drawing/2014/main" id="{FE1D3ADA-F117-484C-9ED4-237E2A327D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76725" y="3006725"/>
              <a:ext cx="298450" cy="214313"/>
            </a:xfrm>
            <a:custGeom>
              <a:avLst/>
              <a:gdLst>
                <a:gd name="T0" fmla="*/ 456 w 566"/>
                <a:gd name="T1" fmla="*/ 297 h 404"/>
                <a:gd name="T2" fmla="*/ 463 w 566"/>
                <a:gd name="T3" fmla="*/ 260 h 404"/>
                <a:gd name="T4" fmla="*/ 506 w 566"/>
                <a:gd name="T5" fmla="*/ 216 h 404"/>
                <a:gd name="T6" fmla="*/ 520 w 566"/>
                <a:gd name="T7" fmla="*/ 191 h 404"/>
                <a:gd name="T8" fmla="*/ 497 w 566"/>
                <a:gd name="T9" fmla="*/ 160 h 404"/>
                <a:gd name="T10" fmla="*/ 451 w 566"/>
                <a:gd name="T11" fmla="*/ 169 h 404"/>
                <a:gd name="T12" fmla="*/ 435 w 566"/>
                <a:gd name="T13" fmla="*/ 195 h 404"/>
                <a:gd name="T14" fmla="*/ 395 w 566"/>
                <a:gd name="T15" fmla="*/ 192 h 404"/>
                <a:gd name="T16" fmla="*/ 408 w 566"/>
                <a:gd name="T17" fmla="*/ 153 h 404"/>
                <a:gd name="T18" fmla="*/ 452 w 566"/>
                <a:gd name="T19" fmla="*/ 126 h 404"/>
                <a:gd name="T20" fmla="*/ 506 w 566"/>
                <a:gd name="T21" fmla="*/ 126 h 404"/>
                <a:gd name="T22" fmla="*/ 547 w 566"/>
                <a:gd name="T23" fmla="*/ 149 h 404"/>
                <a:gd name="T24" fmla="*/ 566 w 566"/>
                <a:gd name="T25" fmla="*/ 192 h 404"/>
                <a:gd name="T26" fmla="*/ 552 w 566"/>
                <a:gd name="T27" fmla="*/ 228 h 404"/>
                <a:gd name="T28" fmla="*/ 502 w 566"/>
                <a:gd name="T29" fmla="*/ 278 h 404"/>
                <a:gd name="T30" fmla="*/ 494 w 566"/>
                <a:gd name="T31" fmla="*/ 303 h 404"/>
                <a:gd name="T32" fmla="*/ 64 w 566"/>
                <a:gd name="T33" fmla="*/ 302 h 404"/>
                <a:gd name="T34" fmla="*/ 64 w 566"/>
                <a:gd name="T35" fmla="*/ 275 h 404"/>
                <a:gd name="T36" fmla="*/ 96 w 566"/>
                <a:gd name="T37" fmla="*/ 230 h 404"/>
                <a:gd name="T38" fmla="*/ 126 w 566"/>
                <a:gd name="T39" fmla="*/ 196 h 404"/>
                <a:gd name="T40" fmla="*/ 115 w 566"/>
                <a:gd name="T41" fmla="*/ 168 h 404"/>
                <a:gd name="T42" fmla="*/ 71 w 566"/>
                <a:gd name="T43" fmla="*/ 160 h 404"/>
                <a:gd name="T44" fmla="*/ 42 w 566"/>
                <a:gd name="T45" fmla="*/ 193 h 404"/>
                <a:gd name="T46" fmla="*/ 6 w 566"/>
                <a:gd name="T47" fmla="*/ 195 h 404"/>
                <a:gd name="T48" fmla="*/ 3 w 566"/>
                <a:gd name="T49" fmla="*/ 174 h 404"/>
                <a:gd name="T50" fmla="*/ 43 w 566"/>
                <a:gd name="T51" fmla="*/ 131 h 404"/>
                <a:gd name="T52" fmla="*/ 94 w 566"/>
                <a:gd name="T53" fmla="*/ 123 h 404"/>
                <a:gd name="T54" fmla="*/ 147 w 566"/>
                <a:gd name="T55" fmla="*/ 144 h 404"/>
                <a:gd name="T56" fmla="*/ 170 w 566"/>
                <a:gd name="T57" fmla="*/ 179 h 404"/>
                <a:gd name="T58" fmla="*/ 163 w 566"/>
                <a:gd name="T59" fmla="*/ 221 h 404"/>
                <a:gd name="T60" fmla="*/ 114 w 566"/>
                <a:gd name="T61" fmla="*/ 269 h 404"/>
                <a:gd name="T62" fmla="*/ 104 w 566"/>
                <a:gd name="T63" fmla="*/ 300 h 404"/>
                <a:gd name="T64" fmla="*/ 62 w 566"/>
                <a:gd name="T65" fmla="*/ 328 h 404"/>
                <a:gd name="T66" fmla="*/ 100 w 566"/>
                <a:gd name="T67" fmla="*/ 320 h 404"/>
                <a:gd name="T68" fmla="*/ 102 w 566"/>
                <a:gd name="T69" fmla="*/ 364 h 404"/>
                <a:gd name="T70" fmla="*/ 63 w 566"/>
                <a:gd name="T71" fmla="*/ 362 h 404"/>
                <a:gd name="T72" fmla="*/ 224 w 566"/>
                <a:gd name="T73" fmla="*/ 298 h 404"/>
                <a:gd name="T74" fmla="*/ 223 w 566"/>
                <a:gd name="T75" fmla="*/ 253 h 404"/>
                <a:gd name="T76" fmla="*/ 277 w 566"/>
                <a:gd name="T77" fmla="*/ 178 h 404"/>
                <a:gd name="T78" fmla="*/ 325 w 566"/>
                <a:gd name="T79" fmla="*/ 128 h 404"/>
                <a:gd name="T80" fmla="*/ 310 w 566"/>
                <a:gd name="T81" fmla="*/ 74 h 404"/>
                <a:gd name="T82" fmla="*/ 261 w 566"/>
                <a:gd name="T83" fmla="*/ 58 h 404"/>
                <a:gd name="T84" fmla="*/ 204 w 566"/>
                <a:gd name="T85" fmla="*/ 83 h 404"/>
                <a:gd name="T86" fmla="*/ 178 w 566"/>
                <a:gd name="T87" fmla="*/ 124 h 404"/>
                <a:gd name="T88" fmla="*/ 116 w 566"/>
                <a:gd name="T89" fmla="*/ 109 h 404"/>
                <a:gd name="T90" fmla="*/ 134 w 566"/>
                <a:gd name="T91" fmla="*/ 57 h 404"/>
                <a:gd name="T92" fmla="*/ 189 w 566"/>
                <a:gd name="T93" fmla="*/ 13 h 404"/>
                <a:gd name="T94" fmla="*/ 274 w 566"/>
                <a:gd name="T95" fmla="*/ 1 h 404"/>
                <a:gd name="T96" fmla="*/ 363 w 566"/>
                <a:gd name="T97" fmla="*/ 34 h 404"/>
                <a:gd name="T98" fmla="*/ 401 w 566"/>
                <a:gd name="T99" fmla="*/ 93 h 404"/>
                <a:gd name="T100" fmla="*/ 388 w 566"/>
                <a:gd name="T101" fmla="*/ 163 h 404"/>
                <a:gd name="T102" fmla="*/ 316 w 566"/>
                <a:gd name="T103" fmla="*/ 234 h 404"/>
                <a:gd name="T104" fmla="*/ 291 w 566"/>
                <a:gd name="T105" fmla="*/ 279 h 404"/>
                <a:gd name="T106" fmla="*/ 279 w 566"/>
                <a:gd name="T107" fmla="*/ 301 h 404"/>
                <a:gd name="T108" fmla="*/ 234 w 566"/>
                <a:gd name="T109" fmla="*/ 328 h 404"/>
                <a:gd name="T110" fmla="*/ 291 w 566"/>
                <a:gd name="T111" fmla="*/ 392 h 404"/>
                <a:gd name="T112" fmla="*/ 234 w 566"/>
                <a:gd name="T113" fmla="*/ 404 h 404"/>
                <a:gd name="T114" fmla="*/ 456 w 566"/>
                <a:gd name="T115" fmla="*/ 328 h 404"/>
                <a:gd name="T116" fmla="*/ 491 w 566"/>
                <a:gd name="T117" fmla="*/ 320 h 404"/>
                <a:gd name="T118" fmla="*/ 498 w 566"/>
                <a:gd name="T119" fmla="*/ 362 h 404"/>
                <a:gd name="T120" fmla="*/ 458 w 566"/>
                <a:gd name="T121" fmla="*/ 36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6" h="404">
                  <a:moveTo>
                    <a:pt x="491" y="304"/>
                  </a:moveTo>
                  <a:lnTo>
                    <a:pt x="463" y="304"/>
                  </a:lnTo>
                  <a:lnTo>
                    <a:pt x="463" y="304"/>
                  </a:lnTo>
                  <a:lnTo>
                    <a:pt x="460" y="303"/>
                  </a:lnTo>
                  <a:lnTo>
                    <a:pt x="458" y="302"/>
                  </a:lnTo>
                  <a:lnTo>
                    <a:pt x="456" y="300"/>
                  </a:lnTo>
                  <a:lnTo>
                    <a:pt x="456" y="297"/>
                  </a:lnTo>
                  <a:lnTo>
                    <a:pt x="456" y="297"/>
                  </a:lnTo>
                  <a:lnTo>
                    <a:pt x="456" y="293"/>
                  </a:lnTo>
                  <a:lnTo>
                    <a:pt x="456" y="293"/>
                  </a:lnTo>
                  <a:lnTo>
                    <a:pt x="456" y="284"/>
                  </a:lnTo>
                  <a:lnTo>
                    <a:pt x="457" y="275"/>
                  </a:lnTo>
                  <a:lnTo>
                    <a:pt x="460" y="267"/>
                  </a:lnTo>
                  <a:lnTo>
                    <a:pt x="463" y="260"/>
                  </a:lnTo>
                  <a:lnTo>
                    <a:pt x="463" y="260"/>
                  </a:lnTo>
                  <a:lnTo>
                    <a:pt x="467" y="253"/>
                  </a:lnTo>
                  <a:lnTo>
                    <a:pt x="473" y="246"/>
                  </a:lnTo>
                  <a:lnTo>
                    <a:pt x="481" y="238"/>
                  </a:lnTo>
                  <a:lnTo>
                    <a:pt x="490" y="230"/>
                  </a:lnTo>
                  <a:lnTo>
                    <a:pt x="490" y="230"/>
                  </a:lnTo>
                  <a:lnTo>
                    <a:pt x="506" y="216"/>
                  </a:lnTo>
                  <a:lnTo>
                    <a:pt x="514" y="209"/>
                  </a:lnTo>
                  <a:lnTo>
                    <a:pt x="514" y="209"/>
                  </a:lnTo>
                  <a:lnTo>
                    <a:pt x="517" y="205"/>
                  </a:lnTo>
                  <a:lnTo>
                    <a:pt x="519" y="200"/>
                  </a:lnTo>
                  <a:lnTo>
                    <a:pt x="520" y="196"/>
                  </a:lnTo>
                  <a:lnTo>
                    <a:pt x="520" y="191"/>
                  </a:lnTo>
                  <a:lnTo>
                    <a:pt x="520" y="191"/>
                  </a:lnTo>
                  <a:lnTo>
                    <a:pt x="519" y="185"/>
                  </a:lnTo>
                  <a:lnTo>
                    <a:pt x="517" y="179"/>
                  </a:lnTo>
                  <a:lnTo>
                    <a:pt x="514" y="173"/>
                  </a:lnTo>
                  <a:lnTo>
                    <a:pt x="509" y="168"/>
                  </a:lnTo>
                  <a:lnTo>
                    <a:pt x="509" y="168"/>
                  </a:lnTo>
                  <a:lnTo>
                    <a:pt x="504" y="164"/>
                  </a:lnTo>
                  <a:lnTo>
                    <a:pt x="497" y="160"/>
                  </a:lnTo>
                  <a:lnTo>
                    <a:pt x="489" y="159"/>
                  </a:lnTo>
                  <a:lnTo>
                    <a:pt x="481" y="158"/>
                  </a:lnTo>
                  <a:lnTo>
                    <a:pt x="481" y="158"/>
                  </a:lnTo>
                  <a:lnTo>
                    <a:pt x="472" y="159"/>
                  </a:lnTo>
                  <a:lnTo>
                    <a:pt x="464" y="160"/>
                  </a:lnTo>
                  <a:lnTo>
                    <a:pt x="457" y="165"/>
                  </a:lnTo>
                  <a:lnTo>
                    <a:pt x="451" y="169"/>
                  </a:lnTo>
                  <a:lnTo>
                    <a:pt x="451" y="169"/>
                  </a:lnTo>
                  <a:lnTo>
                    <a:pt x="446" y="174"/>
                  </a:lnTo>
                  <a:lnTo>
                    <a:pt x="442" y="179"/>
                  </a:lnTo>
                  <a:lnTo>
                    <a:pt x="439" y="186"/>
                  </a:lnTo>
                  <a:lnTo>
                    <a:pt x="436" y="193"/>
                  </a:lnTo>
                  <a:lnTo>
                    <a:pt x="436" y="193"/>
                  </a:lnTo>
                  <a:lnTo>
                    <a:pt x="435" y="195"/>
                  </a:lnTo>
                  <a:lnTo>
                    <a:pt x="433" y="197"/>
                  </a:lnTo>
                  <a:lnTo>
                    <a:pt x="431" y="198"/>
                  </a:lnTo>
                  <a:lnTo>
                    <a:pt x="428" y="198"/>
                  </a:lnTo>
                  <a:lnTo>
                    <a:pt x="400" y="195"/>
                  </a:lnTo>
                  <a:lnTo>
                    <a:pt x="400" y="195"/>
                  </a:lnTo>
                  <a:lnTo>
                    <a:pt x="397" y="194"/>
                  </a:lnTo>
                  <a:lnTo>
                    <a:pt x="395" y="192"/>
                  </a:lnTo>
                  <a:lnTo>
                    <a:pt x="395" y="192"/>
                  </a:lnTo>
                  <a:lnTo>
                    <a:pt x="394" y="189"/>
                  </a:lnTo>
                  <a:lnTo>
                    <a:pt x="393" y="186"/>
                  </a:lnTo>
                  <a:lnTo>
                    <a:pt x="393" y="186"/>
                  </a:lnTo>
                  <a:lnTo>
                    <a:pt x="396" y="174"/>
                  </a:lnTo>
                  <a:lnTo>
                    <a:pt x="401" y="164"/>
                  </a:lnTo>
                  <a:lnTo>
                    <a:pt x="408" y="153"/>
                  </a:lnTo>
                  <a:lnTo>
                    <a:pt x="417" y="143"/>
                  </a:lnTo>
                  <a:lnTo>
                    <a:pt x="417" y="143"/>
                  </a:lnTo>
                  <a:lnTo>
                    <a:pt x="423" y="139"/>
                  </a:lnTo>
                  <a:lnTo>
                    <a:pt x="430" y="135"/>
                  </a:lnTo>
                  <a:lnTo>
                    <a:pt x="437" y="131"/>
                  </a:lnTo>
                  <a:lnTo>
                    <a:pt x="444" y="128"/>
                  </a:lnTo>
                  <a:lnTo>
                    <a:pt x="452" y="126"/>
                  </a:lnTo>
                  <a:lnTo>
                    <a:pt x="460" y="124"/>
                  </a:lnTo>
                  <a:lnTo>
                    <a:pt x="469" y="123"/>
                  </a:lnTo>
                  <a:lnTo>
                    <a:pt x="479" y="123"/>
                  </a:lnTo>
                  <a:lnTo>
                    <a:pt x="479" y="123"/>
                  </a:lnTo>
                  <a:lnTo>
                    <a:pt x="488" y="123"/>
                  </a:lnTo>
                  <a:lnTo>
                    <a:pt x="497" y="124"/>
                  </a:lnTo>
                  <a:lnTo>
                    <a:pt x="506" y="126"/>
                  </a:lnTo>
                  <a:lnTo>
                    <a:pt x="514" y="128"/>
                  </a:lnTo>
                  <a:lnTo>
                    <a:pt x="522" y="131"/>
                  </a:lnTo>
                  <a:lnTo>
                    <a:pt x="529" y="135"/>
                  </a:lnTo>
                  <a:lnTo>
                    <a:pt x="535" y="139"/>
                  </a:lnTo>
                  <a:lnTo>
                    <a:pt x="541" y="144"/>
                  </a:lnTo>
                  <a:lnTo>
                    <a:pt x="541" y="144"/>
                  </a:lnTo>
                  <a:lnTo>
                    <a:pt x="547" y="149"/>
                  </a:lnTo>
                  <a:lnTo>
                    <a:pt x="552" y="154"/>
                  </a:lnTo>
                  <a:lnTo>
                    <a:pt x="556" y="160"/>
                  </a:lnTo>
                  <a:lnTo>
                    <a:pt x="560" y="167"/>
                  </a:lnTo>
                  <a:lnTo>
                    <a:pt x="562" y="173"/>
                  </a:lnTo>
                  <a:lnTo>
                    <a:pt x="564" y="179"/>
                  </a:lnTo>
                  <a:lnTo>
                    <a:pt x="565" y="186"/>
                  </a:lnTo>
                  <a:lnTo>
                    <a:pt x="566" y="192"/>
                  </a:lnTo>
                  <a:lnTo>
                    <a:pt x="566" y="192"/>
                  </a:lnTo>
                  <a:lnTo>
                    <a:pt x="565" y="200"/>
                  </a:lnTo>
                  <a:lnTo>
                    <a:pt x="563" y="207"/>
                  </a:lnTo>
                  <a:lnTo>
                    <a:pt x="561" y="214"/>
                  </a:lnTo>
                  <a:lnTo>
                    <a:pt x="557" y="221"/>
                  </a:lnTo>
                  <a:lnTo>
                    <a:pt x="557" y="221"/>
                  </a:lnTo>
                  <a:lnTo>
                    <a:pt x="552" y="228"/>
                  </a:lnTo>
                  <a:lnTo>
                    <a:pt x="543" y="237"/>
                  </a:lnTo>
                  <a:lnTo>
                    <a:pt x="532" y="248"/>
                  </a:lnTo>
                  <a:lnTo>
                    <a:pt x="520" y="259"/>
                  </a:lnTo>
                  <a:lnTo>
                    <a:pt x="520" y="259"/>
                  </a:lnTo>
                  <a:lnTo>
                    <a:pt x="508" y="269"/>
                  </a:lnTo>
                  <a:lnTo>
                    <a:pt x="504" y="274"/>
                  </a:lnTo>
                  <a:lnTo>
                    <a:pt x="502" y="278"/>
                  </a:lnTo>
                  <a:lnTo>
                    <a:pt x="502" y="278"/>
                  </a:lnTo>
                  <a:lnTo>
                    <a:pt x="499" y="286"/>
                  </a:lnTo>
                  <a:lnTo>
                    <a:pt x="499" y="297"/>
                  </a:lnTo>
                  <a:lnTo>
                    <a:pt x="499" y="297"/>
                  </a:lnTo>
                  <a:lnTo>
                    <a:pt x="498" y="300"/>
                  </a:lnTo>
                  <a:lnTo>
                    <a:pt x="496" y="302"/>
                  </a:lnTo>
                  <a:lnTo>
                    <a:pt x="494" y="303"/>
                  </a:lnTo>
                  <a:lnTo>
                    <a:pt x="491" y="304"/>
                  </a:lnTo>
                  <a:lnTo>
                    <a:pt x="491" y="304"/>
                  </a:lnTo>
                  <a:close/>
                  <a:moveTo>
                    <a:pt x="97" y="304"/>
                  </a:moveTo>
                  <a:lnTo>
                    <a:pt x="70" y="304"/>
                  </a:lnTo>
                  <a:lnTo>
                    <a:pt x="70" y="304"/>
                  </a:lnTo>
                  <a:lnTo>
                    <a:pt x="67" y="303"/>
                  </a:lnTo>
                  <a:lnTo>
                    <a:pt x="64" y="302"/>
                  </a:lnTo>
                  <a:lnTo>
                    <a:pt x="63" y="300"/>
                  </a:lnTo>
                  <a:lnTo>
                    <a:pt x="62" y="297"/>
                  </a:lnTo>
                  <a:lnTo>
                    <a:pt x="62" y="297"/>
                  </a:lnTo>
                  <a:lnTo>
                    <a:pt x="62" y="293"/>
                  </a:lnTo>
                  <a:lnTo>
                    <a:pt x="62" y="293"/>
                  </a:lnTo>
                  <a:lnTo>
                    <a:pt x="62" y="284"/>
                  </a:lnTo>
                  <a:lnTo>
                    <a:pt x="64" y="275"/>
                  </a:lnTo>
                  <a:lnTo>
                    <a:pt x="66" y="267"/>
                  </a:lnTo>
                  <a:lnTo>
                    <a:pt x="70" y="260"/>
                  </a:lnTo>
                  <a:lnTo>
                    <a:pt x="70" y="260"/>
                  </a:lnTo>
                  <a:lnTo>
                    <a:pt x="74" y="253"/>
                  </a:lnTo>
                  <a:lnTo>
                    <a:pt x="80" y="246"/>
                  </a:lnTo>
                  <a:lnTo>
                    <a:pt x="87" y="238"/>
                  </a:lnTo>
                  <a:lnTo>
                    <a:pt x="96" y="230"/>
                  </a:lnTo>
                  <a:lnTo>
                    <a:pt x="96" y="230"/>
                  </a:lnTo>
                  <a:lnTo>
                    <a:pt x="112" y="216"/>
                  </a:lnTo>
                  <a:lnTo>
                    <a:pt x="120" y="209"/>
                  </a:lnTo>
                  <a:lnTo>
                    <a:pt x="120" y="209"/>
                  </a:lnTo>
                  <a:lnTo>
                    <a:pt x="123" y="205"/>
                  </a:lnTo>
                  <a:lnTo>
                    <a:pt x="125" y="200"/>
                  </a:lnTo>
                  <a:lnTo>
                    <a:pt x="126" y="196"/>
                  </a:lnTo>
                  <a:lnTo>
                    <a:pt x="126" y="191"/>
                  </a:lnTo>
                  <a:lnTo>
                    <a:pt x="126" y="191"/>
                  </a:lnTo>
                  <a:lnTo>
                    <a:pt x="125" y="185"/>
                  </a:lnTo>
                  <a:lnTo>
                    <a:pt x="123" y="179"/>
                  </a:lnTo>
                  <a:lnTo>
                    <a:pt x="120" y="173"/>
                  </a:lnTo>
                  <a:lnTo>
                    <a:pt x="115" y="168"/>
                  </a:lnTo>
                  <a:lnTo>
                    <a:pt x="115" y="168"/>
                  </a:lnTo>
                  <a:lnTo>
                    <a:pt x="110" y="164"/>
                  </a:lnTo>
                  <a:lnTo>
                    <a:pt x="103" y="160"/>
                  </a:lnTo>
                  <a:lnTo>
                    <a:pt x="95" y="159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8" y="159"/>
                  </a:lnTo>
                  <a:lnTo>
                    <a:pt x="71" y="160"/>
                  </a:lnTo>
                  <a:lnTo>
                    <a:pt x="63" y="165"/>
                  </a:lnTo>
                  <a:lnTo>
                    <a:pt x="57" y="169"/>
                  </a:lnTo>
                  <a:lnTo>
                    <a:pt x="57" y="169"/>
                  </a:lnTo>
                  <a:lnTo>
                    <a:pt x="52" y="174"/>
                  </a:lnTo>
                  <a:lnTo>
                    <a:pt x="48" y="179"/>
                  </a:lnTo>
                  <a:lnTo>
                    <a:pt x="45" y="186"/>
                  </a:lnTo>
                  <a:lnTo>
                    <a:pt x="42" y="193"/>
                  </a:lnTo>
                  <a:lnTo>
                    <a:pt x="42" y="193"/>
                  </a:lnTo>
                  <a:lnTo>
                    <a:pt x="41" y="195"/>
                  </a:lnTo>
                  <a:lnTo>
                    <a:pt x="39" y="197"/>
                  </a:lnTo>
                  <a:lnTo>
                    <a:pt x="37" y="198"/>
                  </a:lnTo>
                  <a:lnTo>
                    <a:pt x="34" y="198"/>
                  </a:lnTo>
                  <a:lnTo>
                    <a:pt x="6" y="195"/>
                  </a:lnTo>
                  <a:lnTo>
                    <a:pt x="6" y="195"/>
                  </a:lnTo>
                  <a:lnTo>
                    <a:pt x="3" y="194"/>
                  </a:lnTo>
                  <a:lnTo>
                    <a:pt x="1" y="192"/>
                  </a:lnTo>
                  <a:lnTo>
                    <a:pt x="1" y="192"/>
                  </a:lnTo>
                  <a:lnTo>
                    <a:pt x="0" y="189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3" y="174"/>
                  </a:lnTo>
                  <a:lnTo>
                    <a:pt x="8" y="164"/>
                  </a:lnTo>
                  <a:lnTo>
                    <a:pt x="15" y="153"/>
                  </a:lnTo>
                  <a:lnTo>
                    <a:pt x="23" y="143"/>
                  </a:lnTo>
                  <a:lnTo>
                    <a:pt x="23" y="143"/>
                  </a:lnTo>
                  <a:lnTo>
                    <a:pt x="29" y="139"/>
                  </a:lnTo>
                  <a:lnTo>
                    <a:pt x="36" y="135"/>
                  </a:lnTo>
                  <a:lnTo>
                    <a:pt x="43" y="131"/>
                  </a:lnTo>
                  <a:lnTo>
                    <a:pt x="50" y="128"/>
                  </a:lnTo>
                  <a:lnTo>
                    <a:pt x="58" y="126"/>
                  </a:lnTo>
                  <a:lnTo>
                    <a:pt x="66" y="124"/>
                  </a:lnTo>
                  <a:lnTo>
                    <a:pt x="76" y="123"/>
                  </a:lnTo>
                  <a:lnTo>
                    <a:pt x="85" y="123"/>
                  </a:lnTo>
                  <a:lnTo>
                    <a:pt x="85" y="123"/>
                  </a:lnTo>
                  <a:lnTo>
                    <a:pt x="94" y="123"/>
                  </a:lnTo>
                  <a:lnTo>
                    <a:pt x="103" y="124"/>
                  </a:lnTo>
                  <a:lnTo>
                    <a:pt x="112" y="126"/>
                  </a:lnTo>
                  <a:lnTo>
                    <a:pt x="120" y="128"/>
                  </a:lnTo>
                  <a:lnTo>
                    <a:pt x="128" y="131"/>
                  </a:lnTo>
                  <a:lnTo>
                    <a:pt x="135" y="135"/>
                  </a:lnTo>
                  <a:lnTo>
                    <a:pt x="141" y="139"/>
                  </a:lnTo>
                  <a:lnTo>
                    <a:pt x="147" y="144"/>
                  </a:lnTo>
                  <a:lnTo>
                    <a:pt x="147" y="144"/>
                  </a:lnTo>
                  <a:lnTo>
                    <a:pt x="154" y="149"/>
                  </a:lnTo>
                  <a:lnTo>
                    <a:pt x="159" y="154"/>
                  </a:lnTo>
                  <a:lnTo>
                    <a:pt x="163" y="160"/>
                  </a:lnTo>
                  <a:lnTo>
                    <a:pt x="166" y="167"/>
                  </a:lnTo>
                  <a:lnTo>
                    <a:pt x="168" y="173"/>
                  </a:lnTo>
                  <a:lnTo>
                    <a:pt x="170" y="179"/>
                  </a:lnTo>
                  <a:lnTo>
                    <a:pt x="171" y="186"/>
                  </a:lnTo>
                  <a:lnTo>
                    <a:pt x="172" y="192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69" y="207"/>
                  </a:lnTo>
                  <a:lnTo>
                    <a:pt x="167" y="214"/>
                  </a:lnTo>
                  <a:lnTo>
                    <a:pt x="163" y="221"/>
                  </a:lnTo>
                  <a:lnTo>
                    <a:pt x="163" y="221"/>
                  </a:lnTo>
                  <a:lnTo>
                    <a:pt x="158" y="228"/>
                  </a:lnTo>
                  <a:lnTo>
                    <a:pt x="150" y="237"/>
                  </a:lnTo>
                  <a:lnTo>
                    <a:pt x="138" y="248"/>
                  </a:lnTo>
                  <a:lnTo>
                    <a:pt x="126" y="259"/>
                  </a:lnTo>
                  <a:lnTo>
                    <a:pt x="126" y="259"/>
                  </a:lnTo>
                  <a:lnTo>
                    <a:pt x="114" y="269"/>
                  </a:lnTo>
                  <a:lnTo>
                    <a:pt x="110" y="274"/>
                  </a:lnTo>
                  <a:lnTo>
                    <a:pt x="108" y="278"/>
                  </a:lnTo>
                  <a:lnTo>
                    <a:pt x="108" y="278"/>
                  </a:lnTo>
                  <a:lnTo>
                    <a:pt x="106" y="286"/>
                  </a:lnTo>
                  <a:lnTo>
                    <a:pt x="105" y="297"/>
                  </a:lnTo>
                  <a:lnTo>
                    <a:pt x="105" y="297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3"/>
                  </a:lnTo>
                  <a:lnTo>
                    <a:pt x="97" y="304"/>
                  </a:lnTo>
                  <a:lnTo>
                    <a:pt x="97" y="304"/>
                  </a:lnTo>
                  <a:close/>
                  <a:moveTo>
                    <a:pt x="62" y="359"/>
                  </a:moveTo>
                  <a:lnTo>
                    <a:pt x="62" y="328"/>
                  </a:lnTo>
                  <a:lnTo>
                    <a:pt x="62" y="328"/>
                  </a:lnTo>
                  <a:lnTo>
                    <a:pt x="63" y="324"/>
                  </a:lnTo>
                  <a:lnTo>
                    <a:pt x="64" y="322"/>
                  </a:lnTo>
                  <a:lnTo>
                    <a:pt x="67" y="320"/>
                  </a:lnTo>
                  <a:lnTo>
                    <a:pt x="71" y="320"/>
                  </a:lnTo>
                  <a:lnTo>
                    <a:pt x="97" y="320"/>
                  </a:lnTo>
                  <a:lnTo>
                    <a:pt x="97" y="320"/>
                  </a:lnTo>
                  <a:lnTo>
                    <a:pt x="100" y="320"/>
                  </a:lnTo>
                  <a:lnTo>
                    <a:pt x="102" y="322"/>
                  </a:lnTo>
                  <a:lnTo>
                    <a:pt x="104" y="324"/>
                  </a:lnTo>
                  <a:lnTo>
                    <a:pt x="105" y="328"/>
                  </a:lnTo>
                  <a:lnTo>
                    <a:pt x="105" y="359"/>
                  </a:lnTo>
                  <a:lnTo>
                    <a:pt x="105" y="359"/>
                  </a:lnTo>
                  <a:lnTo>
                    <a:pt x="104" y="362"/>
                  </a:lnTo>
                  <a:lnTo>
                    <a:pt x="102" y="364"/>
                  </a:lnTo>
                  <a:lnTo>
                    <a:pt x="100" y="366"/>
                  </a:lnTo>
                  <a:lnTo>
                    <a:pt x="97" y="366"/>
                  </a:lnTo>
                  <a:lnTo>
                    <a:pt x="71" y="366"/>
                  </a:lnTo>
                  <a:lnTo>
                    <a:pt x="71" y="366"/>
                  </a:lnTo>
                  <a:lnTo>
                    <a:pt x="67" y="366"/>
                  </a:lnTo>
                  <a:lnTo>
                    <a:pt x="64" y="364"/>
                  </a:lnTo>
                  <a:lnTo>
                    <a:pt x="63" y="362"/>
                  </a:lnTo>
                  <a:lnTo>
                    <a:pt x="62" y="359"/>
                  </a:lnTo>
                  <a:lnTo>
                    <a:pt x="62" y="359"/>
                  </a:lnTo>
                  <a:close/>
                  <a:moveTo>
                    <a:pt x="279" y="301"/>
                  </a:moveTo>
                  <a:lnTo>
                    <a:pt x="234" y="301"/>
                  </a:lnTo>
                  <a:lnTo>
                    <a:pt x="234" y="301"/>
                  </a:lnTo>
                  <a:lnTo>
                    <a:pt x="228" y="300"/>
                  </a:lnTo>
                  <a:lnTo>
                    <a:pt x="224" y="298"/>
                  </a:lnTo>
                  <a:lnTo>
                    <a:pt x="222" y="294"/>
                  </a:lnTo>
                  <a:lnTo>
                    <a:pt x="221" y="289"/>
                  </a:lnTo>
                  <a:lnTo>
                    <a:pt x="221" y="289"/>
                  </a:lnTo>
                  <a:lnTo>
                    <a:pt x="220" y="283"/>
                  </a:lnTo>
                  <a:lnTo>
                    <a:pt x="220" y="283"/>
                  </a:lnTo>
                  <a:lnTo>
                    <a:pt x="221" y="267"/>
                  </a:lnTo>
                  <a:lnTo>
                    <a:pt x="223" y="253"/>
                  </a:lnTo>
                  <a:lnTo>
                    <a:pt x="227" y="238"/>
                  </a:lnTo>
                  <a:lnTo>
                    <a:pt x="233" y="227"/>
                  </a:lnTo>
                  <a:lnTo>
                    <a:pt x="233" y="227"/>
                  </a:lnTo>
                  <a:lnTo>
                    <a:pt x="240" y="216"/>
                  </a:lnTo>
                  <a:lnTo>
                    <a:pt x="249" y="204"/>
                  </a:lnTo>
                  <a:lnTo>
                    <a:pt x="262" y="191"/>
                  </a:lnTo>
                  <a:lnTo>
                    <a:pt x="277" y="178"/>
                  </a:lnTo>
                  <a:lnTo>
                    <a:pt x="277" y="178"/>
                  </a:lnTo>
                  <a:lnTo>
                    <a:pt x="304" y="155"/>
                  </a:lnTo>
                  <a:lnTo>
                    <a:pt x="313" y="147"/>
                  </a:lnTo>
                  <a:lnTo>
                    <a:pt x="318" y="142"/>
                  </a:lnTo>
                  <a:lnTo>
                    <a:pt x="318" y="142"/>
                  </a:lnTo>
                  <a:lnTo>
                    <a:pt x="322" y="135"/>
                  </a:lnTo>
                  <a:lnTo>
                    <a:pt x="325" y="128"/>
                  </a:lnTo>
                  <a:lnTo>
                    <a:pt x="327" y="120"/>
                  </a:lnTo>
                  <a:lnTo>
                    <a:pt x="328" y="113"/>
                  </a:lnTo>
                  <a:lnTo>
                    <a:pt x="328" y="113"/>
                  </a:lnTo>
                  <a:lnTo>
                    <a:pt x="327" y="102"/>
                  </a:lnTo>
                  <a:lnTo>
                    <a:pt x="323" y="92"/>
                  </a:lnTo>
                  <a:lnTo>
                    <a:pt x="318" y="83"/>
                  </a:lnTo>
                  <a:lnTo>
                    <a:pt x="310" y="74"/>
                  </a:lnTo>
                  <a:lnTo>
                    <a:pt x="310" y="74"/>
                  </a:lnTo>
                  <a:lnTo>
                    <a:pt x="304" y="70"/>
                  </a:lnTo>
                  <a:lnTo>
                    <a:pt x="299" y="67"/>
                  </a:lnTo>
                  <a:lnTo>
                    <a:pt x="294" y="64"/>
                  </a:lnTo>
                  <a:lnTo>
                    <a:pt x="288" y="62"/>
                  </a:lnTo>
                  <a:lnTo>
                    <a:pt x="276" y="59"/>
                  </a:lnTo>
                  <a:lnTo>
                    <a:pt x="261" y="58"/>
                  </a:lnTo>
                  <a:lnTo>
                    <a:pt x="261" y="58"/>
                  </a:lnTo>
                  <a:lnTo>
                    <a:pt x="247" y="59"/>
                  </a:lnTo>
                  <a:lnTo>
                    <a:pt x="235" y="62"/>
                  </a:lnTo>
                  <a:lnTo>
                    <a:pt x="222" y="67"/>
                  </a:lnTo>
                  <a:lnTo>
                    <a:pt x="212" y="75"/>
                  </a:lnTo>
                  <a:lnTo>
                    <a:pt x="212" y="75"/>
                  </a:lnTo>
                  <a:lnTo>
                    <a:pt x="204" y="83"/>
                  </a:lnTo>
                  <a:lnTo>
                    <a:pt x="197" y="93"/>
                  </a:lnTo>
                  <a:lnTo>
                    <a:pt x="192" y="103"/>
                  </a:lnTo>
                  <a:lnTo>
                    <a:pt x="187" y="116"/>
                  </a:lnTo>
                  <a:lnTo>
                    <a:pt x="187" y="116"/>
                  </a:lnTo>
                  <a:lnTo>
                    <a:pt x="185" y="120"/>
                  </a:lnTo>
                  <a:lnTo>
                    <a:pt x="182" y="123"/>
                  </a:lnTo>
                  <a:lnTo>
                    <a:pt x="178" y="124"/>
                  </a:lnTo>
                  <a:lnTo>
                    <a:pt x="174" y="125"/>
                  </a:lnTo>
                  <a:lnTo>
                    <a:pt x="126" y="119"/>
                  </a:lnTo>
                  <a:lnTo>
                    <a:pt x="126" y="119"/>
                  </a:lnTo>
                  <a:lnTo>
                    <a:pt x="122" y="117"/>
                  </a:lnTo>
                  <a:lnTo>
                    <a:pt x="118" y="114"/>
                  </a:lnTo>
                  <a:lnTo>
                    <a:pt x="118" y="114"/>
                  </a:lnTo>
                  <a:lnTo>
                    <a:pt x="116" y="109"/>
                  </a:lnTo>
                  <a:lnTo>
                    <a:pt x="116" y="104"/>
                  </a:lnTo>
                  <a:lnTo>
                    <a:pt x="116" y="104"/>
                  </a:lnTo>
                  <a:lnTo>
                    <a:pt x="118" y="94"/>
                  </a:lnTo>
                  <a:lnTo>
                    <a:pt x="121" y="85"/>
                  </a:lnTo>
                  <a:lnTo>
                    <a:pt x="124" y="75"/>
                  </a:lnTo>
                  <a:lnTo>
                    <a:pt x="129" y="66"/>
                  </a:lnTo>
                  <a:lnTo>
                    <a:pt x="134" y="57"/>
                  </a:lnTo>
                  <a:lnTo>
                    <a:pt x="140" y="49"/>
                  </a:lnTo>
                  <a:lnTo>
                    <a:pt x="149" y="41"/>
                  </a:lnTo>
                  <a:lnTo>
                    <a:pt x="156" y="34"/>
                  </a:lnTo>
                  <a:lnTo>
                    <a:pt x="156" y="34"/>
                  </a:lnTo>
                  <a:lnTo>
                    <a:pt x="166" y="26"/>
                  </a:lnTo>
                  <a:lnTo>
                    <a:pt x="177" y="19"/>
                  </a:lnTo>
                  <a:lnTo>
                    <a:pt x="189" y="13"/>
                  </a:lnTo>
                  <a:lnTo>
                    <a:pt x="201" y="8"/>
                  </a:lnTo>
                  <a:lnTo>
                    <a:pt x="214" y="5"/>
                  </a:lnTo>
                  <a:lnTo>
                    <a:pt x="227" y="2"/>
                  </a:lnTo>
                  <a:lnTo>
                    <a:pt x="243" y="1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74" y="1"/>
                  </a:lnTo>
                  <a:lnTo>
                    <a:pt x="289" y="2"/>
                  </a:lnTo>
                  <a:lnTo>
                    <a:pt x="303" y="5"/>
                  </a:lnTo>
                  <a:lnTo>
                    <a:pt x="318" y="9"/>
                  </a:lnTo>
                  <a:lnTo>
                    <a:pt x="330" y="13"/>
                  </a:lnTo>
                  <a:lnTo>
                    <a:pt x="342" y="19"/>
                  </a:lnTo>
                  <a:lnTo>
                    <a:pt x="353" y="26"/>
                  </a:lnTo>
                  <a:lnTo>
                    <a:pt x="363" y="34"/>
                  </a:lnTo>
                  <a:lnTo>
                    <a:pt x="363" y="34"/>
                  </a:lnTo>
                  <a:lnTo>
                    <a:pt x="372" y="43"/>
                  </a:lnTo>
                  <a:lnTo>
                    <a:pt x="380" y="52"/>
                  </a:lnTo>
                  <a:lnTo>
                    <a:pt x="387" y="61"/>
                  </a:lnTo>
                  <a:lnTo>
                    <a:pt x="393" y="71"/>
                  </a:lnTo>
                  <a:lnTo>
                    <a:pt x="398" y="82"/>
                  </a:lnTo>
                  <a:lnTo>
                    <a:pt x="401" y="93"/>
                  </a:lnTo>
                  <a:lnTo>
                    <a:pt x="402" y="104"/>
                  </a:lnTo>
                  <a:lnTo>
                    <a:pt x="403" y="115"/>
                  </a:lnTo>
                  <a:lnTo>
                    <a:pt x="403" y="115"/>
                  </a:lnTo>
                  <a:lnTo>
                    <a:pt x="402" y="127"/>
                  </a:lnTo>
                  <a:lnTo>
                    <a:pt x="399" y="139"/>
                  </a:lnTo>
                  <a:lnTo>
                    <a:pt x="395" y="151"/>
                  </a:lnTo>
                  <a:lnTo>
                    <a:pt x="388" y="163"/>
                  </a:lnTo>
                  <a:lnTo>
                    <a:pt x="388" y="163"/>
                  </a:lnTo>
                  <a:lnTo>
                    <a:pt x="379" y="176"/>
                  </a:lnTo>
                  <a:lnTo>
                    <a:pt x="366" y="190"/>
                  </a:lnTo>
                  <a:lnTo>
                    <a:pt x="348" y="206"/>
                  </a:lnTo>
                  <a:lnTo>
                    <a:pt x="327" y="225"/>
                  </a:lnTo>
                  <a:lnTo>
                    <a:pt x="327" y="225"/>
                  </a:lnTo>
                  <a:lnTo>
                    <a:pt x="316" y="234"/>
                  </a:lnTo>
                  <a:lnTo>
                    <a:pt x="307" y="243"/>
                  </a:lnTo>
                  <a:lnTo>
                    <a:pt x="300" y="251"/>
                  </a:lnTo>
                  <a:lnTo>
                    <a:pt x="296" y="258"/>
                  </a:lnTo>
                  <a:lnTo>
                    <a:pt x="296" y="258"/>
                  </a:lnTo>
                  <a:lnTo>
                    <a:pt x="294" y="263"/>
                  </a:lnTo>
                  <a:lnTo>
                    <a:pt x="293" y="270"/>
                  </a:lnTo>
                  <a:lnTo>
                    <a:pt x="291" y="279"/>
                  </a:lnTo>
                  <a:lnTo>
                    <a:pt x="291" y="289"/>
                  </a:lnTo>
                  <a:lnTo>
                    <a:pt x="291" y="289"/>
                  </a:lnTo>
                  <a:lnTo>
                    <a:pt x="290" y="294"/>
                  </a:lnTo>
                  <a:lnTo>
                    <a:pt x="287" y="298"/>
                  </a:lnTo>
                  <a:lnTo>
                    <a:pt x="283" y="300"/>
                  </a:lnTo>
                  <a:lnTo>
                    <a:pt x="279" y="301"/>
                  </a:lnTo>
                  <a:lnTo>
                    <a:pt x="279" y="301"/>
                  </a:lnTo>
                  <a:close/>
                  <a:moveTo>
                    <a:pt x="221" y="392"/>
                  </a:moveTo>
                  <a:lnTo>
                    <a:pt x="221" y="341"/>
                  </a:lnTo>
                  <a:lnTo>
                    <a:pt x="221" y="341"/>
                  </a:lnTo>
                  <a:lnTo>
                    <a:pt x="222" y="336"/>
                  </a:lnTo>
                  <a:lnTo>
                    <a:pt x="224" y="332"/>
                  </a:lnTo>
                  <a:lnTo>
                    <a:pt x="228" y="329"/>
                  </a:lnTo>
                  <a:lnTo>
                    <a:pt x="234" y="328"/>
                  </a:lnTo>
                  <a:lnTo>
                    <a:pt x="278" y="328"/>
                  </a:lnTo>
                  <a:lnTo>
                    <a:pt x="278" y="328"/>
                  </a:lnTo>
                  <a:lnTo>
                    <a:pt x="283" y="329"/>
                  </a:lnTo>
                  <a:lnTo>
                    <a:pt x="287" y="332"/>
                  </a:lnTo>
                  <a:lnTo>
                    <a:pt x="290" y="336"/>
                  </a:lnTo>
                  <a:lnTo>
                    <a:pt x="291" y="341"/>
                  </a:lnTo>
                  <a:lnTo>
                    <a:pt x="291" y="392"/>
                  </a:lnTo>
                  <a:lnTo>
                    <a:pt x="291" y="392"/>
                  </a:lnTo>
                  <a:lnTo>
                    <a:pt x="290" y="396"/>
                  </a:lnTo>
                  <a:lnTo>
                    <a:pt x="287" y="400"/>
                  </a:lnTo>
                  <a:lnTo>
                    <a:pt x="283" y="403"/>
                  </a:lnTo>
                  <a:lnTo>
                    <a:pt x="278" y="404"/>
                  </a:lnTo>
                  <a:lnTo>
                    <a:pt x="234" y="404"/>
                  </a:lnTo>
                  <a:lnTo>
                    <a:pt x="234" y="404"/>
                  </a:lnTo>
                  <a:lnTo>
                    <a:pt x="228" y="403"/>
                  </a:lnTo>
                  <a:lnTo>
                    <a:pt x="224" y="400"/>
                  </a:lnTo>
                  <a:lnTo>
                    <a:pt x="222" y="396"/>
                  </a:lnTo>
                  <a:lnTo>
                    <a:pt x="221" y="392"/>
                  </a:lnTo>
                  <a:lnTo>
                    <a:pt x="221" y="392"/>
                  </a:lnTo>
                  <a:close/>
                  <a:moveTo>
                    <a:pt x="456" y="359"/>
                  </a:moveTo>
                  <a:lnTo>
                    <a:pt x="456" y="328"/>
                  </a:lnTo>
                  <a:lnTo>
                    <a:pt x="456" y="328"/>
                  </a:lnTo>
                  <a:lnTo>
                    <a:pt x="457" y="324"/>
                  </a:lnTo>
                  <a:lnTo>
                    <a:pt x="458" y="322"/>
                  </a:lnTo>
                  <a:lnTo>
                    <a:pt x="461" y="320"/>
                  </a:lnTo>
                  <a:lnTo>
                    <a:pt x="463" y="320"/>
                  </a:lnTo>
                  <a:lnTo>
                    <a:pt x="491" y="320"/>
                  </a:lnTo>
                  <a:lnTo>
                    <a:pt x="491" y="320"/>
                  </a:lnTo>
                  <a:lnTo>
                    <a:pt x="494" y="320"/>
                  </a:lnTo>
                  <a:lnTo>
                    <a:pt x="496" y="322"/>
                  </a:lnTo>
                  <a:lnTo>
                    <a:pt x="498" y="324"/>
                  </a:lnTo>
                  <a:lnTo>
                    <a:pt x="498" y="328"/>
                  </a:lnTo>
                  <a:lnTo>
                    <a:pt x="498" y="359"/>
                  </a:lnTo>
                  <a:lnTo>
                    <a:pt x="498" y="359"/>
                  </a:lnTo>
                  <a:lnTo>
                    <a:pt x="498" y="362"/>
                  </a:lnTo>
                  <a:lnTo>
                    <a:pt x="496" y="364"/>
                  </a:lnTo>
                  <a:lnTo>
                    <a:pt x="494" y="366"/>
                  </a:lnTo>
                  <a:lnTo>
                    <a:pt x="491" y="366"/>
                  </a:lnTo>
                  <a:lnTo>
                    <a:pt x="463" y="366"/>
                  </a:lnTo>
                  <a:lnTo>
                    <a:pt x="463" y="366"/>
                  </a:lnTo>
                  <a:lnTo>
                    <a:pt x="461" y="366"/>
                  </a:lnTo>
                  <a:lnTo>
                    <a:pt x="458" y="364"/>
                  </a:lnTo>
                  <a:lnTo>
                    <a:pt x="457" y="362"/>
                  </a:lnTo>
                  <a:lnTo>
                    <a:pt x="456" y="359"/>
                  </a:lnTo>
                  <a:lnTo>
                    <a:pt x="456" y="359"/>
                  </a:lnTo>
                  <a:close/>
                </a:path>
              </a:pathLst>
            </a:custGeom>
            <a:solidFill>
              <a:srgbClr val="00A4F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1098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BEC196-8C96-4F18-A58F-819D1BDF6567}"/>
              </a:ext>
            </a:extLst>
          </p:cNvPr>
          <p:cNvSpPr/>
          <p:nvPr/>
        </p:nvSpPr>
        <p:spPr>
          <a:xfrm>
            <a:off x="827297" y="1151833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1. Subject (Arial 20)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1A78D-E1AB-4253-A2A8-066E7458AC7F}"/>
              </a:ext>
            </a:extLst>
          </p:cNvPr>
          <p:cNvSpPr/>
          <p:nvPr/>
        </p:nvSpPr>
        <p:spPr>
          <a:xfrm>
            <a:off x="827295" y="2056278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Types of Group Functions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7" y="2948139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Creating Groups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213B04-2C73-4734-97B6-5EA0E770F751}"/>
              </a:ext>
            </a:extLst>
          </p:cNvPr>
          <p:cNvSpPr/>
          <p:nvPr/>
        </p:nvSpPr>
        <p:spPr>
          <a:xfrm>
            <a:off x="827297" y="3839999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Filtering Groups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SG" dirty="0"/>
              <a:t>Group Functions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425540-F171-4C54-9271-B999A0E552BD}"/>
              </a:ext>
            </a:extLst>
          </p:cNvPr>
          <p:cNvSpPr/>
          <p:nvPr/>
        </p:nvSpPr>
        <p:spPr>
          <a:xfrm>
            <a:off x="827294" y="1164417"/>
            <a:ext cx="10544895" cy="717983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Single-Row vs Group Functions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213B04-2C73-4734-97B6-5EA0E770F751}"/>
              </a:ext>
            </a:extLst>
          </p:cNvPr>
          <p:cNvSpPr/>
          <p:nvPr/>
        </p:nvSpPr>
        <p:spPr>
          <a:xfrm>
            <a:off x="827294" y="4744445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Nesting Group Functions</a:t>
            </a:r>
          </a:p>
        </p:txBody>
      </p:sp>
    </p:spTree>
    <p:extLst>
      <p:ext uri="{BB962C8B-B14F-4D97-AF65-F5344CB8AC3E}">
        <p14:creationId xmlns:p14="http://schemas.microsoft.com/office/powerpoint/2010/main" val="22123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12000" y="522473"/>
            <a:ext cx="11002378" cy="584775"/>
          </a:xfrm>
        </p:spPr>
        <p:txBody>
          <a:bodyPr/>
          <a:lstStyle/>
          <a:p>
            <a:r>
              <a:rPr lang="en-GB" sz="3200" dirty="0">
                <a:solidFill>
                  <a:schemeClr val="tx1"/>
                </a:solidFill>
                <a:latin typeface="Arial Black" panose="020B0A04020102020204" pitchFamily="34" charset="0"/>
              </a:rPr>
              <a:t>Single-row vs group functions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36000" y="1184385"/>
            <a:ext cx="8420100" cy="1001767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kern="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ingle-row functions return one output row for every row selected</a:t>
            </a:r>
            <a:endParaRPr lang="en-US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buSzTx/>
              <a:tabLst/>
              <a:defRPr/>
            </a:pPr>
            <a:r>
              <a:rPr lang="en-US" kern="0" dirty="0">
                <a:latin typeface="Arial" panose="020B0604020202020204" pitchFamily="34" charset="0"/>
                <a:cs typeface="Arial" panose="020B0604020202020204" pitchFamily="34" charset="0"/>
              </a:rPr>
              <a:t>	 Input Rows			     Output Rows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buSzTx/>
              <a:tabLst/>
              <a:defRPr/>
            </a:pPr>
            <a:endParaRPr kumimoji="0" lang="en-GB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3971" y="3810571"/>
            <a:ext cx="8726870" cy="93648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kern="0" noProof="0" dirty="0"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functions return one output row for every GROUP of input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rows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buSzTx/>
              <a:tabLst/>
              <a:defRPr/>
            </a:pPr>
            <a:r>
              <a:rPr lang="en-US" kern="0" dirty="0">
                <a:latin typeface="Arial" panose="020B0604020202020204" pitchFamily="34" charset="0"/>
                <a:cs typeface="Arial" panose="020B0604020202020204" pitchFamily="34" charset="0"/>
              </a:rPr>
              <a:t>	 Input Rows			      Output Row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buSzTx/>
              <a:tabLst/>
              <a:defRPr/>
            </a:pPr>
            <a:endParaRPr kumimoji="0" lang="en-GB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50704" y="2290475"/>
            <a:ext cx="1741104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eaLnBrk="0" hangingPunct="0">
              <a:buFont typeface="Arial" pitchFamily="34" charset="0"/>
              <a:buNone/>
            </a:pPr>
            <a:r>
              <a:rPr lang="en-US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Single-row </a:t>
            </a:r>
          </a:p>
          <a:p>
            <a:pPr algn="ctr" eaLnBrk="0" hangingPunct="0">
              <a:buFont typeface="Arial" pitchFamily="34" charset="0"/>
              <a:buNone/>
            </a:pPr>
            <a:r>
              <a:rPr lang="en-US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Function</a:t>
            </a:r>
            <a:endParaRPr lang="en-GB" altLang="en-US" sz="2000" b="1" dirty="0"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50704" y="4853247"/>
            <a:ext cx="1741104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eaLnBrk="0" hangingPunct="0">
              <a:buFont typeface="Arial" pitchFamily="34" charset="0"/>
              <a:buNone/>
            </a:pPr>
            <a:r>
              <a:rPr lang="en-US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Group </a:t>
            </a:r>
          </a:p>
          <a:p>
            <a:pPr algn="ctr" eaLnBrk="0" hangingPunct="0">
              <a:buFont typeface="Arial" pitchFamily="34" charset="0"/>
              <a:buNone/>
            </a:pPr>
            <a:r>
              <a:rPr lang="en-US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Function</a:t>
            </a:r>
            <a:endParaRPr lang="en-GB" altLang="en-US" sz="2000" b="1" dirty="0"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822752" y="2649402"/>
            <a:ext cx="1565754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22752" y="2875220"/>
            <a:ext cx="1565754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822752" y="2430961"/>
            <a:ext cx="1565754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822752" y="5345392"/>
            <a:ext cx="1565754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822752" y="5130208"/>
            <a:ext cx="1565754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822752" y="4930512"/>
            <a:ext cx="1565754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911276" y="2631693"/>
            <a:ext cx="1565754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911276" y="2861646"/>
            <a:ext cx="1565754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911276" y="2416076"/>
            <a:ext cx="1565754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806173" y="5207190"/>
            <a:ext cx="1565754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42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D1A78D-E1AB-4253-A2A8-066E7458AC7F}"/>
              </a:ext>
            </a:extLst>
          </p:cNvPr>
          <p:cNvSpPr/>
          <p:nvPr/>
        </p:nvSpPr>
        <p:spPr>
          <a:xfrm>
            <a:off x="854111" y="1125283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Single-Row vs Group Functions</a:t>
            </a:r>
            <a:endParaRPr lang="en-GB" sz="2400" b="1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7" y="2948139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Creating Groups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213B04-2C73-4734-97B6-5EA0E770F751}"/>
              </a:ext>
            </a:extLst>
          </p:cNvPr>
          <p:cNvSpPr/>
          <p:nvPr/>
        </p:nvSpPr>
        <p:spPr>
          <a:xfrm>
            <a:off x="827297" y="3839999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Filtering Groups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SG" dirty="0"/>
              <a:t>Group Functions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425540-F171-4C54-9271-B999A0E552BD}"/>
              </a:ext>
            </a:extLst>
          </p:cNvPr>
          <p:cNvSpPr/>
          <p:nvPr/>
        </p:nvSpPr>
        <p:spPr>
          <a:xfrm>
            <a:off x="854111" y="2043693"/>
            <a:ext cx="10544895" cy="717983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Types of Group Functions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213B04-2C73-4734-97B6-5EA0E770F751}"/>
              </a:ext>
            </a:extLst>
          </p:cNvPr>
          <p:cNvSpPr/>
          <p:nvPr/>
        </p:nvSpPr>
        <p:spPr>
          <a:xfrm>
            <a:off x="827294" y="4744445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Nesting Group Functions</a:t>
            </a:r>
          </a:p>
        </p:txBody>
      </p:sp>
    </p:spTree>
    <p:extLst>
      <p:ext uri="{BB962C8B-B14F-4D97-AF65-F5344CB8AC3E}">
        <p14:creationId xmlns:p14="http://schemas.microsoft.com/office/powerpoint/2010/main" val="201940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01489" y="588910"/>
            <a:ext cx="11002378" cy="584775"/>
          </a:xfrm>
        </p:spPr>
        <p:txBody>
          <a:bodyPr/>
          <a:lstStyle/>
          <a:p>
            <a:r>
              <a:rPr lang="en-GB" sz="3200" dirty="0">
                <a:solidFill>
                  <a:schemeClr val="tx1"/>
                </a:solidFill>
                <a:latin typeface="Arial Black" panose="020B0A04020102020204" pitchFamily="34" charset="0"/>
              </a:rPr>
              <a:t>Types of group functions</a:t>
            </a:r>
            <a:endParaRPr lang="en-US" sz="32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319319" y="5002473"/>
            <a:ext cx="8420100" cy="56159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This course does not discuss STDDEV and VARIANCE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2B0761-3ECA-4944-92BB-AE623FC4F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42834"/>
              </p:ext>
            </p:extLst>
          </p:nvPr>
        </p:nvGraphicFramePr>
        <p:xfrm>
          <a:off x="1319319" y="1338565"/>
          <a:ext cx="8224075" cy="346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136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 </a:t>
                      </a:r>
                      <a:endParaRPr lang="en-GB" sz="2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8" marR="84408" marT="45728" marB="45728" anchor="ctr">
                    <a:solidFill>
                      <a:srgbClr val="00A4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</a:t>
                      </a:r>
                      <a:endParaRPr lang="en-GB" sz="2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8" marR="84408" marT="45728" marB="45728" anchor="ctr">
                    <a:solidFill>
                      <a:srgbClr val="00A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639"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</a:t>
                      </a:r>
                    </a:p>
                  </a:txBody>
                  <a:tcPr marL="84408" marR="84408" marT="45728" marB="45728"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en-GB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minimum value</a:t>
                      </a:r>
                      <a:r>
                        <a:rPr lang="en-GB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84408" marR="84408" marT="45728" marB="4572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331"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en-GB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maximum value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434"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en-GB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total of numeric values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757546"/>
                  </a:ext>
                </a:extLst>
              </a:tr>
              <a:tr h="326864"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Two average</a:t>
                      </a:r>
                      <a:r>
                        <a:rPr lang="en-GB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numeric values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767814"/>
                  </a:ext>
                </a:extLst>
              </a:tr>
              <a:tr h="326864"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en-GB" sz="1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number </a:t>
                      </a:r>
                      <a:r>
                        <a:rPr lang="en-GB" sz="18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 occurrences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278436"/>
                  </a:ext>
                </a:extLst>
              </a:tr>
              <a:tr h="374169"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STDDEV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</a:t>
                      </a:r>
                      <a:r>
                        <a:rPr lang="en-GB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deviation; the square root of the VARIANCE</a:t>
                      </a:r>
                      <a:r>
                        <a:rPr lang="en-GB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185071"/>
                  </a:ext>
                </a:extLst>
              </a:tr>
              <a:tr h="367862"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average of the squared differences from  the mean; STDDEV</a:t>
                      </a:r>
                      <a:r>
                        <a:rPr lang="en-GB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squared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903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544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0980" y="590832"/>
            <a:ext cx="11002378" cy="584775"/>
          </a:xfrm>
        </p:spPr>
        <p:txBody>
          <a:bodyPr/>
          <a:lstStyle/>
          <a:p>
            <a:r>
              <a:rPr lang="en-SG" b="1" dirty="0">
                <a:ea typeface="+mn-ea"/>
                <a:cs typeface="Arial" panose="020B0604020202020204" pitchFamily="34" charset="0"/>
              </a:rPr>
              <a:t>Types of group functions</a:t>
            </a:r>
            <a:endParaRPr lang="en-GB" b="1" dirty="0"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0771" y="1797620"/>
            <a:ext cx="861487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COUNT(</a:t>
            </a:r>
            <a:r>
              <a:rPr lang="en-US" sz="2000" b="1" dirty="0" err="1">
                <a:latin typeface="Consolas" pitchFamily="49" charset="0"/>
              </a:rPr>
              <a:t>manager_id</a:t>
            </a:r>
            <a:r>
              <a:rPr lang="en-US" sz="2000" b="1" dirty="0">
                <a:latin typeface="Consolas" pitchFamily="49" charset="0"/>
              </a:rPr>
              <a:t>)</a:t>
            </a:r>
          </a:p>
          <a:p>
            <a:r>
              <a:rPr lang="en-US" sz="2000" b="1" dirty="0">
                <a:latin typeface="Consolas" pitchFamily="49" charset="0"/>
              </a:rPr>
              <a:t>	FROM departments;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71" y="2813033"/>
            <a:ext cx="2178192" cy="66679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1180771" y="1244499"/>
            <a:ext cx="89154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Using the COUNT Function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180771" y="3737093"/>
            <a:ext cx="89154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COUNT(*) returns the number of rows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0771" y="4242617"/>
            <a:ext cx="861487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COUNT(*)</a:t>
            </a:r>
          </a:p>
          <a:p>
            <a:r>
              <a:rPr lang="en-US" sz="2000" b="1" dirty="0">
                <a:latin typeface="Consolas" pitchFamily="49" charset="0"/>
              </a:rPr>
              <a:t>	FROM departments;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71" y="5192109"/>
            <a:ext cx="1464501" cy="78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84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0980" y="590832"/>
            <a:ext cx="11002378" cy="584775"/>
          </a:xfrm>
        </p:spPr>
        <p:txBody>
          <a:bodyPr/>
          <a:lstStyle/>
          <a:p>
            <a:r>
              <a:rPr lang="en-SG" b="1" dirty="0">
                <a:ea typeface="+mn-ea"/>
                <a:cs typeface="Arial" panose="020B0604020202020204" pitchFamily="34" charset="0"/>
              </a:rPr>
              <a:t>Types of group functions</a:t>
            </a:r>
            <a:endParaRPr lang="en-GB" b="1" dirty="0"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0771" y="2104343"/>
            <a:ext cx="861487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COUNT(DISTINCT </a:t>
            </a:r>
            <a:r>
              <a:rPr lang="en-US" sz="2000" b="1" dirty="0" err="1">
                <a:latin typeface="Consolas" pitchFamily="49" charset="0"/>
              </a:rPr>
              <a:t>manager_id</a:t>
            </a:r>
            <a:r>
              <a:rPr lang="en-US" sz="2000" b="1" dirty="0">
                <a:latin typeface="Consolas" pitchFamily="49" charset="0"/>
              </a:rPr>
              <a:t>)</a:t>
            </a:r>
          </a:p>
          <a:p>
            <a:r>
              <a:rPr lang="en-US" sz="2000" b="1" dirty="0">
                <a:latin typeface="Consolas" pitchFamily="49" charset="0"/>
              </a:rPr>
              <a:t>	FROM employees;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180771" y="1333547"/>
            <a:ext cx="89154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COUNT (DISTINCT </a:t>
            </a:r>
            <a:r>
              <a:rPr lang="en-GB" sz="1800" b="0" i="1" dirty="0"/>
              <a:t>col</a:t>
            </a:r>
            <a:r>
              <a:rPr lang="en-GB" sz="1800" b="0" dirty="0"/>
              <a:t>) returns the number of distinct values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71" y="3279329"/>
            <a:ext cx="3101615" cy="79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27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0980" y="590832"/>
            <a:ext cx="11002378" cy="584775"/>
          </a:xfrm>
        </p:spPr>
        <p:txBody>
          <a:bodyPr/>
          <a:lstStyle/>
          <a:p>
            <a:r>
              <a:rPr lang="en-SG" b="1" dirty="0">
                <a:cs typeface="Arial" panose="020B0604020202020204" pitchFamily="34" charset="0"/>
              </a:rPr>
              <a:t>Types of group functions</a:t>
            </a:r>
            <a:endParaRPr lang="en-GB" b="1" dirty="0"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0771" y="2115979"/>
            <a:ext cx="861487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MIN(</a:t>
            </a:r>
            <a:r>
              <a:rPr lang="en-US" sz="2000" b="1" dirty="0" err="1">
                <a:latin typeface="Consolas" pitchFamily="49" charset="0"/>
              </a:rPr>
              <a:t>hire_date</a:t>
            </a:r>
            <a:r>
              <a:rPr lang="en-US" sz="2000" b="1" dirty="0">
                <a:latin typeface="Consolas" pitchFamily="49" charset="0"/>
              </a:rPr>
              <a:t>), MAX(</a:t>
            </a:r>
            <a:r>
              <a:rPr lang="en-US" sz="2000" b="1" dirty="0" err="1">
                <a:latin typeface="Consolas" pitchFamily="49" charset="0"/>
              </a:rPr>
              <a:t>hire_date</a:t>
            </a:r>
            <a:r>
              <a:rPr lang="en-US" sz="2000" b="1" dirty="0">
                <a:latin typeface="Consolas" pitchFamily="49" charset="0"/>
              </a:rPr>
              <a:t>)</a:t>
            </a:r>
          </a:p>
          <a:p>
            <a:r>
              <a:rPr lang="en-US" sz="2000" b="1" dirty="0">
                <a:latin typeface="Consolas" pitchFamily="49" charset="0"/>
              </a:rPr>
              <a:t>	FROM employees;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192896" y="1322627"/>
            <a:ext cx="89154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MIN and MAX can be used with numeric, character, date, and timestamp datatypes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0771" y="4026805"/>
            <a:ext cx="861487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MIN(city), MAX(city)</a:t>
            </a:r>
          </a:p>
          <a:p>
            <a:r>
              <a:rPr lang="en-US" sz="2000" b="1" dirty="0">
                <a:latin typeface="Consolas" pitchFamily="49" charset="0"/>
              </a:rPr>
              <a:t>	FROM locations;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71" y="3009739"/>
            <a:ext cx="4457594" cy="6833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71" y="5068399"/>
            <a:ext cx="4469825" cy="72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98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DM PowerPoint Theme Template 3">
  <a:themeElements>
    <a:clrScheme name="FD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009FE3"/>
      </a:accent1>
      <a:accent2>
        <a:srgbClr val="E4032E"/>
      </a:accent2>
      <a:accent3>
        <a:srgbClr val="823F91"/>
      </a:accent3>
      <a:accent4>
        <a:srgbClr val="91989C"/>
      </a:accent4>
      <a:accent5>
        <a:srgbClr val="FBBA00"/>
      </a:accent5>
      <a:accent6>
        <a:srgbClr val="00A75D"/>
      </a:accent6>
      <a:hlink>
        <a:srgbClr val="009FE3"/>
      </a:hlink>
      <a:folHlink>
        <a:srgbClr val="823F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DM PowerPoint Theme Template 3" id="{827A5BDE-93F6-4916-9EA2-BEE8519C1FFF}" vid="{3F37F2BE-5E5B-43EA-B815-E562BDF429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y_x003a_ xmlns="418db1f2-a8e7-49d4-a361-224a061ae1f9">2</Day_x003a_>
    <Day xmlns="418db1f2-a8e7-49d4-a361-224a061ae1f9">2</Day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089861B3F646489F8AEBE93814FF91" ma:contentTypeVersion="" ma:contentTypeDescription="Create a new document." ma:contentTypeScope="" ma:versionID="f9aaf9ae1821c4efb019990cff0224c4">
  <xsd:schema xmlns:xsd="http://www.w3.org/2001/XMLSchema" xmlns:xs="http://www.w3.org/2001/XMLSchema" xmlns:p="http://schemas.microsoft.com/office/2006/metadata/properties" xmlns:ns3="418db1f2-a8e7-49d4-a361-224a061ae1f9" targetNamespace="http://schemas.microsoft.com/office/2006/metadata/properties" ma:root="true" ma:fieldsID="4d05a0a280ed49aaeb4a0aece908c7fb" ns3:_="">
    <xsd:import namespace="418db1f2-a8e7-49d4-a361-224a061ae1f9"/>
    <xsd:element name="properties">
      <xsd:complexType>
        <xsd:sequence>
          <xsd:element name="documentManagement">
            <xsd:complexType>
              <xsd:all>
                <xsd:element ref="ns3:Day" minOccurs="0"/>
                <xsd:element ref="ns3:Day_x003a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8db1f2-a8e7-49d4-a361-224a061ae1f9" elementFormDefault="qualified">
    <xsd:import namespace="http://schemas.microsoft.com/office/2006/documentManagement/types"/>
    <xsd:import namespace="http://schemas.microsoft.com/office/infopath/2007/PartnerControls"/>
    <xsd:element name="Day" ma:index="9" nillable="true" ma:displayName="Day" ma:default="1" ma:format="Dropdown" ma:internalName="Day">
      <xsd:simpleType>
        <xsd:restriction base="dms:Choice">
          <xsd:enumeration value="1"/>
          <xsd:enumeration value="2"/>
          <xsd:enumeration value="3"/>
          <xsd:enumeration value="4"/>
          <xsd:enumeration value="5"/>
          <xsd:enumeration value="Appendix"/>
        </xsd:restriction>
      </xsd:simpleType>
    </xsd:element>
    <xsd:element name="Day_x003a_" ma:index="10" nillable="true" ma:displayName="Day:" ma:default="1" ma:format="Dropdown" ma:internalName="Day_x003a_">
      <xsd:simpleType>
        <xsd:restriction base="dms:Choice">
          <xsd:enumeration value="1"/>
          <xsd:enumeration value="2"/>
          <xsd:enumeration value="3"/>
          <xsd:enumeration value="4"/>
          <xsd:enumeration value="5"/>
          <xsd:enumeration value="Appendix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C2C827-D27E-4C32-A807-59199A79F0D1}">
  <ds:schemaRefs>
    <ds:schemaRef ds:uri="http://purl.org/dc/dcmitype/"/>
    <ds:schemaRef ds:uri="http://www.w3.org/XML/1998/namespace"/>
    <ds:schemaRef ds:uri="http://purl.org/dc/terms/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418db1f2-a8e7-49d4-a361-224a061ae1f9"/>
  </ds:schemaRefs>
</ds:datastoreItem>
</file>

<file path=customXml/itemProps2.xml><?xml version="1.0" encoding="utf-8"?>
<ds:datastoreItem xmlns:ds="http://schemas.openxmlformats.org/officeDocument/2006/customXml" ds:itemID="{274EFE08-7695-48C9-822F-0482963E81E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96D777-781C-4EE7-B6FC-615C05477B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8db1f2-a8e7-49d4-a361-224a061ae1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3713</TotalTime>
  <Words>902</Words>
  <Application>Microsoft Office PowerPoint</Application>
  <PresentationFormat>Widescreen</PresentationFormat>
  <Paragraphs>174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Arial Black</vt:lpstr>
      <vt:lpstr>Calibri</vt:lpstr>
      <vt:lpstr>Consolas</vt:lpstr>
      <vt:lpstr>Wingdings</vt:lpstr>
      <vt:lpstr>FDM PowerPoint Theme Template 3</vt:lpstr>
      <vt:lpstr>SQL Lesson 10a</vt:lpstr>
      <vt:lpstr>Lesson Objectives</vt:lpstr>
      <vt:lpstr>PowerPoint Presentation</vt:lpstr>
      <vt:lpstr>PowerPoint Presentation</vt:lpstr>
      <vt:lpstr>PowerPoint Presentation</vt:lpstr>
      <vt:lpstr>PowerPoint Presentation</vt:lpstr>
      <vt:lpstr>Types of group functions</vt:lpstr>
      <vt:lpstr>Types of group functions</vt:lpstr>
      <vt:lpstr>Types of group functions</vt:lpstr>
      <vt:lpstr>Types of group functions</vt:lpstr>
      <vt:lpstr>Types of group functions</vt:lpstr>
      <vt:lpstr>Types of group functions</vt:lpstr>
      <vt:lpstr>PowerPoint Presentation</vt:lpstr>
      <vt:lpstr>Creating groups of data</vt:lpstr>
      <vt:lpstr>Creating groups of data</vt:lpstr>
      <vt:lpstr>Creating groups of data</vt:lpstr>
      <vt:lpstr>PowerPoint Presentation</vt:lpstr>
      <vt:lpstr>Filtering groups of data</vt:lpstr>
      <vt:lpstr>Filtering groups of data</vt:lpstr>
      <vt:lpstr>PowerPoint Presentation</vt:lpstr>
      <vt:lpstr>Filtering groups of data</vt:lpstr>
      <vt:lpstr>Summary</vt:lpstr>
      <vt:lpstr>Quiz</vt:lpstr>
      <vt:lpstr>Review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Wheeler</dc:creator>
  <cp:lastModifiedBy>Richard Jimenez</cp:lastModifiedBy>
  <cp:revision>234</cp:revision>
  <dcterms:created xsi:type="dcterms:W3CDTF">2018-10-05T13:34:09Z</dcterms:created>
  <dcterms:modified xsi:type="dcterms:W3CDTF">2022-03-25T16:10:56Z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0x01010081089861B3F646489F8AEBE93814FF91</vt:lpwstr>
  </property>
</Properties>
</file>