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84" r:id="rId5"/>
    <p:sldId id="3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4F6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8653" autoAdjust="0"/>
  </p:normalViewPr>
  <p:slideViewPr>
    <p:cSldViewPr snapToGrid="0">
      <p:cViewPr>
        <p:scale>
          <a:sx n="70" d="100"/>
          <a:sy n="70" d="100"/>
        </p:scale>
        <p:origin x="59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13/08/2021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Course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 (Arial 24 Bold)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</a:t>
            </a:r>
            <a:r>
              <a:rPr lang="en-GB" dirty="0" smtClean="0"/>
              <a:t>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</a:t>
            </a:r>
            <a:r>
              <a:rPr lang="en-GB" dirty="0" smtClean="0"/>
              <a:t>Header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  <a:endParaRPr lang="en-US" dirty="0"/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 smtClean="0"/>
              <a:t>First level (Arial 18)</a:t>
            </a:r>
          </a:p>
          <a:p>
            <a:pPr lvl="1"/>
            <a:r>
              <a:rPr lang="en-US" dirty="0" smtClean="0"/>
              <a:t>Second level (Arial 18)</a:t>
            </a:r>
          </a:p>
          <a:p>
            <a:pPr lvl="2"/>
            <a:r>
              <a:rPr lang="en-US" dirty="0" smtClean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Lesson 12a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G" dirty="0" smtClean="0"/>
              <a:t>HR </a:t>
            </a:r>
            <a:r>
              <a:rPr lang="en-SG" smtClean="0"/>
              <a:t>Full Entity </a:t>
            </a:r>
            <a:r>
              <a:rPr lang="en-SG" dirty="0" smtClean="0"/>
              <a:t>Relationship Diagram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pPr marL="0" indent="0">
              <a:buNone/>
            </a:pPr>
            <a:r>
              <a:rPr lang="en-SG" sz="1200" dirty="0" smtClean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 smtClean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617081" y="4198624"/>
            <a:ext cx="280987" cy="138112"/>
            <a:chOff x="4968" y="1240"/>
            <a:chExt cx="136" cy="6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 rot="5400000">
            <a:off x="3443814" y="-55740"/>
            <a:ext cx="0" cy="2499686"/>
          </a:xfrm>
          <a:prstGeom prst="line">
            <a:avLst/>
          </a:prstGeom>
          <a:noFill/>
          <a:ln w="38100">
            <a:solidFill>
              <a:srgbClr val="333399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4832029" y="1044829"/>
            <a:ext cx="140464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b="1" dirty="0" smtClean="0"/>
              <a:t> DEPARTMENTS</a:t>
            </a:r>
            <a:endParaRPr lang="en-US" altLang="en-US" sz="1200" b="1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100" dirty="0" err="1">
                <a:solidFill>
                  <a:srgbClr val="00B0F0"/>
                </a:solidFill>
              </a:rPr>
              <a:t>department_id</a:t>
            </a:r>
            <a:r>
              <a:rPr lang="en-US" altLang="en-US" sz="1100" dirty="0">
                <a:solidFill>
                  <a:srgbClr val="00B0F0"/>
                </a:solidFill>
              </a:rPr>
              <a:t>  </a:t>
            </a:r>
            <a:r>
              <a:rPr lang="en-US" altLang="en-US" sz="11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100" dirty="0"/>
              <a:t>department_name</a:t>
            </a:r>
            <a:endParaRPr lang="en-US" altLang="en-US" sz="11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100" dirty="0" err="1"/>
              <a:t>manager_id</a:t>
            </a:r>
            <a:r>
              <a:rPr lang="en-US" altLang="en-US" sz="1100" dirty="0"/>
              <a:t>      </a:t>
            </a:r>
            <a:r>
              <a:rPr lang="en-US" altLang="en-US" sz="1100" b="1" dirty="0"/>
              <a:t>FK1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100" dirty="0" err="1"/>
              <a:t>location_id</a:t>
            </a:r>
            <a:r>
              <a:rPr lang="en-US" altLang="en-US" sz="1100" dirty="0"/>
              <a:t>        </a:t>
            </a:r>
            <a:r>
              <a:rPr lang="en-US" altLang="en-US" sz="1000" b="1" dirty="0"/>
              <a:t>FK2</a:t>
            </a:r>
            <a:endParaRPr lang="en-US" altLang="en-US" sz="1000" b="1" dirty="0">
              <a:cs typeface="Times New Roman" panose="02020603050405020304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blackWhite">
          <a:xfrm>
            <a:off x="4760034" y="1001712"/>
            <a:ext cx="1452911" cy="855041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blackWhite">
          <a:xfrm>
            <a:off x="8037546" y="656432"/>
            <a:ext cx="1547922" cy="1610519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blackWhite">
          <a:xfrm>
            <a:off x="8052269" y="3031331"/>
            <a:ext cx="1574181" cy="1137674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blackWhite">
          <a:xfrm>
            <a:off x="8102111" y="3100389"/>
            <a:ext cx="1379053" cy="93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b="1" dirty="0" smtClean="0"/>
              <a:t> COUNTRIES</a:t>
            </a:r>
            <a:endParaRPr lang="en-US" altLang="en-US" sz="1600" b="1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 err="1">
                <a:solidFill>
                  <a:srgbClr val="00B0F0"/>
                </a:solidFill>
              </a:rPr>
              <a:t>country_id</a:t>
            </a:r>
            <a:r>
              <a:rPr lang="en-US" altLang="en-US" sz="1600" dirty="0">
                <a:solidFill>
                  <a:srgbClr val="00B0F0"/>
                </a:solidFill>
              </a:rPr>
              <a:t>  </a:t>
            </a:r>
            <a:r>
              <a:rPr lang="en-US" altLang="en-US" sz="16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country_name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 err="1"/>
              <a:t>region_id</a:t>
            </a:r>
            <a:r>
              <a:rPr lang="en-US" altLang="en-US" sz="1600" dirty="0"/>
              <a:t>    </a:t>
            </a:r>
            <a:r>
              <a:rPr lang="en-US" altLang="en-US" sz="1600" b="1" dirty="0"/>
              <a:t>FK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blackWhite">
          <a:xfrm>
            <a:off x="8049510" y="4970626"/>
            <a:ext cx="1535958" cy="91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endParaRPr lang="en-US" altLang="en-US" sz="1200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b="1" dirty="0" smtClean="0"/>
              <a:t>  REGIONS</a:t>
            </a:r>
            <a:endParaRPr lang="en-US" altLang="en-US" sz="1600" b="1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 err="1">
                <a:solidFill>
                  <a:srgbClr val="00B0F0"/>
                </a:solidFill>
              </a:rPr>
              <a:t>region_id</a:t>
            </a:r>
            <a:r>
              <a:rPr lang="en-US" altLang="en-US" sz="1600" dirty="0">
                <a:solidFill>
                  <a:srgbClr val="00B0F0"/>
                </a:solidFill>
              </a:rPr>
              <a:t>     </a:t>
            </a:r>
            <a:r>
              <a:rPr lang="en-US" altLang="en-US" sz="16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600" dirty="0"/>
              <a:t>region_name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blackWhite">
          <a:xfrm>
            <a:off x="8037547" y="5082747"/>
            <a:ext cx="1587663" cy="935831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  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White">
          <a:xfrm>
            <a:off x="4744971" y="2423792"/>
            <a:ext cx="14986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b="1" dirty="0" smtClean="0"/>
              <a:t>  EMPLOYEES</a:t>
            </a:r>
            <a:endParaRPr lang="en-US" altLang="en-US" sz="1200" b="1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 err="1">
                <a:solidFill>
                  <a:srgbClr val="00B0F0"/>
                </a:solidFill>
              </a:rPr>
              <a:t>employee_id</a:t>
            </a:r>
            <a:r>
              <a:rPr lang="en-US" altLang="en-US" sz="1000" dirty="0">
                <a:solidFill>
                  <a:srgbClr val="00B0F0"/>
                </a:solidFill>
              </a:rPr>
              <a:t>         </a:t>
            </a:r>
            <a:r>
              <a:rPr lang="en-US" altLang="en-US" sz="10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/>
              <a:t>first_name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/>
              <a:t>last_name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/>
              <a:t>email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/>
              <a:t>phone_number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/>
              <a:t>hire_date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 err="1"/>
              <a:t>job_id</a:t>
            </a:r>
            <a:r>
              <a:rPr lang="en-US" altLang="en-US" sz="1000" dirty="0"/>
              <a:t>                   </a:t>
            </a:r>
            <a:r>
              <a:rPr lang="en-US" altLang="en-US" sz="1000" b="1" dirty="0"/>
              <a:t>FK1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/>
              <a:t>salary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/>
              <a:t>commission_pct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 err="1"/>
              <a:t>manager_id</a:t>
            </a:r>
            <a:r>
              <a:rPr lang="en-US" altLang="en-US" sz="1000" dirty="0"/>
              <a:t>          </a:t>
            </a:r>
            <a:r>
              <a:rPr lang="en-US" altLang="en-US" sz="1000" b="1" dirty="0"/>
              <a:t>FK2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000" dirty="0" err="1"/>
              <a:t>department_id</a:t>
            </a:r>
            <a:r>
              <a:rPr lang="en-US" altLang="en-US" sz="1000" dirty="0"/>
              <a:t>      </a:t>
            </a:r>
            <a:r>
              <a:rPr lang="en-US" altLang="en-US" sz="1000" b="1" dirty="0"/>
              <a:t>FK3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blackWhite">
          <a:xfrm>
            <a:off x="1601348" y="3641962"/>
            <a:ext cx="1266499" cy="95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b="1" dirty="0" smtClean="0"/>
              <a:t>  JOBS</a:t>
            </a:r>
            <a:endParaRPr lang="en-US" altLang="en-US" sz="1200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>
                <a:solidFill>
                  <a:srgbClr val="00B0F0"/>
                </a:solidFill>
              </a:rPr>
              <a:t>job_id</a:t>
            </a:r>
            <a:r>
              <a:rPr lang="en-US" altLang="en-US" sz="1200" dirty="0">
                <a:solidFill>
                  <a:srgbClr val="00B0F0"/>
                </a:solidFill>
              </a:rPr>
              <a:t>          </a:t>
            </a:r>
            <a:r>
              <a:rPr lang="en-US" altLang="en-US" sz="12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job_title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min_salary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max_salary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blackWhite">
          <a:xfrm>
            <a:off x="4707779" y="2269230"/>
            <a:ext cx="1635254" cy="2081629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blackWhite">
          <a:xfrm>
            <a:off x="1491201" y="1592684"/>
            <a:ext cx="1448084" cy="1423236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blackWhite">
          <a:xfrm>
            <a:off x="1579802" y="3626967"/>
            <a:ext cx="1237785" cy="1111399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 rot="-5400000">
            <a:off x="6160133" y="1351952"/>
            <a:ext cx="282575" cy="136525"/>
            <a:chOff x="4968" y="1240"/>
            <a:chExt cx="136" cy="66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blackWhite">
          <a:xfrm>
            <a:off x="1531793" y="1702767"/>
            <a:ext cx="1374846" cy="120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b="1" dirty="0" smtClean="0"/>
              <a:t>  JOB_HISTORY</a:t>
            </a:r>
            <a:endParaRPr lang="en-US" altLang="en-US" sz="1200" b="1" dirty="0"/>
          </a:p>
          <a:p>
            <a:pPr eaLnBrk="1" hangingPunct="1"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>
                <a:solidFill>
                  <a:srgbClr val="00B0F0"/>
                </a:solidFill>
              </a:rPr>
              <a:t>employee_id</a:t>
            </a:r>
            <a:r>
              <a:rPr lang="en-US" altLang="en-US" sz="1200" dirty="0">
                <a:solidFill>
                  <a:srgbClr val="00B0F0"/>
                </a:solidFill>
              </a:rPr>
              <a:t>   </a:t>
            </a:r>
            <a:r>
              <a:rPr lang="en-US" altLang="en-US" sz="12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>
                <a:solidFill>
                  <a:srgbClr val="00B0F0"/>
                </a:solidFill>
              </a:rPr>
              <a:t>start_date</a:t>
            </a:r>
            <a:r>
              <a:rPr lang="en-US" altLang="en-US" sz="1200" dirty="0">
                <a:solidFill>
                  <a:srgbClr val="00B0F0"/>
                </a:solidFill>
              </a:rPr>
              <a:t>       </a:t>
            </a:r>
            <a:r>
              <a:rPr lang="en-US" altLang="en-US" sz="12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end_date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job_id</a:t>
            </a:r>
            <a:r>
              <a:rPr lang="en-US" altLang="en-US" sz="1200" dirty="0"/>
              <a:t>              </a:t>
            </a:r>
            <a:r>
              <a:rPr lang="en-US" altLang="en-US" sz="1200" b="1" dirty="0"/>
              <a:t>FK1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department_id</a:t>
            </a:r>
            <a:r>
              <a:rPr lang="en-US" altLang="en-US" sz="1200" dirty="0"/>
              <a:t> </a:t>
            </a:r>
            <a:r>
              <a:rPr lang="en-US" altLang="en-US" sz="1200" b="1" dirty="0"/>
              <a:t>FK2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971164" y="1847104"/>
            <a:ext cx="274637" cy="136525"/>
            <a:chOff x="2150" y="1152"/>
            <a:chExt cx="175" cy="88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963183" y="2333153"/>
            <a:ext cx="123825" cy="273050"/>
            <a:chOff x="1303" y="1497"/>
            <a:chExt cx="87" cy="174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sp>
        <p:nvSpPr>
          <p:cNvPr id="40" name="Freeform 39"/>
          <p:cNvSpPr>
            <a:spLocks/>
          </p:cNvSpPr>
          <p:nvPr/>
        </p:nvSpPr>
        <p:spPr bwMode="auto">
          <a:xfrm flipH="1">
            <a:off x="4370366" y="2396993"/>
            <a:ext cx="111125" cy="165100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6 h 233"/>
              <a:gd name="T4" fmla="*/ 0 60000 65536"/>
              <a:gd name="T5" fmla="*/ 0 60000 65536"/>
              <a:gd name="T6" fmla="*/ 0 w 1"/>
              <a:gd name="T7" fmla="*/ 0 h 233"/>
              <a:gd name="T8" fmla="*/ 1 w 1"/>
              <a:gd name="T9" fmla="*/ 233 h 2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2062806" y="3047797"/>
            <a:ext cx="271462" cy="138113"/>
            <a:chOff x="2150" y="1152"/>
            <a:chExt cx="175" cy="88"/>
          </a:xfrm>
        </p:grpSpPr>
        <p:sp>
          <p:nvSpPr>
            <p:cNvPr id="42" name="Line 41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8607776" y="2300290"/>
            <a:ext cx="280988" cy="136525"/>
            <a:chOff x="4968" y="1240"/>
            <a:chExt cx="136" cy="66"/>
          </a:xfrm>
        </p:grpSpPr>
        <p:sp>
          <p:nvSpPr>
            <p:cNvPr id="45" name="Line 44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 flipH="1">
            <a:off x="4566865" y="3641104"/>
            <a:ext cx="136525" cy="271462"/>
            <a:chOff x="1303" y="1497"/>
            <a:chExt cx="87" cy="174"/>
          </a:xfrm>
        </p:grpSpPr>
        <p:sp>
          <p:nvSpPr>
            <p:cNvPr id="48" name="Line 47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en-US" dirty="0"/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6355679" y="2679428"/>
            <a:ext cx="349250" cy="527050"/>
            <a:chOff x="2460" y="1482"/>
            <a:chExt cx="225" cy="336"/>
          </a:xfrm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1172 w 192"/>
                <a:gd name="T3" fmla="*/ 0 h 336"/>
                <a:gd name="T4" fmla="*/ 1172 w 192"/>
                <a:gd name="T5" fmla="*/ 2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 rot="-5400000">
              <a:off x="2420" y="1528"/>
              <a:ext cx="180" cy="88"/>
              <a:chOff x="4968" y="1240"/>
              <a:chExt cx="136" cy="66"/>
            </a:xfrm>
          </p:grpSpPr>
          <p:sp>
            <p:nvSpPr>
              <p:cNvPr id="54" name="Line 53"/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en-US" dirty="0"/>
              </a:p>
            </p:txBody>
          </p:sp>
          <p:sp>
            <p:nvSpPr>
              <p:cNvPr id="55" name="Line 54"/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en-US" dirty="0"/>
              </a:p>
            </p:txBody>
          </p:sp>
        </p:grpSp>
      </p:grp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2190832" y="3062684"/>
            <a:ext cx="0" cy="60960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4546600" y="378054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 flipH="1">
            <a:off x="2817585" y="3762880"/>
            <a:ext cx="1709964" cy="279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V="1">
            <a:off x="6216541" y="1403001"/>
            <a:ext cx="1844734" cy="1921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5109267" y="1847104"/>
            <a:ext cx="0" cy="153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flipV="1">
            <a:off x="5105273" y="1869282"/>
            <a:ext cx="0" cy="39766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 flipH="1" flipV="1">
            <a:off x="5809551" y="1869283"/>
            <a:ext cx="7192" cy="41763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8748270" y="2276476"/>
            <a:ext cx="0" cy="150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8748270" y="2278983"/>
            <a:ext cx="0" cy="73476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 flipV="1">
            <a:off x="8761706" y="4185924"/>
            <a:ext cx="0" cy="150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H="1" flipV="1">
            <a:off x="8760905" y="4198625"/>
            <a:ext cx="0" cy="88412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blackWhite">
          <a:xfrm>
            <a:off x="8129416" y="760888"/>
            <a:ext cx="1371152" cy="122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50" tIns="45375" rIns="90750" bIns="45375"/>
          <a:lstStyle>
            <a:lvl1pPr marL="123825" indent="-123825" defTabSz="9017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b="1" dirty="0" smtClean="0"/>
              <a:t> LOCATIONS</a:t>
            </a:r>
            <a:endParaRPr lang="en-US" altLang="en-US" sz="1400" b="1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 err="1">
                <a:solidFill>
                  <a:srgbClr val="00B0F0"/>
                </a:solidFill>
              </a:rPr>
              <a:t>location_id</a:t>
            </a:r>
            <a:r>
              <a:rPr lang="en-US" altLang="en-US" sz="1400" dirty="0">
                <a:solidFill>
                  <a:srgbClr val="00B0F0"/>
                </a:solidFill>
              </a:rPr>
              <a:t>   </a:t>
            </a:r>
            <a:r>
              <a:rPr lang="en-US" altLang="en-US" sz="14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/>
              <a:t>street_address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/>
              <a:t>postal_code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/>
              <a:t>city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 err="1"/>
              <a:t>state_province</a:t>
            </a:r>
            <a:endParaRPr lang="en-US" altLang="en-US" sz="1400" dirty="0"/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400" dirty="0" err="1">
                <a:cs typeface="Times New Roman" panose="02020603050405020304" pitchFamily="18" charset="0"/>
              </a:rPr>
              <a:t>country_id</a:t>
            </a:r>
            <a:r>
              <a:rPr lang="en-US" altLang="en-US" sz="1400" dirty="0">
                <a:cs typeface="Times New Roman" panose="02020603050405020304" pitchFamily="18" charset="0"/>
              </a:rPr>
              <a:t>   </a:t>
            </a:r>
            <a:r>
              <a:rPr lang="en-US" altLang="en-US" sz="1400" b="1" dirty="0">
                <a:cs typeface="Times New Roman" panose="02020603050405020304" pitchFamily="18" charset="0"/>
              </a:rPr>
              <a:t>FK</a:t>
            </a:r>
          </a:p>
        </p:txBody>
      </p:sp>
      <p:sp>
        <p:nvSpPr>
          <p:cNvPr id="72" name="Notes Placeholder 76"/>
          <p:cNvSpPr txBox="1">
            <a:spLocks/>
          </p:cNvSpPr>
          <p:nvPr/>
        </p:nvSpPr>
        <p:spPr bwMode="auto">
          <a:xfrm>
            <a:off x="1180891" y="345418"/>
            <a:ext cx="5729586" cy="48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4675" indent="-460375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0763" indent="-33178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66838" indent="-231775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11325" indent="-23018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685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257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29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40125" indent="-230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44BCF1"/>
                </a:solidFill>
              </a:rPr>
              <a:t>HR</a:t>
            </a:r>
            <a:r>
              <a:rPr lang="en-US" altLang="en-US" sz="2400" b="1" dirty="0"/>
              <a:t> 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full entity </a:t>
            </a:r>
            <a:r>
              <a:rPr lang="en-US" altLang="en-US" sz="2400" b="1" dirty="0">
                <a:solidFill>
                  <a:srgbClr val="00B0F0"/>
                </a:solidFill>
              </a:rPr>
              <a:t>r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elationship diagram</a:t>
            </a:r>
            <a:endParaRPr lang="en-US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73" name="Straight Connector 70"/>
          <p:cNvCxnSpPr>
            <a:cxnSpLocks noChangeShapeType="1"/>
          </p:cNvCxnSpPr>
          <p:nvPr/>
        </p:nvCxnSpPr>
        <p:spPr bwMode="auto">
          <a:xfrm>
            <a:off x="2950906" y="2478215"/>
            <a:ext cx="1768181" cy="206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Rounded Rectangle 2"/>
          <p:cNvSpPr>
            <a:spLocks noChangeArrowheads="1"/>
          </p:cNvSpPr>
          <p:nvPr/>
        </p:nvSpPr>
        <p:spPr bwMode="auto">
          <a:xfrm>
            <a:off x="1493349" y="4975240"/>
            <a:ext cx="1457557" cy="115084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en-US" altLang="en-US" sz="1200" b="1" dirty="0" smtClean="0"/>
              <a:t>  SAL_GRADES</a:t>
            </a:r>
            <a:endParaRPr lang="en-US" altLang="en-US" sz="1200" b="1" dirty="0"/>
          </a:p>
          <a:p>
            <a:pPr eaLnBrk="1" hangingPunct="1">
              <a:buClr>
                <a:srgbClr val="FF0000"/>
              </a:buClr>
            </a:pPr>
            <a:r>
              <a:rPr lang="en-US" altLang="en-US" sz="1200" dirty="0" err="1">
                <a:solidFill>
                  <a:srgbClr val="00B0F0"/>
                </a:solidFill>
              </a:rPr>
              <a:t>grade_level</a:t>
            </a:r>
            <a:r>
              <a:rPr lang="en-US" altLang="en-US" sz="1200" dirty="0">
                <a:solidFill>
                  <a:srgbClr val="00B0F0"/>
                </a:solidFill>
              </a:rPr>
              <a:t>   </a:t>
            </a:r>
            <a:r>
              <a:rPr lang="en-US" altLang="en-US" sz="12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en-US" sz="1200" dirty="0"/>
              <a:t>lowest_sal</a:t>
            </a:r>
          </a:p>
          <a:p>
            <a:pPr eaLnBrk="1" hangingPunct="1">
              <a:buClr>
                <a:srgbClr val="FF0000"/>
              </a:buClr>
            </a:pPr>
            <a:r>
              <a:rPr lang="en-US" altLang="en-US" sz="1200" dirty="0"/>
              <a:t>highest_sal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4424363" y="4845051"/>
            <a:ext cx="1727200" cy="10509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76" name="Straight Connector 2"/>
          <p:cNvCxnSpPr>
            <a:cxnSpLocks noChangeShapeType="1"/>
          </p:cNvCxnSpPr>
          <p:nvPr/>
        </p:nvCxnSpPr>
        <p:spPr bwMode="auto">
          <a:xfrm flipV="1">
            <a:off x="6338896" y="3204224"/>
            <a:ext cx="352425" cy="111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6"/>
          <p:cNvCxnSpPr>
            <a:cxnSpLocks noChangeShapeType="1"/>
          </p:cNvCxnSpPr>
          <p:nvPr/>
        </p:nvCxnSpPr>
        <p:spPr bwMode="auto">
          <a:xfrm>
            <a:off x="4500546" y="1092378"/>
            <a:ext cx="0" cy="2034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8"/>
          <p:cNvCxnSpPr>
            <a:cxnSpLocks noChangeShapeType="1"/>
          </p:cNvCxnSpPr>
          <p:nvPr/>
        </p:nvCxnSpPr>
        <p:spPr bwMode="auto">
          <a:xfrm>
            <a:off x="7808976" y="1273176"/>
            <a:ext cx="0" cy="2825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Connector 10"/>
          <p:cNvCxnSpPr>
            <a:cxnSpLocks noChangeShapeType="1"/>
          </p:cNvCxnSpPr>
          <p:nvPr/>
        </p:nvCxnSpPr>
        <p:spPr bwMode="auto">
          <a:xfrm>
            <a:off x="8611908" y="2843291"/>
            <a:ext cx="2809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12"/>
          <p:cNvCxnSpPr>
            <a:cxnSpLocks noChangeShapeType="1"/>
          </p:cNvCxnSpPr>
          <p:nvPr/>
        </p:nvCxnSpPr>
        <p:spPr bwMode="auto">
          <a:xfrm>
            <a:off x="8573689" y="4888083"/>
            <a:ext cx="37442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20"/>
          <p:cNvCxnSpPr>
            <a:cxnSpLocks noChangeShapeType="1"/>
          </p:cNvCxnSpPr>
          <p:nvPr/>
        </p:nvCxnSpPr>
        <p:spPr bwMode="auto">
          <a:xfrm>
            <a:off x="2038305" y="3444506"/>
            <a:ext cx="2936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Connector 22"/>
          <p:cNvCxnSpPr>
            <a:cxnSpLocks noChangeShapeType="1"/>
          </p:cNvCxnSpPr>
          <p:nvPr/>
        </p:nvCxnSpPr>
        <p:spPr bwMode="auto">
          <a:xfrm>
            <a:off x="3059113" y="3643434"/>
            <a:ext cx="0" cy="3095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27"/>
          <p:cNvCxnSpPr>
            <a:cxnSpLocks noChangeShapeType="1"/>
          </p:cNvCxnSpPr>
          <p:nvPr/>
        </p:nvCxnSpPr>
        <p:spPr bwMode="auto">
          <a:xfrm>
            <a:off x="6466873" y="3100388"/>
            <a:ext cx="0" cy="19913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5717747" y="2009048"/>
            <a:ext cx="19799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8" name="AutoShape 18"/>
          <p:cNvSpPr>
            <a:spLocks noChangeArrowheads="1"/>
          </p:cNvSpPr>
          <p:nvPr/>
        </p:nvSpPr>
        <p:spPr bwMode="blackWhite">
          <a:xfrm>
            <a:off x="4673600" y="4454003"/>
            <a:ext cx="1595439" cy="1844812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375" tIns="45375" rIns="45375" bIns="45375" anchor="ctr"/>
          <a:lstStyle>
            <a:lvl1pPr defTabSz="223838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3838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3838">
              <a:spcBef>
                <a:spcPct val="20000"/>
              </a:spcBef>
              <a:buClr>
                <a:schemeClr val="accent2"/>
              </a:buClr>
              <a:buSzPct val="45000"/>
              <a:buFont typeface="Arial" panose="020B0604020202020204" pitchFamily="34" charset="0"/>
              <a:buChar char="—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3838">
              <a:spcBef>
                <a:spcPct val="20000"/>
              </a:spcBef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238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anose="020B0604020202020204" pitchFamily="34" charset="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sp>
        <p:nvSpPr>
          <p:cNvPr id="89" name="Rectangle 88"/>
          <p:cNvSpPr/>
          <p:nvPr/>
        </p:nvSpPr>
        <p:spPr>
          <a:xfrm>
            <a:off x="4696105" y="4544489"/>
            <a:ext cx="1520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b="1" dirty="0" smtClean="0"/>
              <a:t>  </a:t>
            </a:r>
            <a:r>
              <a:rPr lang="en-US" alt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CONSULTANTS</a:t>
            </a:r>
            <a:endParaRPr lang="en-US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>
                <a:solidFill>
                  <a:srgbClr val="00B0F0"/>
                </a:solidFill>
              </a:rPr>
              <a:t>consultant_id</a:t>
            </a:r>
            <a:r>
              <a:rPr lang="en-US" altLang="en-US" sz="1200" dirty="0">
                <a:solidFill>
                  <a:srgbClr val="00B0F0"/>
                </a:solidFill>
              </a:rPr>
              <a:t>   </a:t>
            </a:r>
            <a:r>
              <a:rPr lang="en-US" altLang="en-US" sz="1200" b="1" dirty="0">
                <a:solidFill>
                  <a:srgbClr val="00B0F0"/>
                </a:solidFill>
              </a:rPr>
              <a:t>PK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first_name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last_name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email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phone_number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hire_date</a:t>
            </a:r>
            <a:r>
              <a:rPr lang="en-US" altLang="en-US" sz="1200" dirty="0"/>
              <a:t> 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job_id</a:t>
            </a:r>
            <a:r>
              <a:rPr lang="en-US" altLang="en-US" sz="1200" dirty="0"/>
              <a:t>               </a:t>
            </a:r>
            <a:r>
              <a:rPr lang="en-US" altLang="en-US" sz="1200" b="1" dirty="0"/>
              <a:t>FK1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salary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/>
              <a:t>commission_pct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manager_id</a:t>
            </a:r>
            <a:r>
              <a:rPr lang="en-US" altLang="en-US" sz="1200" dirty="0"/>
              <a:t>     </a:t>
            </a:r>
            <a:r>
              <a:rPr lang="en-US" altLang="en-US" sz="1200" b="1" dirty="0"/>
              <a:t>FK2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altLang="en-US" sz="1200" dirty="0" err="1"/>
              <a:t>department_id</a:t>
            </a:r>
            <a:r>
              <a:rPr lang="en-US" altLang="en-US" sz="1200" dirty="0"/>
              <a:t> </a:t>
            </a:r>
            <a:r>
              <a:rPr lang="en-US" altLang="en-US" sz="1200" b="1" dirty="0"/>
              <a:t>FK3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351679" y="3972981"/>
            <a:ext cx="55879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879605" y="3972982"/>
            <a:ext cx="0" cy="19867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16471" y="6018577"/>
            <a:ext cx="563134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574946" y="3829710"/>
            <a:ext cx="0" cy="286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60479" y="6038239"/>
            <a:ext cx="205040" cy="129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270098" y="5882883"/>
            <a:ext cx="199170" cy="123411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260479" y="6018577"/>
            <a:ext cx="2775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90833" y="1232084"/>
            <a:ext cx="6279" cy="3606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2038305" y="1450410"/>
            <a:ext cx="146844" cy="14227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199313" y="1439060"/>
            <a:ext cx="196646" cy="15362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2462460" y="1987056"/>
            <a:ext cx="132433" cy="313234"/>
          </a:xfrm>
          <a:prstGeom prst="rightBrace">
            <a:avLst>
              <a:gd name="adj1" fmla="val 2965"/>
              <a:gd name="adj2" fmla="val 50000"/>
            </a:avLst>
          </a:prstGeom>
          <a:ln>
            <a:solidFill>
              <a:srgbClr val="2EABE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2727251" y="4662243"/>
            <a:ext cx="1946348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59113" y="4502888"/>
            <a:ext cx="0" cy="30302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4516379" y="4544489"/>
            <a:ext cx="201672" cy="11775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504523" y="4662244"/>
            <a:ext cx="169076" cy="14367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 bwMode="auto">
          <a:xfrm>
            <a:off x="5003466" y="2181882"/>
            <a:ext cx="19799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5813148" y="2132529"/>
            <a:ext cx="102593" cy="13159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710555" y="2132529"/>
            <a:ext cx="98997" cy="13159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6" idx="0"/>
          </p:cNvCxnSpPr>
          <p:nvPr/>
        </p:nvCxnSpPr>
        <p:spPr>
          <a:xfrm flipV="1">
            <a:off x="5816743" y="2132529"/>
            <a:ext cx="0" cy="15438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95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3</Day_x003a_>
    <Day xmlns="418db1f2-a8e7-49d4-a361-224a061ae1f9">3</Da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C2C827-D27E-4C32-A807-59199A79F0D1}">
  <ds:schemaRefs>
    <ds:schemaRef ds:uri="http://schemas.microsoft.com/office/2006/documentManagement/types"/>
    <ds:schemaRef ds:uri="http://purl.org/dc/elements/1.1/"/>
    <ds:schemaRef ds:uri="418db1f2-a8e7-49d4-a361-224a061ae1f9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0051DD-6B37-4139-8417-3272B4BF8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2967</TotalTime>
  <Words>106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Times New Roman</vt:lpstr>
      <vt:lpstr>Wingdings</vt:lpstr>
      <vt:lpstr>FDM PowerPoint Theme Template 3</vt:lpstr>
      <vt:lpstr>SQL Lesson 12a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184</cp:revision>
  <dcterms:created xsi:type="dcterms:W3CDTF">2018-10-05T13:34:09Z</dcterms:created>
  <dcterms:modified xsi:type="dcterms:W3CDTF">2021-08-13T14:06:10Z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