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384" r:id="rId5"/>
    <p:sldId id="38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4F6"/>
    <a:srgbClr val="0AB45A"/>
    <a:srgbClr val="8FEC8A"/>
    <a:srgbClr val="783CB4"/>
    <a:srgbClr val="969696"/>
    <a:srgbClr val="FF003C"/>
    <a:srgbClr val="FAB914"/>
    <a:srgbClr val="FAB4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8653" autoAdjust="0"/>
  </p:normalViewPr>
  <p:slideViewPr>
    <p:cSldViewPr snapToGrid="0">
      <p:cViewPr varScale="1">
        <p:scale>
          <a:sx n="61" d="100"/>
          <a:sy n="61" d="100"/>
        </p:scale>
        <p:origin x="9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6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D55B-BEAB-4B43-AAB8-22FF626FBE93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CDE56-EC98-4882-B0E3-8C51D454A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4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Pathway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Course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70012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70012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4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1800000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000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636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2000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12000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03213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503213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4426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4426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8820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2000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22782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22782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33564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33564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44346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44346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2268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3136612"/>
            <a:ext cx="10992198" cy="584775"/>
          </a:xfrm>
        </p:spPr>
        <p:txBody>
          <a:bodyPr anchor="ctr" anchorCtr="0">
            <a:spAutoFit/>
          </a:bodyPr>
          <a:lstStyle>
            <a:lvl1pPr algn="ctr"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6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3200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295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0674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369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2432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481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9329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60000" y="180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11002378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rgbClr val="00A4F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 (Arial 24 Bold)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60000" y="432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11002378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 (Arial 24 Bold)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7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414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86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927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1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504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rot="10800000">
            <a:off x="0" y="38100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9722625" cy="584775"/>
          </a:xfrm>
          <a:prstGeom prst="rect">
            <a:avLst/>
          </a:prstGeom>
        </p:spPr>
        <p:txBody>
          <a:bodyPr vert="horz" wrap="square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4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129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2526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2334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25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92000" y="180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017836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2000" y="432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501783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</a:t>
            </a:r>
            <a:r>
              <a:rPr lang="en-GB" dirty="0" smtClean="0"/>
              <a:t>Header</a:t>
            </a:r>
            <a:endParaRPr lang="en-GB" dirty="0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65535" y="180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35" y="1188000"/>
            <a:ext cx="5303025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465535" y="432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5535" y="3708000"/>
            <a:ext cx="5303025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</a:t>
            </a:r>
            <a:r>
              <a:rPr lang="en-GB" dirty="0" smtClean="0"/>
              <a:t>Header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8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97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428" y="360000"/>
            <a:ext cx="10992198" cy="52322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657350"/>
            <a:ext cx="10363200" cy="113877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17138956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64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/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6400" y="1188000"/>
            <a:ext cx="466059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1030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defRPr sz="2000"/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669799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5507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00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6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41121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149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31966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1966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1966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2000" y="3273365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2000" y="474673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6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04574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7148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827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  <a:lvl2pPr>
              <a:defRPr/>
            </a:lvl2pPr>
          </a:lstStyle>
          <a:p>
            <a:pPr lvl="0"/>
            <a:r>
              <a:rPr lang="en-US" dirty="0" smtClean="0"/>
              <a:t>Edit Master text styles</a:t>
            </a:r>
            <a:endParaRPr lang="en-US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24557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37114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9671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46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00" y="1728000"/>
            <a:ext cx="10992198" cy="1077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5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1" r:id="rId8"/>
    <p:sldLayoutId id="2147483673" r:id="rId9"/>
    <p:sldLayoutId id="2147483670" r:id="rId10"/>
    <p:sldLayoutId id="2147483672" r:id="rId11"/>
    <p:sldLayoutId id="2147483674" r:id="rId12"/>
    <p:sldLayoutId id="214748366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98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9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B2CD1-81A2-4A01-9788-7F8A8522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SQL Lesson </a:t>
            </a:r>
            <a:r>
              <a:rPr lang="en-SG" dirty="0" smtClean="0"/>
              <a:t>12b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F4C8A-A443-4E68-9221-BB5D333D9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000" y="2873623"/>
            <a:ext cx="6868300" cy="2257425"/>
          </a:xfrm>
        </p:spPr>
        <p:txBody>
          <a:bodyPr/>
          <a:lstStyle/>
          <a:p>
            <a:r>
              <a:rPr lang="en-SG" dirty="0" err="1" smtClean="0"/>
              <a:t>Custs</a:t>
            </a:r>
            <a:r>
              <a:rPr lang="en-SG" dirty="0"/>
              <a:t> </a:t>
            </a:r>
            <a:r>
              <a:rPr lang="en-SG" dirty="0" smtClean="0"/>
              <a:t>Sales </a:t>
            </a:r>
            <a:r>
              <a:rPr lang="en-SG" dirty="0" smtClean="0"/>
              <a:t>Entity Relationship Diagram</a:t>
            </a:r>
          </a:p>
          <a:p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96037-ADCF-4ED2-B464-301792AABF3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2000" y="5328371"/>
            <a:ext cx="5221288" cy="1323439"/>
          </a:xfrm>
        </p:spPr>
        <p:txBody>
          <a:bodyPr>
            <a:spAutoFit/>
          </a:bodyPr>
          <a:lstStyle/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pPr marL="0" indent="0">
              <a:buNone/>
            </a:pPr>
            <a:r>
              <a:rPr lang="en-SG" sz="1200" dirty="0" smtClean="0"/>
              <a:t> </a:t>
            </a:r>
            <a:endParaRPr lang="en-GB" sz="1200" dirty="0"/>
          </a:p>
          <a:p>
            <a:pPr marL="0" indent="0">
              <a:buNone/>
            </a:pPr>
            <a:r>
              <a:rPr lang="en-SG" sz="1200" dirty="0" smtClean="0"/>
              <a:t>V1.0 2020</a:t>
            </a:r>
          </a:p>
        </p:txBody>
      </p:sp>
    </p:spTree>
    <p:extLst>
      <p:ext uri="{BB962C8B-B14F-4D97-AF65-F5344CB8AC3E}">
        <p14:creationId xmlns:p14="http://schemas.microsoft.com/office/powerpoint/2010/main" val="263163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blackWhite">
          <a:xfrm>
            <a:off x="2610885" y="1943285"/>
            <a:ext cx="2046713" cy="192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50" tIns="45375" rIns="90750" bIns="45375"/>
          <a:lstStyle>
            <a:lvl1pPr marL="123825" indent="-123825" defTabSz="9017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800" b="1" dirty="0" smtClean="0"/>
              <a:t> EMPLOYEES</a:t>
            </a:r>
            <a:endParaRPr lang="en-US" altLang="en-US" sz="1800" b="1" dirty="0"/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800" b="1" dirty="0" err="1">
                <a:solidFill>
                  <a:srgbClr val="00A4F6"/>
                </a:solidFill>
              </a:rPr>
              <a:t>employee_id</a:t>
            </a:r>
            <a:r>
              <a:rPr lang="en-US" altLang="en-US" sz="1800" dirty="0">
                <a:solidFill>
                  <a:srgbClr val="00A4F6"/>
                </a:solidFill>
              </a:rPr>
              <a:t>   </a:t>
            </a:r>
            <a:r>
              <a:rPr lang="en-US" altLang="en-US" sz="1800" b="1" dirty="0">
                <a:solidFill>
                  <a:srgbClr val="00A4F6"/>
                </a:solidFill>
              </a:rPr>
              <a:t>PK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800" dirty="0"/>
              <a:t>first_name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800" dirty="0"/>
              <a:t>last_name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800" dirty="0"/>
              <a:t>email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800" dirty="0"/>
              <a:t>phone_number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800" dirty="0"/>
              <a:t>hire_date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800" dirty="0"/>
              <a:t>job_id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800" dirty="0"/>
              <a:t>salary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800" dirty="0"/>
              <a:t>commission_pct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800" dirty="0"/>
              <a:t>manager_id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800" dirty="0"/>
              <a:t>department_id</a:t>
            </a: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blackWhite">
          <a:xfrm>
            <a:off x="2556065" y="1754245"/>
            <a:ext cx="2101532" cy="3465215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375" tIns="45375" rIns="45375" bIns="45375" anchor="ctr"/>
          <a:lstStyle>
            <a:lvl1pPr defTabSz="223838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3838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383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dirty="0"/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blackWhite">
          <a:xfrm>
            <a:off x="6525895" y="4782455"/>
            <a:ext cx="1868298" cy="1661888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375" tIns="45375" rIns="45375" bIns="45375" anchor="ctr"/>
          <a:lstStyle>
            <a:lvl1pPr defTabSz="223838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3838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383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    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blackWhite">
          <a:xfrm>
            <a:off x="6496072" y="4782455"/>
            <a:ext cx="1703948" cy="156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50" tIns="45375" rIns="90750" bIns="45375"/>
          <a:lstStyle>
            <a:lvl1pPr marL="123825" indent="-123825" defTabSz="9017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600" b="1" dirty="0" smtClean="0"/>
              <a:t>      SALES</a:t>
            </a:r>
            <a:endParaRPr lang="en-US" altLang="en-US" sz="1600" dirty="0"/>
          </a:p>
          <a:p>
            <a:pPr eaLnBrk="1" hangingPunct="1"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600" b="1" dirty="0" err="1">
                <a:solidFill>
                  <a:srgbClr val="00A4F6"/>
                </a:solidFill>
              </a:rPr>
              <a:t>sales_id</a:t>
            </a:r>
            <a:r>
              <a:rPr lang="en-US" altLang="en-US" sz="1600" b="1" dirty="0">
                <a:solidFill>
                  <a:srgbClr val="00A4F6"/>
                </a:solidFill>
              </a:rPr>
              <a:t> </a:t>
            </a:r>
            <a:r>
              <a:rPr lang="en-US" altLang="en-US" sz="1600" dirty="0">
                <a:solidFill>
                  <a:srgbClr val="00A4F6"/>
                </a:solidFill>
              </a:rPr>
              <a:t>       </a:t>
            </a:r>
            <a:r>
              <a:rPr lang="en-US" altLang="en-US" sz="1600" b="1" dirty="0">
                <a:solidFill>
                  <a:srgbClr val="00A4F6"/>
                </a:solidFill>
              </a:rPr>
              <a:t>PK</a:t>
            </a:r>
          </a:p>
          <a:p>
            <a:pPr eaLnBrk="1" hangingPunct="1">
              <a:lnSpc>
                <a:spcPct val="80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600" dirty="0"/>
              <a:t>sales_timestamp</a:t>
            </a:r>
          </a:p>
          <a:p>
            <a:pPr eaLnBrk="1" hangingPunct="1">
              <a:lnSpc>
                <a:spcPct val="80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600" dirty="0"/>
              <a:t>sales_amt</a:t>
            </a:r>
          </a:p>
          <a:p>
            <a:pPr eaLnBrk="1" hangingPunct="1">
              <a:lnSpc>
                <a:spcPct val="80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600" dirty="0" err="1"/>
              <a:t>sales_cust_id</a:t>
            </a:r>
            <a:r>
              <a:rPr lang="en-US" altLang="en-US" sz="1600" dirty="0"/>
              <a:t> </a:t>
            </a:r>
            <a:r>
              <a:rPr lang="en-US" altLang="en-US" sz="1600" b="1" dirty="0"/>
              <a:t>FK1</a:t>
            </a:r>
          </a:p>
          <a:p>
            <a:pPr eaLnBrk="1" hangingPunct="1">
              <a:lnSpc>
                <a:spcPct val="80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600" dirty="0" err="1"/>
              <a:t>sales_rep_id</a:t>
            </a:r>
            <a:r>
              <a:rPr lang="en-US" altLang="en-US" sz="1600" dirty="0"/>
              <a:t>  </a:t>
            </a:r>
            <a:r>
              <a:rPr lang="en-US" altLang="en-US" sz="1600" b="1" dirty="0"/>
              <a:t>FK2</a:t>
            </a:r>
          </a:p>
        </p:txBody>
      </p: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4660435" y="2797051"/>
            <a:ext cx="349250" cy="773463"/>
            <a:chOff x="2460" y="1482"/>
            <a:chExt cx="225" cy="336"/>
          </a:xfrm>
        </p:grpSpPr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2470" y="1575"/>
              <a:ext cx="215" cy="243"/>
            </a:xfrm>
            <a:custGeom>
              <a:avLst/>
              <a:gdLst>
                <a:gd name="T0" fmla="*/ 0 w 192"/>
                <a:gd name="T1" fmla="*/ 0 h 336"/>
                <a:gd name="T2" fmla="*/ 1172 w 192"/>
                <a:gd name="T3" fmla="*/ 0 h 336"/>
                <a:gd name="T4" fmla="*/ 1172 w 192"/>
                <a:gd name="T5" fmla="*/ 2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192" y="0"/>
                  </a:lnTo>
                  <a:lnTo>
                    <a:pt x="192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 rot="5400000">
              <a:off x="2557" y="1721"/>
              <a:ext cx="0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" name="Group 52"/>
            <p:cNvGrpSpPr>
              <a:grpSpLocks/>
            </p:cNvGrpSpPr>
            <p:nvPr/>
          </p:nvGrpSpPr>
          <p:grpSpPr bwMode="auto">
            <a:xfrm rot="-5400000">
              <a:off x="2420" y="1528"/>
              <a:ext cx="180" cy="88"/>
              <a:chOff x="4968" y="1240"/>
              <a:chExt cx="136" cy="66"/>
            </a:xfrm>
          </p:grpSpPr>
          <p:sp>
            <p:nvSpPr>
              <p:cNvPr id="54" name="Line 53"/>
              <p:cNvSpPr>
                <a:spLocks noChangeShapeType="1"/>
              </p:cNvSpPr>
              <p:nvPr/>
            </p:nvSpPr>
            <p:spPr bwMode="blackWhite">
              <a:xfrm flipV="1">
                <a:off x="503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en-US" dirty="0"/>
              </a:p>
            </p:txBody>
          </p:sp>
          <p:sp>
            <p:nvSpPr>
              <p:cNvPr id="55" name="Line 54"/>
              <p:cNvSpPr>
                <a:spLocks noChangeShapeType="1"/>
              </p:cNvSpPr>
              <p:nvPr/>
            </p:nvSpPr>
            <p:spPr bwMode="blackWhite">
              <a:xfrm flipH="1" flipV="1">
                <a:off x="496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en-US" dirty="0"/>
              </a:p>
            </p:txBody>
          </p:sp>
        </p:grpSp>
      </p:grpSp>
      <p:sp>
        <p:nvSpPr>
          <p:cNvPr id="75" name="Content Placeholder 2"/>
          <p:cNvSpPr txBox="1">
            <a:spLocks/>
          </p:cNvSpPr>
          <p:nvPr/>
        </p:nvSpPr>
        <p:spPr>
          <a:xfrm>
            <a:off x="4424363" y="4845051"/>
            <a:ext cx="1727200" cy="1050925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</p:txBody>
      </p:sp>
      <p:sp>
        <p:nvSpPr>
          <p:cNvPr id="93" name="AutoShape 18"/>
          <p:cNvSpPr>
            <a:spLocks noChangeArrowheads="1"/>
          </p:cNvSpPr>
          <p:nvPr/>
        </p:nvSpPr>
        <p:spPr bwMode="blackWhite">
          <a:xfrm>
            <a:off x="6312191" y="1068180"/>
            <a:ext cx="2129060" cy="2508466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375" tIns="45375" rIns="45375" bIns="45375" anchor="ctr"/>
          <a:lstStyle>
            <a:lvl1pPr defTabSz="223838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3838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383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dirty="0"/>
          </a:p>
        </p:txBody>
      </p:sp>
      <p:sp>
        <p:nvSpPr>
          <p:cNvPr id="94" name="Rectangle 93"/>
          <p:cNvSpPr/>
          <p:nvPr/>
        </p:nvSpPr>
        <p:spPr>
          <a:xfrm>
            <a:off x="6391976" y="1202066"/>
            <a:ext cx="20879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600" b="1" dirty="0" smtClean="0"/>
              <a:t>    CUSTOMERS</a:t>
            </a:r>
            <a:endParaRPr lang="en-US" altLang="en-US" sz="1600" b="1" dirty="0"/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600" b="1" dirty="0" err="1">
                <a:solidFill>
                  <a:srgbClr val="00A4F6"/>
                </a:solidFill>
              </a:rPr>
              <a:t>cust_id</a:t>
            </a:r>
            <a:r>
              <a:rPr lang="en-US" altLang="en-US" sz="1600" b="1" dirty="0">
                <a:solidFill>
                  <a:srgbClr val="00A4F6"/>
                </a:solidFill>
              </a:rPr>
              <a:t> </a:t>
            </a:r>
            <a:r>
              <a:rPr lang="en-US" altLang="en-US" sz="1600" dirty="0">
                <a:solidFill>
                  <a:srgbClr val="00A4F6"/>
                </a:solidFill>
              </a:rPr>
              <a:t>           </a:t>
            </a:r>
            <a:r>
              <a:rPr lang="en-US" altLang="en-US" sz="1600" b="1" dirty="0">
                <a:solidFill>
                  <a:srgbClr val="00A4F6"/>
                </a:solidFill>
              </a:rPr>
              <a:t>PK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600" dirty="0"/>
              <a:t>cust_email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600" dirty="0"/>
              <a:t>cust_fname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600" dirty="0"/>
              <a:t>cust_lname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600" dirty="0"/>
              <a:t>cust_address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600" dirty="0"/>
              <a:t>cust_city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600" dirty="0"/>
              <a:t>cust_state_province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600" dirty="0"/>
              <a:t>cust_postal_code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600" dirty="0"/>
              <a:t>cust_country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600" dirty="0"/>
              <a:t>cust_phone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600" dirty="0"/>
              <a:t>cust_credit_limit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076540" y="4486272"/>
            <a:ext cx="196664" cy="2825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76721" y="4486273"/>
            <a:ext cx="230046" cy="28257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297627" y="3562278"/>
            <a:ext cx="30248" cy="1205809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2"/>
          </p:cNvCxnSpPr>
          <p:nvPr/>
        </p:nvCxnSpPr>
        <p:spPr>
          <a:xfrm>
            <a:off x="3606831" y="5219459"/>
            <a:ext cx="0" cy="67651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606832" y="5895975"/>
            <a:ext cx="2865989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6151564" y="5682343"/>
            <a:ext cx="321257" cy="21363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6151564" y="5895975"/>
            <a:ext cx="321257" cy="23268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338632" y="5466205"/>
            <a:ext cx="53639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7055541" y="3863537"/>
            <a:ext cx="484173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Notes Placeholder 76"/>
          <p:cNvSpPr txBox="1">
            <a:spLocks/>
          </p:cNvSpPr>
          <p:nvPr/>
        </p:nvSpPr>
        <p:spPr bwMode="auto">
          <a:xfrm>
            <a:off x="1180890" y="345418"/>
            <a:ext cx="9487109" cy="48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4675" indent="-46037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0763" indent="-33178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66838" indent="-23177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11325" indent="-23018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68525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25725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2925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40125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 err="1" smtClean="0">
                <a:solidFill>
                  <a:srgbClr val="44BCF1"/>
                </a:solidFill>
              </a:rPr>
              <a:t>Custs</a:t>
            </a:r>
            <a:r>
              <a:rPr lang="en-US" altLang="en-US" sz="2400" b="1" dirty="0">
                <a:solidFill>
                  <a:srgbClr val="44BCF1"/>
                </a:solidFill>
              </a:rPr>
              <a:t> </a:t>
            </a:r>
            <a:r>
              <a:rPr lang="en-US" altLang="en-US" sz="2400" b="1" smtClean="0">
                <a:solidFill>
                  <a:srgbClr val="44BCF1"/>
                </a:solidFill>
              </a:rPr>
              <a:t>sales </a:t>
            </a:r>
            <a:r>
              <a:rPr lang="en-US" altLang="en-US" sz="2400" b="1" dirty="0" smtClean="0">
                <a:solidFill>
                  <a:srgbClr val="44BCF1"/>
                </a:solidFill>
              </a:rPr>
              <a:t>e</a:t>
            </a:r>
            <a:r>
              <a:rPr lang="en-US" altLang="en-US" sz="2400" b="1" dirty="0" smtClean="0">
                <a:solidFill>
                  <a:srgbClr val="00B0F0"/>
                </a:solidFill>
              </a:rPr>
              <a:t>ntity relationship diagram</a:t>
            </a:r>
            <a:endParaRPr lang="en-US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327875" y="4471904"/>
            <a:ext cx="0" cy="296183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51563" y="5895975"/>
            <a:ext cx="374332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7930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DM PowerPoint Theme Template 3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89861B3F646489F8AEBE93814FF91" ma:contentTypeVersion="" ma:contentTypeDescription="Create a new document." ma:contentTypeScope="" ma:versionID="f9aaf9ae1821c4efb019990cff0224c4">
  <xsd:schema xmlns:xsd="http://www.w3.org/2001/XMLSchema" xmlns:xs="http://www.w3.org/2001/XMLSchema" xmlns:p="http://schemas.microsoft.com/office/2006/metadata/properties" xmlns:ns3="418db1f2-a8e7-49d4-a361-224a061ae1f9" targetNamespace="http://schemas.microsoft.com/office/2006/metadata/properties" ma:root="true" ma:fieldsID="4d05a0a280ed49aaeb4a0aece908c7fb" ns3:_="">
    <xsd:import namespace="418db1f2-a8e7-49d4-a361-224a061ae1f9"/>
    <xsd:element name="properties">
      <xsd:complexType>
        <xsd:sequence>
          <xsd:element name="documentManagement">
            <xsd:complexType>
              <xsd:all>
                <xsd:element ref="ns3:Day" minOccurs="0"/>
                <xsd:element ref="ns3:Day_x003a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db1f2-a8e7-49d4-a361-224a061ae1f9" elementFormDefault="qualified">
    <xsd:import namespace="http://schemas.microsoft.com/office/2006/documentManagement/types"/>
    <xsd:import namespace="http://schemas.microsoft.com/office/infopath/2007/PartnerControls"/>
    <xsd:element name="Day" ma:index="9" nillable="true" ma:displayName="Day" ma:default="1" ma:format="Dropdown" ma:internalName="Day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  <xsd:element name="Day_x003a_" ma:index="10" nillable="true" ma:displayName="Day:" ma:default="1" ma:format="Dropdown" ma:internalName="Day_x003a_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y_x003a_ xmlns="418db1f2-a8e7-49d4-a361-224a061ae1f9">3</Day_x003a_>
    <Day xmlns="418db1f2-a8e7-49d4-a361-224a061ae1f9">3</Day>
  </documentManagement>
</p:properties>
</file>

<file path=customXml/itemProps1.xml><?xml version="1.0" encoding="utf-8"?>
<ds:datastoreItem xmlns:ds="http://schemas.openxmlformats.org/officeDocument/2006/customXml" ds:itemID="{19B8DDF7-B99D-495C-821A-688EBCD951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db1f2-a8e7-49d4-a361-224a061ae1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4EFE08-7695-48C9-822F-0482963E81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C2C827-D27E-4C32-A807-59199A79F0D1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418db1f2-a8e7-49d4-a361-224a061ae1f9"/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2975</TotalTime>
  <Words>55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Wingdings</vt:lpstr>
      <vt:lpstr>FDM PowerPoint Theme Template 3</vt:lpstr>
      <vt:lpstr>SQL Lesson 12b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Wheeler</dc:creator>
  <cp:lastModifiedBy>Richard Jimenez</cp:lastModifiedBy>
  <cp:revision>188</cp:revision>
  <dcterms:created xsi:type="dcterms:W3CDTF">2018-10-05T13:34:09Z</dcterms:created>
  <dcterms:modified xsi:type="dcterms:W3CDTF">2021-04-30T21:48:54Z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0x01010081089861B3F646489F8AEBE93814FF91</vt:lpwstr>
  </property>
</Properties>
</file>